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1" r:id="rId13"/>
    <p:sldId id="272" r:id="rId14"/>
    <p:sldId id="270" r:id="rId15"/>
    <p:sldId id="268" r:id="rId16"/>
    <p:sldId id="275" r:id="rId17"/>
    <p:sldId id="273" r:id="rId18"/>
    <p:sldId id="274" r:id="rId19"/>
    <p:sldId id="277" r:id="rId20"/>
    <p:sldId id="276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9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7AE2-9C9E-4D81-99B4-5F4F8DAA8296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401A-FE2E-4E18-952C-2E67F3CE4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xdata-skylark/libskyla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7: </a:t>
            </a:r>
          </a:p>
          <a:p>
            <a:pPr algn="ctr"/>
            <a:r>
              <a:rPr lang="en-US" sz="4800" b="1" dirty="0" smtClean="0"/>
              <a:t>Sketching for Linear Algebra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9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Leverage Score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Def (Leverage Score): </a:t>
                </a:r>
                <a:r>
                  <a:rPr lang="en-US" dirty="0" smtClean="0"/>
                  <a:t>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matrix Z with orthonormal columns let the leverage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Note: leverage scores form a distribution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doesn’t have orthonormal columns we can still pick an orthonormal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for it</a:t>
                </a:r>
              </a:p>
              <a:p>
                <a:r>
                  <a:rPr lang="en-US" dirty="0" smtClean="0"/>
                  <a:t>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doesn’t matter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𝑍𝑅</m:t>
                    </m:r>
                  </m:oMath>
                </a14:m>
                <a:r>
                  <a:rPr lang="en-US" dirty="0" smtClean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is orthonormal gives same leverage scores</a:t>
                </a:r>
              </a:p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are at most 1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238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Leverage Score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Leverage Score Sampling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𝑍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𝑠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Constructs matrices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each column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with replacement pick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3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LSS as a 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.: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has orthonormal columns 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144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are constructed via LSS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Matrix </a:t>
                </a:r>
                <a:r>
                  <a:rPr lang="en-US" b="1" dirty="0" err="1" smtClean="0"/>
                  <a:t>Chernoff</a:t>
                </a:r>
                <a:r>
                  <a:rPr lang="en-US" dirty="0" smtClean="0"/>
                  <a:t>):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 copies of a symmetric random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𝛾𝜖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242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5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Proof: LSS as a Subspace Embedding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534400" cy="4876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sampled row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in LSS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j-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is a rank-1 matrix with operator norm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≤1+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534400" cy="4876800"/>
              </a:xfrm>
              <a:blipFill rotWithShape="1">
                <a:blip r:embed="rId2"/>
                <a:stretch>
                  <a:fillRect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Proof: LSS as a 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−2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𝛽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By Matrix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/(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/>
                                                </a:rPr>
                                                <m:t>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486400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19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LSS as a Subspace Embedding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(SVD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Σ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(all sing. values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𝑍𝑦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)</a:t>
                </a:r>
              </a:p>
              <a:p>
                <a:r>
                  <a:rPr lang="en-US" b="0" dirty="0" smtClean="0"/>
                  <a:t>How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b="0" dirty="0" smtClean="0"/>
                  <a:t> in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𝑛𝑛𝑧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𝑝𝑜𝑙𝑦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b="0" dirty="0" smtClean="0"/>
                  <a:t> time?</a:t>
                </a: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Thin Singular Value </a:t>
            </a:r>
            <a:r>
              <a:rPr lang="en-US" dirty="0" smtClean="0">
                <a:solidFill>
                  <a:srgbClr val="0070C0"/>
                </a:solidFill>
              </a:rPr>
              <a:t>Decomposition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305800" cy="51816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𝑼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𝚺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𝑽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  <m:r>
                      <a:rPr lang="en-US" i="1" dirty="0" smtClean="0">
                        <a:latin typeface="Cambria Math"/>
                      </a:rPr>
                      <m:t> =</m:t>
                    </m:r>
                    <m:r>
                      <a:rPr lang="en-US" b="1" i="1" dirty="0" smtClean="0">
                        <a:latin typeface="Cambria Math"/>
                      </a:rPr>
                      <m:t>𝑼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latin typeface="Cambria Math"/>
                      </a:rPr>
                      <m:t>𝚺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(computed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 time 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𝑼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orthonormal columns,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𝚺</m:t>
                    </m:r>
                  </m:oMath>
                </a14:m>
                <a:r>
                  <a:rPr lang="en-US" dirty="0" smtClean="0"/>
                  <a:t> is diagonal,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/>
                  <a:t> is unitary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𝑽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𝑽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singular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/>
                  <a:t> is the 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right singular vector: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dirty="0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𝑨</m:t>
                                  </m:r>
                                  <m:sSub>
                                    <m:sSubPr>
                                      <m:ctrlPr>
                                        <a:rPr lang="en-US" b="1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0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0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𝑼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dirty="0">
                                      <a:latin typeface="Cambria Math"/>
                                    </a:rPr>
                                    <m:t>𝚺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1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0" dirty="0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𝑼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dirty="0">
                                      <a:latin typeface="Cambria Math"/>
                                    </a:rPr>
                                    <m:t>𝚺</m:t>
                                  </m:r>
                                  <m:r>
                                    <a:rPr lang="en-US" b="1" i="0" dirty="0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1" i="0" dirty="0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0" dirty="0" smtClean="0">
                                          <a:latin typeface="Cambria Math"/>
                                        </a:rPr>
                                        <m:t>𝐞</m:t>
                                      </m:r>
                                    </m:e>
                                    <m:sub>
                                      <m:r>
                                        <a:rPr lang="en-US" b="1" i="0" dirty="0" smtClean="0">
                                          <a:latin typeface="Cambria Math"/>
                                        </a:rPr>
                                        <m:t>𝐢</m:t>
                                      </m:r>
                                    </m:sub>
                                    <m:sup>
                                      <m:r>
                                        <a:rPr lang="en-US" b="1" i="0" dirty="0" smtClean="0">
                                          <a:latin typeface="Cambria Math"/>
                                        </a:rPr>
                                        <m:t>𝐓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0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𝑼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dirty="0"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b="1" dirty="0">
                                      <a:latin typeface="Cambria Math"/>
                                    </a:rPr>
                                    <m:t>𝐢</m:t>
                                  </m:r>
                                </m:sub>
                                <m:sup>
                                  <m:r>
                                    <a:rPr lang="en-US" b="1" dirty="0">
                                      <a:latin typeface="Cambria Math"/>
                                    </a:rPr>
                                    <m:t>𝐓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Moore-Penrose </a:t>
                </a:r>
                <a:r>
                  <a:rPr lang="en-US" dirty="0" err="1" smtClean="0"/>
                  <a:t>pseudoinverse</a:t>
                </a:r>
                <a:r>
                  <a:rPr lang="en-US" dirty="0" smtClean="0"/>
                  <a:t> :</a:t>
                </a: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𝑼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Least squares 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𝒃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𝑽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𝚺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 smtClean="0"/>
              </a:p>
              <a:p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305800" cy="5181600"/>
              </a:xfrm>
              <a:blipFill rotWithShape="1">
                <a:blip r:embed="rId2"/>
                <a:stretch>
                  <a:fillRect l="-1174" t="-1647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96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Approximating Leverage Scores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Thm. </a:t>
                </a:r>
                <a:r>
                  <a:rPr lang="en-US" b="0" dirty="0" smtClean="0"/>
                  <a:t>A constant-approx. </a:t>
                </a:r>
                <a:r>
                  <a:rPr lang="en-US" dirty="0" smtClean="0"/>
                  <a:t>leverage score distribution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can be computed with constant prob.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𝑛𝑛𝑧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𝑝𝑜𝑙𝑦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US" b="1" dirty="0" smtClean="0"/>
                  <a:t>S </a:t>
                </a:r>
                <a:r>
                  <a:rPr lang="en-US" dirty="0" smtClean="0"/>
                  <a:t>= sparse embedding 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rows for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(Count-Sketch matrix)</a:t>
                </a:r>
              </a:p>
              <a:p>
                <a:r>
                  <a:rPr lang="en-US" dirty="0" smtClean="0"/>
                  <a:t>One non-zero entry per column  of </a:t>
                </a:r>
                <a:r>
                  <a:rPr lang="en-US" b="1" dirty="0"/>
                  <a:t>S 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=&gt;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𝑺𝑨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computed in </a:t>
                </a:r>
                <a:r>
                  <a:rPr lang="en-US" dirty="0" err="1" smtClean="0"/>
                  <a:t>nnz</a:t>
                </a:r>
                <a:r>
                  <a:rPr lang="en-US" dirty="0" smtClean="0"/>
                  <a:t>(A) time</a:t>
                </a:r>
              </a:p>
              <a:p>
                <a:r>
                  <a:rPr lang="en-US" dirty="0" smtClean="0"/>
                  <a:t>QR-factorization: </a:t>
                </a:r>
                <a:r>
                  <a:rPr lang="en-US" b="1" dirty="0" smtClean="0"/>
                  <a:t>QR = SA </a:t>
                </a:r>
                <a:r>
                  <a:rPr lang="en-US" dirty="0" smtClean="0"/>
                  <a:t>where </a:t>
                </a:r>
                <a:r>
                  <a:rPr lang="en-US" b="1" dirty="0" smtClean="0"/>
                  <a:t>Q </a:t>
                </a:r>
                <a:r>
                  <a:rPr lang="en-US" dirty="0" smtClean="0"/>
                  <a:t>has orthonormal columns, </a:t>
                </a:r>
                <a:r>
                  <a:rPr lang="en-US" b="1" dirty="0" smtClean="0"/>
                  <a:t>S </a:t>
                </a:r>
                <a:r>
                  <a:rPr lang="en-US" dirty="0" smtClean="0"/>
                  <a:t>is upper triangular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 time using e.g. Gram-Schmidt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𝑮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is a matrix of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(0,1/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random variables for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b="0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𝐀</m:t>
                    </m:r>
                    <m:r>
                      <a:rPr lang="en-US" b="1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𝑮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𝑛𝑛𝑧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  <a:blipFill rotWithShape="1">
                <a:blip r:embed="rId2"/>
                <a:stretch>
                  <a:fillRect l="-1044" t="-2182" r="-1601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Approximating Leverage Scores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0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1" i="1">
                                    <a:latin typeface="Cambria Math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/>
                                  </a:rPr>
                                  <m:t>𝑮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1" i="1">
                                    <a:latin typeface="Cambria Math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Singular 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  <m:r>
                          <a:rPr lang="en-US" b="0" i="1" smtClean="0">
                            <a:latin typeface="Cambria Math"/>
                          </a:rPr>
                          <m:t>, 1+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𝑨</m:t>
                                  </m:r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𝑺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𝑨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1±</m:t>
                          </m:r>
                          <m:r>
                            <a:rPr lang="en-US" i="1">
                              <a:latin typeface="Cambria Math"/>
                            </a:rPr>
                            <m:t>𝛾</m:t>
                          </m:r>
                        </m:e>
                      </m:d>
                      <m:sSubSup>
                        <m:sSubSup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𝐐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=(1±</m:t>
                      </m:r>
                      <m:r>
                        <a:rPr lang="en-US" b="0" i="1" smtClean="0">
                          <a:latin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𝑼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=  </a:t>
                </a:r>
                <a:r>
                  <a:rPr lang="en-US" dirty="0" err="1" smtClean="0"/>
                  <a:t>o.n.b</a:t>
                </a:r>
                <a:r>
                  <a:rPr lang="en-US" dirty="0" smtClean="0"/>
                  <a:t>. for the column space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Singular 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1−2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, 1 + 2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], otherwise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𝑻𝒗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1 −2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&lt;1 </m:t>
                    </m:r>
                  </m:oMath>
                </a14:m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/>
                                  </a:rPr>
                                  <m:t>𝑻𝒗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𝑼𝒗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1" i="1">
                                    <a:latin typeface="Cambria Math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1" i="1" smtClean="0">
                                    <a:latin typeface="Cambria Math"/>
                                  </a:rPr>
                                  <m:t>𝑼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1 −2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1" i="1" smtClean="0">
                                    <a:latin typeface="Cambria Math"/>
                                  </a:rPr>
                                  <m:t>𝑼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1 −2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1 −2 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7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Least Squares Regression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Dimension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by using sketch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a dense OSS</a:t>
                </a:r>
              </a:p>
              <a:p>
                <a:r>
                  <a:rPr lang="en-US" dirty="0" smtClean="0"/>
                  <a:t>Instead of using leverage scores we could just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 smtClean="0"/>
                  <a:t> as OSS and solve LSR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𝑛𝑛𝑧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+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time </a:t>
                </a:r>
              </a:p>
              <a:p>
                <a:r>
                  <a:rPr lang="en-US" dirty="0"/>
                  <a:t>Skylark: </a:t>
                </a:r>
                <a:r>
                  <a:rPr lang="en-US" dirty="0" smtClean="0">
                    <a:hlinkClick r:id="rId2"/>
                  </a:rPr>
                  <a:t>https://github.com/xdata-skylark/libskylark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348" r="-444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5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Least Squares Regression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Solving an </a:t>
                </a:r>
                <a:r>
                  <a:rPr lang="en-US" dirty="0" err="1" smtClean="0"/>
                  <a:t>overconstrained</a:t>
                </a:r>
                <a:r>
                  <a:rPr lang="en-US" dirty="0" smtClean="0"/>
                  <a:t> linear system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given:</a:t>
                </a:r>
              </a:p>
              <a:p>
                <a:pPr lvl="1"/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𝒃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that minimizes: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𝑨𝒙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Normal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has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time to compute (using naïve matrix multiplication)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625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-regression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95300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-regression is too sensitive to outliers</a:t>
                </a:r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lim>
                    </m:limLow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−〈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,∗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</a:rPr>
                          <m:t>〉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 closed-form solution</a:t>
                </a:r>
              </a:p>
              <a:p>
                <a:r>
                  <a:rPr lang="en-US" dirty="0" smtClean="0"/>
                  <a:t>Best running time by LP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US" dirty="0" smtClean="0">
                    <a:latin typeface="Cambria Math"/>
                  </a:rPr>
                  <a:t>Maximum Likelihood Estimators for noisy data: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:r>
                  <a:rPr lang="en-US" dirty="0"/>
                  <a:t>= MLE  if noise is </a:t>
                </a:r>
                <a:r>
                  <a:rPr lang="en-US" dirty="0" smtClean="0"/>
                  <a:t>Gaussian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:r>
                  <a:rPr lang="en-US" dirty="0"/>
                  <a:t>= MLE  if noise is </a:t>
                </a:r>
                <a:r>
                  <a:rPr lang="en-US" dirty="0" err="1" smtClean="0"/>
                  <a:t>Laplacian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subspace embedding: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: 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1±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Next time: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regression in O(n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time.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953000"/>
              </a:xfrm>
              <a:blipFill rotWithShape="1">
                <a:blip r:embed="rId3"/>
                <a:stretch>
                  <a:fillRect l="-1164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7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for Least Squares Regression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/>
              <a:lstStyle/>
              <a:p>
                <a:r>
                  <a:rPr lang="en-US" dirty="0" smtClean="0"/>
                  <a:t>Use JL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𝑺𝑨𝒙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𝑺𝒃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instead</a:t>
                </a:r>
              </a:p>
              <a:p>
                <a:r>
                  <a:rPr lang="en-US" dirty="0" smtClean="0"/>
                  <a:t>Standard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𝑛𝑟𝑑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Sparse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Fast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𝑛𝑑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Subspace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 from JL:</a:t>
                </a:r>
              </a:p>
              <a:p>
                <a:pPr lvl="1"/>
                <a:r>
                  <a:rPr lang="en-US" dirty="0" smtClean="0"/>
                  <a:t>JL only gives a guarantee for a fixed vector</a:t>
                </a:r>
              </a:p>
              <a:p>
                <a:pPr lvl="1"/>
                <a:r>
                  <a:rPr lang="en-US" dirty="0" smtClean="0"/>
                  <a:t>We need the guarantee for the column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2"/>
                <a:stretch>
                  <a:fillRect l="-1585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4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Oblivious Subspace </a:t>
            </a:r>
            <a:r>
              <a:rPr lang="en-US" dirty="0" err="1" smtClean="0">
                <a:solidFill>
                  <a:srgbClr val="0070C0"/>
                </a:solidFill>
              </a:rPr>
              <a:t>Embeddings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991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Subspace embedding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b="0" dirty="0" smtClean="0"/>
                  <a:t> 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dirty="0" smtClean="0"/>
                  <a:t> is the orthonormal basis for the column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Least Squares Regression: use SE for (</a:t>
                </a:r>
                <a:r>
                  <a:rPr lang="en-US" b="0" dirty="0" err="1" smtClean="0"/>
                  <a:t>A,b</a:t>
                </a:r>
                <a:r>
                  <a:rPr lang="en-US" b="0" dirty="0" smtClean="0"/>
                  <a:t>)</a:t>
                </a:r>
                <a:br>
                  <a:rPr lang="en-US" b="0" dirty="0" smtClean="0"/>
                </a:b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𝑨𝒙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𝑺𝑨𝒙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𝑨𝒙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dirty="0" smtClean="0"/>
                  <a:t>Oblivious Subspace Embedding (OSE):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chosen independently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, works for any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JL transforms can be used as oblivious subspace </a:t>
                </a:r>
                <a:r>
                  <a:rPr lang="en-US" dirty="0" err="1" smtClean="0"/>
                  <a:t>embeddings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991600" cy="5029200"/>
              </a:xfrm>
              <a:blipFill rotWithShape="1">
                <a:blip r:embed="rId2"/>
                <a:stretch>
                  <a:fillRect l="-1220" t="-2424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JLT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-element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satisfies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For unit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𝑆𝑣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1±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1±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1±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±</m:t>
                      </m:r>
                      <m:r>
                        <a:rPr lang="en-US" sz="2800" b="0" i="1" smtClean="0">
                          <a:latin typeface="Cambria Math"/>
                        </a:rPr>
                        <m:t>𝑂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𝜖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Suffices to take regular JL of dimension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𝑑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Ω</m:t>
                    </m:r>
                    <m:r>
                      <a:rPr lang="en-US" sz="2800" b="0" i="1" smtClean="0">
                        <a:latin typeface="Cambria Math"/>
                      </a:rPr>
                      <m:t>(1/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5105400"/>
              </a:xfrm>
              <a:blipFill rotWithShape="1">
                <a:blip r:embed="rId3"/>
                <a:stretch>
                  <a:fillRect l="-1172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4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OSE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-net argument: find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such that if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𝑺𝒘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±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      ∀</m:t>
                      </m:r>
                      <m:r>
                        <a:rPr lang="en-US" b="1" i="1" smtClean="0">
                          <a:latin typeface="Cambria Math"/>
                        </a:rPr>
                        <m:t>𝒘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∀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=1/2</m:t>
                    </m:r>
                  </m:oMath>
                </a14:m>
                <a:r>
                  <a:rPr lang="en-US" dirty="0" smtClean="0"/>
                  <a:t>-net: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∃ 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and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multiple of a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Net argument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458200" cy="56388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</m:t>
                    </m:r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and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is a multiple of a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+(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||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1/4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&lt;∞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𝑺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+2〈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〉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0≤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&lt;∞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dirty="0" smtClean="0">
                                                  <a:latin typeface="Cambria Math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/>
                                </a:rPr>
                                <m:t>+2〈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  <m:r>
                                <a:rPr lang="en-US" b="1" i="1" dirty="0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𝒋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〉</m:t>
                              </m:r>
                            </m:e>
                          </m:nary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±2</m:t>
                      </m:r>
                      <m:r>
                        <a:rPr lang="en-US" b="0" i="1" dirty="0" smtClean="0">
                          <a:latin typeface="Cambria Math"/>
                        </a:rPr>
                        <m:t>𝜖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0≤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&lt;∞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dirty="0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dirty="0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=1±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458200" cy="5638800"/>
              </a:xfrm>
              <a:blipFill rotWithShape="1">
                <a:blip r:embed="rId2"/>
                <a:stretch>
                  <a:fillRect l="-1009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½ -Net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-net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a maximal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of points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such that no two points are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of each other</a:t>
                </a:r>
              </a:p>
              <a:p>
                <a:r>
                  <a:rPr lang="en-US" dirty="0" smtClean="0"/>
                  <a:t>Balls of radius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around the points are disjoint</a:t>
                </a:r>
              </a:p>
              <a:p>
                <a:r>
                  <a:rPr lang="en-US" dirty="0" smtClean="0"/>
                  <a:t>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around the origin contains all balls</a:t>
                </a:r>
              </a:p>
              <a:p>
                <a:r>
                  <a:rPr lang="en-US" dirty="0" smtClean="0"/>
                  <a:t>#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Size of ½-net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JLT of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((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gives OSE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1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OSE constructions Running Times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n</a:t>
                </a:r>
                <a:r>
                  <a:rPr lang="en-US" dirty="0" err="1" smtClean="0"/>
                  <a:t>nz</a:t>
                </a:r>
                <a:r>
                  <a:rPr lang="en-US" dirty="0" smtClean="0"/>
                  <a:t>(A) = # non-zero entries in A</a:t>
                </a:r>
              </a:p>
              <a:p>
                <a:r>
                  <a:rPr lang="en-US" dirty="0" smtClean="0"/>
                  <a:t>OSE from Sparse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𝑛𝑛𝑧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Fast JL: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𝑛𝑑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[Clarkson, Woodruff’13] possible to construct OSE in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𝑛𝑛𝑧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8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11160</TotalTime>
  <Words>3072</Words>
  <Application>Microsoft Office PowerPoint</Application>
  <PresentationFormat>On-screen Show (4:3)</PresentationFormat>
  <Paragraphs>162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CIS 700:  “algorithms for Big Data”</vt:lpstr>
      <vt:lpstr>Least Squares Regression</vt:lpstr>
      <vt:lpstr>Sketching for Least Squares Regression</vt:lpstr>
      <vt:lpstr>Oblivious Subspace Embeddings</vt:lpstr>
      <vt:lpstr>JLT(ϵ, δ,f)</vt:lpstr>
      <vt:lpstr>OSE construction</vt:lpstr>
      <vt:lpstr>Net argument</vt:lpstr>
      <vt:lpstr>½ -Net construction</vt:lpstr>
      <vt:lpstr>OSE constructions Running Times</vt:lpstr>
      <vt:lpstr>Leverage Score Sampling</vt:lpstr>
      <vt:lpstr>Leverage Score Sampling</vt:lpstr>
      <vt:lpstr>LSS as a Subspace Embedding</vt:lpstr>
      <vt:lpstr>Proof: LSS as a Subspace Embedding</vt:lpstr>
      <vt:lpstr>Proof: LSS as a Subspace Embedding</vt:lpstr>
      <vt:lpstr>LSS as a Subspace Embedding</vt:lpstr>
      <vt:lpstr>Thin Singular Value Decomposition</vt:lpstr>
      <vt:lpstr>Approximating Leverage Scores</vt:lpstr>
      <vt:lpstr>Approximating Leverage Scores</vt:lpstr>
      <vt:lpstr>Least Squares Regression</vt:lpstr>
      <vt:lpstr>L_1-regression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42</cp:revision>
  <dcterms:created xsi:type="dcterms:W3CDTF">2015-10-20T20:03:11Z</dcterms:created>
  <dcterms:modified xsi:type="dcterms:W3CDTF">2015-10-28T16:37:12Z</dcterms:modified>
</cp:coreProperties>
</file>