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7" r:id="rId6"/>
    <p:sldId id="264" r:id="rId7"/>
    <p:sldId id="259" r:id="rId8"/>
    <p:sldId id="260" r:id="rId9"/>
    <p:sldId id="261" r:id="rId10"/>
    <p:sldId id="262" r:id="rId11"/>
    <p:sldId id="263" r:id="rId12"/>
    <p:sldId id="272" r:id="rId13"/>
    <p:sldId id="273" r:id="rId14"/>
    <p:sldId id="268" r:id="rId15"/>
    <p:sldId id="275" r:id="rId16"/>
    <p:sldId id="276" r:id="rId17"/>
    <p:sldId id="277" r:id="rId18"/>
    <p:sldId id="274" r:id="rId19"/>
    <p:sldId id="278" r:id="rId20"/>
    <p:sldId id="269" r:id="rId21"/>
    <p:sldId id="279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>
      <p:cViewPr varScale="1">
        <p:scale>
          <a:sx n="79" d="100"/>
          <a:sy n="79" d="100"/>
        </p:scale>
        <p:origin x="-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0596-47A6-4499-83E4-F2675DBCB872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1B28-F2BE-4462-9B60-355E6BA81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1B28-F2BE-4462-9B60-355E6BA81A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1B28-F2BE-4462-9B60-355E6BA81A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k-linearity as an</a:t>
            </a:r>
            <a:r>
              <a:rPr lang="en-US" baseline="0" dirty="0" smtClean="0"/>
              <a:t>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B5EF-BDA7-4EC5-AC6C-F3B2EBD33F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0A79-3942-46BB-B282-75425AF8F701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Beyond Set </a:t>
            </a:r>
            <a:r>
              <a:rPr lang="en-US" b="1" dirty="0" err="1" smtClean="0">
                <a:solidFill>
                  <a:srgbClr val="0070C0"/>
                </a:solidFill>
              </a:rPr>
              <a:t>Disjointness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The Communication Complexity of Finding the Intersection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19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Joint with Brody, </a:t>
            </a:r>
            <a:r>
              <a:rPr lang="en-US" sz="2800" dirty="0" err="1" smtClean="0"/>
              <a:t>Chakrabarti</a:t>
            </a:r>
            <a:r>
              <a:rPr lang="en-US" sz="2800" dirty="0" smtClean="0"/>
              <a:t>, </a:t>
            </a:r>
            <a:r>
              <a:rPr lang="en-US" sz="2800" dirty="0" err="1" smtClean="0"/>
              <a:t>Kondapally</a:t>
            </a:r>
            <a:r>
              <a:rPr lang="en-US" sz="2800" dirty="0" smtClean="0"/>
              <a:t> and Woodruff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716379"/>
            <a:ext cx="1981200" cy="6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289764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9621"/>
              </p:ext>
            </p:extLst>
          </p:nvPr>
        </p:nvGraphicFramePr>
        <p:xfrm>
          <a:off x="4114800" y="2798689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5560647"/>
                <a:ext cx="990600" cy="111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0647"/>
                <a:ext cx="990600" cy="1114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388620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86200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00200" y="1752600"/>
            <a:ext cx="3200400" cy="2133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00600" y="1752600"/>
            <a:ext cx="2667000" cy="2133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200" y="3886200"/>
                <a:ext cx="39624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𝑐𝑜𝑙𝑙𝑖𝑠𝑖𝑜𝑛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886200"/>
                <a:ext cx="3962400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Collisions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26937"/>
              </p:ext>
            </p:extLst>
          </p:nvPr>
        </p:nvGraphicFramePr>
        <p:xfrm>
          <a:off x="6858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229" y="5112823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5112823"/>
                <a:ext cx="990600" cy="8740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3624921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24921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08818"/>
              </p:ext>
            </p:extLst>
          </p:nvPr>
        </p:nvGraphicFramePr>
        <p:xfrm>
          <a:off x="62484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143" y="5156624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3" y="5156624"/>
                <a:ext cx="990600" cy="8740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67600" y="3603925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603925"/>
                <a:ext cx="14478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6289"/>
              </p:ext>
            </p:extLst>
          </p:nvPr>
        </p:nvGraphicFramePr>
        <p:xfrm>
          <a:off x="35814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045849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600200" y="1752600"/>
            <a:ext cx="2667000" cy="18513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1752600"/>
            <a:ext cx="3200400" cy="18513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57600" y="1806275"/>
            <a:ext cx="609600" cy="8719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67200" y="1806274"/>
            <a:ext cx="685800" cy="8719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1795013"/>
            <a:ext cx="1905000" cy="18089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62400" y="1795013"/>
            <a:ext cx="381000" cy="22435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1795013"/>
            <a:ext cx="990600" cy="13291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667000" y="5299369"/>
            <a:ext cx="4000500" cy="470000"/>
            <a:chOff x="2171700" y="5486400"/>
            <a:chExt cx="4000500" cy="47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71700" y="5486400"/>
                  <a:ext cx="40005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b="1" i="1">
                          <a:latin typeface="Cambria Math"/>
                        </a:rPr>
                        <m:t>∩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2400" i="1">
                          <a:latin typeface="Cambria Math"/>
                        </a:rPr>
                        <m:t>⊆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∩ 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700" y="5486400"/>
                  <a:ext cx="4000500" cy="470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37960039"/>
                    </p:ext>
                  </p:extLst>
                </p:nvPr>
              </p:nvGraphicFramePr>
              <p:xfrm>
                <a:off x="4572000" y="5535980"/>
                <a:ext cx="304800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04800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pattFill prst="lgCheck">
                            <a:fgClr>
                              <a:srgbClr val="FF0000"/>
                            </a:fgClr>
                            <a:bgClr>
                              <a:srgbClr val="00B050"/>
                            </a:bgClr>
                          </a:pattFill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37960039"/>
                    </p:ext>
                  </p:extLst>
                </p:nvPr>
              </p:nvGraphicFramePr>
              <p:xfrm>
                <a:off x="4572000" y="5535980"/>
                <a:ext cx="304800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04800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pattFill prst="lgCheck">
                            <a:fgClr>
                              <a:srgbClr val="FF0000"/>
                            </a:fgClr>
                            <a:bgClr>
                              <a:srgbClr val="00B050"/>
                            </a:bgClr>
                          </a:patt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75438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34200" y="457200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57200"/>
                <a:ext cx="2209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667000" y="5769369"/>
                <a:ext cx="400050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∩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∩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/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69369"/>
                <a:ext cx="4000500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4506" y="6225686"/>
                <a:ext cx="830580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Key fact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∩ 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/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>
                        <a:latin typeface="Cambria Math"/>
                      </a:rPr>
                      <m:t>∩ 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then also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∩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6" y="6225686"/>
                <a:ext cx="8305800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1101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196830"/>
              </p:ext>
            </p:extLst>
          </p:nvPr>
        </p:nvGraphicFramePr>
        <p:xfrm>
          <a:off x="5107405" y="5821489"/>
          <a:ext cx="30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397405"/>
              </p:ext>
            </p:extLst>
          </p:nvPr>
        </p:nvGraphicFramePr>
        <p:xfrm>
          <a:off x="5295900" y="6277806"/>
          <a:ext cx="30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247096"/>
              </p:ext>
            </p:extLst>
          </p:nvPr>
        </p:nvGraphicFramePr>
        <p:xfrm>
          <a:off x="3162300" y="6316515"/>
          <a:ext cx="30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Collisions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Second round: </a:t>
                </a:r>
              </a:p>
              <a:p>
                <a:pPr lvl="1"/>
                <a:r>
                  <a:rPr lang="en-US" dirty="0" smtClean="0"/>
                  <a:t>For each bucket 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-bit equality check (total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-communication)</a:t>
                </a:r>
              </a:p>
              <a:p>
                <a:pPr lvl="1"/>
                <a:r>
                  <a:rPr lang="en-US" dirty="0" smtClean="0"/>
                  <a:t>Correct intersection computed in buckets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# </a:t>
                </a:r>
                <a:r>
                  <a:rPr lang="en-US" dirty="0" smtClean="0"/>
                  <a:t>items </a:t>
                </a:r>
                <a:r>
                  <a:rPr lang="en-US" dirty="0" smtClean="0"/>
                  <a:t>in incorrect buckets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 /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1" i="1" dirty="0" smtClean="0">
                        <a:latin typeface="Cambria Math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1-round protocol for incorrect </a:t>
                </a:r>
                <a:r>
                  <a:rPr lang="en-US" dirty="0" smtClean="0"/>
                  <a:t>buckets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Total communication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68703"/>
              </p:ext>
            </p:extLst>
          </p:nvPr>
        </p:nvGraphicFramePr>
        <p:xfrm>
          <a:off x="3886200" y="36576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400455"/>
              </p:ext>
            </p:extLst>
          </p:nvPr>
        </p:nvGraphicFramePr>
        <p:xfrm>
          <a:off x="6172200" y="36576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Main protocol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73477"/>
              </p:ext>
            </p:extLst>
          </p:nvPr>
        </p:nvGraphicFramePr>
        <p:xfrm>
          <a:off x="520700" y="21336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4197"/>
              </p:ext>
            </p:extLst>
          </p:nvPr>
        </p:nvGraphicFramePr>
        <p:xfrm>
          <a:off x="4114800" y="2703731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𝑂</m:t>
                      </m:r>
                      <m:r>
                        <a:rPr lang="en-US" sz="3600" b="0" i="1" dirty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95600" y="4474696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5465689"/>
                <a:ext cx="495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of buckets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65689"/>
                <a:ext cx="4953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8200" y="2286000"/>
            <a:ext cx="3429000" cy="2895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2311400"/>
            <a:ext cx="2923721" cy="2870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45443" y="2336800"/>
            <a:ext cx="2026557" cy="2844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351314"/>
            <a:ext cx="457200" cy="28302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00600" y="2286000"/>
            <a:ext cx="83820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000" y="2311400"/>
            <a:ext cx="1676400" cy="2413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2307771"/>
            <a:ext cx="2171700" cy="24202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0600" y="2315029"/>
            <a:ext cx="2857500" cy="14514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00600" y="2351314"/>
            <a:ext cx="3352800" cy="1915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800" y="2315029"/>
            <a:ext cx="4191000" cy="19521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91300" y="3936087"/>
            <a:ext cx="247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Expected </a:t>
            </a:r>
          </a:p>
          <a:p>
            <a:r>
              <a:rPr lang="en-US" sz="3200" dirty="0" smtClean="0"/>
              <a:t># of elements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Verification tree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82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21424" y="135265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214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7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63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16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9324" y="24726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4624" y="247066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742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3" idx="7"/>
          </p:cNvCxnSpPr>
          <p:nvPr/>
        </p:nvCxnSpPr>
        <p:spPr>
          <a:xfrm flipV="1">
            <a:off x="706724" y="1379949"/>
            <a:ext cx="3477302" cy="1183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3" idx="6"/>
          </p:cNvCxnSpPr>
          <p:nvPr/>
        </p:nvCxnSpPr>
        <p:spPr>
          <a:xfrm flipV="1">
            <a:off x="1974226" y="1445837"/>
            <a:ext cx="2237698" cy="10521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" idx="7"/>
          </p:cNvCxnSpPr>
          <p:nvPr/>
        </p:nvCxnSpPr>
        <p:spPr>
          <a:xfrm flipV="1">
            <a:off x="2982522" y="1379949"/>
            <a:ext cx="1201504" cy="1249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3" idx="4"/>
          </p:cNvCxnSpPr>
          <p:nvPr/>
        </p:nvCxnSpPr>
        <p:spPr>
          <a:xfrm flipV="1">
            <a:off x="4116674" y="1539016"/>
            <a:ext cx="0" cy="11180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3" idx="5"/>
          </p:cNvCxnSpPr>
          <p:nvPr/>
        </p:nvCxnSpPr>
        <p:spPr>
          <a:xfrm flipH="1" flipV="1">
            <a:off x="4184026" y="1511724"/>
            <a:ext cx="970196" cy="986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5"/>
          </p:cNvCxnSpPr>
          <p:nvPr/>
        </p:nvCxnSpPr>
        <p:spPr>
          <a:xfrm flipH="1" flipV="1">
            <a:off x="4184026" y="1511724"/>
            <a:ext cx="2244568" cy="1089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</p:cNvCxnSpPr>
          <p:nvPr/>
        </p:nvCxnSpPr>
        <p:spPr>
          <a:xfrm flipH="1" flipV="1">
            <a:off x="4116674" y="1445836"/>
            <a:ext cx="3257550" cy="11180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2610" y="3778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080" y="377806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8255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03719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3" idx="0"/>
          </p:cNvCxnSpPr>
          <p:nvPr/>
        </p:nvCxnSpPr>
        <p:spPr>
          <a:xfrm flipH="1" flipV="1">
            <a:off x="801974" y="260131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</p:cNvCxnSpPr>
          <p:nvPr/>
        </p:nvCxnSpPr>
        <p:spPr>
          <a:xfrm flipV="1">
            <a:off x="643330" y="260131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4"/>
            <a:endCxn id="7" idx="3"/>
          </p:cNvCxnSpPr>
          <p:nvPr/>
        </p:nvCxnSpPr>
        <p:spPr>
          <a:xfrm flipV="1">
            <a:off x="407860" y="262973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7" idx="0"/>
          </p:cNvCxnSpPr>
          <p:nvPr/>
        </p:nvCxnSpPr>
        <p:spPr>
          <a:xfrm flipH="1" flipV="1">
            <a:off x="801974" y="2470669"/>
            <a:ext cx="296995" cy="14937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30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6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76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1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H="1" flipV="1">
            <a:off x="1919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0"/>
          </p:cNvCxnSpPr>
          <p:nvPr/>
        </p:nvCxnSpPr>
        <p:spPr>
          <a:xfrm flipV="1">
            <a:off x="1761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4"/>
          </p:cNvCxnSpPr>
          <p:nvPr/>
        </p:nvCxnSpPr>
        <p:spPr>
          <a:xfrm flipV="1">
            <a:off x="1525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H="1" flipV="1">
            <a:off x="1960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573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09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19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64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H="1" flipV="1">
            <a:off x="3062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</p:cNvCxnSpPr>
          <p:nvPr/>
        </p:nvCxnSpPr>
        <p:spPr>
          <a:xfrm flipV="1">
            <a:off x="2904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</p:cNvCxnSpPr>
          <p:nvPr/>
        </p:nvCxnSpPr>
        <p:spPr>
          <a:xfrm flipV="1">
            <a:off x="2668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0"/>
          </p:cNvCxnSpPr>
          <p:nvPr/>
        </p:nvCxnSpPr>
        <p:spPr>
          <a:xfrm flipH="1" flipV="1">
            <a:off x="3103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640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75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086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31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H="1" flipV="1">
            <a:off x="4129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0"/>
          </p:cNvCxnSpPr>
          <p:nvPr/>
        </p:nvCxnSpPr>
        <p:spPr>
          <a:xfrm flipV="1">
            <a:off x="3971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</p:cNvCxnSpPr>
          <p:nvPr/>
        </p:nvCxnSpPr>
        <p:spPr>
          <a:xfrm flipV="1">
            <a:off x="3735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</p:cNvCxnSpPr>
          <p:nvPr/>
        </p:nvCxnSpPr>
        <p:spPr>
          <a:xfrm flipH="1" flipV="1">
            <a:off x="4170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783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018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229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474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7" idx="0"/>
          </p:cNvCxnSpPr>
          <p:nvPr/>
        </p:nvCxnSpPr>
        <p:spPr>
          <a:xfrm flipH="1" flipV="1">
            <a:off x="5272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0"/>
          </p:cNvCxnSpPr>
          <p:nvPr/>
        </p:nvCxnSpPr>
        <p:spPr>
          <a:xfrm flipV="1">
            <a:off x="5114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4"/>
          </p:cNvCxnSpPr>
          <p:nvPr/>
        </p:nvCxnSpPr>
        <p:spPr>
          <a:xfrm flipV="1">
            <a:off x="4878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8" idx="0"/>
          </p:cNvCxnSpPr>
          <p:nvPr/>
        </p:nvCxnSpPr>
        <p:spPr>
          <a:xfrm flipH="1" flipV="1">
            <a:off x="5313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926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161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372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17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5" idx="0"/>
          </p:cNvCxnSpPr>
          <p:nvPr/>
        </p:nvCxnSpPr>
        <p:spPr>
          <a:xfrm flipH="1" flipV="1">
            <a:off x="6415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</p:cNvCxnSpPr>
          <p:nvPr/>
        </p:nvCxnSpPr>
        <p:spPr>
          <a:xfrm flipV="1">
            <a:off x="6257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4"/>
          </p:cNvCxnSpPr>
          <p:nvPr/>
        </p:nvCxnSpPr>
        <p:spPr>
          <a:xfrm flipV="1">
            <a:off x="6021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0"/>
          </p:cNvCxnSpPr>
          <p:nvPr/>
        </p:nvCxnSpPr>
        <p:spPr>
          <a:xfrm flipH="1" flipV="1">
            <a:off x="6456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026015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261485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471660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17124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0"/>
          </p:cNvCxnSpPr>
          <p:nvPr/>
        </p:nvCxnSpPr>
        <p:spPr>
          <a:xfrm flipH="1" flipV="1">
            <a:off x="7515379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0"/>
          </p:cNvCxnSpPr>
          <p:nvPr/>
        </p:nvCxnSpPr>
        <p:spPr>
          <a:xfrm flipV="1">
            <a:off x="7356735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1" idx="4"/>
          </p:cNvCxnSpPr>
          <p:nvPr/>
        </p:nvCxnSpPr>
        <p:spPr>
          <a:xfrm flipV="1">
            <a:off x="7121265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0"/>
          </p:cNvCxnSpPr>
          <p:nvPr/>
        </p:nvCxnSpPr>
        <p:spPr>
          <a:xfrm flipH="1" flipV="1">
            <a:off x="7555981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91694" y="1351955"/>
                <a:ext cx="2298899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-degree</a:t>
                </a:r>
                <a:endParaRPr lang="en-US" sz="32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94" y="1351955"/>
                <a:ext cx="2298899" cy="874085"/>
              </a:xfrm>
              <a:prstGeom prst="rect">
                <a:avLst/>
              </a:prstGeom>
              <a:blipFill rotWithShape="1">
                <a:blip r:embed="rId2"/>
                <a:stretch>
                  <a:fillRect r="-6101" b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717124" y="2622446"/>
                <a:ext cx="1472967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124" y="2622446"/>
                <a:ext cx="1472967" cy="877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3514567" y="3061156"/>
            <a:ext cx="11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122" name="Oval 121"/>
          <p:cNvSpPr/>
          <p:nvPr/>
        </p:nvSpPr>
        <p:spPr>
          <a:xfrm>
            <a:off x="738888" y="445988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0244" y="57672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90419" y="576727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834138" y="4590529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4" idx="0"/>
          </p:cNvCxnSpPr>
          <p:nvPr/>
        </p:nvCxnSpPr>
        <p:spPr>
          <a:xfrm flipV="1">
            <a:off x="675494" y="4590531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301644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43000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53175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33" idx="0"/>
          </p:cNvCxnSpPr>
          <p:nvPr/>
        </p:nvCxnSpPr>
        <p:spPr>
          <a:xfrm flipH="1" flipV="1">
            <a:off x="1396894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2" idx="0"/>
          </p:cNvCxnSpPr>
          <p:nvPr/>
        </p:nvCxnSpPr>
        <p:spPr>
          <a:xfrm flipV="1">
            <a:off x="1238250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862213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703569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13744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3" idx="0"/>
          </p:cNvCxnSpPr>
          <p:nvPr/>
        </p:nvCxnSpPr>
        <p:spPr>
          <a:xfrm flipH="1" flipV="1">
            <a:off x="1957463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2" idx="0"/>
          </p:cNvCxnSpPr>
          <p:nvPr/>
        </p:nvCxnSpPr>
        <p:spPr>
          <a:xfrm flipV="1">
            <a:off x="1798819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424969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266325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476500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>
            <a:stCxn id="158" idx="0"/>
          </p:cNvCxnSpPr>
          <p:nvPr/>
        </p:nvCxnSpPr>
        <p:spPr>
          <a:xfrm flipH="1" flipV="1">
            <a:off x="2520219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0"/>
          </p:cNvCxnSpPr>
          <p:nvPr/>
        </p:nvCxnSpPr>
        <p:spPr>
          <a:xfrm flipV="1">
            <a:off x="2361575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948688" y="443966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790044" y="57470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00219" y="574705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0"/>
          </p:cNvCxnSpPr>
          <p:nvPr/>
        </p:nvCxnSpPr>
        <p:spPr>
          <a:xfrm flipH="1" flipV="1">
            <a:off x="3043938" y="4570314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2" idx="0"/>
          </p:cNvCxnSpPr>
          <p:nvPr/>
        </p:nvCxnSpPr>
        <p:spPr>
          <a:xfrm flipV="1">
            <a:off x="2885294" y="4570316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3511444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352800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562975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</p:cNvCxnSpPr>
          <p:nvPr/>
        </p:nvCxnSpPr>
        <p:spPr>
          <a:xfrm flipH="1" flipV="1">
            <a:off x="3606694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0"/>
          </p:cNvCxnSpPr>
          <p:nvPr/>
        </p:nvCxnSpPr>
        <p:spPr>
          <a:xfrm flipV="1">
            <a:off x="3448050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072013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913369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23544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</p:cNvCxnSpPr>
          <p:nvPr/>
        </p:nvCxnSpPr>
        <p:spPr>
          <a:xfrm flipH="1" flipV="1">
            <a:off x="4167263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2" idx="0"/>
          </p:cNvCxnSpPr>
          <p:nvPr/>
        </p:nvCxnSpPr>
        <p:spPr>
          <a:xfrm flipV="1">
            <a:off x="4008619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4634769" y="441960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476125" y="572699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686300" y="572699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8" idx="0"/>
          </p:cNvCxnSpPr>
          <p:nvPr/>
        </p:nvCxnSpPr>
        <p:spPr>
          <a:xfrm flipH="1" flipV="1">
            <a:off x="4730019" y="4550248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0"/>
          </p:cNvCxnSpPr>
          <p:nvPr/>
        </p:nvCxnSpPr>
        <p:spPr>
          <a:xfrm flipV="1">
            <a:off x="4571375" y="4550250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5158488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999844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10019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83" idx="0"/>
          </p:cNvCxnSpPr>
          <p:nvPr/>
        </p:nvCxnSpPr>
        <p:spPr>
          <a:xfrm flipH="1" flipV="1">
            <a:off x="5253738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2" idx="0"/>
          </p:cNvCxnSpPr>
          <p:nvPr/>
        </p:nvCxnSpPr>
        <p:spPr>
          <a:xfrm flipV="1">
            <a:off x="5095094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5721244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562600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72775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0"/>
          </p:cNvCxnSpPr>
          <p:nvPr/>
        </p:nvCxnSpPr>
        <p:spPr>
          <a:xfrm flipH="1" flipV="1">
            <a:off x="5816494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7" idx="0"/>
          </p:cNvCxnSpPr>
          <p:nvPr/>
        </p:nvCxnSpPr>
        <p:spPr>
          <a:xfrm flipV="1">
            <a:off x="5657850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6281813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123169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33344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H="1" flipV="1">
            <a:off x="6377063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2" idx="0"/>
          </p:cNvCxnSpPr>
          <p:nvPr/>
        </p:nvCxnSpPr>
        <p:spPr>
          <a:xfrm flipV="1">
            <a:off x="6218419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6844569" y="442978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685925" y="573717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896100" y="57371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8" idx="0"/>
          </p:cNvCxnSpPr>
          <p:nvPr/>
        </p:nvCxnSpPr>
        <p:spPr>
          <a:xfrm flipH="1" flipV="1">
            <a:off x="6939819" y="4560430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7" idx="0"/>
          </p:cNvCxnSpPr>
          <p:nvPr/>
        </p:nvCxnSpPr>
        <p:spPr>
          <a:xfrm flipV="1">
            <a:off x="6781175" y="4560432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7368288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209644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419819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>
            <a:stCxn id="203" idx="0"/>
          </p:cNvCxnSpPr>
          <p:nvPr/>
        </p:nvCxnSpPr>
        <p:spPr>
          <a:xfrm flipH="1" flipV="1">
            <a:off x="7463538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2" idx="0"/>
          </p:cNvCxnSpPr>
          <p:nvPr/>
        </p:nvCxnSpPr>
        <p:spPr>
          <a:xfrm flipV="1">
            <a:off x="7304894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7555981" y="4815033"/>
                <a:ext cx="13742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</m:fName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81" y="4815033"/>
                <a:ext cx="1374257" cy="523220"/>
              </a:xfrm>
              <a:prstGeom prst="rect">
                <a:avLst/>
              </a:prstGeom>
              <a:blipFill rotWithShape="1">
                <a:blip r:embed="rId4"/>
                <a:stretch>
                  <a:fillRect r="-8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632237" y="6106032"/>
                <a:ext cx="7121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buckets = leaves of the verification tree</a:t>
                </a:r>
                <a:endParaRPr lang="en-US" sz="3200" dirty="0"/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7" y="6106032"/>
                <a:ext cx="7121582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1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1" grpId="0" animBg="1"/>
      <p:bldP spid="42" grpId="0" animBg="1"/>
      <p:bldP spid="43" grpId="0" animBg="1"/>
      <p:bldP spid="44" grpId="0" animBg="1"/>
      <p:bldP spid="62" grpId="0" animBg="1"/>
      <p:bldP spid="63" grpId="0" animBg="1"/>
      <p:bldP spid="64" grpId="0" animBg="1"/>
      <p:bldP spid="65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4" grpId="0" animBg="1"/>
      <p:bldP spid="105" grpId="0" animBg="1"/>
      <p:bldP spid="106" grpId="0" animBg="1"/>
      <p:bldP spid="111" grpId="0" animBg="1"/>
      <p:bldP spid="112" grpId="0" animBg="1"/>
      <p:bldP spid="113" grpId="0" animBg="1"/>
      <p:bldP spid="114" grpId="0" animBg="1"/>
      <p:bldP spid="119" grpId="0"/>
      <p:bldP spid="120" grpId="0"/>
      <p:bldP spid="121" grpId="0"/>
      <p:bldP spid="122" grpId="0" animBg="1"/>
      <p:bldP spid="124" grpId="0" animBg="1"/>
      <p:bldP spid="125" grpId="0" animBg="1"/>
      <p:bldP spid="131" grpId="0" animBg="1"/>
      <p:bldP spid="132" grpId="0" animBg="1"/>
      <p:bldP spid="133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 animBg="1"/>
      <p:bldP spid="161" grpId="0" animBg="1"/>
      <p:bldP spid="162" grpId="0" animBg="1"/>
      <p:bldP spid="163" grpId="0" animBg="1"/>
      <p:bldP spid="166" grpId="0" animBg="1"/>
      <p:bldP spid="167" grpId="0" animBg="1"/>
      <p:bldP spid="168" grpId="0" animBg="1"/>
      <p:bldP spid="171" grpId="0" animBg="1"/>
      <p:bldP spid="172" grpId="0" animBg="1"/>
      <p:bldP spid="173" grpId="0" animBg="1"/>
      <p:bldP spid="176" grpId="0" animBg="1"/>
      <p:bldP spid="177" grpId="0" animBg="1"/>
      <p:bldP spid="178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91" grpId="0" animBg="1"/>
      <p:bldP spid="192" grpId="0" animBg="1"/>
      <p:bldP spid="193" grpId="0" animBg="1"/>
      <p:bldP spid="196" grpId="0" animBg="1"/>
      <p:bldP spid="197" grpId="0" animBg="1"/>
      <p:bldP spid="198" grpId="0" animBg="1"/>
      <p:bldP spid="201" grpId="0" animBg="1"/>
      <p:bldP spid="202" grpId="0" animBg="1"/>
      <p:bldP spid="203" grpId="0" animBg="1"/>
      <p:bldP spid="262" grpId="0"/>
      <p:bldP spid="2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25968" y="161442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83643" y="294826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93343" y="2977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0"/>
            <a:endCxn id="4" idx="0"/>
          </p:cNvCxnSpPr>
          <p:nvPr/>
        </p:nvCxnSpPr>
        <p:spPr>
          <a:xfrm flipH="1" flipV="1">
            <a:off x="4221218" y="1614421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4" idx="3"/>
          </p:cNvCxnSpPr>
          <p:nvPr/>
        </p:nvCxnSpPr>
        <p:spPr>
          <a:xfrm flipV="1">
            <a:off x="3478893" y="1773488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8088" y="3298251"/>
                <a:ext cx="881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88" y="3298251"/>
                <a:ext cx="881609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47788" y="3298251"/>
                <a:ext cx="881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88" y="3298251"/>
                <a:ext cx="881609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23725" y="1426287"/>
                <a:ext cx="3324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725" y="1426287"/>
                <a:ext cx="332453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175861" y="43396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33536" y="56735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43236" y="570230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271111" y="4339663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528786" y="4498730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30962" y="6023493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62" y="6023493"/>
                <a:ext cx="189586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63126" y="6023493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26" y="6023493"/>
                <a:ext cx="175071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32095" y="4151529"/>
                <a:ext cx="4465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95" y="4151529"/>
                <a:ext cx="446558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99040" y="4191000"/>
            <a:ext cx="440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EQUALITY CHECK</a:t>
            </a:r>
            <a:endParaRPr lang="en-US" sz="3200" b="1" dirty="0"/>
          </a:p>
        </p:txBody>
      </p:sp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342775" y="14835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7525" y="14835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8173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14900" y="28461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600450" y="16426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24338" y="26469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6284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5221" y="128432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31" idx="0"/>
            <a:endCxn id="29" idx="0"/>
          </p:cNvCxnSpPr>
          <p:nvPr/>
        </p:nvCxnSpPr>
        <p:spPr>
          <a:xfrm flipH="1" flipV="1">
            <a:off x="4434713" y="43791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39463" y="43791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97138" y="57129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6838" y="57417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0"/>
            <a:endCxn id="29" idx="3"/>
          </p:cNvCxnSpPr>
          <p:nvPr/>
        </p:nvCxnSpPr>
        <p:spPr>
          <a:xfrm flipV="1">
            <a:off x="3692388" y="45382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816276" y="55425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2138" y="55240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8" grpId="0" animBg="1"/>
      <p:bldP spid="19" grpId="0" animBg="1"/>
      <p:bldP spid="20" grpId="0" animBg="1"/>
      <p:bldP spid="23" grpId="0"/>
      <p:bldP spid="24" grpId="0"/>
      <p:bldP spid="25" grpId="0"/>
      <p:bldP spid="3" grpId="0"/>
      <p:bldP spid="26" grpId="0"/>
      <p:bldP spid="27" grpId="0"/>
      <p:bldP spid="29" grpId="0" animBg="1"/>
      <p:bldP spid="30" grpId="0" animBg="1"/>
      <p:bldP spid="30" grpId="1" animBg="1"/>
      <p:bldP spid="31" grpId="0" animBg="1"/>
      <p:bldP spid="31" grpId="1" animBg="1"/>
      <p:bldP spid="33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593759" y="5524044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342775" y="14835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7525" y="14835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8173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14900" y="28461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600450" y="16426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24338" y="26469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6284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972" y="1295400"/>
            <a:ext cx="4206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EQUALITY CHECK FAILS =&gt;</a:t>
            </a:r>
          </a:p>
          <a:p>
            <a:r>
              <a:rPr lang="en-US" sz="2800" b="1" dirty="0" smtClean="0"/>
              <a:t>RESTART THE SUBTREE</a:t>
            </a:r>
            <a:endParaRPr lang="en-US" sz="2800" b="1" dirty="0"/>
          </a:p>
        </p:txBody>
      </p:sp>
      <p:cxnSp>
        <p:nvCxnSpPr>
          <p:cNvPr id="28" name="Straight Connector 27"/>
          <p:cNvCxnSpPr>
            <a:stCxn id="31" idx="0"/>
            <a:endCxn id="29" idx="0"/>
          </p:cNvCxnSpPr>
          <p:nvPr/>
        </p:nvCxnSpPr>
        <p:spPr>
          <a:xfrm flipH="1" flipV="1">
            <a:off x="4434713" y="43791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39463" y="43791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97138" y="57129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6838" y="57417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0"/>
            <a:endCxn id="29" idx="3"/>
          </p:cNvCxnSpPr>
          <p:nvPr/>
        </p:nvCxnSpPr>
        <p:spPr>
          <a:xfrm flipV="1">
            <a:off x="3692388" y="45382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816276" y="55425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2138" y="55240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3357" y="4191000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19" grpId="0" animBg="1"/>
      <p:bldP spid="20" grpId="0" animBg="1"/>
      <p:bldP spid="23" grpId="0"/>
      <p:bldP spid="24" grpId="0"/>
      <p:bldP spid="25" grpId="0"/>
      <p:bldP spid="3" grpId="0"/>
      <p:bldP spid="26" grpId="0"/>
      <p:bldP spid="27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3" grpId="0"/>
      <p:bldP spid="34" grpId="0"/>
      <p:bldP spid="35" grpId="0"/>
      <p:bldP spid="36" grpId="0"/>
      <p:bldP spid="37" grpId="0"/>
      <p:bldP spid="37" grpId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41" idx="4"/>
            <a:endCxn id="7" idx="3"/>
          </p:cNvCxnSpPr>
          <p:nvPr/>
        </p:nvCxnSpPr>
        <p:spPr>
          <a:xfrm flipV="1">
            <a:off x="407860" y="262973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7" idx="0"/>
          </p:cNvCxnSpPr>
          <p:nvPr/>
        </p:nvCxnSpPr>
        <p:spPr>
          <a:xfrm flipH="1" flipV="1">
            <a:off x="801974" y="2470669"/>
            <a:ext cx="296995" cy="14937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4"/>
          </p:cNvCxnSpPr>
          <p:nvPr/>
        </p:nvCxnSpPr>
        <p:spPr>
          <a:xfrm flipV="1">
            <a:off x="1525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</p:cNvCxnSpPr>
          <p:nvPr/>
        </p:nvCxnSpPr>
        <p:spPr>
          <a:xfrm flipV="1">
            <a:off x="2668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4"/>
          </p:cNvCxnSpPr>
          <p:nvPr/>
        </p:nvCxnSpPr>
        <p:spPr>
          <a:xfrm flipV="1">
            <a:off x="4878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4"/>
          </p:cNvCxnSpPr>
          <p:nvPr/>
        </p:nvCxnSpPr>
        <p:spPr>
          <a:xfrm flipV="1">
            <a:off x="6021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1" idx="4"/>
          </p:cNvCxnSpPr>
          <p:nvPr/>
        </p:nvCxnSpPr>
        <p:spPr>
          <a:xfrm flipV="1">
            <a:off x="7121265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</p:cNvCxnSpPr>
          <p:nvPr/>
        </p:nvCxnSpPr>
        <p:spPr>
          <a:xfrm flipV="1">
            <a:off x="3735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" idx="7"/>
          </p:cNvCxnSpPr>
          <p:nvPr/>
        </p:nvCxnSpPr>
        <p:spPr>
          <a:xfrm flipV="1">
            <a:off x="2982522" y="1379949"/>
            <a:ext cx="1201504" cy="1249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</p:cNvCxnSpPr>
          <p:nvPr/>
        </p:nvCxnSpPr>
        <p:spPr>
          <a:xfrm flipH="1" flipV="1">
            <a:off x="4116674" y="1445836"/>
            <a:ext cx="3257550" cy="11180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3" idx="7"/>
          </p:cNvCxnSpPr>
          <p:nvPr/>
        </p:nvCxnSpPr>
        <p:spPr>
          <a:xfrm flipV="1">
            <a:off x="706724" y="1379949"/>
            <a:ext cx="3477302" cy="1183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3" idx="6"/>
          </p:cNvCxnSpPr>
          <p:nvPr/>
        </p:nvCxnSpPr>
        <p:spPr>
          <a:xfrm flipV="1">
            <a:off x="1974226" y="1445837"/>
            <a:ext cx="2237698" cy="10521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3" idx="4"/>
          </p:cNvCxnSpPr>
          <p:nvPr/>
        </p:nvCxnSpPr>
        <p:spPr>
          <a:xfrm flipV="1">
            <a:off x="4116674" y="1539016"/>
            <a:ext cx="0" cy="11180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3" idx="5"/>
          </p:cNvCxnSpPr>
          <p:nvPr/>
        </p:nvCxnSpPr>
        <p:spPr>
          <a:xfrm flipH="1" flipV="1">
            <a:off x="4184026" y="1511724"/>
            <a:ext cx="970196" cy="986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5"/>
          </p:cNvCxnSpPr>
          <p:nvPr/>
        </p:nvCxnSpPr>
        <p:spPr>
          <a:xfrm flipH="1" flipV="1">
            <a:off x="4184026" y="1511724"/>
            <a:ext cx="2244568" cy="1089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0"/>
          </p:cNvCxnSpPr>
          <p:nvPr/>
        </p:nvCxnSpPr>
        <p:spPr>
          <a:xfrm flipV="1">
            <a:off x="3971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Verification bottom-up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82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21424" y="135265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2610" y="3778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080" y="377806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8255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03719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3" idx="0"/>
          </p:cNvCxnSpPr>
          <p:nvPr/>
        </p:nvCxnSpPr>
        <p:spPr>
          <a:xfrm flipH="1" flipV="1">
            <a:off x="801974" y="260131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</p:cNvCxnSpPr>
          <p:nvPr/>
        </p:nvCxnSpPr>
        <p:spPr>
          <a:xfrm flipV="1">
            <a:off x="643330" y="260131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30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6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76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1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H="1" flipV="1">
            <a:off x="1919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0"/>
          </p:cNvCxnSpPr>
          <p:nvPr/>
        </p:nvCxnSpPr>
        <p:spPr>
          <a:xfrm flipV="1">
            <a:off x="1761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H="1" flipV="1">
            <a:off x="1960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573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09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19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64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H="1" flipV="1">
            <a:off x="3062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</p:cNvCxnSpPr>
          <p:nvPr/>
        </p:nvCxnSpPr>
        <p:spPr>
          <a:xfrm flipV="1">
            <a:off x="2904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0"/>
          </p:cNvCxnSpPr>
          <p:nvPr/>
        </p:nvCxnSpPr>
        <p:spPr>
          <a:xfrm flipH="1" flipV="1">
            <a:off x="3103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640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75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086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31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H="1" flipV="1">
            <a:off x="4129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</p:cNvCxnSpPr>
          <p:nvPr/>
        </p:nvCxnSpPr>
        <p:spPr>
          <a:xfrm flipH="1" flipV="1">
            <a:off x="4170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783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018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229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474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7" idx="0"/>
          </p:cNvCxnSpPr>
          <p:nvPr/>
        </p:nvCxnSpPr>
        <p:spPr>
          <a:xfrm flipH="1" flipV="1">
            <a:off x="5272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0"/>
          </p:cNvCxnSpPr>
          <p:nvPr/>
        </p:nvCxnSpPr>
        <p:spPr>
          <a:xfrm flipV="1">
            <a:off x="5114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8" idx="0"/>
          </p:cNvCxnSpPr>
          <p:nvPr/>
        </p:nvCxnSpPr>
        <p:spPr>
          <a:xfrm flipH="1" flipV="1">
            <a:off x="5313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926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161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372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17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5" idx="0"/>
          </p:cNvCxnSpPr>
          <p:nvPr/>
        </p:nvCxnSpPr>
        <p:spPr>
          <a:xfrm flipH="1" flipV="1">
            <a:off x="6415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</p:cNvCxnSpPr>
          <p:nvPr/>
        </p:nvCxnSpPr>
        <p:spPr>
          <a:xfrm flipV="1">
            <a:off x="6257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0"/>
          </p:cNvCxnSpPr>
          <p:nvPr/>
        </p:nvCxnSpPr>
        <p:spPr>
          <a:xfrm flipH="1" flipV="1">
            <a:off x="6456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026015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261485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471660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17124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0"/>
          </p:cNvCxnSpPr>
          <p:nvPr/>
        </p:nvCxnSpPr>
        <p:spPr>
          <a:xfrm flipH="1" flipV="1">
            <a:off x="7515379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0"/>
          </p:cNvCxnSpPr>
          <p:nvPr/>
        </p:nvCxnSpPr>
        <p:spPr>
          <a:xfrm flipV="1">
            <a:off x="7356735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0"/>
          </p:cNvCxnSpPr>
          <p:nvPr/>
        </p:nvCxnSpPr>
        <p:spPr>
          <a:xfrm flipH="1" flipV="1">
            <a:off x="7555981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555981" y="2779346"/>
                <a:ext cx="8306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81" y="2779346"/>
                <a:ext cx="830699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60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3514567" y="3061156"/>
            <a:ext cx="11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124" name="Oval 123"/>
          <p:cNvSpPr/>
          <p:nvPr/>
        </p:nvSpPr>
        <p:spPr>
          <a:xfrm>
            <a:off x="580244" y="57672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90419" y="576727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834138" y="4590529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4" idx="0"/>
          </p:cNvCxnSpPr>
          <p:nvPr/>
        </p:nvCxnSpPr>
        <p:spPr>
          <a:xfrm flipV="1">
            <a:off x="675494" y="4590531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143000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53175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33" idx="0"/>
          </p:cNvCxnSpPr>
          <p:nvPr/>
        </p:nvCxnSpPr>
        <p:spPr>
          <a:xfrm flipH="1" flipV="1">
            <a:off x="1396894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2" idx="0"/>
          </p:cNvCxnSpPr>
          <p:nvPr/>
        </p:nvCxnSpPr>
        <p:spPr>
          <a:xfrm flipV="1">
            <a:off x="1238250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703569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13744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3" idx="0"/>
          </p:cNvCxnSpPr>
          <p:nvPr/>
        </p:nvCxnSpPr>
        <p:spPr>
          <a:xfrm flipH="1" flipV="1">
            <a:off x="1957463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2" idx="0"/>
          </p:cNvCxnSpPr>
          <p:nvPr/>
        </p:nvCxnSpPr>
        <p:spPr>
          <a:xfrm flipV="1">
            <a:off x="1798819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2266325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476500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>
            <a:stCxn id="158" idx="0"/>
          </p:cNvCxnSpPr>
          <p:nvPr/>
        </p:nvCxnSpPr>
        <p:spPr>
          <a:xfrm flipH="1" flipV="1">
            <a:off x="2520219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0"/>
          </p:cNvCxnSpPr>
          <p:nvPr/>
        </p:nvCxnSpPr>
        <p:spPr>
          <a:xfrm flipV="1">
            <a:off x="2361575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790044" y="57470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00219" y="574705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0"/>
          </p:cNvCxnSpPr>
          <p:nvPr/>
        </p:nvCxnSpPr>
        <p:spPr>
          <a:xfrm flipH="1" flipV="1">
            <a:off x="3043938" y="4570314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2" idx="0"/>
          </p:cNvCxnSpPr>
          <p:nvPr/>
        </p:nvCxnSpPr>
        <p:spPr>
          <a:xfrm flipV="1">
            <a:off x="2885294" y="4570316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3352800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562975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</p:cNvCxnSpPr>
          <p:nvPr/>
        </p:nvCxnSpPr>
        <p:spPr>
          <a:xfrm flipH="1" flipV="1">
            <a:off x="3606694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0"/>
          </p:cNvCxnSpPr>
          <p:nvPr/>
        </p:nvCxnSpPr>
        <p:spPr>
          <a:xfrm flipV="1">
            <a:off x="3448050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913369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23544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</p:cNvCxnSpPr>
          <p:nvPr/>
        </p:nvCxnSpPr>
        <p:spPr>
          <a:xfrm flipH="1" flipV="1">
            <a:off x="4167263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2" idx="0"/>
          </p:cNvCxnSpPr>
          <p:nvPr/>
        </p:nvCxnSpPr>
        <p:spPr>
          <a:xfrm flipV="1">
            <a:off x="4008619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476125" y="572699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686300" y="572699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8" idx="0"/>
          </p:cNvCxnSpPr>
          <p:nvPr/>
        </p:nvCxnSpPr>
        <p:spPr>
          <a:xfrm flipH="1" flipV="1">
            <a:off x="4730019" y="4550248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0"/>
          </p:cNvCxnSpPr>
          <p:nvPr/>
        </p:nvCxnSpPr>
        <p:spPr>
          <a:xfrm flipV="1">
            <a:off x="4571375" y="4550250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999844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10019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83" idx="0"/>
          </p:cNvCxnSpPr>
          <p:nvPr/>
        </p:nvCxnSpPr>
        <p:spPr>
          <a:xfrm flipH="1" flipV="1">
            <a:off x="5253738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2" idx="0"/>
          </p:cNvCxnSpPr>
          <p:nvPr/>
        </p:nvCxnSpPr>
        <p:spPr>
          <a:xfrm flipV="1">
            <a:off x="5095094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562600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72775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0"/>
          </p:cNvCxnSpPr>
          <p:nvPr/>
        </p:nvCxnSpPr>
        <p:spPr>
          <a:xfrm flipH="1" flipV="1">
            <a:off x="5816494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7" idx="0"/>
          </p:cNvCxnSpPr>
          <p:nvPr/>
        </p:nvCxnSpPr>
        <p:spPr>
          <a:xfrm flipV="1">
            <a:off x="5657850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123169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33344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H="1" flipV="1">
            <a:off x="6377063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2" idx="0"/>
          </p:cNvCxnSpPr>
          <p:nvPr/>
        </p:nvCxnSpPr>
        <p:spPr>
          <a:xfrm flipV="1">
            <a:off x="6218419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6685925" y="573717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896100" y="57371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8" idx="0"/>
          </p:cNvCxnSpPr>
          <p:nvPr/>
        </p:nvCxnSpPr>
        <p:spPr>
          <a:xfrm flipH="1" flipV="1">
            <a:off x="6939819" y="4560430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7" idx="0"/>
          </p:cNvCxnSpPr>
          <p:nvPr/>
        </p:nvCxnSpPr>
        <p:spPr>
          <a:xfrm flipV="1">
            <a:off x="6781175" y="4560432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7209644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419819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>
            <a:stCxn id="203" idx="0"/>
          </p:cNvCxnSpPr>
          <p:nvPr/>
        </p:nvCxnSpPr>
        <p:spPr>
          <a:xfrm flipH="1" flipV="1">
            <a:off x="7463538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2" idx="0"/>
          </p:cNvCxnSpPr>
          <p:nvPr/>
        </p:nvCxnSpPr>
        <p:spPr>
          <a:xfrm flipV="1">
            <a:off x="7304894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7646545" y="4815033"/>
                <a:ext cx="13742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err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45" y="4815033"/>
                <a:ext cx="137425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02525" y="5830204"/>
            <a:ext cx="7686306" cy="708036"/>
            <a:chOff x="202525" y="5830204"/>
            <a:chExt cx="7686306" cy="708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2525" y="6032761"/>
                  <a:ext cx="881609" cy="485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25" y="6032761"/>
                  <a:ext cx="881609" cy="4855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TextBox 145"/>
            <p:cNvSpPr txBox="1"/>
            <p:nvPr/>
          </p:nvSpPr>
          <p:spPr>
            <a:xfrm>
              <a:off x="2615469" y="5830204"/>
              <a:ext cx="529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663585" y="6027955"/>
                  <a:ext cx="881609" cy="48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85" y="6027955"/>
                  <a:ext cx="881609" cy="4883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064144" y="6036415"/>
                  <a:ext cx="881609" cy="485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144" y="6036415"/>
                  <a:ext cx="881609" cy="4855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07222" y="6032761"/>
                  <a:ext cx="881609" cy="492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22" y="6032761"/>
                  <a:ext cx="881609" cy="4928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/>
            <p:cNvSpPr txBox="1"/>
            <p:nvPr/>
          </p:nvSpPr>
          <p:spPr>
            <a:xfrm>
              <a:off x="5676900" y="5830354"/>
              <a:ext cx="529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122" name="Oval 121"/>
          <p:cNvSpPr/>
          <p:nvPr/>
        </p:nvSpPr>
        <p:spPr>
          <a:xfrm>
            <a:off x="738888" y="445988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301644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862213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424969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948688" y="443966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511444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072013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634769" y="441960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158488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721244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281813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844569" y="442978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368288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214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7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63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16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9324" y="24726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4624" y="247066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742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7533415" y="1679511"/>
                <a:ext cx="8306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5" y="1679511"/>
                <a:ext cx="830699" cy="584775"/>
              </a:xfrm>
              <a:prstGeom prst="rect">
                <a:avLst/>
              </a:prstGeom>
              <a:blipFill rotWithShape="1">
                <a:blip r:embed="rId8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3" grpId="0" animBg="1"/>
      <p:bldP spid="44" grpId="0" animBg="1"/>
      <p:bldP spid="62" grpId="0" animBg="1"/>
      <p:bldP spid="63" grpId="0" animBg="1"/>
      <p:bldP spid="64" grpId="0" animBg="1"/>
      <p:bldP spid="65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4" grpId="0" animBg="1"/>
      <p:bldP spid="105" grpId="0" animBg="1"/>
      <p:bldP spid="106" grpId="0" animBg="1"/>
      <p:bldP spid="111" grpId="0" animBg="1"/>
      <p:bldP spid="112" grpId="0" animBg="1"/>
      <p:bldP spid="113" grpId="0" animBg="1"/>
      <p:bldP spid="114" grpId="0" animBg="1"/>
      <p:bldP spid="120" grpId="0"/>
      <p:bldP spid="121" grpId="0"/>
      <p:bldP spid="124" grpId="0" animBg="1"/>
      <p:bldP spid="125" grpId="0" animBg="1"/>
      <p:bldP spid="132" grpId="0" animBg="1"/>
      <p:bldP spid="133" grpId="0" animBg="1"/>
      <p:bldP spid="152" grpId="0" animBg="1"/>
      <p:bldP spid="153" grpId="0" animBg="1"/>
      <p:bldP spid="157" grpId="0" animBg="1"/>
      <p:bldP spid="158" grpId="0" animBg="1"/>
      <p:bldP spid="162" grpId="0" animBg="1"/>
      <p:bldP spid="163" grpId="0" animBg="1"/>
      <p:bldP spid="167" grpId="0" animBg="1"/>
      <p:bldP spid="168" grpId="0" animBg="1"/>
      <p:bldP spid="172" grpId="0" animBg="1"/>
      <p:bldP spid="173" grpId="0" animBg="1"/>
      <p:bldP spid="177" grpId="0" animBg="1"/>
      <p:bldP spid="178" grpId="0" animBg="1"/>
      <p:bldP spid="182" grpId="0" animBg="1"/>
      <p:bldP spid="183" grpId="0" animBg="1"/>
      <p:bldP spid="187" grpId="0" animBg="1"/>
      <p:bldP spid="188" grpId="0" animBg="1"/>
      <p:bldP spid="192" grpId="0" animBg="1"/>
      <p:bldP spid="193" grpId="0" animBg="1"/>
      <p:bldP spid="197" grpId="0" animBg="1"/>
      <p:bldP spid="198" grpId="0" animBg="1"/>
      <p:bldP spid="202" grpId="0" animBg="1"/>
      <p:bldP spid="203" grpId="0" animBg="1"/>
      <p:bldP spid="262" grpId="0"/>
      <p:bldP spid="122" grpId="0" animBg="1"/>
      <p:bldP spid="131" grpId="0" animBg="1"/>
      <p:bldP spid="151" grpId="0" animBg="1"/>
      <p:bldP spid="156" grpId="0" animBg="1"/>
      <p:bldP spid="161" grpId="0" animBg="1"/>
      <p:bldP spid="166" grpId="0" animBg="1"/>
      <p:bldP spid="171" grpId="0" animBg="1"/>
      <p:bldP spid="176" grpId="0" animBg="1"/>
      <p:bldP spid="181" grpId="0" animBg="1"/>
      <p:bldP spid="186" grpId="0" animBg="1"/>
      <p:bldP spid="191" grpId="0" animBg="1"/>
      <p:bldP spid="196" grpId="0" animBg="1"/>
      <p:bldP spid="201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 of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𝑃𝑟</m:t>
                    </m:r>
                  </m:oMath>
                </a14:m>
                <a:r>
                  <a:rPr lang="en-US" dirty="0" smtClean="0"/>
                  <a:t>[node at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computed correctly]</a:t>
                </a:r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</m:t>
                                </m:r>
                                <m:sSup>
                                  <m:sSupPr>
                                    <m:ctrlPr>
                                      <a:rPr lang="en-US" b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−1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Run equality checks and basic intersection protocols with success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1" dirty="0" smtClean="0"/>
                  <a:t>Key lemma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[# of restarts per leaf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]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=&gt; </a:t>
                </a:r>
                <a:r>
                  <a:rPr lang="en-US" dirty="0"/>
                  <a:t>Cost of Intersection in leafs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Cost of Equality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</m:oMath>
                </a14:m>
                <a:r>
                  <a:rPr lang="en-US" dirty="0" smtClean="0"/>
                  <a:t>[protocol succeeds]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</a:t>
            </a:r>
            <a:r>
              <a:rPr lang="en-US" dirty="0" smtClean="0">
                <a:solidFill>
                  <a:srgbClr val="7030A0"/>
                </a:solidFill>
              </a:rPr>
              <a:t>[Yao’79]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1128" y="3098924"/>
            <a:ext cx="7286742" cy="1984086"/>
            <a:chOff x="811128" y="3098924"/>
            <a:chExt cx="7286742" cy="1984086"/>
          </a:xfrm>
        </p:grpSpPr>
        <p:grpSp>
          <p:nvGrpSpPr>
            <p:cNvPr id="8" name="Group 7"/>
            <p:cNvGrpSpPr/>
            <p:nvPr/>
          </p:nvGrpSpPr>
          <p:grpSpPr>
            <a:xfrm>
              <a:off x="811128" y="3098924"/>
              <a:ext cx="1627272" cy="1984086"/>
              <a:chOff x="762000" y="2438400"/>
              <a:chExt cx="1627272" cy="1984086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9363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494585" y="3098924"/>
              <a:ext cx="1603285" cy="1952909"/>
              <a:chOff x="6477000" y="2438400"/>
              <a:chExt cx="1603285" cy="1952909"/>
            </a:xfrm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72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i="1" dirty="0" err="1" smtClean="0">
                          <a:latin typeface="Cambria Math"/>
                        </a:rPr>
                        <m:t>,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057400" y="1295400"/>
            <a:ext cx="4437072" cy="1570949"/>
            <a:chOff x="2057400" y="1295400"/>
            <a:chExt cx="4437072" cy="15709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057400" y="1951151"/>
              <a:ext cx="1066800" cy="915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334000" y="1951151"/>
              <a:ext cx="990600" cy="773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90800" y="2408750"/>
            <a:ext cx="3581400" cy="609201"/>
            <a:chOff x="2590800" y="2944488"/>
            <a:chExt cx="3581400" cy="6092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579078" y="3098924"/>
            <a:ext cx="3593122" cy="528627"/>
            <a:chOff x="2579078" y="3634662"/>
            <a:chExt cx="3593122" cy="52862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579078" y="4163289"/>
              <a:ext cx="35931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590800" y="3660724"/>
            <a:ext cx="3581400" cy="527938"/>
            <a:chOff x="2590800" y="4196462"/>
            <a:chExt cx="3581400" cy="52793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472440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4082019" y="3894127"/>
            <a:ext cx="58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…</a:t>
            </a:r>
            <a:endParaRPr lang="en-US" sz="48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2432539" y="4736254"/>
            <a:ext cx="3886200" cy="631157"/>
            <a:chOff x="2438400" y="4702872"/>
            <a:chExt cx="3886200" cy="63115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38400" y="4702872"/>
              <a:ext cx="990600" cy="24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5181600" y="4702872"/>
              <a:ext cx="1143000" cy="24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min. communication (error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 smtClean="0"/>
                  <a:t>)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min.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-round communication </a:t>
                </a:r>
                <a:r>
                  <a:rPr lang="en-US" sz="3200" dirty="0"/>
                  <a:t>(error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blipFill rotWithShape="1">
                <a:blip r:embed="rId9"/>
                <a:stretch>
                  <a:fillRect t="-6667" r="-6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Multi-party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xtensions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76400"/>
                <a:ext cx="87630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∩…∩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Boost error probability </a:t>
                </a:r>
                <a:r>
                  <a:rPr lang="en-US" dirty="0" smtClean="0"/>
                  <a:t>of 2-player protocol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Average per player (using coordinator</a:t>
                </a:r>
                <a:r>
                  <a:rPr lang="en-US" dirty="0" smtClean="0"/>
                  <a:t>):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max</m:t>
                        </m:r>
                        <m:r>
                          <a:rPr lang="en-US" i="1" dirty="0">
                            <a:latin typeface="Cambria Math"/>
                          </a:rPr>
                          <m:t> (1, 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𝒎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rounds</a:t>
                </a:r>
                <a:endParaRPr lang="en-US" dirty="0"/>
              </a:p>
              <a:p>
                <a:r>
                  <a:rPr lang="en-US" dirty="0" smtClean="0">
                    <a:latin typeface="Cambria Math"/>
                  </a:rPr>
                  <a:t>Worst-case </a:t>
                </a:r>
                <a:r>
                  <a:rPr lang="en-US" dirty="0">
                    <a:latin typeface="Cambria Math"/>
                  </a:rPr>
                  <a:t>per player (using a tournament)</a:t>
                </a:r>
                <a:endParaRPr lang="en-US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/>
                          </a:rPr>
                          <m:t>ilo</m:t>
                        </m:r>
                        <m:sSup>
                          <m:sSupPr>
                            <m:ctrlPr>
                              <a:rPr lang="en-US" sz="280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1" dirty="0">
                            <a:latin typeface="Cambria Math"/>
                          </a:rPr>
                          <m:t>max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1, </m:t>
                            </m:r>
                            <m:f>
                              <m:f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</a:rPr>
                                      <m:t>𝒎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𝒓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1" dirty="0">
                            <a:latin typeface="Cambria Math"/>
                          </a:rPr>
                          <m:t>max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1, </m:t>
                            </m:r>
                            <m:f>
                              <m:f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</a:rPr>
                                      <m:t>𝒎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rounds</a:t>
                </a:r>
                <a:r>
                  <a:rPr lang="en-US" sz="2800" dirty="0" smtClean="0"/>
                  <a:t> 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763000" cy="4525963"/>
              </a:xfrm>
              <a:blipFill rotWithShape="1">
                <a:blip r:embed="rId2"/>
                <a:stretch>
                  <a:fillRect l="-1461" t="-1617" r="-1322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Problems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-Intersection) 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 smtClean="0"/>
              </a:p>
              <a:p>
                <a:r>
                  <a:rPr lang="en-US" dirty="0" smtClean="0"/>
                  <a:t>Better protocols for the multi-party </a:t>
                </a:r>
                <a:r>
                  <a:rPr lang="en-US" dirty="0" smtClean="0"/>
                  <a:t>setting?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smtClean="0"/>
                  <a:t>isjointness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i="1" dirty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i="1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[Razborov’92; Hastad-Wigderson’96]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7030A0"/>
                    </a:solidFill>
                  </a:rPr>
                  <a:t>[Folklore +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Dasgupta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Kumar,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Sivakumar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; Buhrman’12, Garcia-Soriano,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Matsliah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De Wolf’12]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Saglam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Tardos’13]</a:t>
                </a:r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Braverman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Garg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Pankratov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Weinstein’13]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  <a:blipFill rotWithShape="1">
                <a:blip r:embed="rId4"/>
                <a:stretch>
                  <a:fillRect l="-1333" t="-1371" b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1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Set Intersection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-96985" y="3405069"/>
            <a:ext cx="9230099" cy="585970"/>
            <a:chOff x="45846" y="4497040"/>
            <a:chExt cx="8708399" cy="585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5846" y="4497040"/>
                  <a:ext cx="31978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32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6" y="4497040"/>
                  <a:ext cx="3197806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714195" y="4498235"/>
                  <a:ext cx="30400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32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195" y="4498235"/>
                  <a:ext cx="304005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781484" y="3810000"/>
                <a:ext cx="1752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i="1" dirty="0" smtClean="0">
                        <a:latin typeface="Cambria Math"/>
                      </a:rPr>
                      <m:t>∩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3200" dirty="0" smtClean="0"/>
                  <a:t> = ?</a:t>
                </a:r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84" y="3810000"/>
                <a:ext cx="1752600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590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00373"/>
              </p:ext>
            </p:extLst>
          </p:nvPr>
        </p:nvGraphicFramePr>
        <p:xfrm>
          <a:off x="207341" y="2807867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5228"/>
              </p:ext>
            </p:extLst>
          </p:nvPr>
        </p:nvGraphicFramePr>
        <p:xfrm>
          <a:off x="5541341" y="2807867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3833"/>
              </p:ext>
            </p:extLst>
          </p:nvPr>
        </p:nvGraphicFramePr>
        <p:xfrm>
          <a:off x="2961574" y="45720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19400" y="5239464"/>
                <a:ext cx="38477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-Intersection) = ?</a:t>
                </a:r>
                <a:endParaRPr lang="en-US" sz="3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39464"/>
                <a:ext cx="3847785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01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4691" y="6019800"/>
                <a:ext cx="6286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is big, </a:t>
                </a:r>
                <a:r>
                  <a:rPr lang="en-US" sz="3200" i="1" dirty="0" smtClean="0"/>
                  <a:t>n</a:t>
                </a:r>
                <a:r>
                  <a:rPr lang="en-US" sz="3200" dirty="0" smtClean="0"/>
                  <a:t> is </a:t>
                </a:r>
                <a:r>
                  <a:rPr lang="en-US" sz="3200" b="1" dirty="0" smtClean="0"/>
                  <a:t>huge</a:t>
                </a:r>
                <a:r>
                  <a:rPr lang="en-US" sz="3200" dirty="0" smtClean="0"/>
                  <a:t>, where </a:t>
                </a:r>
                <a:r>
                  <a:rPr lang="en-US" sz="3200" b="1" dirty="0" smtClean="0"/>
                  <a:t>huge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≫</m:t>
                    </m:r>
                  </m:oMath>
                </a14:m>
                <a:r>
                  <a:rPr lang="en-US" sz="3200" dirty="0" smtClean="0"/>
                  <a:t> big 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91" y="6019800"/>
                <a:ext cx="6286185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632" r="-3198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results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6868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lo</m:t>
                    </m:r>
                    <m:sSup>
                      <m:sSupPr>
                        <m:ctrlPr>
                          <a:rPr lang="en-US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g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lo</m:t>
                        </m:r>
                        <m:sSup>
                          <m:sSupPr>
                            <m:ctrlPr>
                              <a:rPr lang="en-US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7030A0"/>
                    </a:solidFill>
                  </a:rPr>
                  <a:t>[Brody,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Woodruff, Y.; PODC’14]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</m:t>
                        </m:r>
                        <m:sSup>
                          <m:sSupPr>
                            <m:ctrlPr>
                              <a:rPr lang="en-US" b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Saglam-Tardos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FOCS’13; Brody,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Woodruff, Y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.’; RANDOM’14]</a:t>
                </a:r>
                <a:endParaRPr lang="en-US" sz="2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686800" cy="3962400"/>
              </a:xfrm>
              <a:blipFill rotWithShape="1">
                <a:blip r:embed="rId2"/>
                <a:stretch>
                  <a:fillRect l="-1754" t="-1846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97276" y="2191654"/>
            <a:ext cx="1569660" cy="596444"/>
            <a:chOff x="1219200" y="4021015"/>
            <a:chExt cx="1569660" cy="596444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1813530" y="3426685"/>
              <a:ext cx="38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{</a:t>
              </a:r>
              <a:endParaRPr lang="en-US" sz="9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46828" y="4217349"/>
                  <a:ext cx="11518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𝑟</m:t>
                      </m:r>
                    </m:oMath>
                  </a14:m>
                  <a:r>
                    <a:rPr lang="en-US" sz="2000" dirty="0" smtClean="0"/>
                    <a:t> times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28" y="4217349"/>
                  <a:ext cx="1151895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69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0204" y="5791200"/>
                <a:ext cx="84289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-Intersection</a:t>
                </a:r>
                <a:r>
                  <a:rPr lang="en-US" sz="3200" dirty="0" smtClean="0"/>
                  <a:t>) =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𝑟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4" y="5791200"/>
                <a:ext cx="8428996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Exact</a:t>
                </a:r>
                <a:r>
                  <a:rPr lang="en-US" dirty="0" smtClean="0"/>
                  <a:t> </a:t>
                </a:r>
                <a:r>
                  <a:rPr lang="en-US" dirty="0" err="1"/>
                  <a:t>Jaccard</a:t>
                </a:r>
                <a:r>
                  <a:rPr lang="en-US" dirty="0"/>
                  <a:t>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∪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1±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-approximate use </a:t>
                </a:r>
                <a:r>
                  <a:rPr lang="en-US" dirty="0" err="1" smtClean="0"/>
                  <a:t>MinHash</a:t>
                </a:r>
                <a:r>
                  <a:rPr lang="en-US" dirty="0" smtClean="0"/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[Broder’98; Li-Konig’11; Path-Strokel-Woodruff’14]</a:t>
                </a:r>
                <a:r>
                  <a:rPr lang="en-US" dirty="0" smtClean="0"/>
                  <a:t>)</a:t>
                </a:r>
              </a:p>
              <a:p>
                <a:r>
                  <a:rPr lang="en-US" b="0" dirty="0" smtClean="0">
                    <a:latin typeface="Cambria Math"/>
                  </a:rPr>
                  <a:t>Rarity, distinct elements, joins,…</a:t>
                </a:r>
              </a:p>
              <a:p>
                <a:r>
                  <a:rPr lang="en-US" dirty="0" smtClean="0">
                    <a:latin typeface="Cambria Math"/>
                  </a:rPr>
                  <a:t>Multi-party set intersection (later)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Contrast: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𝑹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𝚫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1-round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-protocol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3856"/>
              </p:ext>
            </p:extLst>
          </p:nvPr>
        </p:nvGraphicFramePr>
        <p:xfrm>
          <a:off x="598101" y="1685833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22902"/>
              </p:ext>
            </p:extLst>
          </p:nvPr>
        </p:nvGraphicFramePr>
        <p:xfrm>
          <a:off x="5562600" y="16764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20026"/>
              </p:ext>
            </p:extLst>
          </p:nvPr>
        </p:nvGraphicFramePr>
        <p:xfrm>
          <a:off x="1283901" y="3133633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29471"/>
              </p:ext>
            </p:extLst>
          </p:nvPr>
        </p:nvGraphicFramePr>
        <p:xfrm>
          <a:off x="6248400" y="3169920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22101" y="1914433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1905000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22101" y="1899918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86600" y="1890485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57900" y="187234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0501" y="188903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7901" y="1878146"/>
            <a:ext cx="36195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19850" y="1868713"/>
            <a:ext cx="1058636" cy="14913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9660"/>
              </p:ext>
            </p:extLst>
          </p:nvPr>
        </p:nvGraphicFramePr>
        <p:xfrm>
          <a:off x="2800350" y="41910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29285"/>
              </p:ext>
            </p:extLst>
          </p:nvPr>
        </p:nvGraphicFramePr>
        <p:xfrm>
          <a:off x="3486150" y="5684520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324350" y="4419600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324350" y="4405085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5650" y="438694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57600" y="4383313"/>
            <a:ext cx="1058636" cy="14913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52750" y="4383313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0150" y="4372427"/>
            <a:ext cx="36195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01601" y="4912667"/>
                <a:ext cx="336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4912667"/>
                <a:ext cx="3365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96293" y="2345945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93" y="2345945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065157" y="4903595"/>
                <a:ext cx="2863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57" y="4903595"/>
                <a:ext cx="286385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601" y="1576325"/>
                <a:ext cx="481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1576325"/>
                <a:ext cx="48139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27093" y="1576324"/>
                <a:ext cx="481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3" y="1576324"/>
                <a:ext cx="48139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1413" y="3036534"/>
                <a:ext cx="1056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13" y="3036534"/>
                <a:ext cx="1056234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81600" y="3036533"/>
                <a:ext cx="1056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036533"/>
                <a:ext cx="1056234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237" y="1028933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7" y="1028933"/>
                <a:ext cx="361950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500" y="1055283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1055283"/>
                <a:ext cx="3619500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4414" y="35052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" y="3505200"/>
                <a:ext cx="361950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72100" y="35052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3505200"/>
                <a:ext cx="3619500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0501" y="6172199"/>
                <a:ext cx="7369133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1" y="6172199"/>
                <a:ext cx="7369133" cy="64819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8" grpId="0"/>
      <p:bldP spid="39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Hashing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84598"/>
              </p:ext>
            </p:extLst>
          </p:nvPr>
        </p:nvGraphicFramePr>
        <p:xfrm>
          <a:off x="520700" y="21336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89247"/>
              </p:ext>
            </p:extLst>
          </p:nvPr>
        </p:nvGraphicFramePr>
        <p:xfrm>
          <a:off x="4114800" y="2703731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latin typeface="Cambria Math"/>
                        </a:rPr>
                        <m:t>log</m:t>
                      </m:r>
                      <m:r>
                        <a:rPr lang="en-US" sz="3600" i="1" dirty="0" smtClean="0">
                          <a:latin typeface="Cambria Math"/>
                        </a:rPr>
                        <m:t>⁡</m:t>
                      </m:r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95600" y="4474696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5465689"/>
                <a:ext cx="4953000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of buckets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65689"/>
                <a:ext cx="4953000" cy="971741"/>
              </a:xfrm>
              <a:prstGeom prst="rect">
                <a:avLst/>
              </a:prstGeom>
              <a:blipFill rotWithShape="1">
                <a:blip r:embed="rId3"/>
                <a:stretch>
                  <a:fillRect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8200" y="2286000"/>
            <a:ext cx="3429000" cy="2895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2311400"/>
            <a:ext cx="2923721" cy="2870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45443" y="2336800"/>
            <a:ext cx="2026557" cy="2844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351314"/>
            <a:ext cx="457200" cy="28302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00600" y="2286000"/>
            <a:ext cx="83820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000" y="2311400"/>
            <a:ext cx="1676400" cy="2413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2307771"/>
            <a:ext cx="2171700" cy="24202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0600" y="2315029"/>
            <a:ext cx="2857500" cy="14514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00600" y="2351314"/>
            <a:ext cx="3352800" cy="1915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800" y="2315029"/>
            <a:ext cx="4191000" cy="19521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91300" y="3936087"/>
            <a:ext cx="247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Expected </a:t>
            </a:r>
          </a:p>
          <a:p>
            <a:r>
              <a:rPr lang="en-US" sz="3200" dirty="0" smtClean="0"/>
              <a:t># of elements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Secondary Hashing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65418"/>
              </p:ext>
            </p:extLst>
          </p:nvPr>
        </p:nvGraphicFramePr>
        <p:xfrm>
          <a:off x="4114800" y="2798689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5560647"/>
                <a:ext cx="4419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= # of hash functions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0647"/>
                <a:ext cx="4419600" cy="874085"/>
              </a:xfrm>
              <a:prstGeom prst="rect">
                <a:avLst/>
              </a:prstGeom>
              <a:blipFill rotWithShape="1">
                <a:blip r:embed="rId2"/>
                <a:stretch>
                  <a:fillRect r="-2621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8087" y="3886199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87" y="3886199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75435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747486" y="1740187"/>
            <a:ext cx="3443514" cy="3060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14286" y="1765587"/>
            <a:ext cx="2923721" cy="30350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54729" y="1790987"/>
            <a:ext cx="2026557" cy="3390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1286" y="1805501"/>
            <a:ext cx="502557" cy="208069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38007" y="1740187"/>
            <a:ext cx="810080" cy="26032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000" y="1765587"/>
            <a:ext cx="1585686" cy="1739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81286" y="1761958"/>
            <a:ext cx="2095500" cy="2581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38007" y="1769216"/>
            <a:ext cx="2829379" cy="12725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32564" y="1805501"/>
            <a:ext cx="3330122" cy="208069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81286" y="1769216"/>
            <a:ext cx="4114800" cy="12725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4086" y="3636968"/>
                <a:ext cx="3900714" cy="12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f>
                          <m:f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den>
                        </m:f>
                      </m:sub>
                    </m:sSub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→[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6" y="3636968"/>
                <a:ext cx="3900714" cy="1213602"/>
              </a:xfrm>
              <a:prstGeom prst="rect">
                <a:avLst/>
              </a:prstGeom>
              <a:blipFill rotWithShape="1">
                <a:blip r:embed="rId4"/>
                <a:stretch>
                  <a:fillRect t="-4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2-Round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-protocol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7046"/>
              </p:ext>
            </p:extLst>
          </p:nvPr>
        </p:nvGraphicFramePr>
        <p:xfrm>
          <a:off x="381000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6486" y="4613569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6" y="4613569"/>
                <a:ext cx="990600" cy="87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292536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25360"/>
                <a:ext cx="14478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5485"/>
              </p:ext>
            </p:extLst>
          </p:nvPr>
        </p:nvGraphicFramePr>
        <p:xfrm>
          <a:off x="6477000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4584115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4115"/>
                <a:ext cx="990600" cy="8740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7171" y="292536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71" y="2925360"/>
                <a:ext cx="14478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1306"/>
              </p:ext>
            </p:extLst>
          </p:nvPr>
        </p:nvGraphicFramePr>
        <p:xfrm>
          <a:off x="3570514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524000" y="4819778"/>
                <a:ext cx="4825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19778"/>
                <a:ext cx="48252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5696857"/>
                <a:ext cx="822960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Total communication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 = O(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96857"/>
                <a:ext cx="8229600" cy="678584"/>
              </a:xfrm>
              <a:prstGeom prst="rect">
                <a:avLst/>
              </a:prstGeom>
              <a:blipFill rotWithShape="1">
                <a:blip r:embed="rId8"/>
                <a:stretch>
                  <a:fillRect l="-118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1604</Words>
  <Application>Microsoft Office PowerPoint</Application>
  <PresentationFormat>On-screen Show (4:3)</PresentationFormat>
  <Paragraphs>179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Beyond Set Disjointness:  The Communication Complexity of Finding the Intersection</vt:lpstr>
      <vt:lpstr>Communication Complexity [Yao’79]</vt:lpstr>
      <vt:lpstr>Set Intersection</vt:lpstr>
      <vt:lpstr>Our results</vt:lpstr>
      <vt:lpstr>Applications</vt:lpstr>
      <vt:lpstr>1-round O(k log⁡k )-protocol</vt:lpstr>
      <vt:lpstr>Hashing</vt:lpstr>
      <vt:lpstr>Secondary Hashing</vt:lpstr>
      <vt:lpstr>2-Round O(k log⁡log⁡k  )-protocol</vt:lpstr>
      <vt:lpstr>Collisions</vt:lpstr>
      <vt:lpstr>Collisions</vt:lpstr>
      <vt:lpstr>Collisions</vt:lpstr>
      <vt:lpstr>Main protocol</vt:lpstr>
      <vt:lpstr>Verification tree</vt:lpstr>
      <vt:lpstr>Verification bottom-up</vt:lpstr>
      <vt:lpstr>Verification bottom-up</vt:lpstr>
      <vt:lpstr>Verification bottom-up</vt:lpstr>
      <vt:lpstr>Verification bottom-up</vt:lpstr>
      <vt:lpstr>Analysis of Stage i</vt:lpstr>
      <vt:lpstr>Multi-party extensions</vt:lpstr>
      <vt:lpstr>Open Problems</vt:lpstr>
      <vt:lpstr>k-Disjointness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77</cp:revision>
  <dcterms:created xsi:type="dcterms:W3CDTF">2014-05-15T22:51:28Z</dcterms:created>
  <dcterms:modified xsi:type="dcterms:W3CDTF">2014-07-16T13:51:36Z</dcterms:modified>
</cp:coreProperties>
</file>