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8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8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8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7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4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1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8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8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77746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</a:t>
            </a:r>
            <a:r>
              <a:rPr lang="en-US" sz="4400" b="1" dirty="0" smtClean="0"/>
              <a:t>6/7: </a:t>
            </a:r>
            <a:r>
              <a:rPr lang="en-US" sz="4400" b="1" dirty="0" smtClean="0"/>
              <a:t>Best-Fit Subspaces and </a:t>
            </a:r>
            <a:r>
              <a:rPr lang="en-US" sz="4400" b="1" dirty="0" smtClean="0"/>
              <a:t>Singular Value Decomposition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25208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64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Best-Fit Subspace Proof:  General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59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= best-fit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-dimensional subspace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𝑠𝑝𝑎𝑛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best fit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-1)-dimensional subspace</a:t>
                </a:r>
              </a:p>
              <a:p>
                <a:r>
                  <a:rPr lang="en-US" dirty="0" smtClean="0"/>
                  <a:t>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⊥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⊥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by def.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105400"/>
              </a:xfrm>
              <a:blipFill rotWithShape="1">
                <a:blip r:embed="rId3"/>
                <a:stretch>
                  <a:fillRect l="-1415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04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Singular Values and </a:t>
            </a:r>
            <a:r>
              <a:rPr lang="en-US" dirty="0" err="1" smtClean="0">
                <a:solidFill>
                  <a:srgbClr val="0070C0"/>
                </a:solidFill>
              </a:rPr>
              <a:t>Frobenius</a:t>
            </a:r>
            <a:r>
              <a:rPr lang="en-US" dirty="0" smtClean="0">
                <a:solidFill>
                  <a:srgbClr val="0070C0"/>
                </a:solidFill>
              </a:rPr>
              <a:t> Norm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8915400" cy="55626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span the space of all rows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0" i="1" smtClean="0">
                        <a:latin typeface="Cambria Math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⇒ 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〈"/>
                                      <m:endChr m:val="〉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)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rad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A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dirty="0" smtClean="0"/>
                  <a:t>(</a:t>
                </a:r>
                <a:r>
                  <a:rPr lang="en-US" dirty="0" err="1" smtClean="0"/>
                  <a:t>Frobenius</a:t>
                </a:r>
                <a:r>
                  <a:rPr lang="en-US" dirty="0" smtClean="0"/>
                  <a:t> norm)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 </m:t>
                            </m:r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915400" cy="5562600"/>
              </a:xfrm>
              <a:blipFill rotWithShape="1">
                <a:blip r:embed="rId2"/>
                <a:stretch>
                  <a:fillRect t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36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Singular Value Decomposition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8763000" cy="5257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/>
                  <a:t>right singular vectors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/>
                  <a:t>singular values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/>
                  <a:t>left singular vectors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763000" cy="5257800"/>
              </a:xfrm>
              <a:blipFill rotWithShape="1">
                <a:blip r:embed="rId2"/>
                <a:stretch>
                  <a:fillRect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57600"/>
            <a:ext cx="5848766" cy="28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3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Singular Value Decomposition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Will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b="1" dirty="0" err="1" smtClean="0"/>
                  <a:t>Lem</a:t>
                </a:r>
                <a:r>
                  <a:rPr lang="en-US" b="1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 = linear </a:t>
                </a:r>
                <a:r>
                  <a:rPr lang="en-US" dirty="0"/>
                  <a:t>c</a:t>
                </a:r>
                <a:r>
                  <a:rPr lang="en-US" dirty="0" smtClean="0"/>
                  <a:t>ombination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+ orthogonal</a:t>
                </a:r>
              </a:p>
              <a:p>
                <a:r>
                  <a:rPr lang="en-US" dirty="0" smtClean="0"/>
                  <a:t>Duplicate singular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singular values are not unique, but always can choose orthogonal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078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61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Best rank-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Approximation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915400" cy="54864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= best rank-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approx. in </a:t>
                </a:r>
                <a:r>
                  <a:rPr lang="en-US" dirty="0" err="1" smtClean="0"/>
                  <a:t>Frobenius</a:t>
                </a:r>
                <a:r>
                  <a:rPr lang="en-US" dirty="0" smtClean="0"/>
                  <a:t> norm</a:t>
                </a:r>
              </a:p>
              <a:p>
                <a:r>
                  <a:rPr lang="en-US" b="1" dirty="0" err="1" smtClean="0"/>
                  <a:t>Lem</a:t>
                </a:r>
                <a:r>
                  <a:rPr lang="en-US" dirty="0" smtClean="0"/>
                  <a:t>: rows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= projections on span(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Projections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latin typeface="Cambria Math"/>
                      </a:rPr>
                      <m:t>: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i="1" smtClean="0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dirty="0" smtClean="0"/>
                  <a:t>For any matrix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of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(convergence of greedy)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Recall: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orthonormal basis for column space: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A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⇒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maximum for projections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915400" cy="5486400"/>
              </a:xfrm>
              <a:blipFill rotWithShape="1">
                <a:blip r:embed="rId3"/>
                <a:stretch>
                  <a:fillRect l="-1436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68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Rank-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Approximation and Similarity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Database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matrix (document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 term)</a:t>
                </a:r>
              </a:p>
              <a:p>
                <a:r>
                  <a:rPr lang="en-US" dirty="0" smtClean="0"/>
                  <a:t>Preprocess to answer similarity queries:</a:t>
                </a:r>
              </a:p>
              <a:p>
                <a:pPr lvl="1"/>
                <a:r>
                  <a:rPr lang="en-US" dirty="0" smtClean="0"/>
                  <a:t>Query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= new document</a:t>
                </a:r>
              </a:p>
              <a:p>
                <a:pPr lvl="1"/>
                <a:r>
                  <a:rPr lang="en-US" dirty="0" smtClean="0"/>
                  <a:t>Output: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dirty="0" smtClean="0"/>
                  <a:t> = vector of similarities</a:t>
                </a:r>
              </a:p>
              <a:p>
                <a:pPr lvl="1"/>
                <a:r>
                  <a:rPr lang="en-US" dirty="0" smtClean="0"/>
                  <a:t>Naïve approach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</a:p>
              <a:p>
                <a:r>
                  <a:rPr lang="en-US" dirty="0" smtClean="0"/>
                  <a:t>If we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first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)⇒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𝒏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</a:p>
              <a:p>
                <a:pPr lvl="1"/>
                <a:r>
                  <a:rPr lang="en-US" dirty="0" smtClean="0"/>
                  <a:t>Error: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0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≤1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  <a:blipFill rotWithShape="1">
                <a:blip r:embed="rId3"/>
                <a:stretch>
                  <a:fillRect l="-1544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42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Left Singular Values and Spectral Norm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See Section 3.6 for proofs</a:t>
                </a:r>
              </a:p>
              <a:p>
                <a:r>
                  <a:rPr lang="en-US" dirty="0" smtClean="0"/>
                  <a:t>Left singular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or orthogonal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For any rank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Power Method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839200" cy="5638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take scaled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row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839200" cy="5638800"/>
              </a:xfrm>
              <a:blipFill rotWithShape="1">
                <a:blip r:embed="rId2"/>
                <a:stretch>
                  <a:fillRect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2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Faster Power Method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763000" cy="6096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PM drawback: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dense even for sparse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Pick random Gaussian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(augment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’s to </a:t>
                </a:r>
                <a:r>
                  <a:rPr lang="en-US" dirty="0" err="1" smtClean="0"/>
                  <a:t>o.n.b</a:t>
                </a:r>
                <a:r>
                  <a:rPr lang="en-US" dirty="0" smtClean="0"/>
                  <a:t>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latin typeface="Cambria Math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≈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1" i="1" smtClean="0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1" i="1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…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  <m:r>
                        <a:rPr lang="en-US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Theorem:  </a:t>
                </a:r>
                <a:r>
                  <a:rPr lang="en-US" dirty="0" smtClean="0"/>
                  <a:t>If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unit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-vector,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= subspace spanned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𝝐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𝒘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unit vector after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𝝐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𝜹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iterations of PM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𝒘</m:t>
                    </m:r>
                    <m:r>
                      <a:rPr lang="en-US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has a component at most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 orthogonal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763000" cy="6096000"/>
              </a:xfrm>
              <a:blipFill rotWithShape="1">
                <a:blip r:embed="rId2"/>
                <a:stretch>
                  <a:fillRect l="-1601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" y="4114800"/>
            <a:ext cx="8839200" cy="27259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2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Faster Power </a:t>
            </a:r>
            <a:r>
              <a:rPr lang="en-US" dirty="0" smtClean="0">
                <a:solidFill>
                  <a:srgbClr val="0070C0"/>
                </a:solidFill>
              </a:rPr>
              <a:t>Method: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915400" cy="5638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𝒅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1" i="1" smtClean="0">
                          <a:latin typeface="Cambria Math"/>
                        </a:rPr>
                        <m:t>≥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(Squared ) component orthogonal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𝝐</m:t>
                              </m:r>
                            </m:e>
                          </m:d>
                        </m:e>
                        <m:sub/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1" i="1" smtClean="0">
                          <a:latin typeface="Cambria Math"/>
                        </a:rPr>
                        <m:t>≤ 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𝝐</m:t>
                              </m:r>
                            </m:e>
                          </m:d>
                        </m:e>
                        <m:sub/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Component of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𝒘</m:t>
                    </m:r>
                    <m:r>
                      <a:rPr lang="en-US" b="1" i="1" dirty="0" smtClean="0">
                        <a:latin typeface="Cambria Math"/>
                      </a:rPr>
                      <m:t>⊥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𝝐</m:t>
                            </m:r>
                          </m:e>
                        </m:d>
                      </m:e>
                      <m:sub/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𝝐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915400" cy="5638800"/>
              </a:xfrm>
              <a:blipFill rotWithShape="1">
                <a:blip r:embed="rId2"/>
                <a:stretch>
                  <a:fillRect l="-1163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2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Singular Value Decomposition: Intro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data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rows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columns)</a:t>
                </a:r>
              </a:p>
              <a:p>
                <a:r>
                  <a:rPr lang="en-US" dirty="0" smtClean="0"/>
                  <a:t>Each row is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-dimensional vector</a:t>
                </a:r>
              </a:p>
              <a:p>
                <a:r>
                  <a:rPr lang="en-US" dirty="0" smtClean="0"/>
                  <a:t>Find best-fit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-dim.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Minimize sum of squared distances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2"/>
                <a:stretch>
                  <a:fillRect l="-154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08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Choice of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9067800" cy="52578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 random spherical Gaussian with unit variance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20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/64</m:t>
                          </m:r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≥</m:t>
                        </m:r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</m:e>
                    </m:d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i="1">
                            <a:latin typeface="Cambria Math"/>
                          </a:rPr>
                          <m:t>/64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(Gaussian Annulus)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𝒚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𝑻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𝒗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10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Can set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𝜹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20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in the “faster power method”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9067800" cy="5257800"/>
              </a:xfrm>
              <a:blipFill rotWithShape="1">
                <a:blip r:embed="rId3"/>
                <a:stretch>
                  <a:fillRect l="-1478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2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Singular Vectors and Eigenvectors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Right singular vectors are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are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Left singular </a:t>
                </a:r>
                <a:r>
                  <a:rPr lang="en-US" dirty="0"/>
                  <a:t>vectors are eigenvectors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∀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 smtClean="0">
                            <a:latin typeface="Cambria Math"/>
                          </a:rPr>
                          <m:t>: </m:t>
                        </m:r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𝒙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≥0   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Such matrices are called positive semi-definite</a:t>
                </a:r>
              </a:p>
              <a:p>
                <a:r>
                  <a:rPr lang="en-US" dirty="0" smtClean="0"/>
                  <a:t>Any </a:t>
                </a:r>
                <a:r>
                  <a:rPr lang="en-US" dirty="0" err="1" smtClean="0"/>
                  <a:t>p.s.d</a:t>
                </a:r>
                <a:r>
                  <a:rPr lang="en-US" dirty="0" smtClean="0"/>
                  <a:t> matrix can be decomposed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876800"/>
              </a:xfrm>
              <a:blipFill rotWithShape="1">
                <a:blip r:embed="rId2"/>
                <a:stretch>
                  <a:fillRect l="-1600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08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SVD: Greedy Strategy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best fit 1-dimensional line</a:t>
                </a:r>
              </a:p>
              <a:p>
                <a:r>
                  <a:rPr lang="en-US" dirty="0" smtClean="0"/>
                  <a:t>Repeat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times</a:t>
                </a:r>
              </a:p>
              <a:p>
                <a:r>
                  <a:rPr lang="en-US" dirty="0"/>
                  <a:t>W</a:t>
                </a:r>
                <a:r>
                  <a:rPr lang="en-US" dirty="0" smtClean="0"/>
                  <a:t>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𝑟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𝑟𝑎𝑛𝑘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we get the SVD: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𝑈𝐷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10000"/>
            <a:ext cx="5848766" cy="28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8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025790"/>
            <a:ext cx="5848766" cy="2832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𝑈𝐷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: Basic Properties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72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Diagonal matrix (positive real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𝑈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orthonormal columns: </a:t>
                </a:r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(best fitting lines)</a:t>
                </a:r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~</m:t>
                    </m:r>
                  </m:oMath>
                </a14:m>
                <a:r>
                  <a:rPr lang="en-US" dirty="0" smtClean="0"/>
                  <a:t>projections of rows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72000"/>
              </a:xfrm>
              <a:blipFill rotWithShape="1">
                <a:blip r:embed="rId4"/>
                <a:stretch>
                  <a:fillRect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05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Singular Values vs. Eigenvalues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a square matrix:</a:t>
                </a:r>
              </a:p>
              <a:p>
                <a:pPr lvl="1"/>
                <a:r>
                  <a:rPr lang="en-US" dirty="0" smtClean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an eigenvector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= eigenvalue</a:t>
                </a:r>
              </a:p>
              <a:p>
                <a:pPr lvl="1"/>
                <a:r>
                  <a:rPr lang="en-US" dirty="0" smtClean="0"/>
                  <a:t>For symmetric real matrices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’s are orthonormal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𝑉𝐷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</m:oMath>
                </a14:m>
                <a:r>
                  <a:rPr lang="en-US" dirty="0" smtClean="0"/>
                  <a:t> columns are eigenvectors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Diagonal entries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are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SVD is defined for all matrices (not just square)</a:t>
                </a:r>
              </a:p>
              <a:p>
                <a:pPr lvl="1"/>
                <a:r>
                  <a:rPr lang="en-US" dirty="0" err="1" smtClean="0"/>
                  <a:t>Orthogonality</a:t>
                </a:r>
                <a:r>
                  <a:rPr lang="en-US" dirty="0" smtClean="0"/>
                  <a:t> of singular vectors is automatic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(will show)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are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91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Projections and Distances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00400"/>
            <a:ext cx="6786065" cy="3429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460212"/>
                <a:ext cx="8229600" cy="1301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dirty="0" smtClean="0"/>
                  <a:t>Minimizing distance = maximizing projection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dirty="0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200" b="0" i="1" dirty="0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dirty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3200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𝑝𝑟𝑜𝑗𝑒𝑐𝑡𝑖𝑜𝑛</m:t>
                              </m:r>
                            </m:e>
                          </m:d>
                        </m:e>
                        <m:sup>
                          <m:r>
                            <a:rPr lang="en-US" sz="32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𝑑𝑖𝑠𝑡𝑎𝑛𝑐𝑒</m:t>
                              </m:r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𝑡𝑜</m:t>
                              </m:r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𝑙𝑖𝑛𝑒</m:t>
                              </m:r>
                            </m:e>
                          </m:d>
                        </m:e>
                        <m:sup>
                          <m:r>
                            <a:rPr lang="en-US" sz="32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60212"/>
                <a:ext cx="8229600" cy="1301959"/>
              </a:xfrm>
              <a:prstGeom prst="rect">
                <a:avLst/>
              </a:prstGeom>
              <a:blipFill rotWithShape="1">
                <a:blip r:embed="rId3"/>
                <a:stretch>
                  <a:fillRect l="-1630" t="-6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SVD: First Singular Vector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5257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Find best fit 1-dimensional line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 = unit vector along the best fit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row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, length of its projection: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Sum of squared projection lengths: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 smtClean="0"/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First singular vector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𝒗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lim>
                        </m:limLow>
                      </m:e>
                    </m:func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If there are ties, break arbitrarily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is the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first singular value</a:t>
                </a:r>
                <a:r>
                  <a:rPr lang="en-US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5257800"/>
              </a:xfrm>
              <a:blipFill rotWithShape="1">
                <a:blip r:embed="rId2"/>
                <a:stretch>
                  <a:fillRect l="-1573" t="-2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56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SVD: Greedy Construction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Find best fit 1-dimensional line, 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times (until projection is 0)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Second singular vector and value: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arg</m:t>
                          </m:r>
                        </m:fName>
                        <m: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⊥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lim>
                          </m:limLow>
                        </m:e>
                      </m:func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k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-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th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singular vector and value: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arg</m:t>
                          </m:r>
                        </m:fName>
                        <m: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⊥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,…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lim>
                          </m:limLow>
                        </m:e>
                      </m:func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Will show: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best-fit subspace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544" t="-2320" b="-1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50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Best-Fit Subspace Proof: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=2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52578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= best-fit 2-dimensional subspace</a:t>
                </a:r>
              </a:p>
              <a:p>
                <a:r>
                  <a:rPr lang="en-US" b="0" dirty="0" smtClean="0"/>
                  <a:t>Orthonormal basis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Key observation: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</m:t>
                    </m:r>
                    <m:r>
                      <a:rPr lang="en-US" b="0" i="1" dirty="0" smtClean="0">
                        <a:latin typeface="Cambria Math"/>
                      </a:rPr>
                      <m:t>⊥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then any vector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works</a:t>
                </a:r>
              </a:p>
              <a:p>
                <a:pPr lvl="1"/>
                <a:r>
                  <a:rPr lang="en-US" dirty="0" smtClean="0"/>
                  <a:t>Otherwise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||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⊥</m:t>
                        </m:r>
                      </m:sup>
                    </m:sSub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||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projection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⊥</m:t>
                    </m:r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||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||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⊥</m:t>
                          </m:r>
                        </m:sup>
                      </m:sSubSup>
                      <m:r>
                        <a:rPr lang="en-US" b="0" i="1" dirty="0" smtClean="0">
                          <a:latin typeface="Cambria Math"/>
                        </a:rPr>
                        <m:t>〉=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||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〈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⊥</m:t>
                          </m:r>
                        </m:sup>
                      </m:sSubSup>
                      <m:r>
                        <a:rPr lang="en-US" b="0" i="1" dirty="0" smtClean="0">
                          <a:latin typeface="Cambria Math"/>
                        </a:rPr>
                        <m:t>〉=0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5257800"/>
              </a:xfrm>
              <a:blipFill rotWithShape="1">
                <a:blip r:embed="rId3"/>
                <a:stretch>
                  <a:fillRect l="-1404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91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3044</Words>
  <Application>Microsoft Office PowerPoint</Application>
  <PresentationFormat>On-screen Show (4:3)</PresentationFormat>
  <Paragraphs>156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CSCI B609:  “Foundations of Data Science”</vt:lpstr>
      <vt:lpstr>Singular Value Decomposition: Intro</vt:lpstr>
      <vt:lpstr>SVD: Greedy Strategy</vt:lpstr>
      <vt:lpstr>A=UDV^T  : Basic Properties</vt:lpstr>
      <vt:lpstr>Singular Values vs. Eigenvalues</vt:lpstr>
      <vt:lpstr>Projections and Distances</vt:lpstr>
      <vt:lpstr>SVD: First Singular Vector</vt:lpstr>
      <vt:lpstr>SVD: Greedy Construction</vt:lpstr>
      <vt:lpstr>Best-Fit Subspace Proof: k=2</vt:lpstr>
      <vt:lpstr>Best-Fit Subspace Proof:  General k</vt:lpstr>
      <vt:lpstr>Singular Values and Frobenius Norm</vt:lpstr>
      <vt:lpstr>Singular Value Decomposition</vt:lpstr>
      <vt:lpstr>Singular Value Decomposition</vt:lpstr>
      <vt:lpstr>Best rank-k Approximation</vt:lpstr>
      <vt:lpstr>Rank-k Approximation and Similarity</vt:lpstr>
      <vt:lpstr>Left Singular Values and Spectral Norm</vt:lpstr>
      <vt:lpstr>Power Method</vt:lpstr>
      <vt:lpstr>Faster Power Method</vt:lpstr>
      <vt:lpstr>Faster Power Method: Analysis</vt:lpstr>
      <vt:lpstr>Choice of x</vt:lpstr>
      <vt:lpstr>Singular Vectors and Eigenvectors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35</cp:revision>
  <dcterms:created xsi:type="dcterms:W3CDTF">2016-09-12T15:44:37Z</dcterms:created>
  <dcterms:modified xsi:type="dcterms:W3CDTF">2016-09-14T16:47:04Z</dcterms:modified>
</cp:coreProperties>
</file>