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326" r:id="rId5"/>
    <p:sldId id="260" r:id="rId6"/>
    <p:sldId id="258" r:id="rId7"/>
    <p:sldId id="261" r:id="rId8"/>
    <p:sldId id="259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9" r:id="rId33"/>
    <p:sldId id="292" r:id="rId34"/>
    <p:sldId id="293" r:id="rId35"/>
    <p:sldId id="295" r:id="rId36"/>
    <p:sldId id="296" r:id="rId37"/>
    <p:sldId id="297" r:id="rId38"/>
    <p:sldId id="298" r:id="rId39"/>
    <p:sldId id="303" r:id="rId40"/>
    <p:sldId id="304" r:id="rId41"/>
    <p:sldId id="308" r:id="rId42"/>
    <p:sldId id="309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 autoAdjust="0"/>
    <p:restoredTop sz="94660"/>
  </p:normalViewPr>
  <p:slideViewPr>
    <p:cSldViewPr>
      <p:cViewPr varScale="1">
        <p:scale>
          <a:sx n="126" d="100"/>
          <a:sy n="126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4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F127-2B83-4E38-B566-274BCE587B4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15D3-47CB-4A59-AA3C-EA3F064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5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Big_Data_(band)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hyperlink" Target="https://code.google.com/codejam/distributed_index.html" TargetMode="Externa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93944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Lecture 1: Intro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3: Massively Parallel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0" y="2667000"/>
            <a:ext cx="2993156" cy="203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2285998"/>
            <a:ext cx="449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Highlights: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Computational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Sorting (</a:t>
            </a:r>
            <a:r>
              <a:rPr lang="en-US" sz="3200" dirty="0" err="1" smtClean="0"/>
              <a:t>Terasort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Connectivity, MST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Filtering dense graphs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Euclidean MST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3" y="4819382"/>
            <a:ext cx="3251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4: </a:t>
            </a:r>
            <a:r>
              <a:rPr lang="en-US" dirty="0" err="1" smtClean="0"/>
              <a:t>Sublinear</a:t>
            </a:r>
            <a:r>
              <a:rPr lang="en-US" dirty="0" smtClean="0"/>
              <a:t> Time Algorithms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3048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0" y="2497485"/>
            <a:ext cx="48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Highlights: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“Data with queries”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/>
              <a:t>Sublinear</a:t>
            </a:r>
            <a:r>
              <a:rPr lang="en-US" sz="3200" dirty="0" smtClean="0"/>
              <a:t> approximation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Property Testing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Testing images, </a:t>
            </a:r>
            <a:r>
              <a:rPr lang="en-US" sz="3200" dirty="0" err="1" smtClean="0"/>
              <a:t>sortedness</a:t>
            </a:r>
            <a:r>
              <a:rPr lang="en-US" sz="3200" dirty="0" smtClean="0"/>
              <a:t>, connectedness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Testing noisy data</a:t>
            </a:r>
          </a:p>
        </p:txBody>
      </p:sp>
    </p:spTree>
    <p:extLst>
      <p:ext uri="{BB962C8B-B14F-4D97-AF65-F5344CB8AC3E}">
        <p14:creationId xmlns:p14="http://schemas.microsoft.com/office/powerpoint/2010/main" val="38700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Easy, “Find a missing player”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There are 11 soccer players with numbers 1, …, 11. </a:t>
                </a:r>
              </a:p>
              <a:p>
                <a:pPr lvl="1"/>
                <a:r>
                  <a:rPr lang="en-US" dirty="0" smtClean="0"/>
                  <a:t>You see 10 of them one by one, which one is missing? You can only remember a single number.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17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8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22124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5600" b="1" dirty="0" smtClean="0"/>
              <a:t>5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14414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11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38410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3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41193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9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6892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Math!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99716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2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40961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US" sz="25600" b="1" dirty="0" smtClean="0"/>
              <a:t>6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42544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US" sz="25600" b="1" dirty="0" smtClean="0"/>
              <a:t>7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39005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4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22362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Which number was missing?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224075" cy="5012133"/>
          </a:xfrm>
        </p:spPr>
      </p:pic>
    </p:spTree>
    <p:extLst>
      <p:ext uri="{BB962C8B-B14F-4D97-AF65-F5344CB8AC3E}">
        <p14:creationId xmlns:p14="http://schemas.microsoft.com/office/powerpoint/2010/main" val="7491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 #1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Easy, “Find a missing player”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There are 11 soccer players with numbers 1, …, 11. </a:t>
                </a:r>
              </a:p>
              <a:p>
                <a:pPr lvl="1"/>
                <a:r>
                  <a:rPr lang="en-US" dirty="0" smtClean="0"/>
                  <a:t>You see 10 of them one by one, which one is missing? You can only remember a single number.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 #2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Harder, “Keep a random team”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out of those you have seen so far? </a:t>
                </a:r>
              </a:p>
              <a:p>
                <a:pPr lvl="1"/>
                <a:r>
                  <a:rPr lang="en-US" dirty="0" smtClean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items at any time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You want to have a team of 11 players randomly chosen from the set you have seen.</a:t>
                </a:r>
              </a:p>
              <a:p>
                <a:pPr lvl="1"/>
                <a:r>
                  <a:rPr lang="en-US" dirty="0" smtClean="0"/>
                  <a:t>Players arrive one at a time and you have to decide whether to keep them or not.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2389" r="-2074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2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 #3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players”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43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Easy, “Find a missing player”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Harder, “Keep a random team”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out of those you have seen so far? </a:t>
                </a:r>
              </a:p>
              <a:p>
                <a:pPr lvl="1"/>
                <a:r>
                  <a:rPr lang="en-US" dirty="0" smtClean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items at any time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Very hard, “Count the number of players”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and can be completely wrong with some small probability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263" t="-2353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1: Probability 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“The bigger the data the better you should know your Probability”</a:t>
            </a:r>
          </a:p>
          <a:p>
            <a:r>
              <a:rPr lang="en-US" dirty="0" smtClean="0"/>
              <a:t>Basic Probability:</a:t>
            </a:r>
          </a:p>
          <a:p>
            <a:pPr lvl="1"/>
            <a:r>
              <a:rPr lang="en-US" dirty="0" smtClean="0"/>
              <a:t>Probability, events, random variables</a:t>
            </a:r>
          </a:p>
          <a:p>
            <a:pPr lvl="1"/>
            <a:r>
              <a:rPr lang="en-US" dirty="0" smtClean="0"/>
              <a:t>Expectation, variance / standard deviation </a:t>
            </a:r>
          </a:p>
          <a:p>
            <a:pPr lvl="1"/>
            <a:r>
              <a:rPr lang="en-US" dirty="0" smtClean="0"/>
              <a:t>Conditional probability, independence, pairwise independence, mutual independence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7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no programming!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7143"/>
            <a:ext cx="4195763" cy="44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= random variable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Expectation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⁡[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Properties (linearity):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]+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Useful fact: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and integer then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1478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])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ea typeface="Cambria Math"/>
                        </a:rPr>
                        <m:t>] = 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−2 </m:t>
                          </m:r>
                          <m: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 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]]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is some fixed value (a constant)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]]= 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 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 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Corollary: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𝑉𝑎𝑟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err="1" smtClean="0">
                        <a:latin typeface="Cambria Math"/>
                      </a:rPr>
                      <m:t>𝑐</m:t>
                    </m:r>
                    <m:r>
                      <a:rPr lang="en-US" b="1" i="1" dirty="0" err="1" smtClean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] =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𝑉𝑎𝑟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1153" t="-1792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random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independent</a:t>
                </a:r>
                <a:r>
                  <a:rPr lang="en-US" dirty="0" smtClean="0"/>
                  <a:t> if and only if (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)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mutually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…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pairwise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for all pairs </a:t>
                </a:r>
                <a:r>
                  <a:rPr lang="en-US" dirty="0" err="1" smtClean="0"/>
                  <a:t>i,j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3504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39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Conditional Probabilities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two random variables (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 are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(by definition)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(by independence)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481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Works even for dependent variables!</a:t>
                </a:r>
              </a:p>
              <a:p>
                <a:r>
                  <a:rPr lang="en-US" b="1" dirty="0" smtClean="0"/>
                  <a:t>Con</a:t>
                </a:r>
                <a:r>
                  <a:rPr lang="en-US" dirty="0" smtClean="0"/>
                  <a:t>: Sometimes very loose, especially for </a:t>
                </a:r>
                <a:r>
                  <a:rPr lang="en-US" b="1" dirty="0" smtClean="0"/>
                  <a:t>mutually</a:t>
                </a:r>
                <a:r>
                  <a:rPr lang="en-US" dirty="0" smtClean="0"/>
                  <a:t> independent events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=1 −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1643" t="-1617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4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 and Linearity of Expectation/Variance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Linearity of expectation (even for dependent variables!):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Linearity of variance (only for </a:t>
                </a:r>
                <a:r>
                  <a:rPr lang="en-US" b="1" dirty="0" smtClean="0"/>
                  <a:t>pairwise independent</a:t>
                </a:r>
                <a:r>
                  <a:rPr lang="en-US" dirty="0" smtClean="0"/>
                  <a:t> variables!)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Inequalities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inequality</a:t>
            </a:r>
          </a:p>
          <a:p>
            <a:r>
              <a:rPr lang="en-US" dirty="0" err="1" smtClean="0"/>
              <a:t>Chebyshev</a:t>
            </a:r>
            <a:r>
              <a:rPr lang="en-US" dirty="0" smtClean="0"/>
              <a:t> inequality</a:t>
            </a:r>
          </a:p>
          <a:p>
            <a:r>
              <a:rPr lang="en-US" dirty="0" err="1" smtClean="0"/>
              <a:t>Chernoff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</p:spPr>
            <p:txBody>
              <a:bodyPr>
                <a:noAutofit/>
              </a:bodyPr>
              <a:lstStyle/>
              <a:p>
                <a:r>
                  <a:rPr lang="en-US" sz="3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r>
                  <a:rPr lang="en-US" sz="3000" b="1" dirty="0" smtClean="0"/>
                  <a:t>Proof (by contradiction)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sz="3000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3000" b="0" i="1" dirty="0" smtClean="0">
                    <a:latin typeface="Cambria Math"/>
                    <a:ea typeface="Cambria Math"/>
                  </a:rPr>
                  <a:t>                  </a:t>
                </a:r>
                <a:r>
                  <a:rPr lang="en-US" sz="3000" b="0" i="0" dirty="0" smtClean="0">
                    <a:latin typeface="Cambria Math"/>
                    <a:ea typeface="Cambria Math"/>
                  </a:rPr>
                  <a:t>(by definition)</a:t>
                </a:r>
                <a:endParaRPr lang="en-US" sz="30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3000" b="0" dirty="0" smtClean="0">
                    <a:ea typeface="Cambria Math"/>
                  </a:rPr>
                  <a:t>          (pick only some i’s)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000" b="0" i="1" dirty="0" smtClean="0">
                    <a:latin typeface="Cambria Math"/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000" b="0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           </m:t>
                        </m:r>
                      </m:e>
                    </m:nary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by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linearity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000" b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func>
                      <m:funcPr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000" b="1" i="1" dirty="0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  <m: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3000" b="0" dirty="0" smtClean="0">
                    <a:latin typeface="Cambria Math"/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same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as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above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000" b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:r>
                  <a:rPr lang="en-US" sz="3000" b="1" dirty="0" smtClean="0">
                    <a:solidFill>
                      <a:srgbClr val="FF0000"/>
                    </a:solidFill>
                  </a:rPr>
                  <a:t>&gt;</a:t>
                </a:r>
                <a:r>
                  <a:rPr lang="en-US" sz="3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3000" b="1" dirty="0" smtClean="0"/>
                  <a:t>       </a:t>
                </a:r>
                <a:r>
                  <a:rPr lang="en-US" sz="3000" dirty="0" smtClean="0"/>
                  <a:t>(by assumption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30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  <a:blipFill rotWithShape="1">
                <a:blip r:embed="rId2"/>
                <a:stretch>
                  <a:fillRect l="-1404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05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Corollary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:</a:t>
                </a:r>
                <a:endParaRPr lang="en-US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′&gt;0: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always works!</a:t>
                </a:r>
              </a:p>
              <a:p>
                <a:r>
                  <a:rPr lang="en-US" b="1" dirty="0" smtClean="0"/>
                  <a:t>Cons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Not very precise</a:t>
                </a:r>
              </a:p>
              <a:p>
                <a:pPr lvl="1"/>
                <a:r>
                  <a:rPr lang="en-US" dirty="0" smtClean="0"/>
                  <a:t>Doesn’t work for the lower tail: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61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Proof: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𝑉𝑎𝑟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              (by squaring)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def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latin typeface="Calibri (Body)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                                            (by Markov’s inequality)</a:t>
                </a:r>
              </a:p>
              <a:p>
                <a:pPr marL="0" indent="0" algn="ctr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1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Class info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MW 10:30 – 12:00, Towne 307</a:t>
            </a:r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 smtClean="0"/>
              <a:t>1-2 homework assignments (40%)</a:t>
            </a:r>
          </a:p>
          <a:p>
            <a:pPr lvl="1"/>
            <a:r>
              <a:rPr lang="en-US" dirty="0" smtClean="0"/>
              <a:t>Project (60%)</a:t>
            </a:r>
          </a:p>
          <a:p>
            <a:r>
              <a:rPr lang="en-US" dirty="0" smtClean="0"/>
              <a:t>Office hours by appointment</a:t>
            </a:r>
          </a:p>
          <a:p>
            <a:r>
              <a:rPr lang="en-US" dirty="0" smtClean="0"/>
              <a:t>Slides will be posted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12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Corollary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[0,1]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 (corollary)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3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Large </a:t>
                </a:r>
                <a:r>
                  <a:rPr lang="en-US" dirty="0" smtClean="0"/>
                  <a:t>values of t is exactly what we need!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independent and identically distributed </a:t>
                </a:r>
                <a:r>
                  <a:rPr lang="en-US" dirty="0" err="1"/>
                  <a:t>r.vs</a:t>
                </a:r>
                <a:r>
                  <a:rPr lang="en-US" dirty="0"/>
                  <a:t> with range [0,1] and expectation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is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always better for us?</a:t>
                </a:r>
              </a:p>
              <a:p>
                <a:r>
                  <a:rPr lang="en-US" dirty="0" smtClean="0"/>
                  <a:t>Yes, if we have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variables.</a:t>
                </a:r>
              </a:p>
              <a:p>
                <a:r>
                  <a:rPr lang="en-US" dirty="0" smtClean="0"/>
                  <a:t>No, if we have dependent or only pairwise independent random </a:t>
                </a:r>
                <a:r>
                  <a:rPr lang="en-US" dirty="0" err="1" smtClean="0"/>
                  <a:t>varaibles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the variables are not identical –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-type bounds exist.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123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81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Answers to the puzzles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055" y="1371600"/>
                <a:ext cx="8520545" cy="5181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pPr lvl="1"/>
                <a:r>
                  <a:rPr lang="en-US" b="1" dirty="0" smtClean="0"/>
                  <a:t>Answer</a:t>
                </a:r>
                <a:r>
                  <a:rPr lang="en-US" dirty="0" smtClean="0"/>
                  <a:t>: missing value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Harder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out of those you have seen so far? </a:t>
                </a:r>
              </a:p>
              <a:p>
                <a:pPr lvl="1"/>
                <a:r>
                  <a:rPr lang="en-US" dirty="0" smtClean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at any time</a:t>
                </a:r>
              </a:p>
              <a:p>
                <a:pPr lvl="1"/>
                <a:r>
                  <a:rPr lang="en-US" b="1" dirty="0" smtClean="0"/>
                  <a:t>Answer</a:t>
                </a:r>
                <a:r>
                  <a:rPr lang="en-US" dirty="0" smtClean="0"/>
                  <a:t>: Store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. When you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S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replace random value from your storage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5" y="1371600"/>
                <a:ext cx="8520545" cy="5181600"/>
              </a:xfrm>
              <a:blipFill rotWithShape="1">
                <a:blip r:embed="rId2"/>
                <a:stretch>
                  <a:fillRect l="-1288" t="-1765" r="-2003" b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63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3: Morris’s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players”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3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</a:t>
                </a:r>
              </a:p>
              <a:p>
                <a:r>
                  <a:rPr lang="en-US" dirty="0" smtClean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0" dirty="0" smtClean="0">
                          <a:latin typeface="Cambria Math"/>
                        </a:rPr>
                        <m:t>3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+ 3(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 − 1)/2  + 1 + 3</m:t>
                      </m:r>
                      <m:r>
                        <m:rPr>
                          <m:nor/>
                        </m:rPr>
                        <a:rPr lang="en-US" b="0" i="0" dirty="0" smtClean="0"/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this class about?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Not about the band (</a:t>
            </a:r>
            <a:r>
              <a:rPr lang="en-US" dirty="0" smtClean="0">
                <a:hlinkClick r:id="rId2"/>
              </a:rPr>
              <a:t>https://en.wikipedia.org/wiki/Big_Data_(band)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55934"/>
            <a:ext cx="7586133" cy="3200400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-685800" y="2246334"/>
            <a:ext cx="10896600" cy="4419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</a:t>
                </a: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1 </a:t>
                </a:r>
                <a:r>
                  <a:rPr lang="en-US" dirty="0" smtClean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2389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6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 independently </a:t>
                </a:r>
                <a:r>
                  <a:rPr lang="en-US" dirty="0"/>
                  <a:t>in parallel and output the median answer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</a:t>
                </a:r>
                <a:r>
                  <a:rPr lang="en-US" dirty="0" smtClean="0"/>
                  <a:t>answer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213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4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Final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trial.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7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 you!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b="1" dirty="0" smtClean="0"/>
              <a:t>Next time</a:t>
            </a:r>
            <a:r>
              <a:rPr lang="en-US" dirty="0" smtClean="0"/>
              <a:t>: </a:t>
            </a:r>
          </a:p>
          <a:p>
            <a:pPr lvl="1"/>
            <a:r>
              <a:rPr lang="en-US" sz="3200" dirty="0"/>
              <a:t>M</a:t>
            </a:r>
            <a:r>
              <a:rPr lang="en-US" sz="3200" dirty="0" smtClean="0"/>
              <a:t>ore streaming algorithms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57598"/>
            <a:ext cx="3287901" cy="2471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09" y="3124200"/>
            <a:ext cx="514711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this class about?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371600"/>
                <a:ext cx="8534400" cy="53339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four V’s: </a:t>
                </a:r>
                <a:r>
                  <a:rPr lang="en-US" b="1" dirty="0" smtClean="0"/>
                  <a:t>volume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velocity</a:t>
                </a:r>
                <a:r>
                  <a:rPr lang="en-US" dirty="0" smtClean="0"/>
                  <a:t>, variety, veracity</a:t>
                </a:r>
              </a:p>
              <a:p>
                <a:r>
                  <a:rPr lang="en-US" b="1" dirty="0" smtClean="0"/>
                  <a:t>Volume:</a:t>
                </a:r>
                <a:r>
                  <a:rPr lang="en-US" dirty="0" smtClean="0"/>
                  <a:t> “Big Data” = too big to fit in RAM</a:t>
                </a:r>
              </a:p>
              <a:p>
                <a:pPr lvl="1"/>
                <a:r>
                  <a:rPr lang="en-US" dirty="0" smtClean="0"/>
                  <a:t>Today 16GB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≈100$</m:t>
                    </m:r>
                  </m:oMath>
                </a14:m>
                <a:r>
                  <a:rPr lang="en-US" dirty="0" smtClean="0"/>
                  <a:t> =&gt; “big” starts at terabytes</a:t>
                </a:r>
              </a:p>
              <a:p>
                <a:r>
                  <a:rPr lang="en-US" b="1" dirty="0" smtClean="0"/>
                  <a:t>Velocity: </a:t>
                </a:r>
                <a:r>
                  <a:rPr lang="en-US" dirty="0" smtClean="0"/>
                  <a:t>real-time</a:t>
                </a:r>
              </a:p>
              <a:p>
                <a:pPr lvl="1"/>
                <a:r>
                  <a:rPr lang="en-US" dirty="0" smtClean="0"/>
                  <a:t>Doesn’t fit in RAM + has to be processed on the fly</a:t>
                </a:r>
                <a:endParaRPr lang="en-US" dirty="0" smtClean="0"/>
              </a:p>
              <a:p>
                <a:r>
                  <a:rPr lang="en-US" b="1" dirty="0" smtClean="0"/>
                  <a:t>N</a:t>
                </a:r>
                <a:r>
                  <a:rPr lang="en-US" dirty="0" smtClean="0"/>
                  <a:t> = size of data, time and memory o(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o(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b="1" dirty="0" smtClean="0"/>
                          <m:t>N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371600"/>
                <a:ext cx="8534400" cy="5333999"/>
              </a:xfrm>
              <a:blipFill rotWithShape="1">
                <a:blip r:embed="rId4"/>
                <a:stretch>
                  <a:fillRect l="-1571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20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106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Cloud computing platforms (all offer free trials):</a:t>
                </a:r>
              </a:p>
              <a:p>
                <a:pPr lvl="1"/>
                <a:r>
                  <a:rPr lang="en-US" dirty="0" smtClean="0"/>
                  <a:t>Amazon EC2 (1 CPU/12mo)</a:t>
                </a:r>
              </a:p>
              <a:p>
                <a:pPr lvl="1"/>
                <a:r>
                  <a:rPr lang="en-US" dirty="0" smtClean="0"/>
                  <a:t>Microsoft Azure ($200/1mo)</a:t>
                </a:r>
              </a:p>
              <a:p>
                <a:pPr lvl="1"/>
                <a:r>
                  <a:rPr lang="en-US" dirty="0" smtClean="0"/>
                  <a:t>Google Compute Engine ($200/2mo)</a:t>
                </a:r>
              </a:p>
              <a:p>
                <a:r>
                  <a:rPr lang="en-US" dirty="0" smtClean="0"/>
                  <a:t>Distributed Google Code Jam</a:t>
                </a:r>
              </a:p>
              <a:p>
                <a:pPr lvl="1"/>
                <a:r>
                  <a:rPr lang="en-US" dirty="0" smtClean="0"/>
                  <a:t>First time in 2015: </a:t>
                </a:r>
                <a:r>
                  <a:rPr lang="en-US" sz="2400" dirty="0" smtClean="0">
                    <a:hlinkClick r:id="rId2"/>
                  </a:rPr>
                  <a:t>https://code.google.com/codejam/distributed_index.html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Caveats: </a:t>
                </a:r>
              </a:p>
              <a:p>
                <a:pPr lvl="2"/>
                <a:r>
                  <a:rPr lang="en-US" dirty="0" smtClean="0"/>
                  <a:t>Very basic aspects of distributed algorithms (few rounds)</a:t>
                </a:r>
              </a:p>
              <a:p>
                <a:pPr lvl="2"/>
                <a:r>
                  <a:rPr lang="en-US" dirty="0" smtClean="0"/>
                  <a:t>Small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~1 </m:t>
                    </m:r>
                    <m:r>
                      <a:rPr lang="en-US" b="0" i="1" smtClean="0">
                        <a:latin typeface="Cambria Math"/>
                      </a:rPr>
                      <m:t>𝐺𝐵</m:t>
                    </m:r>
                  </m:oMath>
                </a14:m>
                <a:r>
                  <a:rPr lang="en-US" dirty="0" smtClean="0"/>
                  <a:t>, with hundreds MB RAM)</a:t>
                </a:r>
              </a:p>
              <a:p>
                <a:pPr lvl="2"/>
                <a:r>
                  <a:rPr lang="en-US" dirty="0" smtClean="0"/>
                  <a:t>Fast query access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~0.01 </m:t>
                    </m:r>
                    <m:r>
                      <a:rPr lang="en-US" b="0" i="1" smtClean="0">
                        <a:latin typeface="Cambria Math"/>
                      </a:rPr>
                      <m:t>𝑚𝑠</m:t>
                    </m:r>
                  </m:oMath>
                </a14:m>
                <a:r>
                  <a:rPr lang="en-US" dirty="0" smtClean="0"/>
                  <a:t> per request), “data with queries”	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10600" cy="5181600"/>
              </a:xfrm>
              <a:blipFill rotWithShape="1">
                <a:blip r:embed="rId7"/>
                <a:stretch>
                  <a:fillRect l="-1487" t="-1412" b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41" y="2895600"/>
            <a:ext cx="1475306" cy="110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01" y="2639893"/>
            <a:ext cx="1586699" cy="89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Getting hands dirty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76" y="1910383"/>
            <a:ext cx="3206730" cy="12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1: Streaming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4" y="2590800"/>
            <a:ext cx="3287901" cy="2471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2146" y="2285999"/>
            <a:ext cx="449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Highlights: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Approximate counting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# Distinct Elements, </a:t>
            </a:r>
            <a:r>
              <a:rPr lang="en-US" sz="3200" dirty="0" err="1" smtClean="0"/>
              <a:t>Hyperloglog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Median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Frequency moments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Heavy hitters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Graph sketching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03185"/>
            <a:ext cx="3048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Outline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2: Algorithms for numerical linear algebra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3638234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285998"/>
            <a:ext cx="449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Highlights: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Dimension reduction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Nearest neighbor search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Linear sketching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Linear regression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Low rank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9376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3932</Words>
  <Application>Microsoft Office PowerPoint</Application>
  <PresentationFormat>On-screen Show (4:3)</PresentationFormat>
  <Paragraphs>310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CIS 700:  “algorithms for Big Data”</vt:lpstr>
      <vt:lpstr>Disclaimers</vt:lpstr>
      <vt:lpstr>Disclaimers</vt:lpstr>
      <vt:lpstr>Class info</vt:lpstr>
      <vt:lpstr>What is this class about?</vt:lpstr>
      <vt:lpstr>What is this class about?</vt:lpstr>
      <vt:lpstr>Getting hands dirty</vt:lpstr>
      <vt:lpstr>Outline</vt:lpstr>
      <vt:lpstr>Outline </vt:lpstr>
      <vt:lpstr>Outline</vt:lpstr>
      <vt:lpstr>Outline</vt:lpstr>
      <vt:lpstr>Today</vt:lpstr>
      <vt:lpstr>Puzzles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number was missing?</vt:lpstr>
      <vt:lpstr>Puzzle #1</vt:lpstr>
      <vt:lpstr>Puzzle #2</vt:lpstr>
      <vt:lpstr>Puzzle #3</vt:lpstr>
      <vt:lpstr>Puzzles</vt:lpstr>
      <vt:lpstr>Part 1: Probability 101</vt:lpstr>
      <vt:lpstr>Expectation</vt:lpstr>
      <vt:lpstr>Variance</vt:lpstr>
      <vt:lpstr>Independence</vt:lpstr>
      <vt:lpstr>Conditional Probabilities</vt:lpstr>
      <vt:lpstr>Union Bound</vt:lpstr>
      <vt:lpstr>Independence and Linearity of Expectation/Variance</vt:lpstr>
      <vt:lpstr>Part 2: Inequalities</vt:lpstr>
      <vt:lpstr>Markov’s Inequality</vt:lpstr>
      <vt:lpstr>Markov’s Inequality</vt:lpstr>
      <vt:lpstr>Chebyshev’s Inequality</vt:lpstr>
      <vt:lpstr>Chebyshev’s Inequality</vt:lpstr>
      <vt:lpstr>Chernoff bound</vt:lpstr>
      <vt:lpstr>Chernoff bound (corollary)</vt:lpstr>
      <vt:lpstr>Chernoff v.s Chebyshev</vt:lpstr>
      <vt:lpstr>Answers to the puzzles</vt:lpstr>
      <vt:lpstr>Part 3: 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  <vt:lpstr>Morris’s Algorithm: Final Analysis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24</cp:revision>
  <dcterms:created xsi:type="dcterms:W3CDTF">2015-08-25T15:19:43Z</dcterms:created>
  <dcterms:modified xsi:type="dcterms:W3CDTF">2015-08-26T16:11:06Z</dcterms:modified>
</cp:coreProperties>
</file>