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0D5F-D5CC-42C4-B48D-71913BCE82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4B0-A4A3-40F7-BC9C-CADDA624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7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0D5F-D5CC-42C4-B48D-71913BCE82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4B0-A4A3-40F7-BC9C-CADDA624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4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0D5F-D5CC-42C4-B48D-71913BCE82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4B0-A4A3-40F7-BC9C-CADDA624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5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0D5F-D5CC-42C4-B48D-71913BCE82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4B0-A4A3-40F7-BC9C-CADDA624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0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0D5F-D5CC-42C4-B48D-71913BCE82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4B0-A4A3-40F7-BC9C-CADDA624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1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0D5F-D5CC-42C4-B48D-71913BCE82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4B0-A4A3-40F7-BC9C-CADDA624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6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0D5F-D5CC-42C4-B48D-71913BCE82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4B0-A4A3-40F7-BC9C-CADDA624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4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0D5F-D5CC-42C4-B48D-71913BCE82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4B0-A4A3-40F7-BC9C-CADDA624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0D5F-D5CC-42C4-B48D-71913BCE82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4B0-A4A3-40F7-BC9C-CADDA624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6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0D5F-D5CC-42C4-B48D-71913BCE82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4B0-A4A3-40F7-BC9C-CADDA624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8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0D5F-D5CC-42C4-B48D-71913BCE82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524B0-A4A3-40F7-BC9C-CADDA624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50D5F-D5CC-42C4-B48D-71913BCE8233}" type="datetimeFigureOut">
              <a:rPr lang="en-US" smtClean="0"/>
              <a:t>10/11/2015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524B0-A4A3-40F7-BC9C-CADDA6240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5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grigory.us/big-data-class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62000"/>
            <a:ext cx="8534400" cy="1470025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070C0"/>
                </a:solidFill>
              </a:rPr>
              <a:t>CIS 700: </a:t>
            </a:r>
            <a:br>
              <a:rPr lang="en-US" sz="6000" b="1" dirty="0" smtClean="0">
                <a:solidFill>
                  <a:srgbClr val="0070C0"/>
                </a:solidFill>
              </a:rPr>
            </a:br>
            <a:r>
              <a:rPr lang="en-US" sz="6000" b="1" dirty="0" smtClean="0">
                <a:solidFill>
                  <a:srgbClr val="0070C0"/>
                </a:solidFill>
              </a:rPr>
              <a:t>“algorithms for Big Data”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873432"/>
            <a:ext cx="1981200" cy="652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93944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Lecture </a:t>
            </a:r>
            <a:r>
              <a:rPr lang="en-US" sz="4800" b="1" dirty="0" smtClean="0"/>
              <a:t>6: Graph Sketching</a:t>
            </a:r>
            <a:endParaRPr lang="en-US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34441" y="39624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4"/>
              </a:rPr>
              <a:t>http://grigory.us/big-data-class.html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614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K-Connectivity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Graph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-connected is every cut has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dirty="0" smtClean="0"/>
              </a:p>
              <a:p>
                <a:r>
                  <a:rPr lang="en-US" dirty="0" err="1" smtClean="0">
                    <a:solidFill>
                      <a:srgbClr val="0070C0"/>
                    </a:solidFill>
                  </a:rPr>
                  <a:t>Thm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: </a:t>
                </a:r>
                <a:r>
                  <a:rPr lang="en-US" dirty="0" smtClean="0"/>
                  <a:t>There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𝑛𝑘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-size linear sketch for k-connectivity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Generalization: </a:t>
                </a:r>
                <a:r>
                  <a:rPr lang="en-US" dirty="0" smtClean="0"/>
                  <a:t>There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-size linear </a:t>
                </a:r>
                <a:r>
                  <a:rPr lang="en-US" dirty="0" smtClean="0"/>
                  <a:t>sketch which allows to approximate all cuts in a graph up to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(1±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71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K-connectivity Algorithm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Algorithm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-connectivity: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be a spanning forest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=2, …, 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a spanning forest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∖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∖…∖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err="1" smtClean="0">
                    <a:solidFill>
                      <a:srgbClr val="0070C0"/>
                    </a:solidFill>
                  </a:rPr>
                  <a:t>Lem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is k-connected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G(V,E) is.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Trivial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⇐</m:t>
                    </m:r>
                  </m:oMath>
                </a14:m>
                <a:r>
                  <a:rPr lang="en-US" dirty="0" smtClean="0"/>
                  <a:t> Consider a cut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⇒∃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0" dirty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this cut didn’t grow in step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there is a cut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 </m:t>
                    </m:r>
                  </m:oMath>
                </a14:m>
                <a:r>
                  <a:rPr lang="en-US" dirty="0" smtClean="0"/>
                  <a:t>contradiction 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481" t="-2320" r="-296" b="-2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09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K-connectivity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Construct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independent linear sketches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for connectivity</a:t>
                </a:r>
              </a:p>
              <a:p>
                <a:r>
                  <a:rPr lang="en-US" dirty="0" smtClean="0"/>
                  <a:t>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-connectivity algorithm on sketches:</a:t>
                </a:r>
              </a:p>
              <a:p>
                <a:pPr lvl="1"/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dirty="0" smtClean="0"/>
                  <a:t> to get a spanning forest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…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71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Bipartiteness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686800" cy="5486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Reduction: </a:t>
                </a:r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where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→(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; edges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&amp;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err="1" smtClean="0">
                    <a:solidFill>
                      <a:srgbClr val="0070C0"/>
                    </a:solidFill>
                  </a:rPr>
                  <a:t>Lem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: </a:t>
                </a:r>
                <a:r>
                  <a:rPr lang="en-US" dirty="0" smtClean="0"/>
                  <a:t># connected components doubles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the graph is bipartite. 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Thm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-size linear sketch for </a:t>
                </a:r>
                <a:r>
                  <a:rPr lang="en-US" dirty="0" smtClean="0"/>
                  <a:t>k-connectivity (sketch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(implicitly).</a:t>
                </a:r>
                <a:r>
                  <a:rPr lang="en-US" dirty="0" smtClean="0"/>
                  <a:t>)</a:t>
                </a:r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686800" cy="5486400"/>
              </a:xfrm>
              <a:blipFill rotWithShape="1">
                <a:blip r:embed="rId2"/>
                <a:stretch>
                  <a:fillRect l="-1404" t="-2222" r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491066" y="291418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81666" y="375238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481666" y="291418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1066" y="375238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81566" y="3104687"/>
            <a:ext cx="990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81566" y="3104687"/>
            <a:ext cx="99060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81566" y="3942887"/>
            <a:ext cx="990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119966" y="3206287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10566" y="4067537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02099" y="3206287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119966" y="4085395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301999" y="2938709"/>
            <a:ext cx="990600" cy="4182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310466" y="2981922"/>
            <a:ext cx="990600" cy="12761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5" idx="6"/>
          </p:cNvCxnSpPr>
          <p:nvPr/>
        </p:nvCxnSpPr>
        <p:spPr>
          <a:xfrm flipV="1">
            <a:off x="3310466" y="3820120"/>
            <a:ext cx="1172633" cy="4379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111499" y="279142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02099" y="362962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102099" y="279142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11499" y="362962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3301999" y="2981920"/>
            <a:ext cx="990600" cy="4019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301999" y="3383872"/>
            <a:ext cx="999067" cy="4362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301999" y="3820120"/>
            <a:ext cx="990600" cy="4379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1816099" y="2665327"/>
                <a:ext cx="12954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latin typeface="Cambria Math"/>
                        </a:rPr>
                        <m:t>→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099" y="2665327"/>
                <a:ext cx="1295400" cy="15696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/>
          <p:cNvSpPr/>
          <p:nvPr/>
        </p:nvSpPr>
        <p:spPr>
          <a:xfrm>
            <a:off x="5012267" y="280079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248400" y="282528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600701" y="390781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5257800" y="2991294"/>
            <a:ext cx="1181100" cy="244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202767" y="3015787"/>
            <a:ext cx="588434" cy="10825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848350" y="2991294"/>
            <a:ext cx="590550" cy="11298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6248400" y="2665327"/>
                <a:ext cx="12954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9600" b="0" i="1" smtClean="0">
                          <a:latin typeface="Cambria Math"/>
                        </a:rPr>
                        <m:t>→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665327"/>
                <a:ext cx="1295400" cy="15696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/>
          <p:cNvSpPr/>
          <p:nvPr/>
        </p:nvSpPr>
        <p:spPr>
          <a:xfrm>
            <a:off x="7381190" y="250869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8617323" y="253318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969624" y="361571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>
            <a:off x="7626723" y="2699194"/>
            <a:ext cx="1169894" cy="5070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571690" y="2723687"/>
            <a:ext cx="577228" cy="15522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8217273" y="3181793"/>
            <a:ext cx="579344" cy="6472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369984" y="2978378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606117" y="3002872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958418" y="4085395"/>
            <a:ext cx="3810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7615517" y="2723687"/>
            <a:ext cx="1181100" cy="4451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560484" y="3193372"/>
            <a:ext cx="588434" cy="6267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8206067" y="2723687"/>
            <a:ext cx="590550" cy="15750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77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14" grpId="0" animBg="1"/>
      <p:bldP spid="15" grpId="0" animBg="1"/>
      <p:bldP spid="16" grpId="0" animBg="1"/>
      <p:bldP spid="17" grpId="0" animBg="1"/>
      <p:bldP spid="24" grpId="0" animBg="1"/>
      <p:bldP spid="25" grpId="0" animBg="1"/>
      <p:bldP spid="26" grpId="0" animBg="1"/>
      <p:bldP spid="27" grpId="0" animBg="1"/>
      <p:bldP spid="37" grpId="0"/>
      <p:bldP spid="38" grpId="0" animBg="1"/>
      <p:bldP spid="46" grpId="0" animBg="1"/>
      <p:bldP spid="47" grpId="0" animBg="1"/>
      <p:bldP spid="56" grpId="0"/>
      <p:bldP spid="56" grpId="1"/>
      <p:bldP spid="57" grpId="0" animBg="1"/>
      <p:bldP spid="58" grpId="0" animBg="1"/>
      <p:bldP spid="59" grpId="0" animBg="1"/>
      <p:bldP spid="63" grpId="0" animBg="1"/>
      <p:bldP spid="64" grpId="0" animBg="1"/>
      <p:bldP spid="6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Minimum Spanning Tree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=#</m:t>
                    </m:r>
                  </m:oMath>
                </a14:m>
                <a:r>
                  <a:rPr lang="en-US" dirty="0" smtClean="0"/>
                  <a:t> connected components in a </a:t>
                </a:r>
                <a:r>
                  <a:rPr lang="en-US" dirty="0" err="1" smtClean="0"/>
                  <a:t>subgraph</a:t>
                </a:r>
                <a:r>
                  <a:rPr lang="en-US" dirty="0" smtClean="0"/>
                  <a:t> induced by edges of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𝑤</m:t>
                      </m:r>
                      <m:d>
                        <m:dPr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𝑀𝑆𝑇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≤</m:t>
                      </m:r>
                      <m:r>
                        <a:rPr lang="en-US" b="0" i="1" dirty="0" smtClean="0">
                          <a:latin typeface="Cambria Math"/>
                        </a:rPr>
                        <m:t>𝑛</m:t>
                      </m:r>
                      <m:r>
                        <a:rPr lang="en-US" b="0" i="1" dirty="0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≤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/>
                            </a:rPr>
                            <m:t>𝑤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𝑀𝑆𝑇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cc(G) = #connected components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Round weights up to the nearest power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1+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≡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subgraph</a:t>
                </a:r>
                <a:r>
                  <a:rPr lang="en-US" dirty="0" smtClean="0"/>
                  <a:t> with edges of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Kruskal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n – cc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edges of weight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…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cc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dirty="0" smtClean="0"/>
                  <a:t> cc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edges of weight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286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50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Minimum Spanning Tree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9530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</m:func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max edge weight</a:t>
                </a:r>
              </a:p>
              <a:p>
                <a:r>
                  <a:rPr lang="en-US" dirty="0" smtClean="0"/>
                  <a:t>Overall weight: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 −</m:t>
                      </m:r>
                      <m:r>
                        <a:rPr lang="en-US" b="0" i="1" smtClean="0">
                          <a:latin typeface="Cambria Math"/>
                        </a:rPr>
                        <m:t>𝑐𝑐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𝑐𝑐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𝑐𝑐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)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err="1" smtClean="0">
                    <a:solidFill>
                      <a:srgbClr val="0070C0"/>
                    </a:solidFill>
                  </a:rPr>
                  <a:t>Thm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1+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dirty="0" smtClean="0"/>
                  <a:t>-approx. MST weight can be computed 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linear sketch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𝑝𝑜𝑙𝑦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953000"/>
              </a:xfrm>
              <a:blipFill rotWithShape="1">
                <a:blip r:embed="rId2"/>
                <a:stretch>
                  <a:fillRect l="-1379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605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Sketching Graphs?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We know how to sketch vectors: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𝑀𝑣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How about sketching graphs?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dirty="0" smtClean="0"/>
                  <a:t> (adjacency matrix):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>
                    <a:latin typeface="Cambria Math"/>
                  </a:rPr>
                  <a:t>Sketch columns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</m:oMath>
                </a14:m>
                <a:endParaRPr lang="en-US" b="0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=|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b="0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𝑝𝑜𝑙𝑦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))</m:t>
                    </m:r>
                  </m:oMath>
                </a14:m>
                <a:r>
                  <a:rPr lang="en-US" dirty="0" smtClean="0"/>
                  <a:t> sketch per </a:t>
                </a:r>
                <a:r>
                  <a:rPr lang="en-US" dirty="0" smtClean="0"/>
                  <a:t>vertex /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total</a:t>
                </a:r>
              </a:p>
              <a:p>
                <a:pPr lvl="1"/>
                <a:r>
                  <a:rPr lang="en-US" dirty="0" smtClean="0"/>
                  <a:t>Check connectivity</a:t>
                </a:r>
              </a:p>
              <a:p>
                <a:pPr lvl="1"/>
                <a:r>
                  <a:rPr lang="en-US" dirty="0" smtClean="0"/>
                  <a:t>Check </a:t>
                </a:r>
                <a:r>
                  <a:rPr lang="en-US" dirty="0" err="1" smtClean="0"/>
                  <a:t>bipartiteness</a:t>
                </a:r>
                <a:endParaRPr lang="en-US" dirty="0" smtClean="0"/>
              </a:p>
              <a:p>
                <a:r>
                  <a:rPr lang="en-US" dirty="0" smtClean="0"/>
                  <a:t>As always, space rather than dimension. Why?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630" t="-2500" r="-1185" b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06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Graph Streams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47800"/>
                <a:ext cx="8258695" cy="5257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Semi-streaming model: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[</a:t>
                </a:r>
                <a:r>
                  <a:rPr lang="en-US" sz="2400" dirty="0" err="1" smtClean="0">
                    <a:solidFill>
                      <a:srgbClr val="0070C0"/>
                    </a:solidFill>
                  </a:rPr>
                  <a:t>Muthukrishnan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 ’05; </a:t>
                </a:r>
                <a:r>
                  <a:rPr lang="en-US" sz="2400" dirty="0" err="1" smtClean="0">
                    <a:solidFill>
                      <a:srgbClr val="0070C0"/>
                    </a:solidFill>
                  </a:rPr>
                  <a:t>Feigenbaum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srgbClr val="0070C0"/>
                    </a:solidFill>
                  </a:rPr>
                  <a:t>Kannan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, McGregor, </a:t>
                </a:r>
                <a:r>
                  <a:rPr lang="en-US" sz="2400" dirty="0" err="1" smtClean="0">
                    <a:solidFill>
                      <a:srgbClr val="0070C0"/>
                    </a:solidFill>
                  </a:rPr>
                  <a:t>Suri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, Zhang’05]</a:t>
                </a:r>
              </a:p>
              <a:p>
                <a:pPr lvl="1"/>
                <a:r>
                  <a:rPr lang="en-US" dirty="0" smtClean="0"/>
                  <a:t>Graph defined by the stream of edges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b="0" dirty="0" smtClean="0"/>
                  <a:t>Space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b="0" dirty="0" smtClean="0"/>
                  <a:t>, edges processed in order</a:t>
                </a:r>
              </a:p>
              <a:p>
                <a:pPr lvl="1"/>
                <a:r>
                  <a:rPr lang="en-US" dirty="0" smtClean="0"/>
                  <a:t>Connectivity is easy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0" dirty="0" smtClean="0"/>
                  <a:t> space for insertion-only</a:t>
                </a:r>
              </a:p>
              <a:p>
                <a:r>
                  <a:rPr lang="en-US" dirty="0" smtClean="0"/>
                  <a:t>Dynamic graphs:</a:t>
                </a:r>
              </a:p>
              <a:p>
                <a:pPr lvl="1"/>
                <a:r>
                  <a:rPr lang="en-US" dirty="0" smtClean="0"/>
                  <a:t>Stream of insertion/deletion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, 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 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0" dirty="0" smtClean="0"/>
                  <a:t> (assume sequence is correct)</a:t>
                </a:r>
              </a:p>
              <a:p>
                <a:pPr lvl="1"/>
                <a:r>
                  <a:rPr lang="en-US" b="0" dirty="0" smtClean="0"/>
                  <a:t>Resulting graph has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if it wasn’t deleted after the last insertion</a:t>
                </a:r>
              </a:p>
              <a:p>
                <a:r>
                  <a:rPr lang="en-US" dirty="0" smtClean="0"/>
                  <a:t>Linear sketching dynamic graphs: </a:t>
                </a:r>
              </a:p>
              <a:p>
                <a:pPr marL="400050" lvl="1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  <m:r>
                          <a:rPr lang="en-US" b="0" i="1" smtClean="0">
                            <a:latin typeface="Cambria Math"/>
                          </a:rPr>
                          <m:t>∖</m:t>
                        </m:r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e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b="0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47800"/>
                <a:ext cx="8258695" cy="5257800"/>
              </a:xfrm>
              <a:blipFill rotWithShape="1">
                <a:blip r:embed="rId2"/>
                <a:stretch>
                  <a:fillRect l="-1476" t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267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Distributed Computing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r>
                  <a:rPr lang="en-US" dirty="0" smtClean="0"/>
                  <a:t>Linear sketches for distributed processing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servers with o(m) memory:</a:t>
                </a:r>
              </a:p>
              <a:p>
                <a:pPr lvl="1"/>
                <a:r>
                  <a:rPr lang="en-US" dirty="0" smtClean="0"/>
                  <a:t>Send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edges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to each server</a:t>
                </a:r>
              </a:p>
              <a:p>
                <a:pPr lvl="1"/>
                <a:r>
                  <a:rPr lang="en-US" dirty="0" smtClean="0"/>
                  <a:t>Compute sketches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locally</a:t>
                </a:r>
              </a:p>
              <a:p>
                <a:pPr lvl="1"/>
                <a:r>
                  <a:rPr lang="en-US" dirty="0"/>
                  <a:t>S</a:t>
                </a:r>
                <a:r>
                  <a:rPr lang="en-US" dirty="0" smtClean="0"/>
                  <a:t>end sketches to a central server</a:t>
                </a:r>
              </a:p>
              <a:p>
                <a:pPr lvl="1"/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 smtClean="0"/>
                  <a:t> has to have a small representation (same issue as in streaming)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630" t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75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Connectivity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Thm. </a:t>
                </a:r>
                <a:r>
                  <a:rPr lang="en-US" dirty="0" smtClean="0"/>
                  <a:t>Connectivity is </a:t>
                </a:r>
                <a:r>
                  <a:rPr lang="en-US" dirty="0" err="1" smtClean="0"/>
                  <a:t>sketchable</a:t>
                </a:r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𝑂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space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Framework:</a:t>
                </a:r>
              </a:p>
              <a:p>
                <a:pPr lvl="1"/>
                <a:r>
                  <a:rPr lang="en-US" b="0" dirty="0" smtClean="0"/>
                  <a:t>Take existing connectivity algorithm (</a:t>
                </a:r>
                <a:r>
                  <a:rPr lang="en-US" b="0" dirty="0" err="1" smtClean="0"/>
                  <a:t>Boruvka</a:t>
                </a:r>
                <a:r>
                  <a:rPr lang="en-US" b="0" dirty="0" smtClean="0"/>
                  <a:t>)</a:t>
                </a:r>
              </a:p>
              <a:p>
                <a:pPr lvl="1"/>
                <a:r>
                  <a:rPr lang="en-US" b="0" dirty="0" smtClean="0"/>
                  <a:t>Sketch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Run </a:t>
                </a:r>
                <a:r>
                  <a:rPr lang="en-US" dirty="0" err="1" smtClean="0"/>
                  <a:t>Boruvka</a:t>
                </a:r>
                <a:r>
                  <a:rPr lang="en-US" dirty="0" smtClean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Important that the sketch is </a:t>
                </a:r>
                <a:r>
                  <a:rPr lang="en-US" dirty="0" err="1" smtClean="0"/>
                  <a:t>homomorphic</a:t>
                </a:r>
                <a:r>
                  <a:rPr lang="en-US" dirty="0" smtClean="0"/>
                  <a:t> w.r.t the algorithm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348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83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Part 1: Parallel Connectivity (</a:t>
            </a:r>
            <a:r>
              <a:rPr lang="en-US" dirty="0" err="1" smtClean="0">
                <a:solidFill>
                  <a:srgbClr val="0070C0"/>
                </a:solidFill>
              </a:rPr>
              <a:t>Boruvka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Repeat until no edges left:</a:t>
                </a:r>
              </a:p>
              <a:p>
                <a:pPr lvl="1"/>
                <a:r>
                  <a:rPr lang="en-US" dirty="0" smtClean="0"/>
                  <a:t>For each vertex, select any incident edge</a:t>
                </a:r>
              </a:p>
              <a:p>
                <a:pPr lvl="1"/>
                <a:r>
                  <a:rPr lang="en-US" dirty="0" smtClean="0"/>
                  <a:t>Contract selected edges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Lemma</a:t>
                </a:r>
                <a:r>
                  <a:rPr lang="en-US" dirty="0" smtClean="0"/>
                  <a:t>: process converges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steps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1630" t="-1677" b="-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2476500" y="399703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00549" y="328422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79075" y="482138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05400" y="482138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05400" y="328422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19600" y="400257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248400" y="399703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667000" y="3474721"/>
            <a:ext cx="1202575" cy="7128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2667000" y="4193079"/>
            <a:ext cx="1187334" cy="829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610100" y="3474720"/>
            <a:ext cx="685800" cy="7065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854334" y="4187537"/>
            <a:ext cx="755766" cy="8243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295900" y="3474720"/>
            <a:ext cx="1143000" cy="712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902825" y="5011883"/>
            <a:ext cx="1393075" cy="11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99362" y="4181303"/>
            <a:ext cx="18395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667000" y="3474720"/>
            <a:ext cx="2628900" cy="712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610100" y="4193079"/>
            <a:ext cx="685800" cy="8188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295900" y="4187537"/>
            <a:ext cx="1143000" cy="8243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34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Part 2: Graph Representation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92202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a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a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d>
                          <m:dPr>
                            <m:ctrlPr>
                              <a:rPr lang="pt-BR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pt-BR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Non-zero entries for edges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−</m:t>
                    </m:r>
                    <m:r>
                      <a:rPr lang="en-US" b="0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if </a:t>
                </a:r>
                <a:r>
                  <a:rPr lang="en-US" dirty="0" smtClean="0"/>
                  <a:t>j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Example: </a:t>
                </a: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  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1, 1, 1, 1, 0, …,0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−1, 0, 0, 0, 0, 0, 1, 0, 1, …, 0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  </a:t>
                </a:r>
              </a:p>
              <a:p>
                <a:r>
                  <a:rPr lang="en-US" dirty="0" err="1" smtClean="0"/>
                  <a:t>Lem</a:t>
                </a:r>
                <a:r>
                  <a:rPr lang="en-US" dirty="0" smtClean="0"/>
                  <a:t>: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supp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∈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𝑆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𝑉</m:t>
                    </m:r>
                    <m:r>
                      <a:rPr lang="en-US" b="0" i="1" dirty="0" smtClean="0">
                        <a:latin typeface="Cambria Math"/>
                      </a:rPr>
                      <m:t>∖</m:t>
                    </m:r>
                    <m:r>
                      <a:rPr lang="en-US" b="0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9220200" cy="5105400"/>
              </a:xfrm>
              <a:blipFill rotWithShape="1">
                <a:blip r:embed="rId2"/>
                <a:stretch>
                  <a:fillRect l="-1521" b="-2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4895215" y="361825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19264" y="290543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7790" y="44425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524115" y="44425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524115" y="290543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38315" y="36237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667115" y="361825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085715" y="3095937"/>
            <a:ext cx="1202575" cy="7128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5085715" y="3814296"/>
            <a:ext cx="1187334" cy="8298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8815" y="3095937"/>
            <a:ext cx="685800" cy="7065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273049" y="3808753"/>
            <a:ext cx="755766" cy="8243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714615" y="3095936"/>
            <a:ext cx="1143000" cy="712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321540" y="4633100"/>
            <a:ext cx="1393075" cy="110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18077" y="3802519"/>
            <a:ext cx="18395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085715" y="3095937"/>
            <a:ext cx="2628900" cy="7128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18077" y="3802519"/>
            <a:ext cx="696539" cy="8305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714615" y="3808753"/>
            <a:ext cx="1143000" cy="8243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579582" y="3635463"/>
            <a:ext cx="7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8501033" y="3286436"/>
            <a:ext cx="7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4538633" y="3615297"/>
            <a:ext cx="7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741208" y="4448433"/>
            <a:ext cx="7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5787101" y="2726605"/>
            <a:ext cx="7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265999" y="4582129"/>
            <a:ext cx="7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7231150" y="2726605"/>
            <a:ext cx="7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1439525" y="5391006"/>
                <a:ext cx="373559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1,2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1,3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1,4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1,5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1,6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1,7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2,3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2.4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.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3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latin typeface="Cambria Math"/>
                            </a:rPr>
                            <m:t>2,5</m:t>
                          </m:r>
                        </m:e>
                      </m:d>
                      <m:r>
                        <a:rPr lang="en-US" sz="1300" b="0" i="1" smtClean="0">
                          <a:latin typeface="Cambria Math"/>
                        </a:rPr>
                        <m:t>, …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525" y="5391006"/>
                <a:ext cx="3735590" cy="292388"/>
              </a:xfrm>
              <a:prstGeom prst="rect">
                <a:avLst/>
              </a:prstGeom>
              <a:blipFill rotWithShape="1">
                <a:blip r:embed="rId3"/>
                <a:stretch>
                  <a:fillRect r="-4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67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0" dirty="0" smtClean="0">
                    <a:solidFill>
                      <a:srgbClr val="0070C0"/>
                    </a:solidFill>
                  </a:rPr>
                  <a:t>Part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-Sampling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There is a distribution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such </a:t>
                </a:r>
                <a:r>
                  <a:rPr lang="en-US" dirty="0" err="1" smtClean="0"/>
                  <a:t>w.p</a:t>
                </a:r>
                <a:r>
                  <a:rPr lang="en-US" dirty="0" smtClean="0"/>
                  <a:t>. 9/10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𝐶𝑎</m:t>
                      </m:r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</a:rPr>
                        <m:t>𝑒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𝑠𝑢𝑝𝑝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rgbClr val="0070C0"/>
                    </a:solidFill>
                  </a:rPr>
                  <a:t>[</a:t>
                </a:r>
                <a:r>
                  <a:rPr lang="en-US" sz="2800" dirty="0" err="1" smtClean="0">
                    <a:solidFill>
                      <a:srgbClr val="0070C0"/>
                    </a:solidFill>
                  </a:rPr>
                  <a:t>Cormode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srgbClr val="0070C0"/>
                    </a:solidFill>
                  </a:rPr>
                  <a:t>Muthukrishnan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, Rozenbaum’05; </a:t>
                </a:r>
                <a:r>
                  <a:rPr lang="en-US" sz="2800" dirty="0" err="1" smtClean="0">
                    <a:solidFill>
                      <a:srgbClr val="0070C0"/>
                    </a:solidFill>
                  </a:rPr>
                  <a:t>Jowhari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srgbClr val="0070C0"/>
                    </a:solidFill>
                  </a:rPr>
                  <a:t>Saglam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, </a:t>
                </a:r>
                <a:r>
                  <a:rPr lang="en-US" sz="2800" dirty="0" err="1" smtClean="0">
                    <a:solidFill>
                      <a:srgbClr val="0070C0"/>
                    </a:solidFill>
                  </a:rPr>
                  <a:t>Tardos</a:t>
                </a:r>
                <a:r>
                  <a:rPr lang="en-US" sz="2800" dirty="0" smtClean="0">
                    <a:solidFill>
                      <a:srgbClr val="0070C0"/>
                    </a:solidFill>
                  </a:rPr>
                  <a:t> ‘11]</a:t>
                </a:r>
              </a:p>
              <a:p>
                <a:r>
                  <a:rPr lang="en-US" sz="2800" dirty="0" smtClean="0"/>
                  <a:t>Constant probability suffices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2800" dirty="0" smtClean="0"/>
                  <a:t> still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err="1" smtClean="0"/>
                  <a:t>Boruvka</a:t>
                </a:r>
                <a:r>
                  <a:rPr lang="en-US" sz="2800" dirty="0" smtClean="0"/>
                  <a:t> iterations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482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23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Final Algorithm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6019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Construct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-samplers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Run </a:t>
                </a:r>
                <a:r>
                  <a:rPr lang="en-US" dirty="0" err="1" smtClean="0"/>
                  <a:t>Boruvka</a:t>
                </a:r>
                <a:r>
                  <a:rPr lang="en-US" dirty="0" smtClean="0"/>
                  <a:t> on sketches:</a:t>
                </a:r>
              </a:p>
              <a:p>
                <a:pPr lvl="1"/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to get an edge incident on a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2"/>
                <a:r>
                  <a:rPr lang="en-US" dirty="0" smtClean="0"/>
                  <a:t>To get incident edge on a component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 use: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→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</a:rPr>
                        <m:t>𝑒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𝑠𝑢𝑝𝑝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</a:rPr>
                        <m:t>∖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6019800"/>
              </a:xfrm>
              <a:blipFill rotWithShape="1">
                <a:blip r:embed="rId2"/>
                <a:stretch>
                  <a:fillRect l="-1630" t="-1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84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1542</Words>
  <Application>Microsoft Office PowerPoint</Application>
  <PresentationFormat>On-screen Show (4:3)</PresentationFormat>
  <Paragraphs>132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CIS 700:  “algorithms for Big Data”</vt:lpstr>
      <vt:lpstr>Sketching Graphs?</vt:lpstr>
      <vt:lpstr>Graph Streams</vt:lpstr>
      <vt:lpstr>Distributed Computing</vt:lpstr>
      <vt:lpstr>Connectivity</vt:lpstr>
      <vt:lpstr>Part 1: Parallel Connectivity (Boruvka)</vt:lpstr>
      <vt:lpstr>Part 2: Graph Representation</vt:lpstr>
      <vt:lpstr>Part 3: L_0-Sampling</vt:lpstr>
      <vt:lpstr>Final Algorithm</vt:lpstr>
      <vt:lpstr>K-Connectivity</vt:lpstr>
      <vt:lpstr>K-connectivity Algorithm</vt:lpstr>
      <vt:lpstr>K-connectivity Algorithm</vt:lpstr>
      <vt:lpstr>Bipartiteness</vt:lpstr>
      <vt:lpstr>Minimum Spanning Tree</vt:lpstr>
      <vt:lpstr>Minimum Spanning Tree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700:  “algorithms for Big Data”</dc:title>
  <dc:creator>Grigory</dc:creator>
  <cp:lastModifiedBy>Grigory</cp:lastModifiedBy>
  <cp:revision>24</cp:revision>
  <dcterms:created xsi:type="dcterms:W3CDTF">2015-10-12T01:00:23Z</dcterms:created>
  <dcterms:modified xsi:type="dcterms:W3CDTF">2015-10-12T16:30:43Z</dcterms:modified>
</cp:coreProperties>
</file>