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4" d="100"/>
          <a:sy n="64" d="100"/>
        </p:scale>
        <p:origin x="-2394" y="-14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3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2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5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3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5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2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2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F156-0334-41BC-996F-68068C974DEF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555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8: </a:t>
            </a:r>
          </a:p>
          <a:p>
            <a:pPr algn="ctr"/>
            <a:r>
              <a:rPr lang="en-US" sz="4800" b="1" dirty="0" smtClean="0"/>
              <a:t>Gradient Descent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422518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540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Nesterov’s</a:t>
            </a:r>
            <a:r>
              <a:rPr lang="en-US" dirty="0" smtClean="0">
                <a:solidFill>
                  <a:srgbClr val="0070C0"/>
                </a:solidFill>
              </a:rPr>
              <a:t> Accelerated Gradient Descent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Params: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1+4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Accelerated Gradient Descent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Optimal convergence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(1/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.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is convex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-smooth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3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Accelerated Gradient Descent: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</m:den>
                        </m:f>
                        <m:r>
                          <a:rPr lang="en-US" b="0" i="0" smtClean="0">
                            <a:latin typeface="Cambria Math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f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f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</m:den>
                        </m:f>
                        <m:r>
                          <a:rPr lang="en-US" b="0" i="0" smtClean="0">
                            <a:latin typeface="Cambria Math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f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den>
                                </m:f>
                                <m:r>
                                  <a:rPr lang="en-US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b="0" dirty="0" smtClean="0"/>
                  <a:t> 	(by Lemma 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f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x</m:t>
                      </m:r>
                      <m:r>
                        <a:rPr lang="en-US" b="0" i="0" smtClean="0">
                          <a:latin typeface="Cambria Math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y</m:t>
                      </m:r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Accelerated Gradient Descent: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51816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𝛽</m:t>
                            </m:r>
                          </m:den>
                        </m:f>
                        <m:r>
                          <a:rPr lang="en-US" sz="2400" b="0" i="0" smtClean="0">
                            <a:latin typeface="Cambria Math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f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≤−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0" smtClean="0">
                        <a:latin typeface="Cambria Math"/>
                      </a:rPr>
                      <m:t>𝛻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f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y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r>
                  <a:rPr lang="en-US" sz="2400" dirty="0" smtClean="0"/>
                  <a:t>Apply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  <m:r>
                            <a:rPr lang="en-US" sz="2400" b="0" i="0" smtClean="0">
                              <a:latin typeface="Cambria Math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s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 −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≤−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0" smtClean="0">
                          <a:latin typeface="Cambria Math"/>
                        </a:rPr>
                        <m:t>𝛻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+1 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/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𝛽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+1 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 smtClean="0"/>
                  <a:t>     </a:t>
                </a:r>
                <a:r>
                  <a:rPr lang="en-US" sz="3500" b="0" dirty="0" smtClean="0"/>
                  <a:t>(1)</a:t>
                </a:r>
              </a:p>
              <a:p>
                <a:r>
                  <a:rPr lang="en-US" sz="2400" dirty="0" smtClean="0"/>
                  <a:t>Apply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:</m:t>
                    </m:r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≤−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+1 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+1 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 </a:t>
                </a:r>
                <a:r>
                  <a:rPr lang="en-US" sz="3500" dirty="0" smtClean="0"/>
                  <a:t>(2)</a:t>
                </a:r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5181600"/>
              </a:xfrm>
              <a:blipFill rotWithShape="1">
                <a:blip r:embed="rId2"/>
                <a:stretch>
                  <a:fillRect l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Accelerated Gradient Descent: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x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/>
                      </a:rPr>
                      <m:t>: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−1)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−</m:t>
                      </m:r>
                      <m:r>
                        <a:rPr lang="en-US" sz="2400" b="0" i="1" dirty="0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(x)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 smtClean="0"/>
                  <a:t> and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≤−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200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dirty="0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dirty="0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200" b="0" i="1" dirty="0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dirty="0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200" b="0" i="1" dirty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200" b="0" i="1" dirty="0" smtClean="0">
                          <a:latin typeface="Cambria Math"/>
                        </a:rPr>
                        <m:t>)</m:t>
                      </m:r>
                      <m:r>
                        <a:rPr lang="en-US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dirty="0" smtClean="0"/>
              </a:p>
              <a:p>
                <a:r>
                  <a:rPr lang="en-US" sz="2200" dirty="0" smtClean="0"/>
                  <a:t>It holds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dirty="0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dirty="0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200" b="0" i="1" dirty="0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dirty="0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200" b="0" i="1" dirty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200" b="0" i="1" dirty="0" smtClean="0">
                          <a:latin typeface="Cambria Math"/>
                        </a:rPr>
                        <m:t>)</m:t>
                      </m:r>
                      <m:r>
                        <a:rPr lang="en-US" sz="2200" b="0" i="1" smtClean="0">
                          <a:latin typeface="Cambria Math"/>
                        </a:rPr>
                        <m:t>)=</m:t>
                      </m:r>
                    </m:oMath>
                  </m:oMathPara>
                </a14:m>
                <a:endParaRPr lang="en-US" sz="22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2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2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200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b="0" i="1" dirty="0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b="0" i="1" dirty="0" smtClean="0">
                                                  <a:latin typeface="Cambria Math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dirty="0" smtClean="0">
                                                  <a:latin typeface="Cambria Math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200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dirty="0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2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200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200" b="0" i="1" dirty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5029200"/>
              </a:xfrm>
              <a:blipFill rotWithShape="1">
                <a:blip r:embed="rId2"/>
                <a:stretch>
                  <a:fillRect l="-912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64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Accelerated Gradient Descent: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By definition of AGD: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⇔</m:t>
                      </m:r>
                    </m:oMath>
                  </m:oMathPara>
                </a14:m>
                <a:endParaRPr lang="en-US" sz="2800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1 −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⇔</m:t>
                    </m:r>
                  </m:oMath>
                </a14:m>
                <a:r>
                  <a:rPr lang="en-US" sz="2800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dirty="0" smtClean="0"/>
                  <a:t>Putting last three facts together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 smtClean="0"/>
                  <a:t>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r>
                  <a:rPr lang="en-US" sz="2800" dirty="0" smtClean="0">
                    <a:latin typeface="Cambria Math"/>
                  </a:rPr>
                  <a:t>Adding up over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𝑠</m:t>
                    </m:r>
                    <m:r>
                      <a:rPr lang="en-US" sz="28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800" b="0" dirty="0" smtClean="0">
                    <a:latin typeface="Cambria Math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𝑠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𝑡</m:t>
                    </m:r>
                    <m:r>
                      <a:rPr lang="en-US" sz="28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b="0" dirty="0" smtClean="0">
                    <a:latin typeface="Cambria Math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dirty="0" smtClean="0">
                  <a:latin typeface="Cambria Math"/>
                </a:endParaRPr>
              </a:p>
              <a:p>
                <a:r>
                  <a:rPr lang="en-US" sz="2800" b="0" dirty="0" smtClean="0">
                    <a:latin typeface="Cambria Math"/>
                  </a:rPr>
                  <a:t>By induction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b="0" dirty="0" smtClean="0">
                    <a:latin typeface="Cambria Math"/>
                  </a:rPr>
                  <a:t>      Q.E.D.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3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9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Constrained Convex Optimization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Non-convex optimization is NP-hard: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⇔∀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Knapsack: </a:t>
                </a:r>
              </a:p>
              <a:p>
                <a:pPr lvl="1"/>
                <a:r>
                  <a:rPr lang="en-US" dirty="0" smtClean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Subject to: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Convex optimization can often be solved by ellipsoid algorithm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𝑝𝑜𝑙𝑦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time, but too slow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85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Convex multivariate functions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763000" cy="5334000"/>
              </a:xfrm>
            </p:spPr>
            <p:txBody>
              <a:bodyPr>
                <a:normAutofit lnSpcReduction="10000"/>
              </a:bodyPr>
              <a:lstStyle/>
              <a:p>
                <a:pPr marL="57150" indent="-457200"/>
                <a:r>
                  <a:rPr lang="en-US" dirty="0" smtClean="0"/>
                  <a:t>Convexity:</a:t>
                </a:r>
              </a:p>
              <a:p>
                <a:pPr marL="857250" lvl="2" indent="-457200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∀</m:t>
                    </m:r>
                    <m:r>
                      <a:rPr lang="en-US" i="1" smtClean="0">
                        <a:latin typeface="Cambria Math"/>
                      </a:rPr>
                      <m:t>𝑥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𝑦</m:t>
                    </m:r>
                    <m:r>
                      <a:rPr lang="en-US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−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𝛻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857250" lvl="2" indent="-457200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0≤</m:t>
                    </m:r>
                    <m:r>
                      <a:rPr lang="en-US" b="0" i="1" dirty="0" smtClean="0">
                        <a:latin typeface="Cambria Math"/>
                      </a:rPr>
                      <m:t>𝜆</m:t>
                    </m:r>
                    <m:r>
                      <a:rPr lang="en-US" b="0" i="1" dirty="0" smtClean="0">
                        <a:latin typeface="Cambria Math"/>
                      </a:rPr>
                      <m:t>≤1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If higher derivatives exist: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∇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/>
                            </a:rPr>
                            <m:t>∇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𝑓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 is the Hessian matrix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is convex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it’s Hessian is positive </a:t>
                </a:r>
                <a:r>
                  <a:rPr lang="en-US" dirty="0" err="1" smtClean="0"/>
                  <a:t>semidefinite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∇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𝑓𝑦</m:t>
                    </m:r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763000" cy="5334000"/>
              </a:xfrm>
              <a:blipFill rotWithShape="1">
                <a:blip r:embed="rId2"/>
                <a:stretch>
                  <a:fillRect l="-1530" t="-2400" r="-1878" b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2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Examples of convex functions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-norm is convex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1≤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≤∞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1 −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1 −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/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/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+⋯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/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𝐴𝑥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dirty="0" err="1" smtClean="0"/>
                  <a:t>p.s.d</a:t>
                </a:r>
                <a:r>
                  <a:rPr lang="en-US" dirty="0" smtClean="0"/>
                  <a:t>.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∇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Examples of constrained convex optimization:</a:t>
                </a:r>
              </a:p>
              <a:p>
                <a:pPr lvl="1"/>
                <a:r>
                  <a:rPr lang="en-US" dirty="0" smtClean="0"/>
                  <a:t>(Linear equations with </a:t>
                </a:r>
                <a:r>
                  <a:rPr lang="en-US" dirty="0" err="1" smtClean="0"/>
                  <a:t>p.s.d</a:t>
                </a:r>
                <a:r>
                  <a:rPr lang="en-US" dirty="0" smtClean="0"/>
                  <a:t>. constraints):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minimize: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b="0" dirty="0" smtClean="0"/>
                  <a:t> (solution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b="0" dirty="0" smtClean="0"/>
                  <a:t>)</a:t>
                </a:r>
              </a:p>
              <a:p>
                <a:pPr lvl="1"/>
                <a:r>
                  <a:rPr lang="en-US" dirty="0" smtClean="0"/>
                  <a:t>(Least squares regression):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Minimize: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en-US" b="0" i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 −2 </m:t>
                    </m:r>
                    <m:sSup>
                      <m:sSupPr>
                        <m:ctrlPr>
                          <a:rPr lang="en-US" b="0" i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Ax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</m:t>
                    </m:r>
                    <m:r>
                      <a:rPr lang="en-US" b="0" i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</m:t>
                    </m:r>
                  </m:oMath>
                </a14:m>
                <a:endParaRPr lang="en-US" b="0" dirty="0" smtClean="0"/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037" t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70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Constrained Convex Optimization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562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General formulation for convex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and a convex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𝑚𝑖𝑛𝑖𝑚𝑖𝑧𝑒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subject to: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Example (SVMs):</a:t>
                </a:r>
              </a:p>
              <a:p>
                <a:pPr lvl="1"/>
                <a:r>
                  <a:rPr lang="en-US" dirty="0" smtClean="0"/>
                  <a:t>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labeled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dirty="0" smtClean="0"/>
                  <a:t> (spam / non-spam)</a:t>
                </a:r>
              </a:p>
              <a:p>
                <a:pPr lvl="1"/>
                <a:r>
                  <a:rPr lang="en-US" dirty="0" smtClean="0"/>
                  <a:t>Find a linear model: 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≥1⇒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spam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𝑊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≤−</m:t>
                    </m:r>
                    <m:r>
                      <a:rPr lang="en-US" i="1">
                        <a:latin typeface="Cambria Math"/>
                      </a:rPr>
                      <m:t>1⇒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non-spam</a:t>
                </a:r>
                <a:endParaRPr lang="en-US" dirty="0"/>
              </a:p>
              <a:p>
                <a:pPr marL="457200" lvl="1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:1 −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𝑊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More robust version: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𝑚𝑖𝑛𝑖𝑚𝑖𝑧𝑒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𝐿𝑜𝑠𝑠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/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E.g. hinge loss Loss(0,t)=max(0,t)</a:t>
                </a:r>
              </a:p>
              <a:p>
                <a:pPr lvl="1"/>
                <a:r>
                  <a:rPr lang="en-US" dirty="0" smtClean="0"/>
                  <a:t>Another </a:t>
                </a:r>
                <a:r>
                  <a:rPr lang="en-US" dirty="0" err="1" smtClean="0"/>
                  <a:t>regularizer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(favors sparse solutions)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562600"/>
              </a:xfrm>
              <a:blipFill rotWithShape="1">
                <a:blip r:embed="rId2"/>
                <a:stretch>
                  <a:fillRect l="-1037"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63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Gradient Descent </a:t>
            </a:r>
            <a:r>
              <a:rPr lang="en-US" dirty="0" smtClean="0">
                <a:solidFill>
                  <a:srgbClr val="0070C0"/>
                </a:solidFill>
              </a:rPr>
              <a:t>for Constrained Convex Optimization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(Projection):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∉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y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z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 Easy to compute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⋅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/>
                                  </a:rPr>
                                  <m:t>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b="0" i="1" smtClean="0">
                            <a:latin typeface="Cambria Math"/>
                          </a:rPr>
                          <m:t>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Gradient descent (gradient + projection oracles):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𝜂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Repeat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=0, …, 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𝜂</m:t>
                    </m:r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projection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037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77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Smooth Convex Optimization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0" dirty="0" smtClean="0"/>
                  <a:t>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0" dirty="0" smtClean="0"/>
                  <a:t> admits a minimizer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𝛻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b="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0" dirty="0" smtClean="0"/>
                  <a:t> is continuously differentiable and convex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f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0" dirty="0" smtClean="0"/>
                  <a:t> is smooth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𝛻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0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b="0" dirty="0" smtClean="0"/>
                  <a:t>-</a:t>
                </a:r>
                <a:r>
                  <a:rPr lang="en-US" b="0" dirty="0" err="1" smtClean="0"/>
                  <a:t>Lipschitz</a:t>
                </a:r>
                <a:r>
                  <a:rPr lang="en-US" b="0" dirty="0" smtClean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0" dirty="0" smtClean="0">
                                <a:latin typeface="Cambria Math"/>
                              </a:rPr>
                              <m:t>𝛻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0" dirty="0" smtClean="0">
                                <a:latin typeface="Cambria Math"/>
                              </a:rPr>
                              <m:t>𝛻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𝛽</m:t>
                    </m:r>
                    <m:r>
                      <a:rPr lang="en-US" b="0" i="1" dirty="0" smtClean="0">
                        <a:latin typeface="Cambria Math"/>
                      </a:rPr>
                      <m:t>||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 −</m:t>
                    </m:r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</a:rPr>
                      <m:t>||</m:t>
                    </m:r>
                  </m:oMath>
                </a14:m>
                <a:r>
                  <a:rPr lang="en-US" b="0" dirty="0" smtClean="0"/>
                  <a:t>  </a:t>
                </a:r>
              </a:p>
              <a:p>
                <a:r>
                  <a:rPr lang="en-US" dirty="0" smtClean="0"/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1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Gradient Descent for Constrained Convex Optimization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𝜂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∇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∇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−2</m:t>
                      </m:r>
                      <m:r>
                        <a:rPr lang="en-US" b="0" i="1" smtClean="0">
                          <a:latin typeface="Cambria Math"/>
                        </a:rPr>
                        <m:t>𝜂</m:t>
                      </m:r>
                      <m:r>
                        <a:rPr lang="en-US" b="0" i="0" smtClean="0">
                          <a:latin typeface="Cambria Math"/>
                        </a:rPr>
                        <m:t>∇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Using definition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Sum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=1,…, 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24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Gradient Descent for Constrained Convex Optimization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𝜂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RHS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𝐷𝐺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3778" t="-14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46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Online Gradient Descent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Gradient descent works in a more general case: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 sequence of convex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At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need to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be the minimizer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Minimize regret: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Same analysis as before works in online case.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630" t="-2586" b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50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Stochastic Gradient Descent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(Expected gradient oracle): returns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Example: for SVM pick randomly one term from the loss function.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gradient returned at step i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be the function used in the i-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step of OGD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be the minimizer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7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Stochastic Gradient 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b="1" dirty="0" smtClean="0"/>
                  <a:t>Thm. </a:t>
                </a:r>
                <a:r>
                  <a:rPr lang="en-US" dirty="0" smtClean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𝐷𝐺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is an upper bound of any gradient output by oracle.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))</m:t>
                        </m:r>
                      </m:e>
                    </m:nary>
                  </m:oMath>
                </a14:m>
                <a:r>
                  <a:rPr lang="en-US" dirty="0" smtClean="0"/>
                  <a:t> (convexity)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0" smtClean="0">
                              <a:latin typeface="Cambria Math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)]</m:t>
                    </m:r>
                  </m:oMath>
                </a14:m>
                <a:r>
                  <a:rPr lang="en-US" dirty="0" smtClean="0"/>
                  <a:t> (grad. oracle)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i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dirty="0" smtClean="0"/>
                  <a:t>[] = regret of OGD , always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078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62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Gradient Descent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Gradient descent method:</a:t>
                </a:r>
              </a:p>
              <a:p>
                <a:pPr lvl="1"/>
                <a:r>
                  <a:rPr lang="en-US" dirty="0" smtClean="0"/>
                  <a:t>Start with an arbitrary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Iterate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𝜂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𝜂</m:t>
                    </m:r>
                    <m:r>
                      <a:rPr lang="en-US" b="0" i="1" smtClean="0">
                        <a:latin typeface="Cambria Math"/>
                      </a:rPr>
                      <m:t>=1/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“Linear convergence”, can be improved to quadratic using </a:t>
                </a:r>
                <a:r>
                  <a:rPr lang="en-US" dirty="0" err="1" smtClean="0"/>
                  <a:t>Nesterov’s</a:t>
                </a:r>
                <a:r>
                  <a:rPr lang="en-US" dirty="0" smtClean="0"/>
                  <a:t> accelerated descent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724400"/>
              </a:xfrm>
              <a:blipFill rotWithShape="1">
                <a:blip r:embed="rId2"/>
                <a:stretch>
                  <a:fillRect l="-1600" t="-1677" r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2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Gradient Descent: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 smtClean="0"/>
                  <a:t>Lemma 1: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-smooth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:∈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b="0" i="0" smtClean="0">
                            <a:latin typeface="Cambria Math"/>
                          </a:rPr>
                          <m:t>𝛻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Convex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b="0" dirty="0" smtClean="0"/>
                  <a:t>-smooth is equivalent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≤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85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8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Gradient Descent: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 smtClean="0"/>
                  <a:t>Lemma 2: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convex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-smooth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:∈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+</m:t>
                      </m:r>
                      <m:r>
                        <a:rPr lang="en-US" sz="2400" b="0" i="0" smtClean="0">
                          <a:latin typeface="Cambria Math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latin typeface="Cambria Math"/>
                        </a:rPr>
                        <m:t>f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b="0" dirty="0" smtClean="0"/>
              </a:p>
              <a:p>
                <a:r>
                  <a:rPr lang="en-US" b="1" dirty="0" err="1" smtClean="0"/>
                  <a:t>Cor</a:t>
                </a:r>
                <a:r>
                  <a:rPr lang="en-US" b="1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0" smtClean="0">
                                <a:latin typeface="Cambria Math"/>
                              </a:rPr>
                              <m:t>𝛻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sz="2400" b="0" i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0" i="0" smtClean="0">
                                <a:latin typeface="Cambria Math"/>
                              </a:rPr>
                              <m:t>𝛻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𝛻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 is convex,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-smooth and minimized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+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y</m:t>
                      </m:r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𝛻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𝛻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𝛻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𝛻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</a:rPr>
                        <m:t>||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185" t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8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Gradient Descent: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 smtClean="0"/>
                  <a:t>Lemma 2: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convex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-smooth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:∈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3400" b="0" i="1" smtClean="0">
                          <a:latin typeface="Cambria Math"/>
                        </a:rPr>
                        <m:t>≥</m:t>
                      </m:r>
                      <m:r>
                        <a:rPr lang="en-US" sz="3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400" b="0" i="0" smtClean="0">
                          <a:latin typeface="Cambria Math"/>
                        </a:rPr>
                        <m:t>+</m:t>
                      </m:r>
                      <m:r>
                        <a:rPr lang="en-US" sz="3400" b="0" i="0" smtClean="0">
                          <a:latin typeface="Cambria Math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n-US" sz="3400" b="0" i="1" smtClean="0">
                          <a:latin typeface="Cambria Math"/>
                        </a:rPr>
                        <m:t>f</m:t>
                      </m:r>
                      <m:sSup>
                        <m:sSupPr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3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3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3400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sSubSup>
                        <m:sSubSupPr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400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3400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4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3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𝛻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f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/>
                            </a:rPr>
                            <m:t>𝛻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/>
                            </a:rPr>
                            <m:t>𝛻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𝛽</m:t>
                                      </m:r>
                                    </m:den>
                                  </m:f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𝑏𝑦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𝐿𝑒𝑚𝑚𝑎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 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/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815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0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Gradient Descent: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Gradient descent: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−1/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+3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≤|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𝛻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b="1" dirty="0" err="1" smtClean="0"/>
                  <a:t>Lem</a:t>
                </a:r>
                <a:r>
                  <a:rPr lang="en-US" b="1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decreasing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815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9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Gradient Descent: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/>
                      </a:rPr>
                      <m:t>; 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𝜔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⇔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𝜔𝛿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+3)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63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Gradient Descent: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 smtClean="0"/>
                  <a:t>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decreasing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𝛻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𝛻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𝛽</m:t>
                                </m:r>
                              </m:den>
                            </m:f>
                            <m:r>
                              <a:rPr lang="en-US" b="0" i="0" smtClean="0">
                                <a:latin typeface="Cambria Math"/>
                              </a:rPr>
                              <m:t>𝛻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037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2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7033</TotalTime>
  <Words>4486</Words>
  <Application>Microsoft Office PowerPoint</Application>
  <PresentationFormat>On-screen Show (4:3)</PresentationFormat>
  <Paragraphs>202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CIS 700:  “algorithms for Big Data”</vt:lpstr>
      <vt:lpstr>Smooth Convex Optimization</vt:lpstr>
      <vt:lpstr>Gradient Descent Method</vt:lpstr>
      <vt:lpstr>Gradient Descent: Analysis</vt:lpstr>
      <vt:lpstr>Gradient Descent: Analysis</vt:lpstr>
      <vt:lpstr>Gradient Descent: Analysis</vt:lpstr>
      <vt:lpstr>Gradient Descent: Analysis</vt:lpstr>
      <vt:lpstr>Gradient Descent: Analysis</vt:lpstr>
      <vt:lpstr>Gradient Descent: Analysis</vt:lpstr>
      <vt:lpstr>Nesterov’s Accelerated Gradient Descent</vt:lpstr>
      <vt:lpstr>Accelerated Gradient Descent: Analysis</vt:lpstr>
      <vt:lpstr>Accelerated Gradient Descent: Analysis</vt:lpstr>
      <vt:lpstr>Accelerated Gradient Descent: Analysis</vt:lpstr>
      <vt:lpstr>Accelerated Gradient Descent: Analysis</vt:lpstr>
      <vt:lpstr>Constrained Convex Optimization</vt:lpstr>
      <vt:lpstr>Convex multivariate functions</vt:lpstr>
      <vt:lpstr>Examples of convex functions</vt:lpstr>
      <vt:lpstr>Constrained Convex Optimization</vt:lpstr>
      <vt:lpstr>Gradient Descent for Constrained Convex Optimization</vt:lpstr>
      <vt:lpstr>Gradient Descent for Constrained Convex Optimization</vt:lpstr>
      <vt:lpstr>Gradient Descent for Constrained Convex Optimization</vt:lpstr>
      <vt:lpstr>Online Gradient Descent</vt:lpstr>
      <vt:lpstr>Stochastic Gradient Descent</vt:lpstr>
      <vt:lpstr>Stochastic Gradient Descent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41</cp:revision>
  <dcterms:created xsi:type="dcterms:W3CDTF">2015-10-28T21:31:36Z</dcterms:created>
  <dcterms:modified xsi:type="dcterms:W3CDTF">2015-11-09T16:55:39Z</dcterms:modified>
</cp:coreProperties>
</file>