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1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81" r:id="rId15"/>
    <p:sldId id="269" r:id="rId16"/>
    <p:sldId id="270" r:id="rId17"/>
    <p:sldId id="272" r:id="rId18"/>
    <p:sldId id="274" r:id="rId19"/>
    <p:sldId id="273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053" autoAdjust="0"/>
    <p:restoredTop sz="94660"/>
  </p:normalViewPr>
  <p:slideViewPr>
    <p:cSldViewPr>
      <p:cViewPr varScale="1">
        <p:scale>
          <a:sx n="40" d="100"/>
          <a:sy n="40" d="100"/>
        </p:scale>
        <p:origin x="-102" y="-8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B222-6FBF-4ECF-92AD-4D2B3A2C41D0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2B3-F7F9-49A7-908D-22B7898F7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5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B222-6FBF-4ECF-92AD-4D2B3A2C41D0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2B3-F7F9-49A7-908D-22B7898F7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76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B222-6FBF-4ECF-92AD-4D2B3A2C41D0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2B3-F7F9-49A7-908D-22B7898F7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92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B222-6FBF-4ECF-92AD-4D2B3A2C41D0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2B3-F7F9-49A7-908D-22B7898F7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6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B222-6FBF-4ECF-92AD-4D2B3A2C41D0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2B3-F7F9-49A7-908D-22B7898F7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4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B222-6FBF-4ECF-92AD-4D2B3A2C41D0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2B3-F7F9-49A7-908D-22B7898F7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2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B222-6FBF-4ECF-92AD-4D2B3A2C41D0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2B3-F7F9-49A7-908D-22B7898F7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3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B222-6FBF-4ECF-92AD-4D2B3A2C41D0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2B3-F7F9-49A7-908D-22B7898F7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9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B222-6FBF-4ECF-92AD-4D2B3A2C41D0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2B3-F7F9-49A7-908D-22B7898F7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6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B222-6FBF-4ECF-92AD-4D2B3A2C41D0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2B3-F7F9-49A7-908D-22B7898F7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8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B222-6FBF-4ECF-92AD-4D2B3A2C41D0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2B3-F7F9-49A7-908D-22B7898F7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3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8B222-6FBF-4ECF-92AD-4D2B3A2C41D0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782B3-F7F9-49A7-908D-22B7898F7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7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rigory.us/data-science-class.html" TargetMode="External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762000"/>
            <a:ext cx="8991600" cy="147002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</a:rPr>
              <a:t>CSCI B609: </a:t>
            </a:r>
            <a:br>
              <a:rPr lang="en-US" sz="4800" b="1" dirty="0" smtClean="0">
                <a:solidFill>
                  <a:srgbClr val="0070C0"/>
                </a:solidFill>
              </a:rPr>
            </a:br>
            <a:r>
              <a:rPr lang="en-US" sz="4800" b="1" dirty="0" smtClean="0">
                <a:solidFill>
                  <a:srgbClr val="0070C0"/>
                </a:solidFill>
              </a:rPr>
              <a:t>“Foundations of Data Science”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39442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Lecture </a:t>
            </a:r>
            <a:r>
              <a:rPr lang="en-US" sz="4400" b="1" dirty="0" smtClean="0"/>
              <a:t>3/4: </a:t>
            </a:r>
            <a:r>
              <a:rPr lang="en-US" sz="4400" b="1" dirty="0" smtClean="0"/>
              <a:t>High-Dimensional Space</a:t>
            </a:r>
            <a:endParaRPr lang="en-US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396240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3"/>
              </a:rPr>
              <a:t>http://grigory.us/data-science-class.html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511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Most of the volume is near equator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494" y="3657600"/>
            <a:ext cx="4111931" cy="334828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3400" y="1447800"/>
                <a:ext cx="8153400" cy="4006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800" b="0" dirty="0" smtClean="0"/>
                  <a:t>Will show: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≤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𝒄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𝒄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en-US" sz="2800" dirty="0" smtClean="0"/>
                  <a:t>-fraction of volume of hemisphere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≥0</m:t>
                    </m:r>
                  </m:oMath>
                </a14:m>
                <a:r>
                  <a:rPr lang="en-US" sz="2800" dirty="0" smtClean="0"/>
                  <a:t>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𝒄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−1</m:t>
                            </m:r>
                          </m:e>
                        </m:rad>
                      </m:den>
                    </m:f>
                  </m:oMath>
                </a14:m>
                <a:endParaRPr lang="en-US" sz="2800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𝐴</m:t>
                    </m:r>
                    <m:r>
                      <a:rPr lang="en-US" sz="2800" b="0" i="1" dirty="0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sz="2800" dirty="0" smtClean="0"/>
                  <a:t>portion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𝒄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−1</m:t>
                            </m:r>
                          </m:e>
                        </m:rad>
                      </m:den>
                    </m:f>
                  </m:oMath>
                </a14:m>
                <a:endParaRPr lang="en-US" sz="2800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𝐻</m:t>
                    </m:r>
                    <m:r>
                      <a:rPr lang="en-US" sz="2800" b="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 smtClean="0"/>
                  <a:t> entire upper hemisphere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≥0</m:t>
                    </m:r>
                  </m:oMath>
                </a14:m>
                <a:endParaRPr lang="en-US" sz="2800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800" dirty="0" smtClean="0"/>
                  <a:t>Will show: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 dirty="0" smtClean="0">
                              <a:latin typeface="Cambria Math"/>
                            </a:rPr>
                            <m:t>𝑣𝑜𝑙</m:t>
                          </m:r>
                          <m:d>
                            <m:dPr>
                              <m:ctrlPr>
                                <a:rPr lang="en-US" sz="2800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sz="2800" b="0" i="1" dirty="0" smtClean="0">
                              <a:latin typeface="Cambria Math"/>
                            </a:rPr>
                            <m:t>𝑣𝑜𝑙</m:t>
                          </m:r>
                          <m:d>
                            <m:dPr>
                              <m:ctrlPr>
                                <a:rPr lang="en-US" sz="2800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</m:den>
                      </m:f>
                      <m:r>
                        <a:rPr lang="en-US" sz="2800" b="0" i="1" dirty="0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2800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/>
                            </a:rPr>
                            <m:t>𝑢𝑝𝑝𝑒𝑟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 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𝑏𝑜𝑢𝑛𝑑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 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𝑣𝑜𝑙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𝐴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dirty="0" smtClean="0">
                              <a:latin typeface="Cambria Math"/>
                            </a:rPr>
                            <m:t>𝑙𝑜𝑤𝑒𝑟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 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𝑏𝑜𝑢𝑛𝑑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 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𝑣𝑜𝑙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𝐻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447800"/>
                <a:ext cx="8153400" cy="4006610"/>
              </a:xfrm>
              <a:prstGeom prst="rect">
                <a:avLst/>
              </a:prstGeom>
              <a:blipFill rotWithShape="1">
                <a:blip r:embed="rId3"/>
                <a:stretch>
                  <a:fillRect l="-1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49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Upper bound on </a:t>
            </a:r>
            <a:r>
              <a:rPr lang="en-US" dirty="0" err="1" smtClean="0">
                <a:solidFill>
                  <a:srgbClr val="0070C0"/>
                </a:solidFill>
              </a:rPr>
              <a:t>vol</a:t>
            </a:r>
            <a:r>
              <a:rPr lang="en-US" dirty="0" smtClean="0">
                <a:solidFill>
                  <a:srgbClr val="0070C0"/>
                </a:solidFill>
              </a:rPr>
              <a:t>(A)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686800" cy="54864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v</a:t>
                </a:r>
                <a:r>
                  <a:rPr lang="en-US" dirty="0" err="1" smtClean="0"/>
                  <a:t>ol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): integrate volume of the disk of 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with face = 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)-dim. ball of 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Surface area of the disk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b="0" i="1" smtClean="0">
                        <a:latin typeface="Cambria Math"/>
                      </a:rPr>
                      <m:t>−1)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vol</m:t>
                    </m:r>
                    <m:r>
                      <m:rPr>
                        <m:nor/>
                      </m:rPr>
                      <a:rPr lang="en-US" dirty="0" smtClean="0"/>
                      <m:t>(</m:t>
                    </m:r>
                    <m:r>
                      <m:rPr>
                        <m:nor/>
                      </m:rPr>
                      <a:rPr lang="en-US" i="1" dirty="0" smtClean="0"/>
                      <m:t>A</m:t>
                    </m:r>
                    <m:r>
                      <m:rPr>
                        <m:nor/>
                      </m:rPr>
                      <a:rPr lang="en-US" dirty="0" smtClean="0"/>
                      <m:t>)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brk m:alnAt="23"/>
                              </m:r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𝒄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rad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</m:den>
                        </m:f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0" i="1" smtClean="0">
                            <a:latin typeface="Cambria Math"/>
                          </a:rPr>
                          <m:t>−1)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 smtClean="0"/>
                  <a:t> and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e>
                        </m:rad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𝒄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≥1: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dirty="0" smtClean="0"/>
                        <m:t>vol</m:t>
                      </m:r>
                      <m:r>
                        <m:rPr>
                          <m:nor/>
                        </m:rPr>
                        <a:rPr lang="en-US" sz="2800" dirty="0" smtClean="0"/>
                        <m:t>(</m:t>
                      </m:r>
                      <m:r>
                        <m:rPr>
                          <m:nor/>
                        </m:rPr>
                        <a:rPr lang="en-US" sz="2800" i="1" dirty="0" smtClean="0"/>
                        <m:t>A</m:t>
                      </m:r>
                      <m:r>
                        <m:rPr>
                          <m:nor/>
                        </m:rPr>
                        <a:rPr lang="en-US" sz="2800" dirty="0" smtClean="0"/>
                        <m:t>)</m:t>
                      </m:r>
                      <m:r>
                        <a:rPr lang="en-US" sz="2800" b="0" i="1" dirty="0" smtClean="0">
                          <a:latin typeface="Cambria Math"/>
                        </a:rPr>
                        <m:t>≤</m:t>
                      </m:r>
                      <m:nary>
                        <m:naryPr>
                          <m:ctrlPr>
                            <a:rPr lang="en-US" sz="2800" b="0" i="1" dirty="0" smtClean="0">
                              <a:latin typeface="Cambria Math"/>
                            </a:rPr>
                          </m:ctrlPr>
                        </m:naryPr>
                        <m:sub>
                          <m:f>
                            <m:f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brk m:alnAt="23"/>
                                </m:rPr>
                                <a:rPr lang="en-US" sz="28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rad>
                              <m:r>
                                <a:rPr lang="en-US" sz="2800" b="0" i="1" smtClean="0">
                                  <a:latin typeface="Cambria Math"/>
                                </a:rPr>
                                <m:t> </m:t>
                              </m:r>
                            </m:den>
                          </m:f>
                        </m:sub>
                        <m:sup>
                          <m:r>
                            <a:rPr lang="en-US" sz="2800" b="0" i="1" dirty="0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ad>
                                <m:radPr>
                                  <m:degHide m:val="on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28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sup>
                          </m:sSup>
                        </m:e>
                      </m:nary>
                      <m:r>
                        <a:rPr lang="en-US" sz="2800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=…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−1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−1</m:t>
                            </m:r>
                          </m:e>
                        </m:rad>
                      </m:num>
                      <m:den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𝒄</m:t>
                        </m:r>
                      </m:den>
                    </m:f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×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−1</m:t>
                        </m:r>
                      </m:den>
                    </m:f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𝒄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𝒄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686800" cy="5486400"/>
              </a:xfrm>
              <a:blipFill rotWithShape="1">
                <a:blip r:embed="rId2"/>
                <a:stretch>
                  <a:fillRect l="-1123" t="-1667" r="-1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73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Lower bound on </a:t>
            </a:r>
            <a:r>
              <a:rPr lang="en-US" dirty="0" err="1" smtClean="0">
                <a:solidFill>
                  <a:srgbClr val="0070C0"/>
                </a:solidFill>
              </a:rPr>
              <a:t>vol</a:t>
            </a:r>
            <a:r>
              <a:rPr lang="en-US" dirty="0" smtClean="0">
                <a:solidFill>
                  <a:srgbClr val="0070C0"/>
                </a:solidFill>
              </a:rPr>
              <a:t>(H)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𝑣𝑜𝑙</m:t>
                    </m:r>
                    <m:d>
                      <m:d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volume of hemisphere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𝒄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e>
                        </m:rad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den>
                    </m:f>
                  </m:oMath>
                </a14:m>
                <a:endParaRPr lang="en-US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𝑣𝑜𝑙</m:t>
                    </m:r>
                    <m:d>
                      <m:d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</m:oMath>
                </a14:m>
                <a:r>
                  <a:rPr lang="en-US" dirty="0" smtClean="0"/>
                  <a:t> volume of hemisphere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e>
                        </m:rad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𝑣𝑜𝑙</m:t>
                    </m:r>
                    <m:d>
                      <m:d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</m:oMath>
                </a14:m>
                <a:r>
                  <a:rPr lang="en-US" dirty="0" smtClean="0"/>
                  <a:t> volume of cylinder with:</a:t>
                </a:r>
              </a:p>
              <a:p>
                <a:pPr lvl="1"/>
                <a:r>
                  <a:rPr lang="en-US" dirty="0" smtClean="0"/>
                  <a:t>Height: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h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e>
                        </m:rad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Radius: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Volume of cylinder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1)</m:t>
                        </m:r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=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𝒅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𝒅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𝒅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b="0" i="0" smtClean="0">
                              <a:latin typeface="Cambria Math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𝒅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Last inequality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≥1−</m:t>
                    </m:r>
                    <m:r>
                      <a:rPr lang="en-US" b="0" i="1" smtClean="0">
                        <a:latin typeface="Cambria Math"/>
                      </a:rPr>
                      <m:t>𝑎𝑥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dirty="0" smtClean="0"/>
                  <a:t> (for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≥1</m:t>
                    </m:r>
                  </m:oMath>
                </a14:m>
                <a:r>
                  <a:rPr lang="en-US" b="0" dirty="0" smtClean="0"/>
                  <a:t>)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  <a:blipFill rotWithShape="1">
                <a:blip r:embed="rId2"/>
                <a:stretch>
                  <a:fillRect l="-1123" t="-812" b="-2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71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Putting things together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/>
                            </a:rPr>
                            <m:t>𝑣𝑜𝑙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b="0" i="1" dirty="0" smtClean="0">
                              <a:latin typeface="Cambria Math"/>
                            </a:rPr>
                            <m:t>𝑣𝑜𝑙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</m:den>
                      </m:f>
                      <m:r>
                        <a:rPr lang="en-US" b="0" i="1" dirty="0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/>
                            </a:rPr>
                            <m:t>𝑢𝑝𝑝𝑒𝑟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𝑏𝑜𝑢𝑛𝑑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𝑣𝑜𝑙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b="0" i="1" dirty="0" smtClean="0">
                              <a:latin typeface="Cambria Math"/>
                            </a:rPr>
                            <m:t>𝑙𝑜𝑤𝑒𝑟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𝑏𝑜𝑢𝑛𝑑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𝑣𝑜𝑙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</m:den>
                      </m:f>
                      <m:r>
                        <a:rPr lang="en-US" b="0" i="1" dirty="0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𝒅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𝒄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𝒄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rad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0" smtClean="0">
                                  <a:latin typeface="Cambria Math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𝒄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𝒄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b="1" dirty="0" smtClean="0"/>
                  <a:t>Q:</a:t>
                </a:r>
                <a:r>
                  <a:rPr lang="en-US" dirty="0" smtClean="0"/>
                  <a:t> Why didn’t we use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𝑣𝑜𝑙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𝐻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73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Today: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≈</m:t>
                    </m:r>
                  </m:oMath>
                </a14:m>
                <a:r>
                  <a:rPr lang="en-US" dirty="0" smtClean="0"/>
                  <a:t>Sec 2.4.2 – 2.7</a:t>
                </a:r>
              </a:p>
              <a:p>
                <a:r>
                  <a:rPr lang="en-US" dirty="0" smtClean="0"/>
                  <a:t>Near </a:t>
                </a:r>
                <a:r>
                  <a:rPr lang="en-US" dirty="0" err="1" smtClean="0"/>
                  <a:t>orthogonality</a:t>
                </a:r>
                <a:r>
                  <a:rPr lang="en-US" dirty="0" smtClean="0"/>
                  <a:t> of random vectors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Sampling Uniform Distribution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Gaussian Annulus </a:t>
                </a:r>
                <a:r>
                  <a:rPr lang="en-US" dirty="0" smtClean="0"/>
                  <a:t>Theorem (concentration)</a:t>
                </a:r>
              </a:p>
              <a:p>
                <a:r>
                  <a:rPr lang="en-US" dirty="0" smtClean="0"/>
                  <a:t>Nearest neighbor search &amp; random projections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1585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2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Near </a:t>
            </a:r>
            <a:r>
              <a:rPr lang="en-US" dirty="0" err="1" smtClean="0">
                <a:solidFill>
                  <a:srgbClr val="0070C0"/>
                </a:solidFill>
              </a:rPr>
              <a:t>orthogonality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Consider drawing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at random from the unit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dirty="0" smtClean="0"/>
                  <a:t>-dimensional ball</a:t>
                </a:r>
              </a:p>
              <a:p>
                <a:r>
                  <a:rPr lang="en-US" b="1" dirty="0" err="1" smtClean="0"/>
                  <a:t>Thm</a:t>
                </a:r>
                <a:r>
                  <a:rPr lang="en-US" b="1" dirty="0" smtClean="0"/>
                  <a:t>: </a:t>
                </a:r>
                <a:r>
                  <a:rPr lang="en-US" dirty="0" smtClean="0"/>
                  <a:t>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1 −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(1/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:r>
                  <a:rPr lang="en-US" b="0" dirty="0" smtClean="0"/>
                  <a:t>For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b="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≥1 −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  <m:func>
                          <m:func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num>
                      <m:den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b="0" dirty="0" smtClean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6</m:t>
                            </m:r>
                            <m:func>
                              <m:func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 −1</m:t>
                            </m:r>
                          </m:e>
                        </m:rad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 dirty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i="1" dirty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/>
                              </a:rPr>
                              <m:t>&lt;1 −</m:t>
                            </m:r>
                            <m:f>
                              <m:f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/>
                                  </a:rPr>
                                  <m:t>2</m:t>
                                </m:r>
                                <m:func>
                                  <m:func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dirty="0">
                                        <a:latin typeface="Cambria Math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den>
                            </m:f>
                          </m:e>
                        </m:d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</m:t>
                        </m:r>
                      </m:e>
                    </m:func>
                    <m:sSup>
                      <m:sSup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  <m:func>
                              <m:func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den>
                        </m:f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p>
                    </m:sSup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dirty="0" smtClean="0">
                        <a:latin typeface="Cambria Math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〈"/>
                                <m:endChr m:val="〉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0" i="1" dirty="0" smtClean="0">
                            <a:latin typeface="Cambria Math"/>
                          </a:rPr>
                          <m:t>&gt;</m:t>
                        </m:r>
                        <m:f>
                          <m:f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6</m:t>
                                </m:r>
                                <m:func>
                                  <m:func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dirty="0">
                                        <a:latin typeface="Cambria Math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ra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 −1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r>
                      <a:rPr lang="en-US" b="0" i="1" dirty="0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/>
                                  </a:rPr>
                                  <m:t>6</m:t>
                                </m:r>
                                <m:func>
                                  <m:func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dirty="0">
                                        <a:latin typeface="Cambria Math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i="1" dirty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𝑂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−3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+ Union bound (over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vectors and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 pairs)</a:t>
                </a:r>
                <a:endParaRPr lang="en-US" b="0" dirty="0" smtClean="0">
                  <a:solidFill>
                    <a:schemeClr val="tx1"/>
                  </a:solidFill>
                </a:endParaRPr>
              </a:p>
              <a:p>
                <a:endParaRPr lang="en-US" b="0" dirty="0" smtClean="0">
                  <a:solidFill>
                    <a:schemeClr val="tx1"/>
                  </a:solidFill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429" t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38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Sphere vs. cube in 2, 4, d dimensions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667000"/>
            <a:ext cx="9220200" cy="2711824"/>
          </a:xfrm>
        </p:spPr>
      </p:pic>
    </p:spTree>
    <p:extLst>
      <p:ext uri="{BB962C8B-B14F-4D97-AF65-F5344CB8AC3E}">
        <p14:creationId xmlns:p14="http://schemas.microsoft.com/office/powerpoint/2010/main" val="194985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Sampling Uniform Distribution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b>
                    </m:sSub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222"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 to sample uniformly from a unit ball?</a:t>
                </a:r>
              </a:p>
              <a:p>
                <a:r>
                  <a:rPr lang="en-US" dirty="0" smtClean="0"/>
                  <a:t>Sample uniformly from a unit cube</a:t>
                </a:r>
              </a:p>
              <a:p>
                <a:pPr lvl="1"/>
                <a:r>
                  <a:rPr lang="en-US" dirty="0" smtClean="0"/>
                  <a:t>Output the sample if inside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US" dirty="0" smtClean="0"/>
                  <a:t>  </a:t>
                </a:r>
              </a:p>
              <a:p>
                <a:pPr lvl="1"/>
                <a:r>
                  <a:rPr lang="en-US" dirty="0" smtClean="0"/>
                  <a:t>Repeat if outside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Number of repetitions to output a sample? 		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80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Normal Distribution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Normal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(0,1)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Range: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(−∞, +∞)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Density: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𝜋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Mean = 0, Variance = 1</a:t>
                </a:r>
              </a:p>
              <a:p>
                <a:r>
                  <a:rPr lang="en-US" dirty="0" smtClean="0"/>
                  <a:t>Basic facts:</a:t>
                </a:r>
              </a:p>
              <a:p>
                <a:pPr lvl="1"/>
                <a:r>
                  <a:rPr lang="en-US" b="0" dirty="0" smtClean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en-US" dirty="0" smtClean="0"/>
                  <a:t> are independent </a:t>
                </a:r>
                <a:r>
                  <a:rPr lang="en-US" dirty="0" err="1" smtClean="0"/>
                  <a:t>r.v</a:t>
                </a:r>
                <a:r>
                  <a:rPr lang="en-US" dirty="0" smtClean="0"/>
                  <a:t>. with normal distribution then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  <m:r>
                      <a:rPr lang="en-US" b="1" i="1" smtClean="0">
                        <a:latin typeface="Cambria Math"/>
                      </a:rPr>
                      <m:t>+</m:t>
                    </m:r>
                    <m:r>
                      <a:rPr lang="en-US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en-US" dirty="0" smtClean="0"/>
                  <a:t> has normal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1" i="1" smtClean="0">
                        <a:latin typeface="Cambria Math"/>
                      </a:rPr>
                      <m:t>𝑿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  <m:r>
                      <a:rPr lang="en-US" b="1" i="1" smtClean="0">
                        <a:latin typeface="Cambria Math"/>
                      </a:rPr>
                      <m:t>, </m:t>
                    </m:r>
                    <m:r>
                      <a:rPr lang="en-US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en-US" dirty="0" smtClean="0"/>
                  <a:t> are independent, </a:t>
                </a:r>
                <a:r>
                  <a:rPr lang="en-US" dirty="0" smtClean="0"/>
                  <a:t>then: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𝒀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r>
                        <a:rPr lang="en-US" b="0" i="1" smtClean="0">
                          <a:latin typeface="Cambria Math"/>
                        </a:rPr>
                        <m:t>[</m:t>
                      </m:r>
                      <m:r>
                        <a:rPr lang="en-US" b="1" i="1" smtClean="0">
                          <a:latin typeface="Cambria Math"/>
                        </a:rPr>
                        <m:t>𝒀</m:t>
                      </m:r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630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30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Sampling Uniform Distribution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222"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9530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 err="1" smtClean="0"/>
                  <a:t>i.i.d</a:t>
                </a:r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∼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(0,1)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𝜋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𝜋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/>
                              </a:rPr>
                              <m:t>+…+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num>
                      <m:den>
                        <m:sSub>
                          <m:sSubPr>
                            <m:ctrlPr>
                              <a:rPr lang="en-US" b="0" i="0" smtClean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∼</m:t>
                    </m:r>
                    <m:r>
                      <a:rPr lang="en-US" b="0" i="1" smtClean="0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how to make it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?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Scale by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𝝆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𝝆</m:t>
                        </m:r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𝝆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𝑑𝑟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⇒</m:t>
                    </m:r>
                    <m:r>
                      <a:rPr lang="en-US" b="0" i="1" dirty="0" smtClean="0">
                        <a:latin typeface="Cambria Math"/>
                      </a:rPr>
                      <m:t>1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e>
                            </m:d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𝑑𝑟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953000"/>
              </a:xfrm>
              <a:blipFill rotWithShape="1">
                <a:blip r:embed="rId3"/>
                <a:stretch>
                  <a:fillRect l="-1429" t="-2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 rot="2606794">
                <a:off x="6360286" y="6171638"/>
                <a:ext cx="762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/>
                        </a:rPr>
                        <m:t>=</m:t>
                      </m:r>
                      <m:r>
                        <a:rPr lang="en-US" sz="32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06794">
                <a:off x="6360286" y="6171638"/>
                <a:ext cx="762000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10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Geometry of High Dimensions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Almost all volume near the surface:</a:t>
                </a:r>
              </a:p>
              <a:p>
                <a:pPr lvl="1"/>
                <a:r>
                  <a:rPr lang="en-US" dirty="0" smtClean="0"/>
                  <a:t>Take arbitrary body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𝑨</m:t>
                    </m:r>
                    <m:r>
                      <a:rPr lang="en-US" b="0" i="1" smtClean="0">
                        <a:latin typeface="Cambria Math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𝒅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Shrink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𝑨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1" i="1" smtClean="0">
                        <a:latin typeface="Cambria Math"/>
                      </a:rPr>
                      <m:t>𝑨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Volume change: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𝑣𝑜𝑙𝑢𝑚𝑒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/>
                                </a:rPr>
                                <m:t>𝑨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𝑣𝑜𝑙𝑢𝑚𝑒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𝑨</m:t>
                              </m:r>
                            </m:e>
                          </m:d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𝒅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𝒅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Proof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: partition into infinitesimal cubes</a:t>
                </a:r>
              </a:p>
              <a:p>
                <a:pPr lvl="1"/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40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Gaussian Annulus Theorem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Cambria Math"/>
                  </a:rPr>
                  <a:t>Gaussian in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b="1" dirty="0" smtClean="0">
                    <a:latin typeface="Cambria Math"/>
                  </a:rPr>
                  <a:t> </a:t>
                </a:r>
                <a:r>
                  <a:rPr lang="en-US" dirty="0" smtClean="0">
                    <a:latin typeface="Cambria Math"/>
                  </a:rPr>
                  <a:t>dimensions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1)</m:t>
                    </m:r>
                  </m:oMath>
                </a14:m>
                <a:r>
                  <a:rPr lang="en-US" dirty="0" smtClean="0">
                    <a:latin typeface="Cambria Math"/>
                  </a:rPr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+…+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Nearly all mass in annulus of 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rad>
                  </m:oMath>
                </a14:m>
                <a:r>
                  <a:rPr lang="en-US" sz="2800" dirty="0" smtClean="0"/>
                  <a:t> and width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𝑂</m:t>
                    </m:r>
                    <m:r>
                      <a:rPr lang="en-US" sz="2800" b="0" i="1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sz="2800" dirty="0" smtClean="0"/>
                  <a:t>:</a:t>
                </a:r>
                <a:endParaRPr lang="en-US" sz="2800" b="1" dirty="0" smtClean="0"/>
              </a:p>
              <a:p>
                <a:r>
                  <a:rPr lang="en-US" sz="2800" b="1" dirty="0" err="1" smtClean="0"/>
                  <a:t>Thm</a:t>
                </a:r>
                <a:r>
                  <a:rPr lang="en-US" sz="2800" b="1" dirty="0" smtClean="0"/>
                  <a:t>. </a:t>
                </a:r>
                <a:r>
                  <a:rPr lang="en-US" sz="2800" dirty="0" smtClean="0"/>
                  <a:t>For any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𝜷</m:t>
                    </m:r>
                    <m:r>
                      <a:rPr lang="en-US" sz="2800" b="0" i="1" smtClean="0">
                        <a:latin typeface="Cambria Math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rad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0" i="0" dirty="0" smtClean="0">
                    <a:latin typeface="+mj-lt"/>
                  </a:rPr>
                  <a:t>all but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</a:rPr>
                      <m:t>3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800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sz="2800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𝒄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𝜷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800" dirty="0" smtClean="0"/>
                  <a:t> probability mass satisfies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/>
                          </a:rPr>
                        </m:ctrlPr>
                      </m:sSubPr>
                      <m:e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e>
                        </m:rad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𝜷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≤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0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0" i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b="1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rad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𝜷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dirty="0" smtClean="0"/>
                  <a:t>for constant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𝒄</m:t>
                    </m:r>
                  </m:oMath>
                </a14:m>
                <a:endParaRPr lang="en-US" sz="2800" b="1" dirty="0" smtClean="0"/>
              </a:p>
              <a:p>
                <a:r>
                  <a:rPr lang="en-US" sz="2800" b="1" dirty="0" smtClean="0"/>
                  <a:t>Proof: </a:t>
                </a:r>
                <a:r>
                  <a:rPr lang="en-US" sz="2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𝒚</m:t>
                    </m:r>
                    <m:r>
                      <a:rPr lang="en-US" sz="2400" b="1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)∼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p>
                    </m:sSup>
                    <m:r>
                      <a:rPr lang="en-US" sz="2800" i="1">
                        <a:latin typeface="Cambria Math"/>
                      </a:rPr>
                      <m:t>, 1)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𝑟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1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𝒚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b="1" i="1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en-US" sz="2800" b="1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−</m:t>
                        </m:r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e>
                        </m:rad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≥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</a:rPr>
                      <m:t>𝜷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⇔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</a:rPr>
                      <m:t>𝜷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e>
                        </m:rad>
                      </m:e>
                    </m:d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</a:rPr>
                      <m:t>𝜷</m:t>
                    </m:r>
                    <m:rad>
                      <m:radPr>
                        <m:degHide m:val="on"/>
                        <m:ctrlPr>
                          <a:rPr lang="en-US" sz="2400" b="1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rad>
                  </m:oMath>
                </a14:m>
                <a:endParaRPr lang="en-US" sz="2400" dirty="0" smtClean="0"/>
              </a:p>
              <a:p>
                <a:pPr lvl="1"/>
                <a:r>
                  <a:rPr lang="en-US" sz="2400" dirty="0" smtClean="0"/>
                  <a:t>Will bound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≥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𝜷</m:t>
                        </m:r>
                        <m:rad>
                          <m:radPr>
                            <m:degHide m:val="on"/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e>
                        </m:rad>
                      </m:e>
                    </m:d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571" t="-1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85800" y="3581400"/>
            <a:ext cx="81534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1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Gaussians in High Dimension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Will bound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≥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𝜷</m:t>
                        </m:r>
                        <m:rad>
                          <m:radPr>
                            <m:degHide m:val="on"/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e>
                        </m:rad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−1)+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…+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>
                        <a:latin typeface="Cambria Math"/>
                      </a:rPr>
                      <m:t>−1)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, bound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i="1">
                            <a:latin typeface="Cambria Math"/>
                          </a:rPr>
                          <m:t>≥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𝜷</m:t>
                        </m:r>
                        <m:rad>
                          <m:radPr>
                            <m:degHide m:val="on"/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e>
                        </m:ra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𝔼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]=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−1=0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Fix an integer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𝒔</m:t>
                    </m:r>
                    <m:r>
                      <a:rPr lang="en-US" b="0" i="1" smtClean="0">
                        <a:latin typeface="Cambria Math"/>
                      </a:rPr>
                      <m:t>&gt;1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/>
                  <a:t>F</a:t>
                </a:r>
                <a:r>
                  <a:rPr lang="en-US" dirty="0" smtClean="0"/>
                  <a:t>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≤1</m:t>
                    </m:r>
                  </m:oMath>
                </a14:m>
                <a:r>
                  <a:rPr lang="en-US" b="0" i="0" dirty="0" smtClean="0">
                    <a:latin typeface="+mj-lt"/>
                  </a:rPr>
                  <a:t>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𝒔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≤1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i="1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𝒔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𝒔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𝒔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𝒔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𝒔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=1+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𝒔</m:t>
                            </m:r>
                          </m:sup>
                        </m:sSubSup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1+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𝒔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=1+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2/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</m:rad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nary>
                      <m:nary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𝒔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𝑑𝑦</m:t>
                        </m:r>
                      </m:e>
                    </m:nary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𝒔</m:t>
                        </m:r>
                      </m:sup>
                    </m:sSup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𝒔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!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  <a:blipFill rotWithShape="1">
                <a:blip r:embed="rId2"/>
                <a:stretch>
                  <a:fillRect l="-1481" t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53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Gaussians in High Dimension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z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i.i.d</a:t>
                </a:r>
                <a:r>
                  <a:rPr lang="en-US" dirty="0"/>
                  <a:t> </a:t>
                </a:r>
                <a:r>
                  <a:rPr lang="en-US" dirty="0" err="1"/>
                  <a:t>r.vs</a:t>
                </a:r>
                <a:r>
                  <a:rPr lang="en-US" dirty="0" smtClean="0"/>
                  <a:t>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]</m:t>
                    </m:r>
                    <m:r>
                      <a:rPr lang="en-US" i="1" dirty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:r>
                  <a:rPr lang="en-US" dirty="0" smtClean="0"/>
                  <a:t>Var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b="1" dirty="0" err="1" smtClean="0"/>
                  <a:t>Thm</a:t>
                </a:r>
                <a:r>
                  <a:rPr lang="en-US" b="1" dirty="0" smtClean="0"/>
                  <a:t> 12.5.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</m:rad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a</m:t>
                        </m:r>
                      </m:e>
                      <m:sup>
                        <m:r>
                          <a:rPr lang="en-US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dirty="0">
                        <a:latin typeface="Cambria Math"/>
                      </a:rPr>
                      <m:t>/(</m:t>
                    </m:r>
                    <m:r>
                      <a:rPr lang="en-US" i="1" dirty="0">
                        <a:latin typeface="Cambria Math"/>
                      </a:rPr>
                      <m:t>4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dirty="0">
                        <a:latin typeface="Cambria Math"/>
                      </a:rPr>
                      <m:t>)</m:t>
                    </m:r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r>
                      <a:rPr lang="en-US" i="1" dirty="0" smtClean="0">
                        <a:latin typeface="Cambria Math"/>
                      </a:rPr>
                      <m:t>𝑠</m:t>
                    </m:r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/2, </a:t>
                </a:r>
              </a:p>
              <a:p>
                <a:pPr marL="0" indent="0">
                  <a:buNone/>
                </a:pPr>
                <a:r>
                  <a:rPr lang="en-US" dirty="0" smtClean="0"/>
                  <a:t>s is an even integer and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𝑟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!</m:t>
                    </m:r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=3,4,…, 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≤3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12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𝜷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ra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dirty="0" smtClean="0"/>
                  <a:t>, scale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 smtClean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1" i="1">
                                    <a:solidFill>
                                      <a:srgbClr val="7030A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𝒔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𝒔</m:t>
                        </m:r>
                      </m:sup>
                    </m:sSup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𝒔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!⇒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1" i="1">
                                    <a:solidFill>
                                      <a:srgbClr val="7030A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𝒔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𝒔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!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𝔼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]=0⇒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4</m:t>
                        </m:r>
                      </m:den>
                    </m:f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2!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4</m:t>
                        </m:r>
                      </m:den>
                    </m:f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=2=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𝜷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</m:e>
                              </m:rad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≤3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𝒄</m:t>
                                  </m:r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 smtClean="0">
                  <a:latin typeface="Cambria Math"/>
                  <a:ea typeface="Cambria Math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  <a:blipFill rotWithShape="1">
                <a:blip r:embed="rId2"/>
                <a:stretch>
                  <a:fillRect l="-1123" t="-12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219200" y="2685871"/>
                <a:ext cx="1600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>
                          <a:solidFill>
                            <a:srgbClr val="FF0000"/>
                          </a:solidFill>
                          <a:latin typeface="Cambria Math"/>
                        </a:rPr>
                        <m:t>⇒</m:t>
                      </m:r>
                    </m:oMath>
                  </m:oMathPara>
                </a14:m>
                <a:endParaRPr lang="en-US" sz="720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685871"/>
                <a:ext cx="1600200" cy="120032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28600" y="1978691"/>
            <a:ext cx="8686800" cy="1907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3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Today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Geometry of High </a:t>
            </a:r>
            <a:r>
              <a:rPr lang="en-US" dirty="0" smtClean="0"/>
              <a:t>Dimensions (Sec 2.3 – 2.4)</a:t>
            </a:r>
          </a:p>
          <a:p>
            <a:pPr lvl="1"/>
            <a:r>
              <a:rPr lang="en-US" sz="3200" dirty="0" smtClean="0"/>
              <a:t>Volume is near the surface</a:t>
            </a:r>
          </a:p>
          <a:p>
            <a:pPr lvl="1"/>
            <a:r>
              <a:rPr lang="en-US" sz="3200" dirty="0" smtClean="0"/>
              <a:t>Volume </a:t>
            </a:r>
            <a:r>
              <a:rPr lang="en-US" sz="3200" dirty="0"/>
              <a:t>of d-dimensional unit </a:t>
            </a:r>
            <a:r>
              <a:rPr lang="en-US" sz="3200" dirty="0" smtClean="0"/>
              <a:t>ball</a:t>
            </a:r>
          </a:p>
          <a:p>
            <a:pPr lvl="1"/>
            <a:r>
              <a:rPr lang="en-US" sz="3200" dirty="0"/>
              <a:t>Most of the volume is near </a:t>
            </a:r>
            <a:r>
              <a:rPr lang="en-US" sz="3200" dirty="0" smtClean="0"/>
              <a:t>equator</a:t>
            </a:r>
          </a:p>
          <a:p>
            <a:pPr lvl="1"/>
            <a:r>
              <a:rPr lang="en-US" sz="3200" dirty="0"/>
              <a:t>Near </a:t>
            </a:r>
            <a:r>
              <a:rPr lang="en-US" sz="3200" dirty="0" err="1" smtClean="0"/>
              <a:t>orthogonality</a:t>
            </a:r>
            <a:r>
              <a:rPr lang="en-US" sz="3200" dirty="0" smtClean="0"/>
              <a:t> of random vectors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8383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Geometry of High Dimensions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150" y="3574744"/>
            <a:ext cx="6609150" cy="328325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09600" y="1447800"/>
                <a:ext cx="8305800" cy="2315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32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US" sz="3200" dirty="0" smtClean="0"/>
                  <a:t> </a:t>
                </a:r>
                <a:r>
                  <a:rPr lang="en-US" sz="3200" dirty="0" smtClean="0"/>
                  <a:t>= unit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3200" dirty="0" smtClean="0"/>
                  <a:t>-dimensional ball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3200" dirty="0" smtClean="0"/>
                  <a:t>At least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1−</m:t>
                    </m:r>
                    <m:sSup>
                      <m:sSup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32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𝜖</m:t>
                        </m:r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sz="3200" dirty="0" smtClean="0"/>
                  <a:t> fraction of its volume is in the annulus of width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</m:oMath>
                </a14:m>
                <a:endParaRPr lang="en-US" sz="3200" b="1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r>
                      <a:rPr lang="en-US" sz="32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sz="3200" dirty="0" smtClean="0"/>
                  <a:t> most of the volume in the annulus</a:t>
                </a:r>
                <a:endParaRPr lang="en-US" sz="32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447800"/>
                <a:ext cx="8305800" cy="2315506"/>
              </a:xfrm>
              <a:prstGeom prst="rect">
                <a:avLst/>
              </a:prstGeom>
              <a:blipFill rotWithShape="1">
                <a:blip r:embed="rId3"/>
                <a:stretch>
                  <a:fillRect l="-1614" t="-3166" r="-2861" b="-3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135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Volume of d-dimensional unit ball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25780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volume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dirty="0" smtClean="0"/>
                  <a:t>-dimensional unit ball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dirty="0" smtClean="0"/>
                  <a:t>-dimensional unit sphere</a:t>
                </a:r>
              </a:p>
              <a:p>
                <a:r>
                  <a:rPr lang="en-US" dirty="0" smtClean="0"/>
                  <a:t>In spherical coordinates: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 smtClean="0"/>
                  <a:t> = radius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</m:oMath>
                </a14:m>
                <a:r>
                  <a:rPr lang="en-US" dirty="0" smtClean="0"/>
                  <a:t> = solid angle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Ω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𝒅</m:t>
                              </m:r>
                            </m:sup>
                          </m:sSup>
                        </m:sub>
                        <m:sup/>
                        <m:e>
                          <m:nary>
                            <m:nary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1" i="1" smtClean="0">
                                  <a:latin typeface="Cambria Math"/>
                                </a:rPr>
                                <m:t>𝒓</m:t>
                              </m:r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en-US" sz="28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𝒓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Ω</m:t>
                              </m:r>
                            </m:e>
                          </m:nary>
                          <m:r>
                            <a:rPr lang="en-US" sz="2800" b="0" i="1" smtClean="0">
                              <a:latin typeface="Cambria Math"/>
                            </a:rPr>
                            <m:t>= </m:t>
                          </m:r>
                        </m:e>
                      </m:nary>
                      <m:nary>
                        <m:naryPr>
                          <m:supHide m:val="on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Ω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𝒅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Ω</m:t>
                          </m:r>
                        </m:e>
                      </m:nary>
                      <m:nary>
                        <m:nary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1" i="1" smtClean="0">
                              <a:latin typeface="Cambria Math"/>
                            </a:rPr>
                            <m:t>𝒓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𝒅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𝒓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 smtClean="0"/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1" i="1" smtClean="0">
                            <a:latin typeface="Cambria Math"/>
                          </a:rPr>
                          <m:t>𝒓</m:t>
                        </m:r>
                        <m:r>
                          <a:rPr lang="en-US" sz="2800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/>
                              </a:rPr>
                              <m:t>𝒓</m:t>
                            </m:r>
                          </m:e>
                          <m:sup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/>
                          </a:rPr>
                          <m:t>𝑑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𝒓</m:t>
                        </m:r>
                        <m:r>
                          <a:rPr lang="en-US" sz="28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den>
                        </m:f>
                      </m:e>
                    </m:nary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⇒</m:t>
                    </m:r>
                  </m:oMath>
                </a14:m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den>
                    </m:f>
                    <m:nary>
                      <m:naryPr>
                        <m:supHide m:val="on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Ω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∈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sup>
                        </m:sSup>
                      </m:sub>
                      <m:sup/>
                      <m:e>
                        <m:r>
                          <a:rPr lang="en-US" sz="2800" b="0" i="1" smtClean="0">
                            <a:latin typeface="Cambria Math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</a:rPr>
                          <m:t>Ω</m:t>
                        </m:r>
                      </m:e>
                    </m:nary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𝐴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e>
                        </m:d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den>
                    </m:f>
                  </m:oMath>
                </a14:m>
                <a:endParaRPr lang="en-US" sz="2800" dirty="0" smtClean="0"/>
              </a:p>
              <a:p>
                <a:pPr lvl="1"/>
                <a:r>
                  <a:rPr lang="en-US" sz="24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sz="2400" b="0" i="1" smtClean="0">
                        <a:latin typeface="Cambria Math"/>
                      </a:rPr>
                      <m:t>=2: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=2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𝜋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⇒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r>
                      <a:rPr lang="en-US" sz="2400" b="0" i="1" dirty="0" smtClean="0">
                        <a:latin typeface="Cambria Math"/>
                      </a:rPr>
                      <m:t>𝜋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en-US" sz="24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sz="2400" b="0" i="1" smtClean="0">
                        <a:latin typeface="Cambria Math"/>
                      </a:rPr>
                      <m:t>=3: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=4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𝜋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⇒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</a:rPr>
                          <m:t>4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257800"/>
              </a:xfrm>
              <a:blipFill rotWithShape="1">
                <a:blip r:embed="rId2"/>
                <a:stretch>
                  <a:fillRect l="-1571" t="-2320" b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09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Volume of d-dimensional unit ball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Ω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sup>
                        </m:sSup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Ω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= ?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−∞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+∞</m:t>
                        </m:r>
                      </m:sup>
                      <m:e>
                        <m:nary>
                          <m:nary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−∞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+∞</m:t>
                            </m:r>
                          </m:sup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…</m:t>
                            </m:r>
                            <m:nary>
                              <m:nary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−∞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+∞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−(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+…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𝒅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…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𝒅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r>
                  <a:rPr lang="en-US" b="0" dirty="0" smtClean="0">
                    <a:latin typeface="Cambria Math"/>
                  </a:rPr>
                  <a:t>In Cartesian coordinates:</a:t>
                </a:r>
                <a:r>
                  <a:rPr lang="en-US" b="0" i="1" dirty="0" smtClean="0">
                    <a:latin typeface="Cambria Math"/>
                  </a:rPr>
                  <a:t>	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−∞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𝜋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𝒅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In spherical coordinates: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Ω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𝒅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sty m:val="p"/>
                              <m:brk m:alnAt="23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Ω</m:t>
                          </m:r>
                          <m:nary>
                            <m:nary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𝑑𝑟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  <m:nary>
                        <m:nary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𝒅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𝑑𝑟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  <a:blipFill rotWithShape="1">
                <a:blip r:embed="rId2"/>
                <a:stretch>
                  <a:fillRect l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82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Volume of d-dimensional unit ball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686800" cy="5486400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nary>
                      <m:nary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𝒓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𝒓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𝒓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0" i="1" dirty="0" smtClean="0">
                    <a:solidFill>
                      <a:schemeClr val="tx1"/>
                    </a:solidFill>
                    <a:latin typeface="Cambria Math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mbria Math"/>
                  </a:rPr>
                  <a:t>(so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𝑑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=2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𝑑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⇒</m:t>
                    </m:r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𝑑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𝒕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𝑑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mbria Math"/>
                  </a:rPr>
                  <a:t>)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𝒓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𝒓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𝒓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𝒕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𝒕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endParaRPr lang="en-US" b="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Γ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𝒅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Γ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> = Gamma-function (generalized factorial)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Γ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Γ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;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Γ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Γ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;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Γ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𝜋</m:t>
                        </m:r>
                      </m:e>
                    </m:rad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r>
                  <a:rPr lang="en-US" b="0" dirty="0" smtClean="0">
                    <a:solidFill>
                      <a:schemeClr val="tx1"/>
                    </a:solidFill>
                  </a:rPr>
                  <a:t>We have: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𝜋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Γ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⇒ </m:t>
                    </m:r>
                  </m:oMath>
                </a14:m>
                <a:endParaRPr lang="en-US" b="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2 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𝜋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Γ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> ;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V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2 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𝜋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Γ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686800" cy="5486400"/>
              </a:xfrm>
              <a:blipFill rotWithShape="1">
                <a:blip r:embed="rId2"/>
                <a:stretch>
                  <a:fillRect l="-1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37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Volume of d-dimensional unit ball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2 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𝜋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Γ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> ;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     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V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2 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𝜋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Γ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i="1" dirty="0" smtClean="0">
                        <a:latin typeface="Cambria Math"/>
                      </a:rPr>
                      <m:t>=2</m:t>
                    </m:r>
                    <m:r>
                      <a:rPr lang="en-US" b="0" i="1" dirty="0" smtClean="0">
                        <a:latin typeface="Cambria Math"/>
                      </a:rPr>
                      <m:t>: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lvl="1"/>
                <a:r>
                  <a:rPr lang="en-US" b="0" i="0" dirty="0" smtClean="0">
                    <a:solidFill>
                      <a:schemeClr val="tx1"/>
                    </a:solidFill>
                    <a:latin typeface="Cambria Math"/>
                  </a:rPr>
                  <a:t>A(2)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Γ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</m:den>
                    </m:f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b="0" i="0" dirty="0" smtClean="0">
                    <a:solidFill>
                      <a:schemeClr val="tx1"/>
                    </a:solidFill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2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𝜋</m:t>
                    </m:r>
                  </m:oMath>
                </a14:m>
                <a:r>
                  <a:rPr lang="en-US" b="0" i="0" dirty="0" smtClean="0">
                    <a:solidFill>
                      <a:schemeClr val="tx1"/>
                    </a:solidFill>
                    <a:latin typeface="Cambria Math"/>
                  </a:rPr>
                  <a:t>;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V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Γ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𝜋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3:</m:t>
                    </m:r>
                    <m:r>
                      <a:rPr lang="en-US" b="0" i="0" dirty="0" smtClean="0">
                        <a:latin typeface="Cambria Math"/>
                      </a:rPr>
                      <m:t> </m:t>
                    </m:r>
                  </m:oMath>
                </a14:m>
                <a:endParaRPr lang="en-US" b="0" i="0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V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2 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3/2</m:t>
                            </m:r>
                          </m:sup>
                        </m:sSup>
                      </m:num>
                      <m:den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Γ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3/2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4 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3/2</m:t>
                            </m:r>
                          </m:sup>
                        </m:sSup>
                      </m:num>
                      <m:den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Γ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1/2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𝜋</m:t>
                    </m:r>
                  </m:oMath>
                </a14:m>
                <a:endParaRPr lang="en-US" b="0" i="0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lvl="1"/>
                <a:r>
                  <a:rPr lang="en-US" b="0" i="0" dirty="0" smtClean="0">
                    <a:solidFill>
                      <a:schemeClr val="tx1"/>
                    </a:solidFill>
                    <a:latin typeface="Cambria Math"/>
                  </a:rPr>
                  <a:t>A(3)=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3/2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Γ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3/2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𝜋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Γ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grows as a factorial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: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𝑙𝑖</m:t>
                    </m:r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latin typeface="Cambria Math"/>
                          </a:rPr>
                          <m:t>→∞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V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34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Most of the volume is near equator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= arbitrary coordinate</a:t>
                </a:r>
              </a:p>
              <a:p>
                <a:r>
                  <a:rPr lang="en-US" dirty="0" smtClean="0"/>
                  <a:t>Most of the volume has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𝒄</m:t>
                    </m:r>
                    <m:r>
                      <a:rPr lang="en-US" b="0" i="1" smtClean="0">
                        <a:latin typeface="Cambria Math"/>
                      </a:rPr>
                      <m:t>≥1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b="0" i="1" smtClean="0">
                        <a:latin typeface="Cambria Math"/>
                      </a:rPr>
                      <m:t>≥3</m:t>
                    </m:r>
                  </m:oMath>
                </a14:m>
                <a:r>
                  <a:rPr lang="en-US" dirty="0" smtClean="0"/>
                  <a:t>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𝒄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 smtClean="0"/>
                  <a:t> fraction of the volume of the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dirty="0" smtClean="0"/>
                  <a:t>-dimensional unit ball has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𝒄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𝒅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2"/>
                <a:stretch>
                  <a:fillRect l="-1557" t="-1617" r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32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13310</TotalTime>
  <Words>2851</Words>
  <Application>Microsoft Office PowerPoint</Application>
  <PresentationFormat>On-screen Show (4:3)</PresentationFormat>
  <Paragraphs>154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CSCI B609:  “Foundations of Data Science”</vt:lpstr>
      <vt:lpstr>Geometry of High Dimensions</vt:lpstr>
      <vt:lpstr>Today</vt:lpstr>
      <vt:lpstr>Geometry of High Dimensions</vt:lpstr>
      <vt:lpstr>Volume of d-dimensional unit ball</vt:lpstr>
      <vt:lpstr>Volume of d-dimensional unit ball</vt:lpstr>
      <vt:lpstr>Volume of d-dimensional unit ball</vt:lpstr>
      <vt:lpstr>Volume of d-dimensional unit ball</vt:lpstr>
      <vt:lpstr>Most of the volume is near equator</vt:lpstr>
      <vt:lpstr>Most of the volume is near equator</vt:lpstr>
      <vt:lpstr>Upper bound on vol(A)</vt:lpstr>
      <vt:lpstr>Lower bound on vol(H)</vt:lpstr>
      <vt:lpstr>Putting things together</vt:lpstr>
      <vt:lpstr>Today:</vt:lpstr>
      <vt:lpstr>Near orthogonality</vt:lpstr>
      <vt:lpstr>Sphere vs. cube in 2, 4, d dimensions</vt:lpstr>
      <vt:lpstr>Sampling Uniform Distribution over B_d</vt:lpstr>
      <vt:lpstr>Normal Distribution</vt:lpstr>
      <vt:lpstr>Sampling Uniform Distribution over B_d</vt:lpstr>
      <vt:lpstr>Gaussian Annulus Theorem</vt:lpstr>
      <vt:lpstr>Gaussians in High Dimension</vt:lpstr>
      <vt:lpstr>Gaussians in High Dimension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B609:  “Foundations of Data Science”</dc:title>
  <dc:creator>Grigory</dc:creator>
  <cp:lastModifiedBy>Grigory</cp:lastModifiedBy>
  <cp:revision>61</cp:revision>
  <dcterms:created xsi:type="dcterms:W3CDTF">2016-08-29T13:03:43Z</dcterms:created>
  <dcterms:modified xsi:type="dcterms:W3CDTF">2016-09-07T18:42:56Z</dcterms:modified>
</cp:coreProperties>
</file>