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3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8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6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8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4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2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3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046EA-FCE3-402C-9D22-ED7316A5F8C9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CD9F-6928-4877-B3CD-65EADD3D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5908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</a:t>
            </a:r>
            <a:r>
              <a:rPr lang="en-US" sz="4400" b="1" dirty="0"/>
              <a:t>5</a:t>
            </a:r>
            <a:r>
              <a:rPr lang="en-US" sz="4400" b="1" dirty="0" smtClean="0"/>
              <a:t>: Dimension Reduction,</a:t>
            </a:r>
          </a:p>
          <a:p>
            <a:pPr algn="ctr"/>
            <a:r>
              <a:rPr lang="en-US" sz="4400" b="1" dirty="0" smtClean="0"/>
              <a:t>Separating and Fitting Gaussians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7629" y="4457298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14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Separating Gaussians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Same Gaussian: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i="1">
                          <a:latin typeface="Cambria Math"/>
                        </a:rPr>
                        <m:t>±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</m:ra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Different Gaussians: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dirty="0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 dirty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b="1" i="1"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+2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i="1">
                          <a:latin typeface="Cambria Math"/>
                        </a:rPr>
                        <m:t>±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Separation requires: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i="1">
                          <a:latin typeface="Cambria Math"/>
                        </a:rPr>
                        <m:t>±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/>
                        </a:rPr>
                        <m:t>+2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i="1">
                          <a:latin typeface="Cambria Math"/>
                        </a:rPr>
                        <m:t>±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</m:rad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&lt;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p/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630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26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Fitting Spherical Gaussian to Data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Given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Q: </a:t>
                </a:r>
                <a:r>
                  <a:rPr lang="en-US" dirty="0" smtClean="0"/>
                  <a:t>What are parameters of best fit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𝝁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𝜎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sz="28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𝒅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sz="2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800" i="1">
                              <a:latin typeface="Cambria Math"/>
                            </a:rPr>
                            <m:t> </m:t>
                          </m:r>
                          <m:r>
                            <a:rPr lang="en-US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𝝁</m:t>
                                      </m:r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𝒛</m:t>
                                      </m:r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/>
                                </a:rPr>
                                <m:t>  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𝝁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𝝁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+…+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𝝁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𝒅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|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544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3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Maximum Likelihood Estimator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PDF: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|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+|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|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+…+|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𝝁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𝒛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𝒅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|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MLE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𝝁</m:t>
                    </m:r>
                  </m:oMath>
                </a14:m>
                <a:r>
                  <a:rPr lang="en-US" dirty="0" smtClean="0"/>
                  <a:t>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𝝁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Take gradient w.r.t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𝝁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make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/>
                          </a:rPr>
                          <m:t>∇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𝝁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𝝁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=2(</m:t>
                    </m:r>
                    <m:r>
                      <a:rPr lang="en-US" b="1" i="1">
                        <a:latin typeface="Cambria Math"/>
                      </a:rPr>
                      <m:t>𝝁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𝝁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r>
                        <a:rPr lang="en-US" i="1"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𝝁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77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MLE for 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839200" cy="5257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=|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𝝁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+|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𝝁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+…+|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𝝁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  <m:r>
                      <a:rPr lang="en-US" b="0" i="1" smtClean="0">
                        <a:latin typeface="Cambria Math"/>
                      </a:rPr>
                      <m:t>=1/2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PDF: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𝜈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6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supHide m:val="on"/>
                                    <m:ctrlPr>
                                      <a:rPr lang="en-US" sz="3600" b="0" i="1" smtClean="0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6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US" sz="3600" b="0" i="1" smtClean="0">
                                        <a:latin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36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sz="3600" b="1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𝒅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36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3600" b="0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𝜈</m:t>
                                            </m:r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600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sz="3600" b="0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3600" b="1" i="1" smtClean="0">
                                                        <a:latin typeface="Cambria Math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6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sup>
                                    </m:sSup>
                                  </m:e>
                                </m:nary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sz="36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Log(PDF):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𝒅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Differentiate w.r.t.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dirty="0" smtClean="0"/>
                  <a:t> and set derivative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839200" cy="5257800"/>
              </a:xfrm>
              <a:blipFill rotWithShape="1"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11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MLE for 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Log(PDF):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sup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𝒅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𝜈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sup>
                                </m:sSup>
                              </m:e>
                            </m:nary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𝜈</m:t>
                        </m:r>
                      </m:den>
                    </m:f>
                  </m:oMath>
                </a14:m>
                <a:r>
                  <a:rPr lang="en-US" dirty="0" smtClean="0"/>
                  <a:t> Log(PDF):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sup>
                            </m:sSup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𝜈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num>
                      <m:den>
                        <m:nary>
                          <m:naryPr>
                            <m:sup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sup>
                            </m:sSup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𝜈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𝜈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𝜈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𝜈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𝜈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MLE(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</m:e>
                    </m:rad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sample standard deviation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1123" t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9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Gaussian Annulus Theorem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/>
                  </a:rPr>
                  <a:t>Gaussian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b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dimensions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1)</m:t>
                    </m:r>
                  </m:oMath>
                </a14:m>
                <a:r>
                  <a:rPr lang="en-US" dirty="0" smtClean="0">
                    <a:latin typeface="Cambria Math"/>
                  </a:rPr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Nearly all mass in annulus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r>
                  <a:rPr lang="en-US" sz="2800" dirty="0" smtClean="0"/>
                  <a:t> and width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r>
                      <a:rPr lang="en-US" sz="2800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800" dirty="0" smtClean="0"/>
                  <a:t>:</a:t>
                </a:r>
                <a:endParaRPr lang="en-US" sz="2800" b="1" dirty="0" smtClean="0"/>
              </a:p>
              <a:p>
                <a:r>
                  <a:rPr lang="en-US" sz="2800" b="1" dirty="0" err="1" smtClean="0"/>
                  <a:t>Thm</a:t>
                </a:r>
                <a:r>
                  <a:rPr lang="en-US" sz="2800" b="1" dirty="0" smtClean="0"/>
                  <a:t>. </a:t>
                </a:r>
                <a:r>
                  <a:rPr lang="en-US" sz="28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  <m:r>
                      <a:rPr lang="en-US" sz="2800" b="0" i="1" smtClean="0">
                        <a:latin typeface="Cambria Math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b="0" i="0" dirty="0" smtClean="0">
                    <a:latin typeface="+mj-lt"/>
                  </a:rPr>
                  <a:t>all but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𝜷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800" dirty="0" smtClean="0"/>
                  <a:t> probability mass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𝜷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for constant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sz="2800" b="1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85800" y="3581400"/>
            <a:ext cx="8153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Nearest Neighbors and Random Projections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09700"/>
                <a:ext cx="8839200" cy="53721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Given a database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Preprocess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 smtClean="0"/>
                  <a:t> into a small data structure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𝑫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Should answer following queries fast: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  <a:ea typeface="Cambria Math"/>
                      </a:rPr>
                      <m:t>𝒒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sz="2800" dirty="0" smtClean="0"/>
                  <a:t> find closest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∈</m:t>
                    </m:r>
                    <m:r>
                      <a:rPr lang="en-US" sz="28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800" b="1" i="1" dirty="0" smtClean="0">
                            <a:latin typeface="Cambria Math"/>
                          </a:rPr>
                          <m:t>𝑨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Project each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dirty="0" smtClean="0"/>
                  <a:t> onto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Pick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𝒌</m:t>
                    </m:r>
                  </m:oMath>
                </a14:m>
                <a:r>
                  <a:rPr lang="en-US" sz="2800" dirty="0" smtClean="0"/>
                  <a:t>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i.i.d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,1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=(〈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1" i="1">
                          <a:latin typeface="Cambria Math"/>
                        </a:rPr>
                        <m:t>𝒗</m:t>
                      </m:r>
                      <m:r>
                        <a:rPr lang="en-US" sz="2800" b="0" i="1" smtClean="0">
                          <a:latin typeface="Cambria Math"/>
                        </a:rPr>
                        <m:t>〉</m:t>
                      </m:r>
                      <m:r>
                        <a:rPr lang="en-US" sz="2800" i="1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〈</m:t>
                          </m:r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800" b="1" i="1">
                          <a:latin typeface="Cambria Math"/>
                        </a:rPr>
                        <m:t>𝒗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〉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Will show that </a:t>
                </a:r>
                <a:r>
                  <a:rPr lang="en-US" sz="2800" dirty="0" err="1" smtClean="0"/>
                  <a:t>w.h.p</a:t>
                </a:r>
                <a:r>
                  <a:rPr lang="en-US" sz="280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rad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600" b="1" dirty="0" smtClean="0"/>
                  <a:t>Return: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6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6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600" b="0" i="1" dirty="0" smtClean="0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6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r>
                      <a:rPr lang="en-US" sz="2600" i="1" dirty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600" i="1" dirty="0">
                            <a:latin typeface="Cambria Math"/>
                          </a:rPr>
                          <m:t>𝑥</m:t>
                        </m:r>
                        <m:r>
                          <a:rPr lang="en-US" sz="2600" i="1" dirty="0">
                            <a:latin typeface="Cambria Math"/>
                          </a:rPr>
                          <m:t>∈</m:t>
                        </m:r>
                        <m:r>
                          <a:rPr lang="en-US" sz="2600" i="1" dirty="0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𝒒</m:t>
                                    </m:r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6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6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6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rad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600" i="1" dirty="0">
                            <a:latin typeface="Cambria Math"/>
                          </a:rPr>
                          <m:t>𝑥</m:t>
                        </m:r>
                        <m:r>
                          <a:rPr lang="en-US" sz="2600" i="1" dirty="0">
                            <a:latin typeface="Cambria Math"/>
                          </a:rPr>
                          <m:t>∈</m:t>
                        </m:r>
                        <m:r>
                          <a:rPr lang="en-US" sz="2600" i="1" dirty="0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6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09700"/>
                <a:ext cx="8839200" cy="5372100"/>
              </a:xfrm>
              <a:blipFill rotWithShape="1">
                <a:blip r:embed="rId2"/>
                <a:stretch>
                  <a:fillRect l="-1379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8600" y="2895600"/>
            <a:ext cx="8534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5562600"/>
            <a:ext cx="8839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3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Random Projection Theorem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𝒌</m:t>
                    </m:r>
                  </m:oMath>
                </a14:m>
                <a:r>
                  <a:rPr lang="en-US" dirty="0"/>
                  <a:t>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=(〈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b="1" i="1">
                          <a:latin typeface="Cambria Math"/>
                        </a:rPr>
                        <m:t>𝒗</m:t>
                      </m:r>
                      <m:r>
                        <a:rPr lang="en-US" i="1">
                          <a:latin typeface="Cambria Math"/>
                        </a:rPr>
                        <m:t>〉</m:t>
                      </m:r>
                      <m:r>
                        <a:rPr lang="en-US" i="1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〈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b="1" i="1">
                          <a:latin typeface="Cambria Math"/>
                        </a:rPr>
                        <m:t>𝒗</m:t>
                      </m:r>
                      <m:r>
                        <a:rPr lang="en-US" i="1">
                          <a:latin typeface="Cambria Math"/>
                        </a:rPr>
                        <m:t>〉)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Will show that </a:t>
                </a:r>
                <a:r>
                  <a:rPr lang="en-US" dirty="0" err="1"/>
                  <a:t>w.h.p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𝒗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rad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 smtClean="0"/>
                  <a:t>Thm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Fix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𝒗</m:t>
                    </m:r>
                    <m:r>
                      <a:rPr lang="en-US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800" b="0" i="1" smtClean="0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/>
                                                    </a:rPr>
                                                    <m:t>𝒗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1" i="1">
                                                  <a:latin typeface="Cambria Math"/>
                                                </a:rPr>
                                                <m:t>𝒗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𝝐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≤3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𝝐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func>
                    </m:oMath>
                  </m:oMathPara>
                </a14:m>
                <a:endParaRPr lang="en-US" sz="2800" b="0" dirty="0" smtClean="0"/>
              </a:p>
              <a:p>
                <a:r>
                  <a:rPr lang="en-US" sz="2800" dirty="0" smtClean="0"/>
                  <a:t>Scaling: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2800" dirty="0" smtClean="0"/>
              </a:p>
              <a:p>
                <a:r>
                  <a:rPr lang="en-US" sz="2800" b="1" dirty="0" smtClean="0"/>
                  <a:t>Key fact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en-US" sz="2800" b="1" i="1" smtClean="0">
                            <a:latin typeface="Cambria Math"/>
                          </a:rPr>
                          <m:t>=</m:t>
                        </m:r>
                        <m:r>
                          <a:rPr lang="en-US" sz="2800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latin typeface="Cambria Math"/>
                      </a:rPr>
                      <m:t>~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800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0" smtClean="0">
                            <a:latin typeface="Cambria Math"/>
                          </a:rPr>
                          <m:t>0,</m:t>
                        </m:r>
                      </m: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sSubSup>
                          <m:sSubSupPr>
                            <m:ctrlPr>
                              <a:rPr lang="en-US" sz="2800" b="0" i="0" smtClean="0">
                                <a:latin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800" b="0" i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/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0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sz="2800" b="0" i="1" dirty="0" smtClean="0"/>
              </a:p>
              <a:p>
                <a:r>
                  <a:rPr lang="en-US" sz="2800" b="0" dirty="0" smtClean="0"/>
                  <a:t>Apply “Gaussian Annulus Theorem” with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b="0" dirty="0" smtClean="0"/>
                  <a:t> 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257800"/>
              </a:xfrm>
              <a:blipFill rotWithShape="1">
                <a:blip r:embed="rId2"/>
                <a:stretch>
                  <a:fillRect l="-1778" t="-69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8600" y="3581400"/>
            <a:ext cx="8839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274638"/>
            <a:ext cx="8977745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Nearest Neighbors and Random Projections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Thm. </a:t>
                </a:r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𝒗</m:t>
                    </m:r>
                    <m:r>
                      <a:rPr lang="en-US" b="1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∃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&gt;0: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𝝐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𝒅</m:t>
                                      </m:r>
                                    </m:sup>
                                  </m:sSup>
                                  <m:r>
                                    <a:rPr lang="en-US" sz="2800" i="1">
                                      <a:latin typeface="Cambria Math"/>
                                    </a:rPr>
                                    <m:t>,1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latin typeface="Cambria Math"/>
                                                </a:rPr>
                                                <m:t>𝑓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8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b="1" i="1">
                                                      <a:latin typeface="Cambria Math"/>
                                                    </a:rPr>
                                                    <m:t>𝒗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1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8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1" i="1">
                                                  <a:latin typeface="Cambria Math"/>
                                                </a:rPr>
                                                <m:t>𝒗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sz="2800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𝝐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>
                                              <a:latin typeface="Cambria Math"/>
                                            </a:rPr>
                                            <m:t>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≤3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𝝐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func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2"/>
                <a:stretch>
                  <a:fillRect l="-1778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14745" y="1676400"/>
            <a:ext cx="8839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14745" y="3316329"/>
                <a:ext cx="8700655" cy="577979"/>
              </a:xfrm>
              <a:prstGeom prst="rect">
                <a:avLst/>
              </a:prstGeom>
              <a:ln w="254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Return: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i="1" dirty="0">
                            <a:latin typeface="Cambria Math"/>
                          </a:rPr>
                          <m:t>∈</m:t>
                        </m:r>
                        <m:r>
                          <a:rPr lang="en-US" sz="2400" i="1" dirty="0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i="1" dirty="0">
                            <a:latin typeface="Cambria Math"/>
                          </a:rPr>
                          <m:t>∈</m:t>
                        </m:r>
                        <m:r>
                          <a:rPr lang="en-US" sz="2400" i="1" dirty="0">
                            <a:latin typeface="Cambria Math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3316329"/>
                <a:ext cx="8700655" cy="577979"/>
              </a:xfrm>
              <a:prstGeom prst="rect">
                <a:avLst/>
              </a:prstGeom>
              <a:blipFill rotWithShape="1">
                <a:blip r:embed="rId3"/>
                <a:stretch>
                  <a:fillRect l="-908" b="-9091"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4744" y="4114800"/>
                <a:ext cx="8929255" cy="2658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Fix and let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𝒗</m:t>
                    </m:r>
                    <m:r>
                      <a:rPr lang="en-US" sz="2800" b="1" i="0" smtClean="0">
                        <a:latin typeface="Cambria Math"/>
                      </a:rPr>
                      <m:t>= </m:t>
                    </m:r>
                    <m:r>
                      <a:rPr lang="en-US" sz="2800" b="1" i="1" smtClean="0">
                        <a:latin typeface="Cambria Math"/>
                      </a:rPr>
                      <m:t>𝒒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and let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𝜸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b="1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1±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𝝐</m:t>
                        </m:r>
                      </m:e>
                    </m:d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𝒒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𝒒</m:t>
                                    </m:r>
                                  </m:e>
                                </m:d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0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  <a:r>
                  <a:rPr lang="en-US" sz="2800" b="0" dirty="0" smtClean="0">
                    <a:solidFill>
                      <a:schemeClr val="tx1"/>
                    </a:solidFill>
                    <a:latin typeface="Cambria Math"/>
                  </a:rPr>
                  <a:t>(prob.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800" b="0" dirty="0" smtClean="0">
                    <a:solidFill>
                      <a:schemeClr val="tx1"/>
                    </a:solidFill>
                    <a:latin typeface="Cambria Math"/>
                  </a:rPr>
                  <a:t>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800" dirty="0" smtClean="0"/>
                  <a:t>Union bound: </a:t>
                </a:r>
              </a:p>
              <a:p>
                <a:r>
                  <a:rPr lang="en-US" sz="2800" dirty="0"/>
                  <a:t>F</a:t>
                </a:r>
                <a:r>
                  <a:rPr lang="en-US" sz="2800" dirty="0" smtClean="0"/>
                  <a:t>or fixed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𝒒</m:t>
                    </m:r>
                  </m:oMath>
                </a14:m>
                <a:r>
                  <a:rPr lang="en-US" sz="2800" dirty="0" smtClean="0"/>
                  <a:t> distances 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800" dirty="0" smtClean="0"/>
                  <a:t> preserved with prob.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𝛾</m:t>
                        </m:r>
                        <m:r>
                          <a:rPr lang="en-US" sz="2800" b="0" i="1" smtClean="0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4" y="4114800"/>
                <a:ext cx="8929255" cy="2658035"/>
              </a:xfrm>
              <a:prstGeom prst="rect">
                <a:avLst/>
              </a:prstGeom>
              <a:blipFill rotWithShape="1">
                <a:blip r:embed="rId4"/>
                <a:stretch>
                  <a:fillRect l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45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Separating Gaussians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One-dimensional mixture of Gaussians: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E.g. modeling heights of men/women</a:t>
                </a:r>
                <a:endParaRPr lang="en-US" b="0" dirty="0" smtClean="0"/>
              </a:p>
              <a:p>
                <a:r>
                  <a:rPr lang="en-US" b="1" dirty="0" smtClean="0"/>
                  <a:t>Parameter estimation problem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Given samples from a mixture of Gaussians</a:t>
                </a:r>
              </a:p>
              <a:p>
                <a:pPr lvl="1"/>
                <a:r>
                  <a:rPr lang="en-US" b="1" dirty="0" smtClean="0"/>
                  <a:t>Q:</a:t>
                </a:r>
                <a:r>
                  <a:rPr lang="en-US" dirty="0" smtClean="0"/>
                  <a:t> Estimate </a:t>
                </a:r>
                <a:r>
                  <a:rPr lang="en-US" dirty="0"/>
                  <a:t>means and (co)-variances</a:t>
                </a:r>
                <a:endParaRPr lang="en-US" dirty="0" smtClean="0"/>
              </a:p>
              <a:p>
                <a:r>
                  <a:rPr lang="en-US" b="1" dirty="0" smtClean="0"/>
                  <a:t>Sample origin problem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/>
                  <a:t>G</a:t>
                </a:r>
                <a:r>
                  <a:rPr lang="en-US" dirty="0" smtClean="0"/>
                  <a:t>iven samples from </a:t>
                </a:r>
                <a:r>
                  <a:rPr lang="en-US" b="1" dirty="0" smtClean="0"/>
                  <a:t>well-separated</a:t>
                </a:r>
                <a:r>
                  <a:rPr lang="en-US" dirty="0" smtClean="0"/>
                  <a:t> Gaussians </a:t>
                </a:r>
              </a:p>
              <a:p>
                <a:pPr lvl="1"/>
                <a:r>
                  <a:rPr lang="en-US" b="1" dirty="0" smtClean="0"/>
                  <a:t>Q</a:t>
                </a:r>
                <a:r>
                  <a:rPr lang="en-US" dirty="0" smtClean="0"/>
                  <a:t>: Did they come from the same Gaussian?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953000"/>
              </a:xfrm>
              <a:blipFill rotWithShape="1">
                <a:blip r:embed="rId2"/>
                <a:stretch>
                  <a:fillRect l="-1585" t="-1601" b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77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Separating Gaussians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839200" cy="5334000"/>
              </a:xfrm>
            </p:spPr>
            <p:txBody>
              <a:bodyPr/>
              <a:lstStyle/>
              <a:p>
                <a:r>
                  <a:rPr lang="en-US" dirty="0" smtClean="0">
                    <a:latin typeface="Cambria Math"/>
                  </a:rPr>
                  <a:t>Gaussian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b="1" dirty="0">
                    <a:latin typeface="Cambria Math"/>
                  </a:rPr>
                  <a:t> </a:t>
                </a:r>
                <a:r>
                  <a:rPr lang="en-US" dirty="0">
                    <a:latin typeface="Cambria Math"/>
                  </a:rPr>
                  <a:t>dimensions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1)</m:t>
                    </m:r>
                  </m:oMath>
                </a14:m>
                <a:r>
                  <a:rPr lang="en-US" dirty="0">
                    <a:latin typeface="Cambria Math"/>
                  </a:rPr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Nearly all mass in annulus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</m:oMath>
                </a14:m>
                <a:r>
                  <a:rPr lang="en-US" sz="2800" dirty="0"/>
                  <a:t> and width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𝑂</m:t>
                    </m:r>
                    <m:r>
                      <a:rPr lang="en-US" sz="2800" i="1">
                        <a:latin typeface="Cambria Math"/>
                      </a:rPr>
                      <m:t>(1)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Almost all mass in a slab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𝑐</m:t>
                    </m:r>
                    <m:r>
                      <a:rPr lang="en-US" sz="2800" b="0" i="1" dirty="0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/>
                      </a:rPr>
                      <m:t>≤</m:t>
                    </m:r>
                    <m:r>
                      <a:rPr lang="en-US" sz="2800" b="0" i="1" dirty="0" smtClean="0">
                        <a:latin typeface="Cambria Math"/>
                      </a:rPr>
                      <m:t>𝑐</m:t>
                    </m:r>
                    <m:r>
                      <a:rPr lang="en-US" sz="2800" b="1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r>
                      <a:rPr lang="en-US" sz="2800" b="0" i="1" smtClean="0">
                        <a:latin typeface="Cambria Math"/>
                      </a:rPr>
                      <m:t>(1)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Pick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 ~</m:t>
                    </m:r>
                  </m:oMath>
                </a14:m>
                <a:r>
                  <a:rPr lang="en-US" sz="2800" dirty="0" smtClean="0"/>
                  <a:t>Gaussian</a:t>
                </a:r>
                <a:r>
                  <a:rPr lang="en-US" sz="2800" b="1" dirty="0" smtClean="0"/>
                  <a:t> </a:t>
                </a:r>
                <a:r>
                  <a:rPr lang="en-US" sz="2800" dirty="0" smtClean="0"/>
                  <a:t>and rotate coordinates to make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r>
                  <a:rPr lang="en-US" sz="2800" dirty="0"/>
                  <a:t>Pick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𝒚</m:t>
                    </m:r>
                    <m:r>
                      <a:rPr lang="en-US" sz="2800" b="1" i="1" smtClean="0">
                        <a:latin typeface="Cambria Math"/>
                      </a:rPr>
                      <m:t>∼</m:t>
                    </m:r>
                  </m:oMath>
                </a14:m>
                <a:r>
                  <a:rPr lang="en-US" sz="2800" dirty="0" smtClean="0"/>
                  <a:t>Gaussian, </a:t>
                </a:r>
                <a:r>
                  <a:rPr lang="en-US" sz="2800" dirty="0" err="1" smtClean="0"/>
                  <a:t>w.h.p</a:t>
                </a:r>
                <a:r>
                  <a:rPr lang="en-US" sz="2800" dirty="0" smtClean="0"/>
                  <a:t>. projection 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∈</m:t>
                    </m:r>
                    <m:r>
                      <a:rPr lang="en-US" sz="2800" i="1" dirty="0" smtClean="0">
                        <a:latin typeface="Cambria Math"/>
                      </a:rPr>
                      <m:t>[</m:t>
                    </m:r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𝑐</m:t>
                    </m:r>
                    <m:r>
                      <a:rPr lang="en-US" sz="2800" b="0" i="1" dirty="0" smtClean="0">
                        <a:latin typeface="Cambria Math"/>
                      </a:rPr>
                      <m:t>,</m:t>
                    </m:r>
                    <m:r>
                      <a:rPr lang="en-US" sz="2800" b="0" i="1" dirty="0" smtClean="0">
                        <a:latin typeface="Cambria Math"/>
                      </a:rPr>
                      <m:t>𝑐</m:t>
                    </m:r>
                    <m:r>
                      <a:rPr lang="en-US" sz="280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800" dirty="0" smtClean="0"/>
              </a:p>
              <a:p>
                <a:endParaRPr lang="en-US" sz="28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839200" cy="5334000"/>
              </a:xfrm>
              <a:blipFill rotWithShape="1">
                <a:blip r:embed="rId2"/>
                <a:stretch>
                  <a:fillRect l="-1517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21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09" y="3352800"/>
            <a:ext cx="4137284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Separating Gaussians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In coordinates: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=(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0,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0,…, 0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=(</m:t>
                    </m:r>
                    <m:r>
                      <a:rPr lang="en-US" b="1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, 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/>
                      </a:rPr>
                      <m:t>0,…, 0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r>
                  <a:rPr lang="en-US" dirty="0" err="1" smtClean="0"/>
                  <a:t>W.h.p</a:t>
                </a:r>
                <a:r>
                  <a:rPr lang="en-US" dirty="0"/>
                  <a:t>: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63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Separating Gaussians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419600"/>
            <a:ext cx="5943600" cy="227338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81000" y="1371600"/>
                <a:ext cx="8534400" cy="3552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2800" dirty="0" smtClean="0"/>
                  <a:t>Two spherical unit variance Gaussians centered at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𝒑</m:t>
                    </m:r>
                    <m:r>
                      <a:rPr lang="en-US" sz="2800" b="1" i="1" dirty="0" smtClean="0">
                        <a:latin typeface="Cambria Math"/>
                      </a:rPr>
                      <m:t>,</m:t>
                    </m:r>
                    <m:r>
                      <a:rPr lang="en-US" sz="2800" b="1" i="1" dirty="0" smtClean="0">
                        <a:latin typeface="Cambria Math"/>
                      </a:rPr>
                      <m:t>𝒒</m:t>
                    </m:r>
                  </m:oMath>
                </a14:m>
                <a:endParaRPr lang="en-US" sz="2800" b="1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sz="2800" b="1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dirty="0">
                                    <a:latin typeface="Cambria Math"/>
                                  </a:rPr>
                                  <m:t>𝒒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2800" b="1" i="1" dirty="0" smtClean="0">
                  <a:latin typeface="Cambria Math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(</m:t>
                    </m:r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∼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1" i="1" dirty="0">
                        <a:latin typeface="Cambria Math"/>
                      </a:rPr>
                      <m:t>𝒑</m:t>
                    </m:r>
                    <m:r>
                      <a:rPr lang="en-US" sz="2800" b="0" i="1" dirty="0" smtClean="0">
                        <a:latin typeface="Cambria Math"/>
                      </a:rPr>
                      <m:t>,1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latin typeface="Cambria Math"/>
                      </a:rPr>
                      <m:t>𝒚</m:t>
                    </m:r>
                    <m:r>
                      <a:rPr lang="en-US" sz="2800" b="1" i="1" smtClean="0">
                        <a:latin typeface="Cambria Math"/>
                      </a:rPr>
                      <m:t>∼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1" i="1" dirty="0">
                        <a:latin typeface="Cambria Math"/>
                      </a:rPr>
                      <m:t>𝒒</m:t>
                    </m:r>
                    <m:r>
                      <a:rPr lang="en-US" sz="2800" b="0" i="1" dirty="0" smtClean="0">
                        <a:latin typeface="Cambria Math"/>
                      </a:rPr>
                      <m:t>,1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  <m:r>
                      <a:rPr lang="en-US" sz="28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b="1" i="1" dirty="0" smtClean="0">
                  <a:latin typeface="Cambria Math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  <m:r>
                          <a:rPr lang="en-US" sz="2800" i="1">
                            <a:latin typeface="Cambria Math"/>
                          </a:rPr>
                          <m:t>±</m:t>
                        </m:r>
                        <m:r>
                          <a:rPr lang="en-US" sz="2800" i="1">
                            <a:latin typeface="Cambria Math"/>
                          </a:rPr>
                          <m:t>𝑂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800" b="1" i="1">
                            <a:latin typeface="Cambria Math"/>
                          </a:rPr>
                          <m:t>, </m:t>
                        </m:r>
                        <m:r>
                          <a:rPr lang="en-US" sz="2800" i="1">
                            <a:latin typeface="Cambria Math"/>
                          </a:rPr>
                          <m:t>0,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0,</m:t>
                        </m:r>
                        <m:r>
                          <a:rPr lang="en-US" sz="28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…, 0</m:t>
                        </m:r>
                      </m:e>
                    </m:d>
                  </m:oMath>
                </a14:m>
                <a:endParaRPr lang="en-US" sz="2800" b="1" i="1" dirty="0" smtClean="0">
                  <a:latin typeface="Cambria Math"/>
                </a:endParaRPr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𝒚</m:t>
                    </m:r>
                    <m:r>
                      <a:rPr lang="en-US" sz="2800" b="1" i="1">
                        <a:latin typeface="Cambria Math"/>
                      </a:rPr>
                      <m:t>=(</m:t>
                    </m:r>
                    <m:r>
                      <a:rPr lang="en-US" sz="2800" b="1" i="1">
                        <a:latin typeface="Cambria Math"/>
                      </a:rPr>
                      <m:t>±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  <m:r>
                      <a:rPr lang="en-US" sz="2800" i="1">
                        <a:latin typeface="Cambria Math"/>
                      </a:rPr>
                      <m:t>±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b="1" i="1" smtClean="0">
                        <a:latin typeface="Cambria Math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US" sz="2800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</m:rad>
                    <m:r>
                      <a:rPr lang="en-US" sz="2800" i="1">
                        <a:latin typeface="Cambria Math"/>
                      </a:rPr>
                      <m:t>±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b="1" i="1">
                        <a:latin typeface="Cambria Math"/>
                      </a:rPr>
                      <m:t>, </m:t>
                    </m:r>
                    <m:r>
                      <a:rPr lang="en-US" sz="2800" i="1" smtClean="0">
                        <a:solidFill>
                          <a:srgbClr val="00B050"/>
                        </a:solidFill>
                        <a:latin typeface="Cambria Math"/>
                      </a:rPr>
                      <m:t>0,…, 0</m:t>
                    </m:r>
                    <m:r>
                      <a:rPr lang="en-US" sz="2800" b="1" i="1">
                        <a:latin typeface="Cambria Math"/>
                      </a:rPr>
                      <m:t>)</m:t>
                    </m:r>
                  </m:oMath>
                </a14:m>
                <a:endParaRPr lang="en-US" sz="2800" b="1" dirty="0" smtClean="0"/>
              </a:p>
              <a:p>
                <a:pPr marL="457200" indent="-4572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dirty="0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sz="28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+2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800" i="1">
                        <a:latin typeface="Cambria Math"/>
                      </a:rPr>
                      <m:t>±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rad>
                      </m:e>
                    </m:d>
                  </m:oMath>
                </a14:m>
                <a:endParaRPr lang="en-US" sz="2800" b="1" dirty="0"/>
              </a:p>
              <a:p>
                <a:pPr marL="457200" indent="-457200">
                  <a:buFont typeface="Arial" pitchFamily="34" charset="0"/>
                  <a:buChar char="•"/>
                </a:pPr>
                <a:endParaRPr 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8534400" cy="3552511"/>
              </a:xfrm>
              <a:prstGeom prst="rect">
                <a:avLst/>
              </a:prstGeom>
              <a:blipFill rotWithShape="1">
                <a:blip r:embed="rId3"/>
                <a:stretch>
                  <a:fillRect l="-1286" t="-1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36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1880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CSCI B609:  “Foundations of Data Science”</vt:lpstr>
      <vt:lpstr>Gaussian Annulus Theorem</vt:lpstr>
      <vt:lpstr>Nearest Neighbors and Random Projections</vt:lpstr>
      <vt:lpstr>Random Projection Theorem</vt:lpstr>
      <vt:lpstr>Nearest Neighbors and Random Projections</vt:lpstr>
      <vt:lpstr>Separating Gaussians</vt:lpstr>
      <vt:lpstr>Separating Gaussians</vt:lpstr>
      <vt:lpstr>Separating Gaussians</vt:lpstr>
      <vt:lpstr>Separating Gaussians</vt:lpstr>
      <vt:lpstr>Separating Gaussians</vt:lpstr>
      <vt:lpstr>Fitting Spherical Gaussian to Data</vt:lpstr>
      <vt:lpstr>Maximum Likelihood Estimator</vt:lpstr>
      <vt:lpstr>MLE for Variance</vt:lpstr>
      <vt:lpstr>MLE for Variance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7</cp:revision>
  <dcterms:created xsi:type="dcterms:W3CDTF">2016-09-07T18:41:51Z</dcterms:created>
  <dcterms:modified xsi:type="dcterms:W3CDTF">2016-09-07T19:23:41Z</dcterms:modified>
</cp:coreProperties>
</file>