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8B36E-603B-4C65-9087-32A4619DC612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5415-8848-4833-842D-963291E0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5415-8848-4833-842D-963291E0F2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2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E7D8-F689-4FBC-B269-CA6BD99A00E7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575B-3C95-4BF9-BE7E-670D6B6C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9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ountminsketch/home/faq" TargetMode="External"/><Relationship Id="rId2" Type="http://schemas.openxmlformats.org/officeDocument/2006/relationships/hyperlink" Target="https://sites.google.com/site/countminsketch/hom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ites.google.com/site/countminsket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939442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Lecture </a:t>
            </a:r>
            <a:r>
              <a:rPr lang="en-US" sz="7200" b="1" dirty="0"/>
              <a:t>3</a:t>
            </a:r>
            <a:r>
              <a:rPr lang="en-US" sz="7200" b="1" dirty="0" smtClean="0"/>
              <a:t>: </a:t>
            </a:r>
            <a:r>
              <a:rPr lang="en-US" sz="7200" b="1" dirty="0" smtClean="0"/>
              <a:t>Streaming</a:t>
            </a:r>
            <a:endParaRPr 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34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More about Count-Min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Authors</a:t>
            </a:r>
            <a:r>
              <a:rPr lang="en-US" dirty="0" smtClean="0"/>
              <a:t>: Graham </a:t>
            </a:r>
            <a:r>
              <a:rPr lang="en-US" dirty="0" err="1" smtClean="0"/>
              <a:t>Cormode</a:t>
            </a:r>
            <a:r>
              <a:rPr lang="en-US" dirty="0" smtClean="0"/>
              <a:t>, S. </a:t>
            </a:r>
            <a:r>
              <a:rPr lang="en-US" dirty="0" err="1" smtClean="0"/>
              <a:t>Muthukrishnan</a:t>
            </a:r>
            <a:r>
              <a:rPr lang="en-US" dirty="0" smtClean="0"/>
              <a:t> [LATIN’04]</a:t>
            </a:r>
          </a:p>
          <a:p>
            <a:r>
              <a:rPr lang="en-US" dirty="0" smtClean="0"/>
              <a:t>Count-Min is linear:</a:t>
            </a:r>
          </a:p>
          <a:p>
            <a:pPr marL="0" indent="0" algn="ctr">
              <a:buNone/>
            </a:pPr>
            <a:r>
              <a:rPr lang="en-US" dirty="0" smtClean="0"/>
              <a:t>Count-Min(S1 + S2) = Count-Min(S1) + Count-Min(S2) </a:t>
            </a:r>
          </a:p>
          <a:p>
            <a:endParaRPr lang="en-US" dirty="0" smtClean="0"/>
          </a:p>
          <a:p>
            <a:r>
              <a:rPr lang="en-US" dirty="0" smtClean="0"/>
              <a:t>Deterministic version: CR-</a:t>
            </a:r>
            <a:r>
              <a:rPr lang="en-US" dirty="0" err="1"/>
              <a:t>P</a:t>
            </a:r>
            <a:r>
              <a:rPr lang="en-US" dirty="0" err="1" smtClean="0"/>
              <a:t>recis</a:t>
            </a:r>
            <a:endParaRPr lang="en-US" dirty="0" smtClean="0"/>
          </a:p>
          <a:p>
            <a:r>
              <a:rPr lang="en-US" dirty="0" smtClean="0"/>
              <a:t>Count-Min vs. Bloom filters</a:t>
            </a:r>
          </a:p>
          <a:p>
            <a:pPr lvl="1"/>
            <a:r>
              <a:rPr lang="en-US" dirty="0" smtClean="0"/>
              <a:t>Allows to approximate values, not just 0/1 (set membership)</a:t>
            </a:r>
          </a:p>
          <a:p>
            <a:pPr lvl="1"/>
            <a:r>
              <a:rPr lang="en-US" dirty="0" smtClean="0"/>
              <a:t>Doesn’t require mutual independence (only 2-wise)</a:t>
            </a:r>
          </a:p>
          <a:p>
            <a:r>
              <a:rPr lang="en-US" dirty="0" smtClean="0"/>
              <a:t>FAQ and Applications: </a:t>
            </a:r>
          </a:p>
          <a:p>
            <a:pPr lvl="1"/>
            <a:r>
              <a:rPr lang="en-US" dirty="0" smtClean="0">
                <a:hlinkClick r:id="rId2"/>
              </a:rPr>
              <a:t>https://sites.google.com/site/countminsketch/home/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https://sites.google.com/site/countminsketch/home/faq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Fully Dynamic Streams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Count-Min 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latin typeface="Cambria Math"/>
                  </a:rPr>
                  <a:t>Count </a:t>
                </a:r>
                <a:r>
                  <a:rPr lang="en-US" b="0" dirty="0" smtClean="0">
                    <a:latin typeface="Cambria Math"/>
                  </a:rPr>
                  <a:t>Sketch: Count-Min with </a:t>
                </a:r>
                <a:r>
                  <a:rPr lang="en-US" b="1" dirty="0" smtClean="0">
                    <a:latin typeface="Cambria Math"/>
                  </a:rPr>
                  <a:t>random signs</a:t>
                </a:r>
                <a:r>
                  <a:rPr lang="en-US" b="0" dirty="0" smtClean="0">
                    <a:latin typeface="Cambria Math"/>
                  </a:rPr>
                  <a:t> and </a:t>
                </a:r>
                <a:r>
                  <a:rPr lang="en-US" b="1" dirty="0" smtClean="0">
                    <a:latin typeface="Cambria Math"/>
                  </a:rPr>
                  <a:t>median</a:t>
                </a:r>
                <a:r>
                  <a:rPr lang="en-US" b="0" dirty="0" smtClean="0">
                    <a:latin typeface="Cambria Math"/>
                  </a:rPr>
                  <a:t> instead of min:</a:t>
                </a:r>
                <a:r>
                  <a:rPr lang="en-US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123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8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 addition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use random signs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Estimate: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𝑚𝑒𝑑𝑖𝑎𝑛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64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r>
                  <a:rPr lang="en-US" dirty="0" smtClean="0"/>
                  <a:t>: Return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sup>
                        </m:sSub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3"/>
                <a:stretch>
                  <a:fillRect l="-1571" t="-1455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Application: Social Networks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people in a social network is friends with some arbitrary set of 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people</a:t>
                </a:r>
              </a:p>
              <a:p>
                <a:r>
                  <a:rPr lang="en-US" dirty="0" smtClean="0"/>
                  <a:t>Each person knows only about their friends</a:t>
                </a:r>
              </a:p>
              <a:p>
                <a:r>
                  <a:rPr lang="en-US" dirty="0" smtClean="0"/>
                  <a:t>With no communication in the network, each person sends a postcard to Mark Z.</a:t>
                </a:r>
              </a:p>
              <a:p>
                <a:r>
                  <a:rPr lang="en-US" dirty="0" smtClean="0"/>
                  <a:t>If Mark wants to know if the graph is connected, how long should the postcards be?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22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Last time: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1−1/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New algorithm</a:t>
                </a:r>
                <a:r>
                  <a:rPr lang="en-US" dirty="0" smtClean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-sample.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 smtClean="0"/>
                  <a:t>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𝑃𝑟</m:t>
                              </m:r>
                            </m:e>
                          </m:nary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±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∈[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115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8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New algorithm</a:t>
                </a:r>
                <a:r>
                  <a:rPr lang="en-US" dirty="0" smtClean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-sample.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 smtClean="0"/>
                  <a:t>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Variance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𝑃𝑟</m:t>
                              </m:r>
                            </m:e>
                          </m:nary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±2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±2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−2 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Overall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±2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Apply average + median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copies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3"/>
                <a:stretch>
                  <a:fillRect l="-1009" t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2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Basic Overview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154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0" smtClean="0">
                        <a:latin typeface="Cambria Math"/>
                      </a:rPr>
                      <m:t> 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some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if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returned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large enough: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&gt;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Probability some value is returned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b="0" dirty="0" smtClean="0"/>
                  <a:t> times.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15400" cy="5410200"/>
              </a:xfrm>
              <a:blipFill rotWithShape="1">
                <a:blip r:embed="rId3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Part 1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Use Count-Sketch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𝑚𝑒𝑑𝑖𝑎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  and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With high probability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±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±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Corollary</a:t>
                </a:r>
                <a:r>
                  <a:rPr lang="en-US" dirty="0" smtClean="0"/>
                  <a:t>: With high probability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≫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±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±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99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 smtClean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By the analysis of Count Sketch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and by Markov: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≤18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the last inequality holds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2/3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Take median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repetitions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high probability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 rotWithShape="1">
                <a:blip r:embed="rId2"/>
                <a:stretch>
                  <a:fillRect l="-85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6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hlinkClick r:id="rId2"/>
                  </a:rPr>
                  <a:t>https</a:t>
                </a:r>
                <a:r>
                  <a:rPr lang="en-US" dirty="0">
                    <a:hlinkClick r:id="rId2"/>
                  </a:rPr>
                  <a:t>://sites.google.com/site/countminsketch/</a:t>
                </a:r>
                <a:endParaRPr lang="en-US" dirty="0" smtClean="0"/>
              </a:p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={1, 2, …, 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e.g</a:t>
                </a:r>
                <a:r>
                  <a:rPr lang="en-US" dirty="0" smtClean="0"/>
                  <a:t>.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frequency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Problems: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Point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0070C0"/>
                    </a:solidFill>
                  </a:rPr>
                  <a:t>Quantile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Query: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t="-3152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5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-Sampling: Part 2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686800" cy="51054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otherwise</a:t>
                </a:r>
              </a:p>
              <a:p>
                <a:r>
                  <a:rPr lang="en-US" dirty="0" smtClean="0"/>
                  <a:t>If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then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Note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and so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±4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there is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 If so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±8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/>
                  <a:t>: Repeat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times.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𝑝𝑜𝑙𝑦𝑙𝑜𝑔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686800" cy="5105401"/>
              </a:xfrm>
              <a:blipFill rotWithShape="1">
                <a:blip r:embed="rId3"/>
                <a:stretch>
                  <a:fillRect l="-1263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 can upper-bound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Using independence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, probability of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=1,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1 −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=1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</m:e>
                              </m:nary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≈1/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889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9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We can upper-bound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We just showed</a:t>
                </a:r>
                <a:r>
                  <a:rPr lang="en-US" b="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=1,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≈1/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If there is a unique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=1,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=1, 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±8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333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7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1±0.1</m:t>
                        </m:r>
                      </m:e>
                    </m:d>
                  </m:oMath>
                </a14:m>
                <a:r>
                  <a:rPr lang="en-US" dirty="0" smtClean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Hash items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maintain: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1±0.1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|{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=0}|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=2+⌈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there is a unique element in the streams that maps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(with constant probability)</a:t>
                </a:r>
              </a:p>
              <a:p>
                <a:r>
                  <a:rPr lang="en-US" dirty="0" smtClean="0"/>
                  <a:t>Uniqueness is verified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=1±0.1</m:t>
                    </m:r>
                  </m:oMath>
                </a14:m>
                <a:r>
                  <a:rPr lang="en-US" dirty="0" smtClean="0"/>
                  <a:t>. If so, then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index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count.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197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40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&lt;12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Probability there exists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Holds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 are only 2-wise independent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  <a:blipFill rotWithShape="1">
                <a:blip r:embed="rId2"/>
                <a:stretch>
                  <a:fillRect l="-772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7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independent hash functions</a:t>
                </a:r>
              </a:p>
              <a:p>
                <a:r>
                  <a:rPr lang="en-US" dirty="0" smtClean="0"/>
                  <a:t>We maintain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counters with values: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in the stream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455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6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0 otherwise: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By Markov inequality,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982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5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</a:t>
            </a:r>
            <a:r>
              <a:rPr lang="en-US" dirty="0">
                <a:solidFill>
                  <a:srgbClr val="0070C0"/>
                </a:solidFill>
              </a:rPr>
              <a:t>Sketch: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independent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1≤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With prob.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1, 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CountMin</a:t>
                </a:r>
                <a:r>
                  <a:rPr lang="en-US" dirty="0" smtClean="0"/>
                  <a:t> estimates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with total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`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1415" t="-2695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5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Dyadic Intervals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partitions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5,6,7,8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…,{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−3,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−2,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={{1, 2,3,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}}</m:t>
                          </m:r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 </a:t>
                </a:r>
                <a:r>
                  <a:rPr lang="en-US" dirty="0" smtClean="0"/>
                  <a:t>Any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written as a disjoint union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such intervals.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=256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48,107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48,48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49,64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65,96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97,104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105,106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107,107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286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Approximate median: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45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Count-Min sketches, one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we have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 smtClean="0"/>
                  <a:t> be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Hence,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≤2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≥1 −2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571" t="-1617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Count-Min: Heavy Hitters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/>
                  <a:t> find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but no elements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≤(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Consider binary tree whose leaves are [n] and associate internal nodes with intervals corresponding to descendant leaves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Compute Count-Min sketches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Level-by-level from root, mark children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marked nodes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Return all marked leaves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Finds heavy-hitters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steps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912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2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3959</Words>
  <Application>Microsoft Office PowerPoint</Application>
  <PresentationFormat>On-screen Show (4:3)</PresentationFormat>
  <Paragraphs>197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CIS 700:  “algorithms for Big Data”</vt:lpstr>
      <vt:lpstr>Count-Min Sketch</vt:lpstr>
      <vt:lpstr>Count-Min Sketch: Construction</vt:lpstr>
      <vt:lpstr>Count-Min Sketch: Analysis</vt:lpstr>
      <vt:lpstr>Count-Min Sketch: Analysis</vt:lpstr>
      <vt:lpstr>Dyadic Intervals</vt:lpstr>
      <vt:lpstr>Count-Min: Range Queries and Quantiles</vt:lpstr>
      <vt:lpstr>Count-Min: Range Queries and Quantiles</vt:lpstr>
      <vt:lpstr>Count-Min: Heavy Hitters</vt:lpstr>
      <vt:lpstr>More about Count-Min </vt:lpstr>
      <vt:lpstr>Fully Dynamic Streams</vt:lpstr>
      <vt:lpstr>Count Sketch</vt:lpstr>
      <vt:lpstr>ℓ_p-Sampling</vt:lpstr>
      <vt:lpstr>Application: Social Networks</vt:lpstr>
      <vt:lpstr>Optimal F_k estimation</vt:lpstr>
      <vt:lpstr>Optimal F_k estimation</vt:lpstr>
      <vt:lpstr>ℓ_2-Sampling: Basic Overview</vt:lpstr>
      <vt:lpstr>ℓ_2-Sampling: Part 1</vt:lpstr>
      <vt:lpstr>Proof of Lemma</vt:lpstr>
      <vt:lpstr>ℓ_2-Sampling: Part 2</vt:lpstr>
      <vt:lpstr>Proof of Lemma</vt:lpstr>
      <vt:lpstr>Proof of Lemma</vt:lpstr>
      <vt:lpstr>ℓ_0-sampling</vt:lpstr>
      <vt:lpstr>Proof of Lemma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2</cp:revision>
  <dcterms:created xsi:type="dcterms:W3CDTF">2015-09-14T13:42:16Z</dcterms:created>
  <dcterms:modified xsi:type="dcterms:W3CDTF">2015-09-14T14:01:58Z</dcterms:modified>
</cp:coreProperties>
</file>