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85" r:id="rId4"/>
    <p:sldId id="289" r:id="rId5"/>
    <p:sldId id="286" r:id="rId6"/>
    <p:sldId id="288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06" autoAdjust="0"/>
  </p:normalViewPr>
  <p:slideViewPr>
    <p:cSldViewPr>
      <p:cViewPr varScale="1">
        <p:scale>
          <a:sx n="86" d="100"/>
          <a:sy n="86" d="100"/>
        </p:scale>
        <p:origin x="-10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BA38D-8458-4772-BF99-301B48D8BBD7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F83E-95EF-4005-8CF2-A9A0DC0B8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Plug in my job search</a:t>
            </a:r>
            <a:r>
              <a:rPr lang="en-US" baseline="0" dirty="0" smtClean="0"/>
              <a:t> and Warren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D543B-EC78-4FEA-BC9E-A1DB79CC3C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59C6-9477-4F0B-9A13-E1F639882B9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EEBC-C8CB-4BED-AF23-F869474EB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grigory.u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6.png"/><Relationship Id="rId5" Type="http://schemas.openxmlformats.org/officeDocument/2006/relationships/image" Target="../media/image120.png"/><Relationship Id="rId10" Type="http://schemas.openxmlformats.org/officeDocument/2006/relationships/image" Target="../media/image14.png"/><Relationship Id="rId4" Type="http://schemas.openxmlformats.org/officeDocument/2006/relationships/image" Target="../media/image100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355600" y="1179353"/>
                <a:ext cx="8534400" cy="1470025"/>
              </a:xfrm>
            </p:spPr>
            <p:txBody>
              <a:bodyPr>
                <a:noAutofit/>
              </a:bodyPr>
              <a:lstStyle/>
              <a:p>
                <a:r>
                  <a:rPr lang="en-US" sz="5400" b="1" dirty="0" smtClean="0">
                    <a:solidFill>
                      <a:srgbClr val="0070C0"/>
                    </a:solidFill>
                  </a:rPr>
                  <a:t>Open Problems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5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5400" b="1" dirty="0" smtClean="0">
                    <a:solidFill>
                      <a:srgbClr val="0070C0"/>
                    </a:solidFill>
                  </a:rPr>
                  <a:t>-Testing</a:t>
                </a:r>
                <a:endParaRPr lang="en-US" sz="5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55600" y="1179353"/>
                <a:ext cx="8534400" cy="1470025"/>
              </a:xfrm>
              <a:blipFill rotWithShape="1">
                <a:blip r:embed="rId3"/>
                <a:stretch>
                  <a:fillRect l="-2786" r="-278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600" y="3909964"/>
            <a:ext cx="7772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5700" b="1" dirty="0" err="1" smtClean="0">
                <a:solidFill>
                  <a:schemeClr val="tx1"/>
                </a:solidFill>
              </a:rPr>
              <a:t>Grigory</a:t>
            </a:r>
            <a:r>
              <a:rPr lang="en-US" sz="5700" b="1" dirty="0" smtClean="0">
                <a:solidFill>
                  <a:schemeClr val="tx1"/>
                </a:solidFill>
              </a:rPr>
              <a:t> </a:t>
            </a:r>
            <a:r>
              <a:rPr lang="en-US" sz="5700" b="1" dirty="0" err="1" smtClean="0">
                <a:solidFill>
                  <a:schemeClr val="tx1"/>
                </a:solidFill>
              </a:rPr>
              <a:t>Yaroslavtsev</a:t>
            </a:r>
            <a:endParaRPr lang="en-US" sz="5700" b="1" dirty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Warren Center for Network and Data Sciences</a:t>
            </a:r>
            <a:endParaRPr lang="en-US" sz="4000" dirty="0" smtClean="0">
              <a:solidFill>
                <a:schemeClr val="tx1"/>
              </a:solidFill>
              <a:hlinkClick r:id="rId4"/>
            </a:endParaRPr>
          </a:p>
          <a:p>
            <a:r>
              <a:rPr lang="en-US" sz="4600" b="1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en-US" sz="4600" b="1" dirty="0" smtClean="0">
                <a:solidFill>
                  <a:schemeClr val="tx1"/>
                </a:solidFill>
                <a:hlinkClick r:id="rId4"/>
              </a:rPr>
              <a:t>://grigory.us</a:t>
            </a:r>
            <a:endParaRPr lang="en-US" sz="4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54508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See our joint work with P. Berman and S. </a:t>
            </a:r>
            <a:r>
              <a:rPr lang="en-US" sz="2800" dirty="0" err="1" smtClean="0"/>
              <a:t>Raskhodnikova</a:t>
            </a:r>
            <a:r>
              <a:rPr lang="en-US" sz="2800" dirty="0" smtClean="0"/>
              <a:t> (STOC’14).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736820"/>
            <a:ext cx="2895599" cy="710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5662564"/>
            <a:ext cx="2362200" cy="9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051" y="1660726"/>
                <a:ext cx="419099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𝒇</m:t>
                    </m:r>
                    <m:r>
                      <a:rPr lang="en-US" sz="2400" i="1" dirty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{1,..,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}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 smtClean="0"/>
                  <a:t> = class of </a:t>
                </a:r>
                <a:r>
                  <a:rPr lang="en-US" sz="2400" dirty="0" smtClean="0"/>
                  <a:t>functions (monotone, convex, </a:t>
                </a:r>
                <a:r>
                  <a:rPr lang="en-US" sz="2400" dirty="0" err="1" smtClean="0"/>
                  <a:t>Lipschitz</a:t>
                </a:r>
                <a:r>
                  <a:rPr lang="en-US" sz="2400" dirty="0" smtClean="0"/>
                  <a:t>)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𝑑𝑖𝑠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err="1" smtClean="0">
                            <a:latin typeface="Cambria Math"/>
                          </a:rPr>
                          <m:t>𝒇</m:t>
                        </m:r>
                        <m:r>
                          <a:rPr lang="en-US" sz="24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1" i="1" dirty="0">
                                <a:latin typeface="Cambria Math"/>
                              </a:rPr>
                              <m:t>𝒈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𝑷</m:t>
                            </m:r>
                          </m:lim>
                        </m:limLow>
                        <m:sSub>
                          <m:sSub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𝒇</m:t>
                                </m:r>
                                <m:r>
                                  <a:rPr lang="en-US" sz="2400" i="1" dirty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sz="2400" b="1" i="1" dirty="0">
                                    <a:latin typeface="Cambria Math"/>
                                  </a:rPr>
                                  <m:t>𝒈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2400" dirty="0" smtClean="0"/>
                  <a:t>-close: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𝑑𝑖𝑠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dirty="0" err="1">
                            <a:latin typeface="Cambria Math"/>
                          </a:rPr>
                          <m:t>𝒇</m:t>
                        </m:r>
                        <m:r>
                          <a:rPr lang="en-US" sz="2400" i="1" dirty="0" err="1">
                            <a:latin typeface="Cambria Math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=&gt; Non-tolerant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 =&gt; Tolerant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051" y="1660726"/>
                <a:ext cx="4190999" cy="4525963"/>
              </a:xfrm>
              <a:blipFill rotWithShape="1">
                <a:blip r:embed="rId2"/>
                <a:stretch>
                  <a:fillRect l="-2038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Tolerant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Property Testing” </a:t>
                </a:r>
                <a:endParaRPr lang="en-US" sz="27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393078" y="2105854"/>
            <a:ext cx="1371600" cy="4066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64678" y="4448057"/>
                <a:ext cx="7789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78" y="4448057"/>
                <a:ext cx="778991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61050" y="1575798"/>
                <a:ext cx="3978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Tolerant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 Property Tester”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50" y="1575798"/>
                <a:ext cx="39782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29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729591" y="2723567"/>
            <a:ext cx="3151239" cy="3575885"/>
            <a:chOff x="6121515" y="2648714"/>
            <a:chExt cx="3151239" cy="2997875"/>
          </a:xfrm>
        </p:grpSpPr>
        <p:grpSp>
          <p:nvGrpSpPr>
            <p:cNvPr id="9" name="Group 8"/>
            <p:cNvGrpSpPr/>
            <p:nvPr/>
          </p:nvGrpSpPr>
          <p:grpSpPr>
            <a:xfrm>
              <a:off x="6121515" y="2648714"/>
              <a:ext cx="3151239" cy="2997875"/>
              <a:chOff x="2022313" y="2722127"/>
              <a:chExt cx="3151239" cy="2997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658952" y="2722127"/>
                    <a:ext cx="2514600" cy="995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Accept with probability </a:t>
                    </a:r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952" y="2722127"/>
                    <a:ext cx="2514600" cy="99514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3632" t="-41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631989" y="4724858"/>
                    <a:ext cx="2514600" cy="995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Reject with probability </a:t>
                    </a:r>
                    <a14:m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989" y="4724858"/>
                    <a:ext cx="2514600" cy="99514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883" t="-41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057400" y="2762143"/>
                    <a:ext cx="84916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dirty="0" smtClean="0">
                              <a:latin typeface="Cambria Math"/>
                            </a:rPr>
                            <m:t>⇒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2762143"/>
                    <a:ext cx="849164" cy="70788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022313" y="4769245"/>
                    <a:ext cx="84916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dirty="0" smtClean="0">
                              <a:latin typeface="Cambria Math"/>
                            </a:rPr>
                            <m:t>⇒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313" y="4769245"/>
                    <a:ext cx="849164" cy="70788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Box 9"/>
            <p:cNvSpPr txBox="1"/>
            <p:nvPr/>
          </p:nvSpPr>
          <p:spPr>
            <a:xfrm>
              <a:off x="6817411" y="4226253"/>
              <a:ext cx="1604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Don’t care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Oval 3"/>
          <p:cNvSpPr/>
          <p:nvPr/>
        </p:nvSpPr>
        <p:spPr>
          <a:xfrm>
            <a:off x="4393078" y="2097349"/>
            <a:ext cx="1371600" cy="2904541"/>
          </a:xfrm>
          <a:custGeom>
            <a:avLst/>
            <a:gdLst/>
            <a:ahLst/>
            <a:cxnLst/>
            <a:rect l="l" t="t" r="r" b="b"/>
            <a:pathLst>
              <a:path w="1371600" h="2904541">
                <a:moveTo>
                  <a:pt x="685800" y="0"/>
                </a:moveTo>
                <a:cubicBezTo>
                  <a:pt x="1064557" y="0"/>
                  <a:pt x="1371600" y="910407"/>
                  <a:pt x="1371600" y="2033450"/>
                </a:cubicBezTo>
                <a:cubicBezTo>
                  <a:pt x="1371600" y="2345225"/>
                  <a:pt x="1347936" y="2640611"/>
                  <a:pt x="1304778" y="2904541"/>
                </a:cubicBezTo>
                <a:lnTo>
                  <a:pt x="66823" y="2904541"/>
                </a:lnTo>
                <a:cubicBezTo>
                  <a:pt x="23664" y="2640611"/>
                  <a:pt x="0" y="2345225"/>
                  <a:pt x="0" y="2033450"/>
                </a:cubicBezTo>
                <a:cubicBezTo>
                  <a:pt x="0" y="910407"/>
                  <a:pt x="307043" y="0"/>
                  <a:pt x="685800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20882" y="5112828"/>
            <a:ext cx="915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NO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69972" y="4117865"/>
                <a:ext cx="1544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 smtClean="0"/>
                  <a:t>-</a:t>
                </a:r>
                <a:r>
                  <a:rPr lang="en-US" sz="2400" b="1" dirty="0" smtClean="0"/>
                  <a:t>close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972" y="4117865"/>
                <a:ext cx="1544766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4"/>
          <p:cNvSpPr/>
          <p:nvPr/>
        </p:nvSpPr>
        <p:spPr>
          <a:xfrm>
            <a:off x="4393078" y="4171912"/>
            <a:ext cx="1371600" cy="396446"/>
          </a:xfrm>
          <a:custGeom>
            <a:avLst/>
            <a:gdLst/>
            <a:ahLst/>
            <a:cxnLst/>
            <a:rect l="l" t="t" r="r" b="b"/>
            <a:pathLst>
              <a:path w="1371600" h="396446">
                <a:moveTo>
                  <a:pt x="2609" y="0"/>
                </a:moveTo>
                <a:lnTo>
                  <a:pt x="1368991" y="0"/>
                </a:lnTo>
                <a:cubicBezTo>
                  <a:pt x="1371439" y="25266"/>
                  <a:pt x="1371600" y="50678"/>
                  <a:pt x="1371600" y="76200"/>
                </a:cubicBezTo>
                <a:lnTo>
                  <a:pt x="1360636" y="396446"/>
                </a:lnTo>
                <a:lnTo>
                  <a:pt x="10964" y="396446"/>
                </a:lnTo>
                <a:cubicBezTo>
                  <a:pt x="2935" y="292233"/>
                  <a:pt x="0" y="185226"/>
                  <a:pt x="0" y="762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7"/>
          <p:cNvSpPr/>
          <p:nvPr/>
        </p:nvSpPr>
        <p:spPr>
          <a:xfrm>
            <a:off x="4410216" y="4592425"/>
            <a:ext cx="1337324" cy="419150"/>
          </a:xfrm>
          <a:custGeom>
            <a:avLst/>
            <a:gdLst/>
            <a:ahLst/>
            <a:cxnLst/>
            <a:rect l="l" t="t" r="r" b="b"/>
            <a:pathLst>
              <a:path w="1337324" h="419150">
                <a:moveTo>
                  <a:pt x="0" y="0"/>
                </a:moveTo>
                <a:lnTo>
                  <a:pt x="1337324" y="0"/>
                </a:lnTo>
                <a:cubicBezTo>
                  <a:pt x="1326042" y="146369"/>
                  <a:pt x="1309295" y="286720"/>
                  <a:pt x="1287640" y="419150"/>
                </a:cubicBezTo>
                <a:lnTo>
                  <a:pt x="49685" y="419150"/>
                </a:lnTo>
                <a:cubicBezTo>
                  <a:pt x="28029" y="286720"/>
                  <a:pt x="11282" y="146369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61050" y="4605266"/>
                <a:ext cx="165368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7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7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17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700" b="0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7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7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17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7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700" b="1" dirty="0" smtClean="0"/>
                  <a:t>-close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50" y="4605266"/>
                <a:ext cx="1653688" cy="353943"/>
              </a:xfrm>
              <a:prstGeom prst="rect">
                <a:avLst/>
              </a:prstGeom>
              <a:blipFill rotWithShape="1">
                <a:blip r:embed="rId11"/>
                <a:stretch>
                  <a:fillRect l="-368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684795" y="2860703"/>
            <a:ext cx="788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831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76200"/>
                <a:ext cx="8451574" cy="91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Known non-tolerant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Testers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76200"/>
                <a:ext cx="8451574" cy="914400"/>
              </a:xfrm>
              <a:blipFill rotWithShape="1">
                <a:blip r:embed="rId2"/>
                <a:stretch>
                  <a:fillRect t="-5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Monotonicity: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→[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0,1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𝒅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/>
                              </a:rPr>
                              <m:t>𝝐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(see BRY’14 for lower bounds)</a:t>
                </a: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Lipschitz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property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→[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0,1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:endParaRPr lang="en-US" sz="2400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𝒅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(tight)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Convexity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→[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0,1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(tight 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≤2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 </a:t>
                </a: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Submodularity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𝝐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[Feldman,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Vondrak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13, …]</a:t>
                </a:r>
                <a:endParaRPr lang="en-US" sz="2400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  <a:blipFill rotWithShape="1">
                <a:blip r:embed="rId3"/>
                <a:stretch>
                  <a:fillRect l="-963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Open Problem #1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Complexity for non-tolerant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-testing</a:t>
                </a:r>
                <a:r>
                  <a:rPr lang="en-US" dirty="0" smtClean="0"/>
                  <a:t> convexity grows exponentially with d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Is there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-testing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algorithm for convexity with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subexponential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dependence on the dimension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  <a:endParaRPr lang="en-US" dirty="0" smtClean="0"/>
              </a:p>
              <a:p>
                <a:r>
                  <a:rPr lang="en-US" dirty="0" smtClean="0"/>
                  <a:t>Why is it hard?</a:t>
                </a:r>
              </a:p>
              <a:p>
                <a:pPr lvl="1"/>
                <a:r>
                  <a:rPr lang="en-US" dirty="0" smtClean="0"/>
                  <a:t>Relevant reference: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Rademacher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Vempala’04]</a:t>
                </a:r>
              </a:p>
              <a:p>
                <a:pPr lvl="1"/>
                <a:r>
                  <a:rPr lang="en-US" dirty="0" smtClean="0"/>
                  <a:t>Restrictions on 1-dimensional axis-parallel lines don’t help  (need </a:t>
                </a:r>
                <a:r>
                  <a:rPr lang="en-US" dirty="0" err="1" smtClean="0"/>
                  <a:t>exponentialy</a:t>
                </a:r>
                <a:r>
                  <a:rPr lang="en-US" dirty="0" smtClean="0"/>
                  <a:t> many)</a:t>
                </a:r>
              </a:p>
              <a:p>
                <a:pPr lvl="1"/>
                <a:r>
                  <a:rPr lang="en-US" dirty="0" smtClean="0"/>
                  <a:t>Can 2-dimensional restrictions help?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51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67" y="2971800"/>
            <a:ext cx="1869939" cy="15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-Testing for Convex Optimization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r="-214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99418"/>
                <a:ext cx="72390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300" b="1" dirty="0" smtClean="0"/>
                  <a:t>Theory:</a:t>
                </a:r>
                <a:r>
                  <a:rPr lang="en-US" sz="3300" dirty="0"/>
                  <a:t> Convergence rates of gradient descent methods depends on:</a:t>
                </a:r>
              </a:p>
              <a:p>
                <a:pPr lvl="1"/>
                <a:r>
                  <a:rPr lang="en-US" sz="3300" dirty="0"/>
                  <a:t>Convexity / strong </a:t>
                </a:r>
                <a:r>
                  <a:rPr lang="en-US" sz="3300" dirty="0" smtClean="0"/>
                  <a:t>convexity constant</a:t>
                </a:r>
                <a:endParaRPr lang="en-US" sz="3300" dirty="0"/>
              </a:p>
              <a:p>
                <a:pPr lvl="1"/>
                <a:r>
                  <a:rPr lang="en-US" sz="3300" dirty="0" err="1" smtClean="0"/>
                  <a:t>Lipschitz</a:t>
                </a:r>
                <a:r>
                  <a:rPr lang="en-US" sz="3300" dirty="0" smtClean="0"/>
                  <a:t> constant </a:t>
                </a:r>
                <a:r>
                  <a:rPr lang="en-US" sz="3300" dirty="0"/>
                  <a:t>of the </a:t>
                </a:r>
                <a:r>
                  <a:rPr lang="en-US" sz="3300" dirty="0" smtClean="0"/>
                  <a:t>derivative</a:t>
                </a:r>
                <a:endParaRPr lang="en-US" sz="3300" b="1" dirty="0" smtClean="0"/>
              </a:p>
              <a:p>
                <a:r>
                  <a:rPr lang="en-US" sz="3300" b="1" dirty="0" smtClean="0"/>
                  <a:t>Practice: </a:t>
                </a:r>
              </a:p>
              <a:p>
                <a:pPr lvl="1"/>
                <a:r>
                  <a:rPr lang="en-US" sz="3300" dirty="0" smtClean="0"/>
                  <a:t>Q: How to pick learning rate in ML packages?</a:t>
                </a:r>
              </a:p>
              <a:p>
                <a:pPr lvl="1"/>
                <a:r>
                  <a:rPr lang="en-US" sz="3300" dirty="0" smtClean="0"/>
                  <a:t>A: Set 0.01 and hope it converges fast</a:t>
                </a:r>
              </a:p>
              <a:p>
                <a:r>
                  <a:rPr lang="en-US" sz="3300" dirty="0" smtClean="0"/>
                  <a:t>Even non-tolerant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3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33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300" dirty="0" smtClean="0"/>
                  <a:t>-testers can be used to sanity check convexity/</a:t>
                </a:r>
                <a:r>
                  <a:rPr lang="en-US" sz="3300" dirty="0" err="1" smtClean="0"/>
                  <a:t>Lipschitzness</a:t>
                </a:r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99418"/>
                <a:ext cx="7239000" cy="4525963"/>
              </a:xfrm>
              <a:blipFill rotWithShape="1">
                <a:blip r:embed="rId4"/>
                <a:stretch>
                  <a:fillRect l="-1431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4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Known tolerant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-testers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Monotonicity in 1D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Monotonicity in 2D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2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Open </a:t>
            </a:r>
            <a:r>
              <a:rPr lang="en-US" dirty="0" smtClean="0">
                <a:solidFill>
                  <a:srgbClr val="0070C0"/>
                </a:solidFill>
              </a:rPr>
              <a:t>Problem #2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Only have tolerant monotonicity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𝑑</m:t>
                    </m:r>
                    <m:r>
                      <a:rPr lang="en-US" sz="2800" i="1" dirty="0" smtClean="0">
                        <a:latin typeface="Cambria Math"/>
                      </a:rPr>
                      <m:t>=1,2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 smtClean="0"/>
              </a:p>
              <a:p>
                <a:pPr marL="0" indent="0" algn="ctr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T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olerant testers for higher dimensions?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2"/>
                <a:stretch>
                  <a:fillRect l="-1225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9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521</Words>
  <Application>Microsoft Office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Open Problems in L_p-Testing</vt:lpstr>
      <vt:lpstr>Tolerant “L_1Property Testing” </vt:lpstr>
      <vt:lpstr>Known non-tolerant L_1-Testers</vt:lpstr>
      <vt:lpstr>Open Problem #1</vt:lpstr>
      <vt:lpstr>L_1-Testing for Convex Optimization</vt:lpstr>
      <vt:lpstr>Known tolerant L_1-testers</vt:lpstr>
      <vt:lpstr>Open Problem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Problems in L_p-Testing</dc:title>
  <dc:creator>Grigory</dc:creator>
  <cp:lastModifiedBy>Grigory</cp:lastModifiedBy>
  <cp:revision>6</cp:revision>
  <dcterms:created xsi:type="dcterms:W3CDTF">2016-01-09T15:57:34Z</dcterms:created>
  <dcterms:modified xsi:type="dcterms:W3CDTF">2016-01-09T16:55:20Z</dcterms:modified>
</cp:coreProperties>
</file>