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57" r:id="rId1"/>
  </p:sldMasterIdLst>
  <p:notesMasterIdLst>
    <p:notesMasterId r:id="rId16"/>
  </p:notesMasterIdLst>
  <p:handoutMasterIdLst>
    <p:handoutMasterId r:id="rId17"/>
  </p:handoutMasterIdLst>
  <p:sldIdLst>
    <p:sldId id="259" r:id="rId2"/>
    <p:sldId id="381" r:id="rId3"/>
    <p:sldId id="382" r:id="rId4"/>
    <p:sldId id="350" r:id="rId5"/>
    <p:sldId id="372" r:id="rId6"/>
    <p:sldId id="383" r:id="rId7"/>
    <p:sldId id="384" r:id="rId8"/>
    <p:sldId id="390" r:id="rId9"/>
    <p:sldId id="385" r:id="rId10"/>
    <p:sldId id="358" r:id="rId11"/>
    <p:sldId id="386" r:id="rId12"/>
    <p:sldId id="388" r:id="rId13"/>
    <p:sldId id="389" r:id="rId14"/>
    <p:sldId id="387" r:id="rId15"/>
  </p:sldIdLst>
  <p:sldSz cx="9144000" cy="6858000" type="screen4x3"/>
  <p:notesSz cx="7315200" cy="9601200"/>
  <p:embeddedFontLst>
    <p:embeddedFont>
      <p:font typeface="Arial Black" pitchFamily="34" charset="0"/>
      <p:bold r:id="rId18"/>
    </p:embeddedFont>
    <p:embeddedFont>
      <p:font typeface="Aharoni" pitchFamily="2" charset="-79"/>
      <p:bold r:id="rId19"/>
    </p:embeddedFont>
    <p:embeddedFont>
      <p:font typeface="Calibri" pitchFamily="34" charset="0"/>
      <p:regular r:id="rId20"/>
      <p:bold r:id="rId21"/>
      <p:italic r:id="rId22"/>
      <p:boldItalic r:id="rId23"/>
    </p:embeddedFont>
    <p:embeddedFont>
      <p:font typeface="Stencil" pitchFamily="82" charset="0"/>
      <p:regular r:id="rId24"/>
    </p:embeddedFont>
    <p:embeddedFont>
      <p:font typeface="Papyrus" charset="0"/>
      <p:regular r:id="rId25"/>
    </p:embeddedFont>
    <p:embeddedFont>
      <p:font typeface="Futura Md BT" charset="0"/>
      <p:regular r:id="rId26"/>
      <p:bold r:id="rId27"/>
    </p:embeddedFont>
    <p:embeddedFont>
      <p:font typeface="MT Extra" pitchFamily="18" charset="2"/>
      <p:regular r:id="rId28"/>
    </p:embeddedFont>
  </p:embeddedFontLst>
  <p:custDataLst>
    <p:tags r:id="rId29"/>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3FAE02"/>
    <a:srgbClr val="33CC33"/>
    <a:srgbClr val="FFDA65"/>
    <a:srgbClr val="0000E0"/>
    <a:srgbClr val="FFFF00"/>
    <a:srgbClr val="DDDDDD"/>
    <a:srgbClr val="EAEAEA"/>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0" d="100"/>
          <a:sy n="80" d="100"/>
        </p:scale>
        <p:origin x="-1584"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vl1pPr>
          </a:lstStyle>
          <a:p>
            <a:endParaRPr lang="en-US"/>
          </a:p>
        </p:txBody>
      </p:sp>
      <p:sp>
        <p:nvSpPr>
          <p:cNvPr id="30003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p>
        </p:txBody>
      </p:sp>
      <p:sp>
        <p:nvSpPr>
          <p:cNvPr id="30003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vl1pPr>
          </a:lstStyle>
          <a:p>
            <a:endParaRPr lang="en-US"/>
          </a:p>
        </p:txBody>
      </p:sp>
      <p:sp>
        <p:nvSpPr>
          <p:cNvPr id="30003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vl1pPr>
          </a:lstStyle>
          <a:p>
            <a:fld id="{22BB5BBD-EFC7-4BEB-96A9-C69E161199C6}"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vl1pPr>
          </a:lstStyle>
          <a:p>
            <a:endParaRPr lang="en-US"/>
          </a:p>
        </p:txBody>
      </p:sp>
      <p:sp>
        <p:nvSpPr>
          <p:cNvPr id="4608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p>
        </p:txBody>
      </p:sp>
      <p:sp>
        <p:nvSpPr>
          <p:cNvPr id="4608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vl1pPr>
          </a:lstStyle>
          <a:p>
            <a:endParaRPr lang="en-US"/>
          </a:p>
        </p:txBody>
      </p:sp>
      <p:sp>
        <p:nvSpPr>
          <p:cNvPr id="4608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vl1pPr>
          </a:lstStyle>
          <a:p>
            <a:fld id="{17DC901D-4CCA-4CB6-A3AD-8BF50BD0901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DB53A4-1A32-4137-82AC-03A6272AED7E}" type="slidenum">
              <a:rPr lang="en-US"/>
              <a:pPr/>
              <a:t>1</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909" name="Rectangle 21"/>
          <p:cNvSpPr>
            <a:spLocks noChangeArrowheads="1"/>
          </p:cNvSpPr>
          <p:nvPr userDrawn="1"/>
        </p:nvSpPr>
        <p:spPr bwMode="auto">
          <a:xfrm>
            <a:off x="0" y="4763"/>
            <a:ext cx="9144000" cy="300037"/>
          </a:xfrm>
          <a:prstGeom prst="rect">
            <a:avLst/>
          </a:prstGeom>
          <a:solidFill>
            <a:schemeClr val="folHlink"/>
          </a:solidFill>
          <a:ln w="9525">
            <a:noFill/>
            <a:miter lim="800000"/>
            <a:headEnd/>
            <a:tailEnd/>
          </a:ln>
          <a:effectLst/>
        </p:spPr>
        <p:txBody>
          <a:bodyPr wrap="none" anchor="ctr"/>
          <a:lstStyle/>
          <a:p>
            <a:endParaRPr lang="en-US"/>
          </a:p>
        </p:txBody>
      </p:sp>
      <p:sp>
        <p:nvSpPr>
          <p:cNvPr id="37910" name="Rectangle 22"/>
          <p:cNvSpPr>
            <a:spLocks noChangeArrowheads="1"/>
          </p:cNvSpPr>
          <p:nvPr userDrawn="1"/>
        </p:nvSpPr>
        <p:spPr bwMode="auto">
          <a:xfrm>
            <a:off x="0" y="4763"/>
            <a:ext cx="609600" cy="300037"/>
          </a:xfrm>
          <a:prstGeom prst="rect">
            <a:avLst/>
          </a:prstGeom>
          <a:solidFill>
            <a:srgbClr val="000099"/>
          </a:solidFill>
          <a:ln w="9525">
            <a:noFill/>
            <a:miter lim="800000"/>
            <a:headEnd/>
            <a:tailEnd/>
          </a:ln>
          <a:effectLst/>
        </p:spPr>
        <p:txBody>
          <a:bodyPr wrap="none" anchor="ctr"/>
          <a:lstStyle/>
          <a:p>
            <a:pPr marL="234950" indent="-234950" algn="ctr" eaLnBrk="0" hangingPunct="0">
              <a:spcBef>
                <a:spcPct val="50000"/>
              </a:spcBef>
              <a:buClr>
                <a:schemeClr val="accent1"/>
              </a:buClr>
              <a:buSzPct val="110000"/>
              <a:buFont typeface="Calibri" pitchFamily="34" charset="0"/>
              <a:buNone/>
            </a:pPr>
            <a:endParaRPr lang="en-GB" sz="2400" b="0">
              <a:solidFill>
                <a:srgbClr val="000099"/>
              </a:solidFill>
              <a:effectLst>
                <a:outerShdw blurRad="38100" dist="38100" dir="2700000" algn="tl">
                  <a:srgbClr val="000000"/>
                </a:outerShdw>
              </a:effectLst>
            </a:endParaRPr>
          </a:p>
        </p:txBody>
      </p:sp>
      <p:sp>
        <p:nvSpPr>
          <p:cNvPr id="37904" name="Rectangle 16"/>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37905" name="Rectangle 17"/>
          <p:cNvSpPr>
            <a:spLocks noGrp="1" noChangeArrowheads="1"/>
          </p:cNvSpPr>
          <p:nvPr>
            <p:ph type="ftr" sz="quarter" idx="3"/>
          </p:nvPr>
        </p:nvSpPr>
        <p:spPr>
          <a:xfrm>
            <a:off x="2590800" y="6248400"/>
            <a:ext cx="3962400" cy="457200"/>
          </a:xfrm>
        </p:spPr>
        <p:txBody>
          <a:bodyPr/>
          <a:lstStyle>
            <a:lvl1pPr>
              <a:defRPr sz="1200"/>
            </a:lvl1pPr>
          </a:lstStyle>
          <a:p>
            <a:r>
              <a:rPr lang="en-US" smtClean="0"/>
              <a:t>Streaming Verification of Outsourced Computation</a:t>
            </a:r>
            <a:endParaRPr lang="en-US"/>
          </a:p>
        </p:txBody>
      </p:sp>
      <p:sp>
        <p:nvSpPr>
          <p:cNvPr id="37906" name="Rectangle 18"/>
          <p:cNvSpPr>
            <a:spLocks noGrp="1" noChangeArrowheads="1"/>
          </p:cNvSpPr>
          <p:nvPr>
            <p:ph type="sldNum" sz="quarter" idx="4"/>
          </p:nvPr>
        </p:nvSpPr>
        <p:spPr>
          <a:xfrm>
            <a:off x="6553200" y="6248400"/>
            <a:ext cx="2133600" cy="457200"/>
          </a:xfrm>
        </p:spPr>
        <p:txBody>
          <a:bodyPr/>
          <a:lstStyle>
            <a:lvl1pPr algn="r">
              <a:defRPr/>
            </a:lvl1pPr>
          </a:lstStyle>
          <a:p>
            <a:fld id="{6284C363-917D-42B5-9FEB-D2BCE610078D}" type="slidenum">
              <a:rPr lang="en-US"/>
              <a:pPr/>
              <a:t>‹#›</a:t>
            </a:fld>
            <a:endParaRPr lang="en-US"/>
          </a:p>
        </p:txBody>
      </p:sp>
      <p:sp>
        <p:nvSpPr>
          <p:cNvPr id="37907" name="Rectangle 19"/>
          <p:cNvSpPr>
            <a:spLocks noGrp="1" noChangeArrowheads="1"/>
          </p:cNvSpPr>
          <p:nvPr>
            <p:ph type="ctrTitle"/>
          </p:nvPr>
        </p:nvSpPr>
        <p:spPr>
          <a:xfrm>
            <a:off x="457200" y="685800"/>
            <a:ext cx="8534400" cy="3352800"/>
          </a:xfrm>
        </p:spPr>
        <p:txBody>
          <a:bodyPr/>
          <a:lstStyle>
            <a:lvl1pPr algn="ctr">
              <a:defRPr sz="4200"/>
            </a:lvl1pPr>
          </a:lstStyle>
          <a:p>
            <a:r>
              <a:rPr lang="en-US"/>
              <a:t>Click to edit Master title style</a:t>
            </a:r>
          </a:p>
        </p:txBody>
      </p:sp>
      <p:sp>
        <p:nvSpPr>
          <p:cNvPr id="37908" name="Rectangle 20"/>
          <p:cNvSpPr>
            <a:spLocks noGrp="1" noChangeArrowheads="1"/>
          </p:cNvSpPr>
          <p:nvPr>
            <p:ph type="subTitle" idx="1"/>
          </p:nvPr>
        </p:nvSpPr>
        <p:spPr>
          <a:xfrm>
            <a:off x="457200" y="4267200"/>
            <a:ext cx="8534400" cy="1752600"/>
          </a:xfrm>
        </p:spPr>
        <p:txBody>
          <a:bodyPr/>
          <a:lstStyle>
            <a:lvl1pPr marL="0" indent="0" algn="ctr">
              <a:buFont typeface="Wingdings" pitchFamily="2" charset="2"/>
              <a:buNone/>
              <a:defRPr sz="2600"/>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Streaming Verification of Outsourced Computation</a:t>
            </a:r>
            <a:endParaRPr lang="en-US"/>
          </a:p>
        </p:txBody>
      </p:sp>
      <p:sp>
        <p:nvSpPr>
          <p:cNvPr id="5" name="Slide Number Placeholder 4"/>
          <p:cNvSpPr>
            <a:spLocks noGrp="1"/>
          </p:cNvSpPr>
          <p:nvPr>
            <p:ph type="sldNum" sz="quarter" idx="11"/>
          </p:nvPr>
        </p:nvSpPr>
        <p:spPr/>
        <p:txBody>
          <a:bodyPr/>
          <a:lstStyle>
            <a:lvl1pPr>
              <a:defRPr/>
            </a:lvl1pPr>
          </a:lstStyle>
          <a:p>
            <a:fld id="{84F951D6-68CC-452A-B431-D4523BE7518C}"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304800"/>
            <a:ext cx="21717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3627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Streaming Verification of Outsourced Computation</a:t>
            </a:r>
            <a:endParaRPr lang="en-US"/>
          </a:p>
        </p:txBody>
      </p:sp>
      <p:sp>
        <p:nvSpPr>
          <p:cNvPr id="5" name="Slide Number Placeholder 4"/>
          <p:cNvSpPr>
            <a:spLocks noGrp="1"/>
          </p:cNvSpPr>
          <p:nvPr>
            <p:ph type="sldNum" sz="quarter" idx="11"/>
          </p:nvPr>
        </p:nvSpPr>
        <p:spPr/>
        <p:txBody>
          <a:bodyPr/>
          <a:lstStyle>
            <a:lvl1pPr>
              <a:defRPr/>
            </a:lvl1pPr>
          </a:lstStyle>
          <a:p>
            <a:fld id="{D762CFCD-3DF6-45DB-B503-323937E8538B}"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Black"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Streaming Verification of Outsourced Computation</a:t>
            </a:r>
            <a:endParaRPr lang="en-US"/>
          </a:p>
        </p:txBody>
      </p:sp>
      <p:sp>
        <p:nvSpPr>
          <p:cNvPr id="5" name="Slide Number Placeholder 4"/>
          <p:cNvSpPr>
            <a:spLocks noGrp="1"/>
          </p:cNvSpPr>
          <p:nvPr>
            <p:ph type="sldNum" sz="quarter" idx="11"/>
          </p:nvPr>
        </p:nvSpPr>
        <p:spPr/>
        <p:txBody>
          <a:bodyPr/>
          <a:lstStyle>
            <a:lvl1pPr>
              <a:defRPr/>
            </a:lvl1pPr>
          </a:lstStyle>
          <a:p>
            <a:fld id="{4D3E63F6-4F77-4CD9-8171-4F0B854ACA7A}"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Streaming Verification of Outsourced Computation</a:t>
            </a:r>
            <a:endParaRPr lang="en-US"/>
          </a:p>
        </p:txBody>
      </p:sp>
      <p:sp>
        <p:nvSpPr>
          <p:cNvPr id="5" name="Slide Number Placeholder 4"/>
          <p:cNvSpPr>
            <a:spLocks noGrp="1"/>
          </p:cNvSpPr>
          <p:nvPr>
            <p:ph type="sldNum" sz="quarter" idx="11"/>
          </p:nvPr>
        </p:nvSpPr>
        <p:spPr/>
        <p:txBody>
          <a:bodyPr/>
          <a:lstStyle>
            <a:lvl1pPr>
              <a:defRPr/>
            </a:lvl1pPr>
          </a:lstStyle>
          <a:p>
            <a:fld id="{DE29BC95-94B1-45E8-BA1E-D75C37BAA19E}"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smtClean="0"/>
              <a:t>Streaming Verification of Outsourced Computation</a:t>
            </a:r>
            <a:endParaRPr lang="en-US"/>
          </a:p>
        </p:txBody>
      </p:sp>
      <p:sp>
        <p:nvSpPr>
          <p:cNvPr id="6" name="Slide Number Placeholder 5"/>
          <p:cNvSpPr>
            <a:spLocks noGrp="1"/>
          </p:cNvSpPr>
          <p:nvPr>
            <p:ph type="sldNum" sz="quarter" idx="11"/>
          </p:nvPr>
        </p:nvSpPr>
        <p:spPr/>
        <p:txBody>
          <a:bodyPr/>
          <a:lstStyle>
            <a:lvl1pPr>
              <a:defRPr/>
            </a:lvl1pPr>
          </a:lstStyle>
          <a:p>
            <a:fld id="{D31D8934-CEB1-44C6-850C-5AC2F59732E9}"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t>Streaming Verification of Outsourced Computation</a:t>
            </a:r>
            <a:endParaRPr lang="en-US"/>
          </a:p>
        </p:txBody>
      </p:sp>
      <p:sp>
        <p:nvSpPr>
          <p:cNvPr id="8" name="Slide Number Placeholder 7"/>
          <p:cNvSpPr>
            <a:spLocks noGrp="1"/>
          </p:cNvSpPr>
          <p:nvPr>
            <p:ph type="sldNum" sz="quarter" idx="11"/>
          </p:nvPr>
        </p:nvSpPr>
        <p:spPr/>
        <p:txBody>
          <a:bodyPr/>
          <a:lstStyle>
            <a:lvl1pPr>
              <a:defRPr/>
            </a:lvl1pPr>
          </a:lstStyle>
          <a:p>
            <a:fld id="{620E662F-5EF2-44B3-94A8-4E597B2BECCE}"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t>Streaming Verification of Outsourced Computation</a:t>
            </a:r>
            <a:endParaRPr lang="en-US"/>
          </a:p>
        </p:txBody>
      </p:sp>
      <p:sp>
        <p:nvSpPr>
          <p:cNvPr id="4" name="Slide Number Placeholder 3"/>
          <p:cNvSpPr>
            <a:spLocks noGrp="1"/>
          </p:cNvSpPr>
          <p:nvPr>
            <p:ph type="sldNum" sz="quarter" idx="11"/>
          </p:nvPr>
        </p:nvSpPr>
        <p:spPr/>
        <p:txBody>
          <a:bodyPr/>
          <a:lstStyle>
            <a:lvl1pPr>
              <a:defRPr/>
            </a:lvl1pPr>
          </a:lstStyle>
          <a:p>
            <a:fld id="{576DD2C9-3E94-4917-AFA0-6C3D2C2A969F}"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t>Streaming Verification of Outsourced Computation</a:t>
            </a:r>
            <a:endParaRPr lang="en-US"/>
          </a:p>
        </p:txBody>
      </p:sp>
      <p:sp>
        <p:nvSpPr>
          <p:cNvPr id="3" name="Slide Number Placeholder 2"/>
          <p:cNvSpPr>
            <a:spLocks noGrp="1"/>
          </p:cNvSpPr>
          <p:nvPr>
            <p:ph type="sldNum" sz="quarter" idx="11"/>
          </p:nvPr>
        </p:nvSpPr>
        <p:spPr/>
        <p:txBody>
          <a:bodyPr/>
          <a:lstStyle>
            <a:lvl1pPr>
              <a:defRPr/>
            </a:lvl1pPr>
          </a:lstStyle>
          <a:p>
            <a:fld id="{6C895420-8315-44CC-A684-05E10B962FB2}"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Streaming Verification of Outsourced Computation</a:t>
            </a:r>
            <a:endParaRPr lang="en-US"/>
          </a:p>
        </p:txBody>
      </p:sp>
      <p:sp>
        <p:nvSpPr>
          <p:cNvPr id="6" name="Slide Number Placeholder 5"/>
          <p:cNvSpPr>
            <a:spLocks noGrp="1"/>
          </p:cNvSpPr>
          <p:nvPr>
            <p:ph type="sldNum" sz="quarter" idx="11"/>
          </p:nvPr>
        </p:nvSpPr>
        <p:spPr/>
        <p:txBody>
          <a:bodyPr/>
          <a:lstStyle>
            <a:lvl1pPr>
              <a:defRPr/>
            </a:lvl1pPr>
          </a:lstStyle>
          <a:p>
            <a:fld id="{D604903D-E2A0-4E43-A7A8-ACEE8262CF35}"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Streaming Verification of Outsourced Computation</a:t>
            </a:r>
            <a:endParaRPr lang="en-US"/>
          </a:p>
        </p:txBody>
      </p:sp>
      <p:sp>
        <p:nvSpPr>
          <p:cNvPr id="6" name="Slide Number Placeholder 5"/>
          <p:cNvSpPr>
            <a:spLocks noGrp="1"/>
          </p:cNvSpPr>
          <p:nvPr>
            <p:ph type="sldNum" sz="quarter" idx="11"/>
          </p:nvPr>
        </p:nvSpPr>
        <p:spPr/>
        <p:txBody>
          <a:bodyPr/>
          <a:lstStyle>
            <a:lvl1pPr>
              <a:defRPr/>
            </a:lvl1pPr>
          </a:lstStyle>
          <a:p>
            <a:fld id="{A2843462-6647-48EC-9CC9-BD82B00A2A84}"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2362200" y="6324600"/>
            <a:ext cx="4419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100" b="0">
                <a:solidFill>
                  <a:schemeClr val="bg2"/>
                </a:solidFill>
              </a:defRPr>
            </a:lvl1pPr>
          </a:lstStyle>
          <a:p>
            <a:r>
              <a:rPr lang="en-US" smtClean="0"/>
              <a:t>Streaming Verification of Outsourced Computation</a:t>
            </a:r>
            <a:endParaRPr lang="en-US" dirty="0"/>
          </a:p>
        </p:txBody>
      </p:sp>
      <p:sp>
        <p:nvSpPr>
          <p:cNvPr id="36867" name="Rectangle 3"/>
          <p:cNvSpPr>
            <a:spLocks noGrp="1" noChangeArrowheads="1"/>
          </p:cNvSpPr>
          <p:nvPr>
            <p:ph type="sldNum" sz="quarter" idx="4"/>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D56A8226-A0CA-4ECB-8722-F928A8B6296D}" type="slidenum">
              <a:rPr lang="en-US"/>
              <a:pPr/>
              <a:t>‹#›</a:t>
            </a:fld>
            <a:endParaRPr lang="en-US"/>
          </a:p>
        </p:txBody>
      </p:sp>
      <p:sp>
        <p:nvSpPr>
          <p:cNvPr id="36878" name="Rectangle 14"/>
          <p:cNvSpPr>
            <a:spLocks noGrp="1" noChangeArrowheads="1"/>
          </p:cNvSpPr>
          <p:nvPr>
            <p:ph type="title"/>
          </p:nvPr>
        </p:nvSpPr>
        <p:spPr bwMode="auto">
          <a:xfrm>
            <a:off x="457200" y="304800"/>
            <a:ext cx="86868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6879" name="Rectangle 15"/>
          <p:cNvSpPr>
            <a:spLocks noGrp="1" noChangeArrowheads="1"/>
          </p:cNvSpPr>
          <p:nvPr>
            <p:ph type="body" idx="1"/>
          </p:nvPr>
        </p:nvSpPr>
        <p:spPr bwMode="auto">
          <a:xfrm>
            <a:off x="457200" y="1524000"/>
            <a:ext cx="82296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88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36884" name="Rectangle 20"/>
          <p:cNvSpPr>
            <a:spLocks noChangeArrowheads="1"/>
          </p:cNvSpPr>
          <p:nvPr userDrawn="1"/>
        </p:nvSpPr>
        <p:spPr bwMode="auto">
          <a:xfrm>
            <a:off x="0" y="4763"/>
            <a:ext cx="9144000" cy="300037"/>
          </a:xfrm>
          <a:prstGeom prst="rect">
            <a:avLst/>
          </a:prstGeom>
          <a:solidFill>
            <a:schemeClr val="folHlink"/>
          </a:solidFill>
          <a:ln w="9525">
            <a:noFill/>
            <a:miter lim="800000"/>
            <a:headEnd/>
            <a:tailEnd/>
          </a:ln>
          <a:effectLst/>
        </p:spPr>
        <p:txBody>
          <a:bodyPr wrap="none" anchor="ctr"/>
          <a:lstStyle/>
          <a:p>
            <a:endParaRPr lang="en-US"/>
          </a:p>
        </p:txBody>
      </p:sp>
      <p:sp>
        <p:nvSpPr>
          <p:cNvPr id="36885" name="Rectangle 21"/>
          <p:cNvSpPr>
            <a:spLocks noChangeArrowheads="1"/>
          </p:cNvSpPr>
          <p:nvPr userDrawn="1"/>
        </p:nvSpPr>
        <p:spPr bwMode="auto">
          <a:xfrm>
            <a:off x="0" y="4763"/>
            <a:ext cx="609600" cy="300037"/>
          </a:xfrm>
          <a:prstGeom prst="rect">
            <a:avLst/>
          </a:prstGeom>
          <a:solidFill>
            <a:srgbClr val="000099"/>
          </a:solidFill>
          <a:ln w="9525">
            <a:noFill/>
            <a:miter lim="800000"/>
            <a:headEnd/>
            <a:tailEnd/>
          </a:ln>
          <a:effectLst/>
        </p:spPr>
        <p:txBody>
          <a:bodyPr wrap="none" anchor="ctr"/>
          <a:lstStyle/>
          <a:p>
            <a:pPr marL="234950" indent="-234950" algn="ctr" eaLnBrk="0" hangingPunct="0">
              <a:spcBef>
                <a:spcPct val="50000"/>
              </a:spcBef>
              <a:buClr>
                <a:schemeClr val="accent1"/>
              </a:buClr>
              <a:buSzPct val="110000"/>
              <a:buFont typeface="Wingdings" pitchFamily="2" charset="2"/>
              <a:buNone/>
            </a:pPr>
            <a:endParaRPr lang="en-GB" sz="2400" b="0">
              <a:solidFill>
                <a:srgbClr val="000099"/>
              </a:solidFill>
              <a:effectLst>
                <a:outerShdw blurRad="38100" dist="38100" dir="2700000" algn="tl">
                  <a:srgbClr val="000000"/>
                </a:outerShdw>
              </a:effectLst>
            </a:endParaRPr>
          </a:p>
        </p:txBody>
      </p:sp>
      <p:sp>
        <p:nvSpPr>
          <p:cNvPr id="36886" name="Line 22"/>
          <p:cNvSpPr>
            <a:spLocks noChangeShapeType="1"/>
          </p:cNvSpPr>
          <p:nvPr userDrawn="1"/>
        </p:nvSpPr>
        <p:spPr bwMode="auto">
          <a:xfrm>
            <a:off x="533400" y="1066800"/>
            <a:ext cx="8458200" cy="0"/>
          </a:xfrm>
          <a:prstGeom prst="line">
            <a:avLst/>
          </a:prstGeom>
          <a:noFill/>
          <a:ln w="9525">
            <a:solidFill>
              <a:srgbClr val="000099"/>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hf sldNum="0" hdr="0" ftr="0" dt="0"/>
  <p:txStyles>
    <p:titleStyle>
      <a:lvl1pPr algn="l" rtl="0" fontAlgn="base">
        <a:spcBef>
          <a:spcPct val="0"/>
        </a:spcBef>
        <a:spcAft>
          <a:spcPct val="0"/>
        </a:spcAft>
        <a:defRPr sz="3600">
          <a:solidFill>
            <a:schemeClr val="bg2"/>
          </a:solidFill>
          <a:latin typeface="+mj-lt"/>
          <a:ea typeface="+mj-ea"/>
          <a:cs typeface="+mj-cs"/>
        </a:defRPr>
      </a:lvl1pPr>
      <a:lvl2pPr algn="l" rtl="0" fontAlgn="base">
        <a:spcBef>
          <a:spcPct val="0"/>
        </a:spcBef>
        <a:spcAft>
          <a:spcPct val="0"/>
        </a:spcAft>
        <a:defRPr sz="3600">
          <a:solidFill>
            <a:schemeClr val="bg2"/>
          </a:solidFill>
          <a:latin typeface="Futura Md BT" pitchFamily="34" charset="0"/>
        </a:defRPr>
      </a:lvl2pPr>
      <a:lvl3pPr algn="l" rtl="0" fontAlgn="base">
        <a:spcBef>
          <a:spcPct val="0"/>
        </a:spcBef>
        <a:spcAft>
          <a:spcPct val="0"/>
        </a:spcAft>
        <a:defRPr sz="3600">
          <a:solidFill>
            <a:schemeClr val="bg2"/>
          </a:solidFill>
          <a:latin typeface="Futura Md BT" pitchFamily="34" charset="0"/>
        </a:defRPr>
      </a:lvl3pPr>
      <a:lvl4pPr algn="l" rtl="0" fontAlgn="base">
        <a:spcBef>
          <a:spcPct val="0"/>
        </a:spcBef>
        <a:spcAft>
          <a:spcPct val="0"/>
        </a:spcAft>
        <a:defRPr sz="3600">
          <a:solidFill>
            <a:schemeClr val="bg2"/>
          </a:solidFill>
          <a:latin typeface="Futura Md BT" pitchFamily="34" charset="0"/>
        </a:defRPr>
      </a:lvl4pPr>
      <a:lvl5pPr algn="l" rtl="0" fontAlgn="base">
        <a:spcBef>
          <a:spcPct val="0"/>
        </a:spcBef>
        <a:spcAft>
          <a:spcPct val="0"/>
        </a:spcAft>
        <a:defRPr sz="3600">
          <a:solidFill>
            <a:schemeClr val="bg2"/>
          </a:solidFill>
          <a:latin typeface="Futura Md BT" pitchFamily="34" charset="0"/>
        </a:defRPr>
      </a:lvl5pPr>
      <a:lvl6pPr marL="457200" algn="l" rtl="0" fontAlgn="base">
        <a:spcBef>
          <a:spcPct val="0"/>
        </a:spcBef>
        <a:spcAft>
          <a:spcPct val="0"/>
        </a:spcAft>
        <a:defRPr sz="3600">
          <a:solidFill>
            <a:schemeClr val="bg2"/>
          </a:solidFill>
          <a:latin typeface="Futura Md BT" pitchFamily="34" charset="0"/>
        </a:defRPr>
      </a:lvl6pPr>
      <a:lvl7pPr marL="914400" algn="l" rtl="0" fontAlgn="base">
        <a:spcBef>
          <a:spcPct val="0"/>
        </a:spcBef>
        <a:spcAft>
          <a:spcPct val="0"/>
        </a:spcAft>
        <a:defRPr sz="3600">
          <a:solidFill>
            <a:schemeClr val="bg2"/>
          </a:solidFill>
          <a:latin typeface="Futura Md BT" pitchFamily="34" charset="0"/>
        </a:defRPr>
      </a:lvl7pPr>
      <a:lvl8pPr marL="1371600" algn="l" rtl="0" fontAlgn="base">
        <a:spcBef>
          <a:spcPct val="0"/>
        </a:spcBef>
        <a:spcAft>
          <a:spcPct val="0"/>
        </a:spcAft>
        <a:defRPr sz="3600">
          <a:solidFill>
            <a:schemeClr val="bg2"/>
          </a:solidFill>
          <a:latin typeface="Futura Md BT" pitchFamily="34" charset="0"/>
        </a:defRPr>
      </a:lvl8pPr>
      <a:lvl9pPr marL="1828800" algn="l" rtl="0" fontAlgn="base">
        <a:spcBef>
          <a:spcPct val="0"/>
        </a:spcBef>
        <a:spcAft>
          <a:spcPct val="0"/>
        </a:spcAft>
        <a:defRPr sz="3600">
          <a:solidFill>
            <a:schemeClr val="bg2"/>
          </a:solidFill>
          <a:latin typeface="Futura Md BT" pitchFamily="34"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Arial" charset="0"/>
        <a:buChar char="–"/>
        <a:defRPr sz="22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2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304800" y="1143000"/>
            <a:ext cx="8610600" cy="2209800"/>
          </a:xfrm>
        </p:spPr>
        <p:txBody>
          <a:bodyPr/>
          <a:lstStyle/>
          <a:p>
            <a:r>
              <a:rPr lang="en-US" b="1" dirty="0" smtClean="0">
                <a:latin typeface="Arial Black" pitchFamily="34" charset="0"/>
                <a:cs typeface="Aharoni" pitchFamily="2" charset="-79"/>
              </a:rPr>
              <a:t>Trusting the Cloud with Practical Interactive Proofs</a:t>
            </a:r>
            <a:endParaRPr lang="en-US" dirty="0">
              <a:latin typeface="Arial Black" pitchFamily="34" charset="0"/>
              <a:cs typeface="Aharoni" pitchFamily="2" charset="-79"/>
            </a:endParaRPr>
          </a:p>
        </p:txBody>
      </p:sp>
      <p:sp>
        <p:nvSpPr>
          <p:cNvPr id="43014" name="Rectangle 6"/>
          <p:cNvSpPr>
            <a:spLocks noChangeArrowheads="1"/>
          </p:cNvSpPr>
          <p:nvPr/>
        </p:nvSpPr>
        <p:spPr bwMode="auto">
          <a:xfrm>
            <a:off x="2286000" y="3429000"/>
            <a:ext cx="4495800" cy="1328738"/>
          </a:xfrm>
          <a:prstGeom prst="rect">
            <a:avLst/>
          </a:prstGeom>
          <a:noFill/>
          <a:ln w="9525">
            <a:noFill/>
            <a:miter lim="800000"/>
            <a:headEnd/>
            <a:tailEnd/>
          </a:ln>
          <a:effectLst/>
        </p:spPr>
        <p:txBody>
          <a:bodyPr lIns="0" tIns="0" rIns="0" bIns="0"/>
          <a:lstStyle/>
          <a:p>
            <a:pPr algn="ctr">
              <a:lnSpc>
                <a:spcPct val="110000"/>
              </a:lnSpc>
              <a:spcBef>
                <a:spcPct val="20000"/>
              </a:spcBef>
              <a:buClr>
                <a:schemeClr val="bg2"/>
              </a:buClr>
              <a:buSzPct val="75000"/>
              <a:buFont typeface="Wingdings" pitchFamily="2" charset="2"/>
              <a:buNone/>
            </a:pPr>
            <a:r>
              <a:rPr lang="en-US" sz="2400" dirty="0">
                <a:latin typeface="Calibri" pitchFamily="34" charset="0"/>
              </a:rPr>
              <a:t>Graham Cormode</a:t>
            </a:r>
            <a:r>
              <a:rPr lang="en-US" sz="2800" b="0" dirty="0">
                <a:latin typeface="Calibri" pitchFamily="34" charset="0"/>
              </a:rPr>
              <a:t>  </a:t>
            </a:r>
            <a:br>
              <a:rPr lang="en-US" sz="2800" b="0" dirty="0">
                <a:latin typeface="Calibri" pitchFamily="34" charset="0"/>
              </a:rPr>
            </a:br>
            <a:r>
              <a:rPr lang="en-US" b="0" dirty="0" smtClean="0">
                <a:solidFill>
                  <a:schemeClr val="bg2"/>
                </a:solidFill>
                <a:latin typeface="Calibri" pitchFamily="34" charset="0"/>
              </a:rPr>
              <a:t>G.Cormode@warwick.ac.uk</a:t>
            </a:r>
            <a:r>
              <a:rPr lang="en-US" b="0" dirty="0">
                <a:solidFill>
                  <a:schemeClr val="bg2"/>
                </a:solidFill>
                <a:latin typeface="Calibri" pitchFamily="34" charset="0"/>
              </a:rPr>
              <a:t/>
            </a:r>
            <a:br>
              <a:rPr lang="en-US" b="0" dirty="0">
                <a:solidFill>
                  <a:schemeClr val="bg2"/>
                </a:solidFill>
                <a:latin typeface="Calibri" pitchFamily="34" charset="0"/>
              </a:rPr>
            </a:br>
            <a:endParaRPr lang="en-US" b="0" dirty="0">
              <a:solidFill>
                <a:schemeClr val="bg2"/>
              </a:solidFill>
              <a:latin typeface="Calibri" pitchFamily="34" charset="0"/>
            </a:endParaRPr>
          </a:p>
          <a:p>
            <a:pPr algn="ctr">
              <a:lnSpc>
                <a:spcPct val="110000"/>
              </a:lnSpc>
              <a:spcBef>
                <a:spcPct val="20000"/>
              </a:spcBef>
              <a:buClr>
                <a:schemeClr val="bg2"/>
              </a:buClr>
              <a:buSzPct val="75000"/>
              <a:buFont typeface="Wingdings" pitchFamily="2" charset="2"/>
              <a:buNone/>
            </a:pPr>
            <a:r>
              <a:rPr lang="en-US" b="0" dirty="0" err="1">
                <a:solidFill>
                  <a:srgbClr val="33CC33"/>
                </a:solidFill>
                <a:latin typeface="Calibri" pitchFamily="34" charset="0"/>
              </a:rPr>
              <a:t>Amit</a:t>
            </a:r>
            <a:r>
              <a:rPr lang="en-US" b="0" dirty="0">
                <a:solidFill>
                  <a:srgbClr val="33CC33"/>
                </a:solidFill>
                <a:latin typeface="Calibri" pitchFamily="34" charset="0"/>
              </a:rPr>
              <a:t> </a:t>
            </a:r>
            <a:r>
              <a:rPr lang="en-US" b="0" dirty="0" err="1">
                <a:solidFill>
                  <a:srgbClr val="33CC33"/>
                </a:solidFill>
                <a:latin typeface="Calibri" pitchFamily="34" charset="0"/>
              </a:rPr>
              <a:t>Chakrabarti</a:t>
            </a:r>
            <a:r>
              <a:rPr lang="en-US" b="0" dirty="0">
                <a:solidFill>
                  <a:srgbClr val="33CC33"/>
                </a:solidFill>
                <a:latin typeface="Calibri" pitchFamily="34" charset="0"/>
              </a:rPr>
              <a:t> (Dartmouth)</a:t>
            </a:r>
          </a:p>
          <a:p>
            <a:pPr algn="ctr">
              <a:lnSpc>
                <a:spcPct val="110000"/>
              </a:lnSpc>
              <a:spcBef>
                <a:spcPct val="20000"/>
              </a:spcBef>
              <a:buClr>
                <a:schemeClr val="bg2"/>
              </a:buClr>
              <a:buSzPct val="75000"/>
              <a:buFont typeface="Wingdings" pitchFamily="2" charset="2"/>
              <a:buNone/>
            </a:pPr>
            <a:r>
              <a:rPr lang="en-US" b="0" dirty="0">
                <a:solidFill>
                  <a:srgbClr val="33CC33"/>
                </a:solidFill>
                <a:latin typeface="Calibri" pitchFamily="34" charset="0"/>
              </a:rPr>
              <a:t>Andrew McGregor (U Mass Amherst</a:t>
            </a:r>
            <a:r>
              <a:rPr lang="en-US" b="0" dirty="0" smtClean="0">
                <a:solidFill>
                  <a:srgbClr val="33CC33"/>
                </a:solidFill>
                <a:latin typeface="Calibri" pitchFamily="34" charset="0"/>
              </a:rPr>
              <a:t>)</a:t>
            </a:r>
          </a:p>
          <a:p>
            <a:pPr algn="ctr">
              <a:lnSpc>
                <a:spcPct val="110000"/>
              </a:lnSpc>
              <a:spcBef>
                <a:spcPct val="20000"/>
              </a:spcBef>
              <a:buClr>
                <a:schemeClr val="bg2"/>
              </a:buClr>
              <a:buSzPct val="75000"/>
              <a:buFont typeface="Wingdings" pitchFamily="2" charset="2"/>
              <a:buNone/>
            </a:pPr>
            <a:r>
              <a:rPr lang="en-US" b="0" dirty="0" smtClean="0">
                <a:solidFill>
                  <a:srgbClr val="33CC33"/>
                </a:solidFill>
                <a:latin typeface="Calibri" pitchFamily="34" charset="0"/>
              </a:rPr>
              <a:t>Justin </a:t>
            </a:r>
            <a:r>
              <a:rPr lang="en-US" b="0" dirty="0" err="1">
                <a:solidFill>
                  <a:srgbClr val="33CC33"/>
                </a:solidFill>
                <a:latin typeface="Calibri" pitchFamily="34" charset="0"/>
              </a:rPr>
              <a:t>Thaler</a:t>
            </a:r>
            <a:r>
              <a:rPr lang="en-US" b="0" dirty="0">
                <a:solidFill>
                  <a:srgbClr val="33CC33"/>
                </a:solidFill>
                <a:latin typeface="Calibri" pitchFamily="34" charset="0"/>
              </a:rPr>
              <a:t> (</a:t>
            </a:r>
            <a:r>
              <a:rPr lang="en-US" b="0" dirty="0" smtClean="0">
                <a:solidFill>
                  <a:srgbClr val="33CC33"/>
                </a:solidFill>
                <a:latin typeface="Calibri" pitchFamily="34" charset="0"/>
              </a:rPr>
              <a:t>Harvard/Yahoo!)</a:t>
            </a:r>
            <a:endParaRPr lang="en-US" b="0" dirty="0">
              <a:solidFill>
                <a:srgbClr val="33CC33"/>
              </a:solidFill>
              <a:latin typeface="Calibri" pitchFamily="34" charset="0"/>
            </a:endParaRPr>
          </a:p>
          <a:p>
            <a:pPr algn="ctr">
              <a:lnSpc>
                <a:spcPct val="110000"/>
              </a:lnSpc>
              <a:spcBef>
                <a:spcPct val="20000"/>
              </a:spcBef>
              <a:buClr>
                <a:schemeClr val="bg2"/>
              </a:buClr>
              <a:buSzPct val="75000"/>
              <a:buFont typeface="Wingdings" pitchFamily="2" charset="2"/>
              <a:buNone/>
            </a:pPr>
            <a:r>
              <a:rPr lang="en-US" b="0" dirty="0" smtClean="0">
                <a:solidFill>
                  <a:srgbClr val="33CC33"/>
                </a:solidFill>
                <a:latin typeface="Calibri" pitchFamily="34" charset="0"/>
              </a:rPr>
              <a:t>Suresh </a:t>
            </a:r>
            <a:r>
              <a:rPr lang="en-US" b="0" dirty="0" err="1" smtClean="0">
                <a:solidFill>
                  <a:srgbClr val="33CC33"/>
                </a:solidFill>
                <a:latin typeface="Calibri" pitchFamily="34" charset="0"/>
              </a:rPr>
              <a:t>Venkatasubramanian</a:t>
            </a:r>
            <a:r>
              <a:rPr lang="en-US" b="0" dirty="0" smtClean="0">
                <a:solidFill>
                  <a:srgbClr val="33CC33"/>
                </a:solidFill>
                <a:latin typeface="Calibri" pitchFamily="34" charset="0"/>
              </a:rPr>
              <a:t> (Utah)</a:t>
            </a:r>
            <a:endParaRPr lang="en-US" sz="900" b="0" dirty="0">
              <a:solidFill>
                <a:srgbClr val="33CC33"/>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Streaming </a:t>
            </a:r>
            <a:r>
              <a:rPr lang="en-US" dirty="0" smtClean="0"/>
              <a:t>LDE Computation</a:t>
            </a:r>
            <a:endParaRPr lang="en-US" dirty="0"/>
          </a:p>
        </p:txBody>
      </p:sp>
      <p:sp>
        <p:nvSpPr>
          <p:cNvPr id="510979" name="Rectangle 3"/>
          <p:cNvSpPr>
            <a:spLocks noGrp="1" noChangeArrowheads="1"/>
          </p:cNvSpPr>
          <p:nvPr>
            <p:ph type="body" idx="1"/>
          </p:nvPr>
        </p:nvSpPr>
        <p:spPr>
          <a:xfrm>
            <a:off x="533400" y="1524000"/>
            <a:ext cx="8229600" cy="4343400"/>
          </a:xfrm>
        </p:spPr>
        <p:txBody>
          <a:bodyPr/>
          <a:lstStyle/>
          <a:p>
            <a:r>
              <a:rPr lang="en-US" dirty="0" smtClean="0"/>
              <a:t>Given query point </a:t>
            </a:r>
            <a:r>
              <a:rPr lang="en-US" dirty="0" smtClean="0">
                <a:solidFill>
                  <a:schemeClr val="bg2"/>
                </a:solidFill>
              </a:rPr>
              <a:t>r </a:t>
            </a:r>
            <a:r>
              <a:rPr lang="en-US" dirty="0" smtClean="0">
                <a:solidFill>
                  <a:schemeClr val="bg2"/>
                </a:solidFill>
                <a:latin typeface="Symbol"/>
                <a:sym typeface="Symbol"/>
              </a:rPr>
              <a:t></a:t>
            </a:r>
            <a:r>
              <a:rPr lang="en-US" dirty="0" smtClean="0">
                <a:solidFill>
                  <a:schemeClr val="bg2"/>
                </a:solidFill>
              </a:rPr>
              <a:t> </a:t>
            </a:r>
            <a:r>
              <a:rPr lang="en-US" dirty="0" err="1" smtClean="0">
                <a:solidFill>
                  <a:schemeClr val="bg2"/>
                </a:solidFill>
              </a:rPr>
              <a:t>F</a:t>
            </a:r>
            <a:r>
              <a:rPr lang="en-US" baseline="30000" dirty="0" err="1" smtClean="0">
                <a:solidFill>
                  <a:schemeClr val="bg2"/>
                </a:solidFill>
              </a:rPr>
              <a:t>b</a:t>
            </a:r>
            <a:r>
              <a:rPr lang="en-US" dirty="0" smtClean="0"/>
              <a:t>, evaluate extension of input at </a:t>
            </a:r>
            <a:r>
              <a:rPr lang="en-US" dirty="0" smtClean="0">
                <a:solidFill>
                  <a:schemeClr val="bg2"/>
                </a:solidFill>
              </a:rPr>
              <a:t>r</a:t>
            </a:r>
          </a:p>
          <a:p>
            <a:r>
              <a:rPr lang="en-US" dirty="0" smtClean="0"/>
              <a:t>Initialize: </a:t>
            </a:r>
            <a:r>
              <a:rPr lang="en-US" dirty="0" smtClean="0">
                <a:solidFill>
                  <a:schemeClr val="bg2"/>
                </a:solidFill>
              </a:rPr>
              <a:t>z = 0</a:t>
            </a:r>
          </a:p>
          <a:p>
            <a:r>
              <a:rPr lang="en-US" dirty="0" smtClean="0"/>
              <a:t>Update with impact of each data point </a:t>
            </a:r>
            <a:r>
              <a:rPr lang="en-US" dirty="0" smtClean="0">
                <a:solidFill>
                  <a:schemeClr val="bg2"/>
                </a:solidFill>
              </a:rPr>
              <a:t>y=(y</a:t>
            </a:r>
            <a:r>
              <a:rPr lang="en-US" baseline="-25000" dirty="0" smtClean="0">
                <a:solidFill>
                  <a:schemeClr val="bg2"/>
                </a:solidFill>
              </a:rPr>
              <a:t>1</a:t>
            </a:r>
            <a:r>
              <a:rPr lang="en-US" dirty="0" smtClean="0">
                <a:solidFill>
                  <a:schemeClr val="bg2"/>
                </a:solidFill>
              </a:rPr>
              <a:t>, … </a:t>
            </a:r>
            <a:r>
              <a:rPr lang="en-US" dirty="0" err="1" smtClean="0">
                <a:solidFill>
                  <a:schemeClr val="bg2"/>
                </a:solidFill>
              </a:rPr>
              <a:t>y</a:t>
            </a:r>
            <a:r>
              <a:rPr lang="en-US" baseline="-25000" dirty="0" err="1" smtClean="0">
                <a:solidFill>
                  <a:schemeClr val="bg2"/>
                </a:solidFill>
              </a:rPr>
              <a:t>b</a:t>
            </a:r>
            <a:r>
              <a:rPr lang="en-US" dirty="0" smtClean="0">
                <a:solidFill>
                  <a:schemeClr val="bg2"/>
                </a:solidFill>
              </a:rPr>
              <a:t>) </a:t>
            </a:r>
            <a:r>
              <a:rPr lang="en-US" dirty="0" smtClean="0"/>
              <a:t>in turn.</a:t>
            </a:r>
            <a:br>
              <a:rPr lang="en-US" dirty="0" smtClean="0"/>
            </a:br>
            <a:r>
              <a:rPr lang="en-US" dirty="0" smtClean="0"/>
              <a:t>Structure </a:t>
            </a:r>
            <a:r>
              <a:rPr lang="en-US" dirty="0"/>
              <a:t>of </a:t>
            </a:r>
            <a:r>
              <a:rPr lang="en-US" dirty="0" smtClean="0"/>
              <a:t>polynomial </a:t>
            </a:r>
            <a:r>
              <a:rPr lang="en-US" dirty="0"/>
              <a:t>means </a:t>
            </a:r>
            <a:r>
              <a:rPr lang="en-US" dirty="0" smtClean="0"/>
              <a:t>update causes</a:t>
            </a:r>
            <a:r>
              <a:rPr lang="en-US" dirty="0"/>
              <a:t/>
            </a:r>
            <a:br>
              <a:rPr lang="en-US" dirty="0"/>
            </a:br>
            <a:r>
              <a:rPr lang="en-US" dirty="0"/>
              <a:t/>
            </a:r>
            <a:br>
              <a:rPr lang="en-US" dirty="0"/>
            </a:br>
            <a:r>
              <a:rPr lang="en-US" dirty="0"/>
              <a:t>		</a:t>
            </a:r>
            <a:r>
              <a:rPr lang="en-US"/>
              <a:t>	</a:t>
            </a:r>
            <a:r>
              <a:rPr lang="en-US" dirty="0" smtClean="0">
                <a:solidFill>
                  <a:schemeClr val="bg2"/>
                </a:solidFill>
              </a:rPr>
              <a:t>z</a:t>
            </a:r>
            <a:r>
              <a:rPr lang="en-US" smtClean="0">
                <a:solidFill>
                  <a:schemeClr val="bg2"/>
                </a:solidFill>
              </a:rPr>
              <a:t> </a:t>
            </a:r>
            <a:r>
              <a:rPr lang="en-US">
                <a:solidFill>
                  <a:schemeClr val="bg2"/>
                </a:solidFill>
                <a:sym typeface="Wingdings" pitchFamily="2" charset="2"/>
              </a:rPr>
              <a:t> </a:t>
            </a:r>
            <a:r>
              <a:rPr lang="en-US" dirty="0" smtClean="0">
                <a:solidFill>
                  <a:schemeClr val="bg2"/>
                </a:solidFill>
                <a:sym typeface="Wingdings" pitchFamily="2" charset="2"/>
              </a:rPr>
              <a:t>z</a:t>
            </a:r>
            <a:r>
              <a:rPr lang="en-US" smtClean="0">
                <a:solidFill>
                  <a:schemeClr val="bg2"/>
                </a:solidFill>
                <a:sym typeface="Wingdings" pitchFamily="2" charset="2"/>
              </a:rPr>
              <a:t> </a:t>
            </a:r>
            <a:r>
              <a:rPr lang="en-US" dirty="0">
                <a:solidFill>
                  <a:schemeClr val="bg2"/>
                </a:solidFill>
                <a:sym typeface="Wingdings" pitchFamily="2" charset="2"/>
              </a:rPr>
              <a:t>+ </a:t>
            </a:r>
            <a:r>
              <a:rPr lang="en-US" dirty="0" smtClean="0">
                <a:solidFill>
                  <a:schemeClr val="bg2"/>
                </a:solidFill>
                <a:latin typeface="Symbol" pitchFamily="18" charset="2"/>
                <a:sym typeface="Symbol" pitchFamily="18" charset="2"/>
              </a:rPr>
              <a:t></a:t>
            </a:r>
            <a:r>
              <a:rPr lang="en-US" baseline="-25000" dirty="0" err="1">
                <a:solidFill>
                  <a:schemeClr val="bg2"/>
                </a:solidFill>
                <a:sym typeface="Symbol" pitchFamily="18" charset="2"/>
              </a:rPr>
              <a:t>i</a:t>
            </a:r>
            <a:r>
              <a:rPr lang="en-US" baseline="-25000" dirty="0">
                <a:solidFill>
                  <a:schemeClr val="bg2"/>
                </a:solidFill>
                <a:sym typeface="Symbol" pitchFamily="18" charset="2"/>
              </a:rPr>
              <a:t> </a:t>
            </a:r>
            <a:r>
              <a:rPr lang="en-US" baseline="-25000" dirty="0" smtClean="0">
                <a:solidFill>
                  <a:schemeClr val="bg2"/>
                </a:solidFill>
                <a:latin typeface="Symbol" pitchFamily="18" charset="2"/>
                <a:sym typeface="Symbol" pitchFamily="18" charset="2"/>
              </a:rPr>
              <a:t>=</a:t>
            </a:r>
            <a:r>
              <a:rPr lang="en-US" baseline="-25000" dirty="0" smtClean="0">
                <a:solidFill>
                  <a:schemeClr val="bg2"/>
                </a:solidFill>
                <a:sym typeface="Symbol" pitchFamily="18" charset="2"/>
              </a:rPr>
              <a:t>1</a:t>
            </a:r>
            <a:r>
              <a:rPr lang="en-US" baseline="30000" dirty="0" smtClean="0">
                <a:solidFill>
                  <a:schemeClr val="bg2"/>
                </a:solidFill>
                <a:sym typeface="Symbol" pitchFamily="18" charset="2"/>
              </a:rPr>
              <a:t>b</a:t>
            </a:r>
            <a:r>
              <a:rPr lang="en-US" dirty="0" smtClean="0">
                <a:solidFill>
                  <a:schemeClr val="bg2"/>
                </a:solidFill>
              </a:rPr>
              <a:t> ((1-y</a:t>
            </a:r>
            <a:r>
              <a:rPr lang="en-US" baseline="-25000" dirty="0" smtClean="0">
                <a:solidFill>
                  <a:schemeClr val="bg2"/>
                </a:solidFill>
              </a:rPr>
              <a:t>i</a:t>
            </a:r>
            <a:r>
              <a:rPr lang="en-US" dirty="0" smtClean="0">
                <a:solidFill>
                  <a:schemeClr val="bg2"/>
                </a:solidFill>
              </a:rPr>
              <a:t>)(1-r</a:t>
            </a:r>
            <a:r>
              <a:rPr lang="en-US" baseline="-25000" dirty="0" smtClean="0">
                <a:solidFill>
                  <a:schemeClr val="bg2"/>
                </a:solidFill>
              </a:rPr>
              <a:t>i</a:t>
            </a:r>
            <a:r>
              <a:rPr lang="en-US" dirty="0" smtClean="0">
                <a:solidFill>
                  <a:schemeClr val="bg2"/>
                </a:solidFill>
              </a:rPr>
              <a:t>) + </a:t>
            </a:r>
            <a:r>
              <a:rPr lang="en-US" dirty="0" err="1" smtClean="0">
                <a:solidFill>
                  <a:schemeClr val="bg2"/>
                </a:solidFill>
              </a:rPr>
              <a:t>y</a:t>
            </a:r>
            <a:r>
              <a:rPr lang="en-US" baseline="-25000" dirty="0" err="1" smtClean="0">
                <a:solidFill>
                  <a:schemeClr val="bg2"/>
                </a:solidFill>
              </a:rPr>
              <a:t>i</a:t>
            </a:r>
            <a:r>
              <a:rPr lang="en-US" dirty="0" err="1" smtClean="0">
                <a:solidFill>
                  <a:schemeClr val="bg2"/>
                </a:solidFill>
              </a:rPr>
              <a:t>r</a:t>
            </a:r>
            <a:r>
              <a:rPr lang="en-US" baseline="-25000" dirty="0" err="1" smtClean="0">
                <a:solidFill>
                  <a:schemeClr val="bg2"/>
                </a:solidFill>
              </a:rPr>
              <a:t>i</a:t>
            </a:r>
            <a:r>
              <a:rPr lang="en-US" dirty="0" smtClean="0">
                <a:solidFill>
                  <a:schemeClr val="bg2"/>
                </a:solidFill>
              </a:rPr>
              <a:t>)</a:t>
            </a:r>
            <a:endParaRPr lang="en-US" baseline="30000" dirty="0" smtClean="0">
              <a:solidFill>
                <a:schemeClr val="bg2"/>
              </a:solidFill>
            </a:endParaRPr>
          </a:p>
          <a:p>
            <a:pPr lvl="1"/>
            <a:endParaRPr lang="en-US" dirty="0" smtClean="0"/>
          </a:p>
          <a:p>
            <a:pPr lvl="1"/>
            <a:r>
              <a:rPr lang="en-US" dirty="0" smtClean="0"/>
              <a:t>Lagrange polynomial, can be evaluated in small space</a:t>
            </a:r>
            <a:endParaRPr lang="en-US" dirty="0"/>
          </a:p>
          <a:p>
            <a:endParaRPr lang="en-US" baseline="30000" dirty="0"/>
          </a:p>
          <a:p>
            <a:r>
              <a:rPr lang="en-US" dirty="0"/>
              <a:t>Can be computed quickly, using appropriate </a:t>
            </a:r>
            <a:r>
              <a:rPr lang="en-US" dirty="0" err="1"/>
              <a:t>precomputed</a:t>
            </a:r>
            <a:r>
              <a:rPr lang="en-US" dirty="0"/>
              <a:t> look-up tables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0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097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097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09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Correctness and Cost</a:t>
            </a:r>
            <a:endParaRPr lang="en-US" dirty="0"/>
          </a:p>
        </p:txBody>
      </p:sp>
      <p:sp>
        <p:nvSpPr>
          <p:cNvPr id="3" name="Content Placeholder 2"/>
          <p:cNvSpPr>
            <a:spLocks noGrp="1"/>
          </p:cNvSpPr>
          <p:nvPr>
            <p:ph idx="1"/>
          </p:nvPr>
        </p:nvSpPr>
        <p:spPr>
          <a:xfrm>
            <a:off x="457200" y="1524000"/>
            <a:ext cx="8686800" cy="4343400"/>
          </a:xfrm>
        </p:spPr>
        <p:txBody>
          <a:bodyPr/>
          <a:lstStyle/>
          <a:p>
            <a:r>
              <a:rPr lang="en-US" dirty="0" smtClean="0"/>
              <a:t>Correctness of the protocol</a:t>
            </a:r>
          </a:p>
          <a:p>
            <a:pPr lvl="1"/>
            <a:r>
              <a:rPr lang="en-US" dirty="0" smtClean="0"/>
              <a:t>If </a:t>
            </a:r>
            <a:r>
              <a:rPr lang="en-US" dirty="0" smtClean="0">
                <a:solidFill>
                  <a:schemeClr val="bg2"/>
                </a:solidFill>
              </a:rPr>
              <a:t>P</a:t>
            </a:r>
            <a:r>
              <a:rPr lang="en-US" dirty="0" smtClean="0"/>
              <a:t> is honest: </a:t>
            </a:r>
            <a:r>
              <a:rPr lang="en-US" dirty="0" smtClean="0">
                <a:solidFill>
                  <a:schemeClr val="bg2"/>
                </a:solidFill>
              </a:rPr>
              <a:t>V</a:t>
            </a:r>
            <a:r>
              <a:rPr lang="en-US" dirty="0" smtClean="0"/>
              <a:t> will always accept</a:t>
            </a:r>
          </a:p>
          <a:p>
            <a:pPr lvl="1"/>
            <a:r>
              <a:rPr lang="en-US" dirty="0" smtClean="0"/>
              <a:t>If </a:t>
            </a:r>
            <a:r>
              <a:rPr lang="en-US" dirty="0" smtClean="0">
                <a:solidFill>
                  <a:schemeClr val="bg2"/>
                </a:solidFill>
              </a:rPr>
              <a:t>P</a:t>
            </a:r>
            <a:r>
              <a:rPr lang="en-US" dirty="0" smtClean="0"/>
              <a:t> is dishonest: </a:t>
            </a:r>
            <a:r>
              <a:rPr lang="en-US" dirty="0" smtClean="0">
                <a:solidFill>
                  <a:schemeClr val="bg2"/>
                </a:solidFill>
              </a:rPr>
              <a:t>V</a:t>
            </a:r>
            <a:r>
              <a:rPr lang="en-US" dirty="0" smtClean="0"/>
              <a:t> only accepts if </a:t>
            </a:r>
            <a:r>
              <a:rPr lang="en-US" sz="2400" dirty="0" smtClean="0">
                <a:solidFill>
                  <a:schemeClr val="bg2"/>
                </a:solidFill>
              </a:rPr>
              <a:t>p’(r) = q</a:t>
            </a:r>
            <a:br>
              <a:rPr lang="en-US" sz="2400" dirty="0" smtClean="0">
                <a:solidFill>
                  <a:schemeClr val="bg2"/>
                </a:solidFill>
              </a:rPr>
            </a:br>
            <a:r>
              <a:rPr lang="en-US" dirty="0" smtClean="0"/>
              <a:t>This happens with probability </a:t>
            </a:r>
            <a:r>
              <a:rPr lang="en-US" dirty="0" smtClean="0">
                <a:solidFill>
                  <a:schemeClr val="bg2"/>
                </a:solidFill>
              </a:rPr>
              <a:t>b/|F|</a:t>
            </a:r>
            <a:r>
              <a:rPr lang="en-US" dirty="0" smtClean="0"/>
              <a:t>: can make </a:t>
            </a:r>
            <a:r>
              <a:rPr lang="en-US" dirty="0" smtClean="0">
                <a:solidFill>
                  <a:schemeClr val="bg2"/>
                </a:solidFill>
              </a:rPr>
              <a:t>|F|</a:t>
            </a:r>
            <a:r>
              <a:rPr lang="en-US" dirty="0" smtClean="0"/>
              <a:t> bigger</a:t>
            </a:r>
          </a:p>
          <a:p>
            <a:r>
              <a:rPr lang="en-US" dirty="0" smtClean="0"/>
              <a:t>Costs of the protocol</a:t>
            </a:r>
          </a:p>
          <a:p>
            <a:pPr lvl="1"/>
            <a:r>
              <a:rPr lang="pt-BR" dirty="0" smtClean="0">
                <a:solidFill>
                  <a:schemeClr val="bg2"/>
                </a:solidFill>
              </a:rPr>
              <a:t>V</a:t>
            </a:r>
            <a:r>
              <a:rPr lang="pt-BR" dirty="0" smtClean="0"/>
              <a:t>’s space: </a:t>
            </a:r>
            <a:r>
              <a:rPr lang="pt-BR" dirty="0" smtClean="0">
                <a:solidFill>
                  <a:schemeClr val="bg2"/>
                </a:solidFill>
              </a:rPr>
              <a:t>O(b log |F|) = O(log n log log n) </a:t>
            </a:r>
            <a:r>
              <a:rPr lang="pt-BR" dirty="0" smtClean="0"/>
              <a:t>bits</a:t>
            </a:r>
          </a:p>
          <a:p>
            <a:pPr lvl="1"/>
            <a:r>
              <a:rPr lang="en-US" dirty="0" smtClean="0">
                <a:solidFill>
                  <a:schemeClr val="bg2"/>
                </a:solidFill>
              </a:rPr>
              <a:t>P</a:t>
            </a:r>
            <a:r>
              <a:rPr lang="en-US" dirty="0" smtClean="0"/>
              <a:t> and </a:t>
            </a:r>
            <a:r>
              <a:rPr lang="en-US" dirty="0" smtClean="0">
                <a:solidFill>
                  <a:schemeClr val="bg2"/>
                </a:solidFill>
              </a:rPr>
              <a:t>V</a:t>
            </a:r>
            <a:r>
              <a:rPr lang="en-US" dirty="0" smtClean="0"/>
              <a:t> exchange </a:t>
            </a:r>
            <a:r>
              <a:rPr lang="en-US" dirty="0" smtClean="0">
                <a:solidFill>
                  <a:schemeClr val="bg2"/>
                </a:solidFill>
                <a:latin typeface="Symbol" pitchFamily="18" charset="2"/>
              </a:rPr>
              <a:t>l</a:t>
            </a:r>
            <a:r>
              <a:rPr lang="en-US" dirty="0" smtClean="0"/>
              <a:t> and </a:t>
            </a:r>
            <a:r>
              <a:rPr lang="en-US" dirty="0" smtClean="0">
                <a:solidFill>
                  <a:schemeClr val="bg2"/>
                </a:solidFill>
              </a:rPr>
              <a:t>p’</a:t>
            </a:r>
            <a:r>
              <a:rPr lang="en-US" dirty="0" smtClean="0"/>
              <a:t> as </a:t>
            </a:r>
            <a:r>
              <a:rPr lang="en-US" dirty="0" smtClean="0">
                <a:solidFill>
                  <a:schemeClr val="bg2"/>
                </a:solidFill>
              </a:rPr>
              <a:t>(b + 1) </a:t>
            </a:r>
            <a:r>
              <a:rPr lang="en-US" dirty="0" smtClean="0"/>
              <a:t>values </a:t>
            </a:r>
            <a:r>
              <a:rPr lang="pt-BR" dirty="0" smtClean="0"/>
              <a:t>in </a:t>
            </a:r>
            <a:r>
              <a:rPr lang="pt-BR" dirty="0" smtClean="0">
                <a:solidFill>
                  <a:schemeClr val="bg2"/>
                </a:solidFill>
              </a:rPr>
              <a:t>F</a:t>
            </a:r>
            <a:r>
              <a:rPr lang="pt-BR" dirty="0" smtClean="0"/>
              <a:t>, </a:t>
            </a:r>
            <a:br>
              <a:rPr lang="pt-BR" dirty="0" smtClean="0"/>
            </a:br>
            <a:r>
              <a:rPr lang="pt-BR" dirty="0" smtClean="0"/>
              <a:t>so communication cost is </a:t>
            </a:r>
            <a:r>
              <a:rPr lang="pt-BR" dirty="0" smtClean="0">
                <a:solidFill>
                  <a:schemeClr val="bg2"/>
                </a:solidFill>
              </a:rPr>
              <a:t>O(log n log log n) </a:t>
            </a:r>
            <a:r>
              <a:rPr lang="pt-BR" dirty="0" smtClean="0"/>
              <a:t>bits</a:t>
            </a:r>
          </a:p>
          <a:p>
            <a:pPr lvl="1"/>
            <a:r>
              <a:rPr lang="pt-BR" dirty="0" smtClean="0"/>
              <a:t>Exponential improvement over one round</a:t>
            </a:r>
          </a:p>
          <a:p>
            <a:r>
              <a:rPr lang="pt-BR" dirty="0" smtClean="0"/>
              <a:t>Consequences: can do other computations via Index e.g. median</a:t>
            </a:r>
          </a:p>
          <a:p>
            <a:pPr lvl="1"/>
            <a:r>
              <a:rPr lang="pt-BR" dirty="0" smtClean="0"/>
              <a:t>What about more complex functions?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p:cBhvr override="childStyle">
                                        <p:cTn dur="1" fill="hold" display="0" masterRel="nextClick" afterEffect="1"/>
                                        <p:tgtEl>
                                          <p:spTgt spid="3">
                                            <p:txEl>
                                              <p:pRg st="0" end="0"/>
                                            </p:txEl>
                                          </p:spTgt>
                                        </p:tgtEl>
                                        <p:attrNameLst>
                                          <p:attrName>ppt_c</p:attrName>
                                        </p:attrNameLst>
                                      </p:cBhvr>
                                      <p:to>
                                        <a:schemeClr val="hlink"/>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p:cBhvr override="childStyle">
                                        <p:cTn dur="1" fill="hold" display="0" masterRel="nextClick" afterEffect="1"/>
                                        <p:tgtEl>
                                          <p:spTgt spid="3">
                                            <p:txEl>
                                              <p:pRg st="1" end="1"/>
                                            </p:txEl>
                                          </p:spTgt>
                                        </p:tgtEl>
                                        <p:attrNameLst>
                                          <p:attrName>ppt_c</p:attrName>
                                        </p:attrNameLst>
                                      </p:cBhvr>
                                      <p:to>
                                        <a:schemeClr val="hlink"/>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p:cBhvr override="childStyle">
                                        <p:cTn dur="1" fill="hold" display="0" masterRel="nextClick" afterEffect="1"/>
                                        <p:tgtEl>
                                          <p:spTgt spid="3">
                                            <p:txEl>
                                              <p:pRg st="3" end="3"/>
                                            </p:txEl>
                                          </p:spTgt>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subTnLst>
                                    <p:animClr>
                                      <p:cBhvr override="childStyle">
                                        <p:cTn dur="1" fill="hold" display="0" masterRel="nextClick" afterEffect="1"/>
                                        <p:tgtEl>
                                          <p:spTgt spid="3">
                                            <p:txEl>
                                              <p:pRg st="4" end="4"/>
                                            </p:txEl>
                                          </p:spTgt>
                                        </p:tgtEl>
                                        <p:attrNameLst>
                                          <p:attrName>ppt_c</p:attrName>
                                        </p:attrNameLst>
                                      </p:cBhvr>
                                      <p:to>
                                        <a:schemeClr val="hlink"/>
                                      </p:to>
                                    </p:animClr>
                                  </p:sub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subTnLst>
                                    <p:animClr>
                                      <p:cBhvr override="childStyle">
                                        <p:cTn dur="1" fill="hold" display="0" masterRel="nextClick" afterEffect="1"/>
                                        <p:tgtEl>
                                          <p:spTgt spid="3">
                                            <p:txEl>
                                              <p:pRg st="5" end="5"/>
                                            </p:txEl>
                                          </p:spTgt>
                                        </p:tgtEl>
                                        <p:attrNameLst>
                                          <p:attrName>ppt_c</p:attrName>
                                        </p:attrNameLst>
                                      </p:cBhvr>
                                      <p:to>
                                        <a:schemeClr val="hlink"/>
                                      </p:to>
                                    </p:animClr>
                                  </p:sub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subTnLst>
                                    <p:animClr>
                                      <p:cBhvr override="childStyle">
                                        <p:cTn dur="1" fill="hold" display="0" masterRel="nextClick" afterEffect="1"/>
                                        <p:tgtEl>
                                          <p:spTgt spid="3">
                                            <p:txEl>
                                              <p:pRg st="6" end="6"/>
                                            </p:txEl>
                                          </p:spTgt>
                                        </p:tgtEl>
                                        <p:attrNameLst>
                                          <p:attrName>ppt_c</p:attrName>
                                        </p:attrNameLst>
                                      </p:cBhvr>
                                      <p:to>
                                        <a:schemeClr val="hlink"/>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Nearest </a:t>
            </a:r>
            <a:r>
              <a:rPr lang="en-US" dirty="0" err="1" smtClean="0"/>
              <a:t>Neighbour</a:t>
            </a:r>
            <a:r>
              <a:rPr lang="en-US" dirty="0" smtClean="0"/>
              <a:t> Search</a:t>
            </a:r>
            <a:endParaRPr lang="en-US" dirty="0"/>
          </a:p>
        </p:txBody>
      </p:sp>
      <p:sp>
        <p:nvSpPr>
          <p:cNvPr id="3" name="Content Placeholder 2"/>
          <p:cNvSpPr>
            <a:spLocks noGrp="1"/>
          </p:cNvSpPr>
          <p:nvPr>
            <p:ph idx="1"/>
          </p:nvPr>
        </p:nvSpPr>
        <p:spPr>
          <a:xfrm>
            <a:off x="457200" y="1524000"/>
            <a:ext cx="8534400" cy="4343400"/>
          </a:xfrm>
        </p:spPr>
        <p:txBody>
          <a:bodyPr/>
          <a:lstStyle/>
          <a:p>
            <a:r>
              <a:rPr lang="en-US" dirty="0" smtClean="0">
                <a:solidFill>
                  <a:srgbClr val="00B050"/>
                </a:solidFill>
              </a:rPr>
              <a:t>Basic idea</a:t>
            </a:r>
            <a:r>
              <a:rPr lang="en-US" dirty="0" smtClean="0"/>
              <a:t>: convert NNS into an (enormous) index problem</a:t>
            </a:r>
          </a:p>
          <a:p>
            <a:pPr lvl="1"/>
            <a:r>
              <a:rPr lang="en-US" dirty="0" smtClean="0"/>
              <a:t>Work with input points in </a:t>
            </a:r>
            <a:r>
              <a:rPr lang="en-US" dirty="0" smtClean="0">
                <a:solidFill>
                  <a:schemeClr val="bg2"/>
                </a:solidFill>
              </a:rPr>
              <a:t>[n]</a:t>
            </a:r>
            <a:r>
              <a:rPr lang="en-US" baseline="30000" dirty="0" smtClean="0">
                <a:solidFill>
                  <a:schemeClr val="bg2"/>
                </a:solidFill>
              </a:rPr>
              <a:t>d</a:t>
            </a:r>
          </a:p>
          <a:p>
            <a:pPr lvl="1"/>
            <a:r>
              <a:rPr lang="en-US" dirty="0" smtClean="0"/>
              <a:t>Assume all distances are multiples of </a:t>
            </a:r>
            <a:r>
              <a:rPr lang="en-US" dirty="0" smtClean="0">
                <a:solidFill>
                  <a:schemeClr val="bg2"/>
                </a:solidFill>
                <a:latin typeface="Symbol"/>
                <a:sym typeface="Symbol"/>
              </a:rPr>
              <a:t></a:t>
            </a:r>
            <a:r>
              <a:rPr lang="en-US" dirty="0" smtClean="0">
                <a:solidFill>
                  <a:schemeClr val="bg2"/>
                </a:solidFill>
              </a:rPr>
              <a:t> = 1/</a:t>
            </a:r>
            <a:r>
              <a:rPr lang="en-US" dirty="0" err="1" smtClean="0">
                <a:solidFill>
                  <a:schemeClr val="bg2"/>
                </a:solidFill>
              </a:rPr>
              <a:t>n</a:t>
            </a:r>
            <a:r>
              <a:rPr lang="en-US" baseline="30000" dirty="0" err="1" smtClean="0">
                <a:solidFill>
                  <a:schemeClr val="bg2"/>
                </a:solidFill>
              </a:rPr>
              <a:t>d</a:t>
            </a:r>
            <a:endParaRPr lang="en-US" baseline="30000" dirty="0" smtClean="0">
              <a:solidFill>
                <a:schemeClr val="bg2"/>
              </a:solidFill>
            </a:endParaRPr>
          </a:p>
          <a:p>
            <a:r>
              <a:rPr lang="en-US" dirty="0" smtClean="0"/>
              <a:t>Let </a:t>
            </a:r>
            <a:r>
              <a:rPr lang="en-US" dirty="0" smtClean="0">
                <a:solidFill>
                  <a:schemeClr val="bg2"/>
                </a:solidFill>
              </a:rPr>
              <a:t>B = {all distinct balls}</a:t>
            </a:r>
            <a:r>
              <a:rPr lang="en-US" dirty="0" smtClean="0"/>
              <a:t>; note </a:t>
            </a:r>
            <a:r>
              <a:rPr lang="en-US" dirty="0" smtClean="0">
                <a:solidFill>
                  <a:schemeClr val="bg2"/>
                </a:solidFill>
              </a:rPr>
              <a:t>|B| </a:t>
            </a:r>
            <a:r>
              <a:rPr lang="en-US" dirty="0" smtClean="0">
                <a:solidFill>
                  <a:schemeClr val="bg2"/>
                </a:solidFill>
                <a:latin typeface="Symbol"/>
                <a:sym typeface="Symbol"/>
              </a:rPr>
              <a:t></a:t>
            </a:r>
            <a:r>
              <a:rPr lang="en-US" dirty="0" smtClean="0">
                <a:solidFill>
                  <a:schemeClr val="bg2"/>
                </a:solidFill>
              </a:rPr>
              <a:t> n</a:t>
            </a:r>
            <a:r>
              <a:rPr lang="en-US" baseline="30000" dirty="0" smtClean="0">
                <a:solidFill>
                  <a:schemeClr val="bg2"/>
                </a:solidFill>
                <a:latin typeface="Calibri"/>
              </a:rPr>
              <a:t>2d</a:t>
            </a:r>
          </a:p>
          <a:p>
            <a:pPr lvl="1"/>
            <a:r>
              <a:rPr lang="en-US" dirty="0" smtClean="0"/>
              <a:t>Convert input points to </a:t>
            </a:r>
            <a:r>
              <a:rPr lang="en-US" b="1" dirty="0" smtClean="0"/>
              <a:t>virtual set of balls </a:t>
            </a:r>
            <a:r>
              <a:rPr lang="en-US" dirty="0" smtClean="0"/>
              <a:t>from </a:t>
            </a:r>
            <a:r>
              <a:rPr lang="en-US" dirty="0" smtClean="0">
                <a:solidFill>
                  <a:schemeClr val="bg2"/>
                </a:solidFill>
              </a:rPr>
              <a:t>B</a:t>
            </a:r>
            <a:r>
              <a:rPr lang="en-US" dirty="0" smtClean="0"/>
              <a:t>: </a:t>
            </a:r>
          </a:p>
          <a:p>
            <a:pPr lvl="1"/>
            <a:r>
              <a:rPr lang="en-US" dirty="0" smtClean="0"/>
              <a:t>point </a:t>
            </a:r>
            <a:r>
              <a:rPr lang="en-US" dirty="0" smtClean="0">
                <a:solidFill>
                  <a:schemeClr val="bg2"/>
                </a:solidFill>
              </a:rPr>
              <a:t>x</a:t>
            </a:r>
            <a:r>
              <a:rPr lang="en-US" dirty="0" smtClean="0"/>
              <a:t> </a:t>
            </a:r>
            <a:r>
              <a:rPr lang="en-US" dirty="0" smtClean="0">
                <a:latin typeface="Symbol"/>
                <a:sym typeface="Symbol"/>
              </a:rPr>
              <a:t></a:t>
            </a:r>
            <a:r>
              <a:rPr lang="en-US" dirty="0" smtClean="0"/>
              <a:t> all balls </a:t>
            </a:r>
            <a:r>
              <a:rPr lang="en-US" dirty="0" smtClean="0">
                <a:solidFill>
                  <a:schemeClr val="bg2"/>
                </a:solidFill>
                <a:latin typeface="Symbol"/>
                <a:sym typeface="Symbol"/>
              </a:rPr>
              <a:t></a:t>
            </a:r>
            <a:r>
              <a:rPr lang="en-US" dirty="0" smtClean="0"/>
              <a:t> such that </a:t>
            </a:r>
            <a:r>
              <a:rPr lang="en-US" dirty="0" smtClean="0">
                <a:solidFill>
                  <a:schemeClr val="bg2"/>
                </a:solidFill>
              </a:rPr>
              <a:t>x </a:t>
            </a:r>
            <a:r>
              <a:rPr lang="en-US" dirty="0" smtClean="0">
                <a:solidFill>
                  <a:schemeClr val="bg2"/>
                </a:solidFill>
                <a:latin typeface="Symbol"/>
                <a:sym typeface="Symbol"/>
              </a:rPr>
              <a:t></a:t>
            </a:r>
            <a:r>
              <a:rPr lang="en-US" dirty="0" smtClean="0">
                <a:solidFill>
                  <a:schemeClr val="bg2"/>
                </a:solidFill>
              </a:rPr>
              <a:t> </a:t>
            </a:r>
            <a:r>
              <a:rPr lang="en-US" dirty="0" smtClean="0">
                <a:solidFill>
                  <a:schemeClr val="bg2"/>
                </a:solidFill>
                <a:latin typeface="Symbol"/>
                <a:sym typeface="Symbol"/>
              </a:rPr>
              <a:t></a:t>
            </a:r>
            <a:r>
              <a:rPr lang="en-US" dirty="0" smtClean="0">
                <a:solidFill>
                  <a:schemeClr val="bg2"/>
                </a:solidFill>
              </a:rPr>
              <a:t> </a:t>
            </a:r>
          </a:p>
          <a:p>
            <a:r>
              <a:rPr lang="en-US" dirty="0" smtClean="0">
                <a:solidFill>
                  <a:schemeClr val="bg2"/>
                </a:solidFill>
              </a:rPr>
              <a:t>V</a:t>
            </a:r>
            <a:r>
              <a:rPr lang="en-US" dirty="0" smtClean="0"/>
              <a:t> processes virtual stream </a:t>
            </a:r>
            <a:r>
              <a:rPr lang="en-US" dirty="0" smtClean="0">
                <a:solidFill>
                  <a:schemeClr val="bg2"/>
                </a:solidFill>
                <a:latin typeface="Symbol"/>
                <a:sym typeface="Symbol"/>
              </a:rPr>
              <a:t></a:t>
            </a:r>
            <a:r>
              <a:rPr lang="en-US" dirty="0" smtClean="0"/>
              <a:t> through index protocol</a:t>
            </a:r>
          </a:p>
          <a:p>
            <a:r>
              <a:rPr lang="en-US" dirty="0" smtClean="0"/>
              <a:t>For query </a:t>
            </a:r>
            <a:r>
              <a:rPr lang="en-US" dirty="0" smtClean="0">
                <a:solidFill>
                  <a:schemeClr val="bg2"/>
                </a:solidFill>
              </a:rPr>
              <a:t>y </a:t>
            </a:r>
            <a:r>
              <a:rPr lang="en-US" dirty="0" smtClean="0">
                <a:solidFill>
                  <a:schemeClr val="bg2"/>
                </a:solidFill>
                <a:latin typeface="Symbol"/>
                <a:sym typeface="Symbol"/>
              </a:rPr>
              <a:t></a:t>
            </a:r>
            <a:r>
              <a:rPr lang="en-US" dirty="0" smtClean="0">
                <a:solidFill>
                  <a:schemeClr val="bg2"/>
                </a:solidFill>
              </a:rPr>
              <a:t> X</a:t>
            </a:r>
            <a:r>
              <a:rPr lang="en-US" dirty="0" smtClean="0"/>
              <a:t>, </a:t>
            </a:r>
            <a:r>
              <a:rPr lang="en-US" dirty="0" smtClean="0">
                <a:solidFill>
                  <a:schemeClr val="bg2"/>
                </a:solidFill>
              </a:rPr>
              <a:t>P</a:t>
            </a:r>
            <a:r>
              <a:rPr lang="en-US" dirty="0" smtClean="0"/>
              <a:t> specifies point </a:t>
            </a:r>
            <a:r>
              <a:rPr lang="en-US" dirty="0" smtClean="0">
                <a:solidFill>
                  <a:schemeClr val="bg2"/>
                </a:solidFill>
              </a:rPr>
              <a:t>z </a:t>
            </a:r>
            <a:r>
              <a:rPr lang="en-US" dirty="0" smtClean="0">
                <a:solidFill>
                  <a:schemeClr val="bg2"/>
                </a:solidFill>
                <a:latin typeface="Symbol"/>
                <a:sym typeface="Symbol"/>
              </a:rPr>
              <a:t></a:t>
            </a:r>
            <a:r>
              <a:rPr lang="en-US" dirty="0" smtClean="0">
                <a:solidFill>
                  <a:schemeClr val="bg2"/>
                </a:solidFill>
              </a:rPr>
              <a:t> X</a:t>
            </a:r>
            <a:r>
              <a:rPr lang="en-US" dirty="0" smtClean="0"/>
              <a:t>, claiming </a:t>
            </a:r>
            <a:r>
              <a:rPr lang="en-US" dirty="0" smtClean="0">
                <a:solidFill>
                  <a:schemeClr val="bg2"/>
                </a:solidFill>
              </a:rPr>
              <a:t>z = NN(</a:t>
            </a:r>
            <a:r>
              <a:rPr lang="en-US" dirty="0" err="1" smtClean="0">
                <a:solidFill>
                  <a:schemeClr val="bg2"/>
                </a:solidFill>
              </a:rPr>
              <a:t>y,X</a:t>
            </a:r>
            <a:r>
              <a:rPr lang="en-US" dirty="0" smtClean="0">
                <a:solidFill>
                  <a:schemeClr val="bg2"/>
                </a:solidFill>
              </a:rPr>
              <a:t>)</a:t>
            </a:r>
          </a:p>
          <a:p>
            <a:pPr lvl="1"/>
            <a:r>
              <a:rPr lang="en-US" dirty="0" smtClean="0"/>
              <a:t>Show </a:t>
            </a:r>
            <a:r>
              <a:rPr lang="en-US" dirty="0" smtClean="0">
                <a:solidFill>
                  <a:schemeClr val="bg2"/>
                </a:solidFill>
              </a:rPr>
              <a:t>ball(z,0) </a:t>
            </a:r>
            <a:r>
              <a:rPr lang="en-US" dirty="0" smtClean="0">
                <a:solidFill>
                  <a:schemeClr val="bg2"/>
                </a:solidFill>
                <a:latin typeface="Symbol"/>
                <a:sym typeface="Symbol"/>
              </a:rPr>
              <a:t></a:t>
            </a:r>
            <a:r>
              <a:rPr lang="en-US" dirty="0" smtClean="0">
                <a:solidFill>
                  <a:schemeClr val="bg2"/>
                </a:solidFill>
              </a:rPr>
              <a:t> </a:t>
            </a:r>
            <a:r>
              <a:rPr lang="en-US" dirty="0" smtClean="0">
                <a:solidFill>
                  <a:schemeClr val="bg2"/>
                </a:solidFill>
                <a:latin typeface="Symbol"/>
                <a:sym typeface="Symbol"/>
              </a:rPr>
              <a:t></a:t>
            </a:r>
            <a:r>
              <a:rPr lang="en-US" dirty="0" smtClean="0">
                <a:solidFill>
                  <a:schemeClr val="bg2"/>
                </a:solidFill>
              </a:rPr>
              <a:t> </a:t>
            </a:r>
            <a:r>
              <a:rPr lang="en-US" dirty="0" smtClean="0"/>
              <a:t>via Index Protocol</a:t>
            </a:r>
            <a:endParaRPr lang="en-US" dirty="0" smtClean="0">
              <a:solidFill>
                <a:schemeClr val="bg2"/>
              </a:solidFill>
            </a:endParaRPr>
          </a:p>
          <a:p>
            <a:pPr lvl="1"/>
            <a:r>
              <a:rPr lang="en-US" dirty="0" smtClean="0"/>
              <a:t>And </a:t>
            </a:r>
            <a:r>
              <a:rPr lang="en-US" dirty="0" smtClean="0">
                <a:solidFill>
                  <a:schemeClr val="bg2"/>
                </a:solidFill>
              </a:rPr>
              <a:t>ball(z, dist(y, z)-</a:t>
            </a:r>
            <a:r>
              <a:rPr lang="en-US" dirty="0" smtClean="0">
                <a:solidFill>
                  <a:schemeClr val="bg2"/>
                </a:solidFill>
                <a:latin typeface="Symbol"/>
                <a:sym typeface="Symbol"/>
              </a:rPr>
              <a:t></a:t>
            </a:r>
            <a:r>
              <a:rPr lang="en-US" dirty="0" smtClean="0">
                <a:solidFill>
                  <a:schemeClr val="bg2"/>
                </a:solidFill>
              </a:rPr>
              <a:t>) </a:t>
            </a:r>
            <a:r>
              <a:rPr lang="en-US" dirty="0" smtClean="0">
                <a:solidFill>
                  <a:schemeClr val="bg2"/>
                </a:solidFill>
                <a:sym typeface="Symbol"/>
              </a:rPr>
              <a:t></a:t>
            </a:r>
            <a:r>
              <a:rPr lang="en-US" dirty="0" smtClean="0">
                <a:solidFill>
                  <a:schemeClr val="bg2"/>
                </a:solidFill>
              </a:rPr>
              <a:t> </a:t>
            </a:r>
            <a:r>
              <a:rPr lang="en-US" dirty="0" smtClean="0">
                <a:solidFill>
                  <a:schemeClr val="bg2"/>
                </a:solidFill>
                <a:latin typeface="Symbol"/>
                <a:sym typeface="Symbol"/>
              </a:rPr>
              <a:t></a:t>
            </a:r>
            <a:r>
              <a:rPr lang="en-US" dirty="0" smtClean="0">
                <a:solidFill>
                  <a:schemeClr val="bg2"/>
                </a:solidFill>
              </a:rPr>
              <a:t> </a:t>
            </a:r>
            <a:r>
              <a:rPr lang="en-US" dirty="0" smtClean="0"/>
              <a:t>via Index Protocol</a:t>
            </a:r>
          </a:p>
          <a:p>
            <a:r>
              <a:rPr lang="en-US" dirty="0" smtClean="0"/>
              <a:t>Protocol allows correct demonstration of nearest </a:t>
            </a:r>
            <a:r>
              <a:rPr lang="en-US" dirty="0" err="1" smtClean="0"/>
              <a:t>neighbour</a:t>
            </a:r>
            <a:endParaRPr lang="en-US" dirty="0" smtClean="0"/>
          </a:p>
          <a:p>
            <a:r>
              <a:rPr lang="en-US" dirty="0" smtClean="0">
                <a:solidFill>
                  <a:srgbClr val="C00000"/>
                </a:solidFill>
              </a:rPr>
              <a:t>Drawback</a:t>
            </a:r>
            <a:r>
              <a:rPr lang="en-US" dirty="0" smtClean="0"/>
              <a:t>: blow-up of input size costs </a:t>
            </a:r>
            <a:r>
              <a:rPr lang="en-US" dirty="0" smtClean="0">
                <a:solidFill>
                  <a:schemeClr val="bg2"/>
                </a:solidFill>
              </a:rPr>
              <a:t>V</a:t>
            </a:r>
            <a:r>
              <a:rPr lang="en-US" dirty="0" smtClean="0"/>
              <a:t> a lot!</a:t>
            </a:r>
            <a:endParaRPr lang="en-US" dirty="0"/>
          </a:p>
        </p:txBody>
      </p:sp>
      <p:grpSp>
        <p:nvGrpSpPr>
          <p:cNvPr id="4" name="Group 3"/>
          <p:cNvGrpSpPr/>
          <p:nvPr/>
        </p:nvGrpSpPr>
        <p:grpSpPr>
          <a:xfrm>
            <a:off x="7924800" y="2286000"/>
            <a:ext cx="615976" cy="613374"/>
            <a:chOff x="2912616" y="2948750"/>
            <a:chExt cx="1506099" cy="1499737"/>
          </a:xfrm>
        </p:grpSpPr>
        <p:sp>
          <p:nvSpPr>
            <p:cNvPr id="5" name="Line 6"/>
            <p:cNvSpPr>
              <a:spLocks noChangeShapeType="1"/>
            </p:cNvSpPr>
            <p:nvPr/>
          </p:nvSpPr>
          <p:spPr bwMode="auto">
            <a:xfrm flipH="1">
              <a:off x="4331552" y="3897232"/>
              <a:ext cx="4054" cy="1824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Line 7"/>
            <p:cNvSpPr>
              <a:spLocks noChangeShapeType="1"/>
            </p:cNvSpPr>
            <p:nvPr/>
          </p:nvSpPr>
          <p:spPr bwMode="auto">
            <a:xfrm flipH="1">
              <a:off x="4309254" y="3915472"/>
              <a:ext cx="22298" cy="648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Line 10"/>
            <p:cNvSpPr>
              <a:spLocks noChangeShapeType="1"/>
            </p:cNvSpPr>
            <p:nvPr/>
          </p:nvSpPr>
          <p:spPr bwMode="auto">
            <a:xfrm flipH="1">
              <a:off x="4145063" y="4205286"/>
              <a:ext cx="28379" cy="3040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Line 11"/>
            <p:cNvSpPr>
              <a:spLocks noChangeShapeType="1"/>
            </p:cNvSpPr>
            <p:nvPr/>
          </p:nvSpPr>
          <p:spPr bwMode="auto">
            <a:xfrm flipH="1">
              <a:off x="4112630" y="4235686"/>
              <a:ext cx="32433" cy="3040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Line 12"/>
            <p:cNvSpPr>
              <a:spLocks noChangeShapeType="1"/>
            </p:cNvSpPr>
            <p:nvPr/>
          </p:nvSpPr>
          <p:spPr bwMode="auto">
            <a:xfrm flipH="1">
              <a:off x="3999116" y="4318779"/>
              <a:ext cx="42568" cy="3040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Line 13"/>
            <p:cNvSpPr>
              <a:spLocks noChangeShapeType="1"/>
            </p:cNvSpPr>
            <p:nvPr/>
          </p:nvSpPr>
          <p:spPr bwMode="auto">
            <a:xfrm flipH="1">
              <a:off x="3966683" y="4349179"/>
              <a:ext cx="32433" cy="1418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Line 14"/>
            <p:cNvSpPr>
              <a:spLocks noChangeShapeType="1"/>
            </p:cNvSpPr>
            <p:nvPr/>
          </p:nvSpPr>
          <p:spPr bwMode="auto">
            <a:xfrm flipH="1">
              <a:off x="3826816" y="4399846"/>
              <a:ext cx="60812" cy="2026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Line 15"/>
            <p:cNvSpPr>
              <a:spLocks noChangeShapeType="1"/>
            </p:cNvSpPr>
            <p:nvPr/>
          </p:nvSpPr>
          <p:spPr bwMode="auto">
            <a:xfrm flipH="1">
              <a:off x="3802492" y="4420113"/>
              <a:ext cx="24325" cy="60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Line 16"/>
            <p:cNvSpPr>
              <a:spLocks noChangeShapeType="1"/>
            </p:cNvSpPr>
            <p:nvPr/>
          </p:nvSpPr>
          <p:spPr bwMode="auto">
            <a:xfrm flipH="1">
              <a:off x="3634246" y="4440380"/>
              <a:ext cx="83109" cy="60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Line 17"/>
            <p:cNvSpPr>
              <a:spLocks noChangeShapeType="1"/>
            </p:cNvSpPr>
            <p:nvPr/>
          </p:nvSpPr>
          <p:spPr bwMode="auto">
            <a:xfrm flipH="1">
              <a:off x="3630192" y="4446460"/>
              <a:ext cx="4054" cy="20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Line 18"/>
            <p:cNvSpPr>
              <a:spLocks noChangeShapeType="1"/>
            </p:cNvSpPr>
            <p:nvPr/>
          </p:nvSpPr>
          <p:spPr bwMode="auto">
            <a:xfrm flipH="1">
              <a:off x="3538975" y="4440380"/>
              <a:ext cx="4054" cy="20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Line 19"/>
            <p:cNvSpPr>
              <a:spLocks noChangeShapeType="1"/>
            </p:cNvSpPr>
            <p:nvPr/>
          </p:nvSpPr>
          <p:spPr bwMode="auto">
            <a:xfrm flipH="1" flipV="1">
              <a:off x="3457893" y="4424166"/>
              <a:ext cx="81082" cy="1621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Line 20"/>
            <p:cNvSpPr>
              <a:spLocks noChangeShapeType="1"/>
            </p:cNvSpPr>
            <p:nvPr/>
          </p:nvSpPr>
          <p:spPr bwMode="auto">
            <a:xfrm flipH="1" flipV="1">
              <a:off x="3354513" y="4391739"/>
              <a:ext cx="20271" cy="60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Line 21"/>
            <p:cNvSpPr>
              <a:spLocks noChangeShapeType="1"/>
            </p:cNvSpPr>
            <p:nvPr/>
          </p:nvSpPr>
          <p:spPr bwMode="auto">
            <a:xfrm flipH="1" flipV="1">
              <a:off x="3293702" y="4359313"/>
              <a:ext cx="60812" cy="324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Line 22"/>
            <p:cNvSpPr>
              <a:spLocks noChangeShapeType="1"/>
            </p:cNvSpPr>
            <p:nvPr/>
          </p:nvSpPr>
          <p:spPr bwMode="auto">
            <a:xfrm flipH="1" flipV="1">
              <a:off x="3192349" y="4296486"/>
              <a:ext cx="28379" cy="1824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Line 23"/>
            <p:cNvSpPr>
              <a:spLocks noChangeShapeType="1"/>
            </p:cNvSpPr>
            <p:nvPr/>
          </p:nvSpPr>
          <p:spPr bwMode="auto">
            <a:xfrm flipH="1" flipV="1">
              <a:off x="3153835" y="4257979"/>
              <a:ext cx="38514" cy="3850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Line 24"/>
            <p:cNvSpPr>
              <a:spLocks noChangeShapeType="1"/>
            </p:cNvSpPr>
            <p:nvPr/>
          </p:nvSpPr>
          <p:spPr bwMode="auto">
            <a:xfrm flipH="1" flipV="1">
              <a:off x="3062618" y="4166779"/>
              <a:ext cx="28379" cy="2837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Line 25"/>
            <p:cNvSpPr>
              <a:spLocks noChangeShapeType="1"/>
            </p:cNvSpPr>
            <p:nvPr/>
          </p:nvSpPr>
          <p:spPr bwMode="auto">
            <a:xfrm flipH="1" flipV="1">
              <a:off x="3038293" y="4126246"/>
              <a:ext cx="24325" cy="4053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Line 26"/>
            <p:cNvSpPr>
              <a:spLocks noChangeShapeType="1"/>
            </p:cNvSpPr>
            <p:nvPr/>
          </p:nvSpPr>
          <p:spPr bwMode="auto">
            <a:xfrm flipH="1" flipV="1">
              <a:off x="2969373" y="4004645"/>
              <a:ext cx="24325" cy="4864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Line 27"/>
            <p:cNvSpPr>
              <a:spLocks noChangeShapeType="1"/>
            </p:cNvSpPr>
            <p:nvPr/>
          </p:nvSpPr>
          <p:spPr bwMode="auto">
            <a:xfrm flipH="1" flipV="1">
              <a:off x="2957211" y="3972219"/>
              <a:ext cx="12162" cy="324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Line 28"/>
            <p:cNvSpPr>
              <a:spLocks noChangeShapeType="1"/>
            </p:cNvSpPr>
            <p:nvPr/>
          </p:nvSpPr>
          <p:spPr bwMode="auto">
            <a:xfrm flipH="1" flipV="1">
              <a:off x="2920724" y="3822245"/>
              <a:ext cx="12162" cy="668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Line 29"/>
            <p:cNvSpPr>
              <a:spLocks noChangeShapeType="1"/>
            </p:cNvSpPr>
            <p:nvPr/>
          </p:nvSpPr>
          <p:spPr bwMode="auto">
            <a:xfrm flipH="1" flipV="1">
              <a:off x="2918697" y="3801978"/>
              <a:ext cx="2027" cy="2026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Line 30"/>
            <p:cNvSpPr>
              <a:spLocks noChangeShapeType="1"/>
            </p:cNvSpPr>
            <p:nvPr/>
          </p:nvSpPr>
          <p:spPr bwMode="auto">
            <a:xfrm flipV="1">
              <a:off x="2912616" y="3625658"/>
              <a:ext cx="8108" cy="89174"/>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Line 31"/>
            <p:cNvSpPr>
              <a:spLocks noChangeShapeType="1"/>
            </p:cNvSpPr>
            <p:nvPr/>
          </p:nvSpPr>
          <p:spPr bwMode="auto">
            <a:xfrm flipV="1">
              <a:off x="2936941" y="3532431"/>
              <a:ext cx="4054" cy="810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Line 32"/>
            <p:cNvSpPr>
              <a:spLocks noChangeShapeType="1"/>
            </p:cNvSpPr>
            <p:nvPr/>
          </p:nvSpPr>
          <p:spPr bwMode="auto">
            <a:xfrm flipV="1">
              <a:off x="2940995" y="3459471"/>
              <a:ext cx="24325" cy="7296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Line 33"/>
            <p:cNvSpPr>
              <a:spLocks noChangeShapeType="1"/>
            </p:cNvSpPr>
            <p:nvPr/>
          </p:nvSpPr>
          <p:spPr bwMode="auto">
            <a:xfrm flipV="1">
              <a:off x="3003833" y="3360164"/>
              <a:ext cx="8108" cy="2026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Line 34"/>
            <p:cNvSpPr>
              <a:spLocks noChangeShapeType="1"/>
            </p:cNvSpPr>
            <p:nvPr/>
          </p:nvSpPr>
          <p:spPr bwMode="auto">
            <a:xfrm flipV="1">
              <a:off x="3011942" y="3305444"/>
              <a:ext cx="38514" cy="5472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Line 35"/>
            <p:cNvSpPr>
              <a:spLocks noChangeShapeType="1"/>
            </p:cNvSpPr>
            <p:nvPr/>
          </p:nvSpPr>
          <p:spPr bwMode="auto">
            <a:xfrm flipV="1">
              <a:off x="3103159" y="3214244"/>
              <a:ext cx="20271"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Line 36"/>
            <p:cNvSpPr>
              <a:spLocks noChangeShapeType="1"/>
            </p:cNvSpPr>
            <p:nvPr/>
          </p:nvSpPr>
          <p:spPr bwMode="auto">
            <a:xfrm flipV="1">
              <a:off x="3123429" y="3175737"/>
              <a:ext cx="42568" cy="3850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Line 37"/>
            <p:cNvSpPr>
              <a:spLocks noChangeShapeType="1"/>
            </p:cNvSpPr>
            <p:nvPr/>
          </p:nvSpPr>
          <p:spPr bwMode="auto">
            <a:xfrm flipV="1">
              <a:off x="3234917" y="3102777"/>
              <a:ext cx="36487"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Line 38"/>
            <p:cNvSpPr>
              <a:spLocks noChangeShapeType="1"/>
            </p:cNvSpPr>
            <p:nvPr/>
          </p:nvSpPr>
          <p:spPr bwMode="auto">
            <a:xfrm flipV="1">
              <a:off x="3271404" y="3080483"/>
              <a:ext cx="40541"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Line 39"/>
            <p:cNvSpPr>
              <a:spLocks noChangeShapeType="1"/>
            </p:cNvSpPr>
            <p:nvPr/>
          </p:nvSpPr>
          <p:spPr bwMode="auto">
            <a:xfrm flipV="1">
              <a:off x="3393027" y="3027790"/>
              <a:ext cx="50676" cy="1824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Line 40"/>
            <p:cNvSpPr>
              <a:spLocks noChangeShapeType="1"/>
            </p:cNvSpPr>
            <p:nvPr/>
          </p:nvSpPr>
          <p:spPr bwMode="auto">
            <a:xfrm flipV="1">
              <a:off x="3443703" y="3021710"/>
              <a:ext cx="32433" cy="60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Line 41"/>
            <p:cNvSpPr>
              <a:spLocks noChangeShapeType="1"/>
            </p:cNvSpPr>
            <p:nvPr/>
          </p:nvSpPr>
          <p:spPr bwMode="auto">
            <a:xfrm flipV="1">
              <a:off x="3563300" y="3003470"/>
              <a:ext cx="70947" cy="40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Line 42"/>
            <p:cNvSpPr>
              <a:spLocks noChangeShapeType="1"/>
            </p:cNvSpPr>
            <p:nvPr/>
          </p:nvSpPr>
          <p:spPr bwMode="auto">
            <a:xfrm>
              <a:off x="3634246" y="3003470"/>
              <a:ext cx="16216" cy="20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Line 43"/>
            <p:cNvSpPr>
              <a:spLocks noChangeShapeType="1"/>
            </p:cNvSpPr>
            <p:nvPr/>
          </p:nvSpPr>
          <p:spPr bwMode="auto">
            <a:xfrm>
              <a:off x="3737626" y="3009550"/>
              <a:ext cx="85136" cy="1824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Line 44"/>
            <p:cNvSpPr>
              <a:spLocks noChangeShapeType="1"/>
            </p:cNvSpPr>
            <p:nvPr/>
          </p:nvSpPr>
          <p:spPr bwMode="auto">
            <a:xfrm>
              <a:off x="3905871" y="3054137"/>
              <a:ext cx="12162" cy="60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Line 45"/>
            <p:cNvSpPr>
              <a:spLocks noChangeShapeType="1"/>
            </p:cNvSpPr>
            <p:nvPr/>
          </p:nvSpPr>
          <p:spPr bwMode="auto">
            <a:xfrm>
              <a:off x="3918034" y="3060217"/>
              <a:ext cx="66893" cy="324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Line 46"/>
            <p:cNvSpPr>
              <a:spLocks noChangeShapeType="1"/>
            </p:cNvSpPr>
            <p:nvPr/>
          </p:nvSpPr>
          <p:spPr bwMode="auto">
            <a:xfrm>
              <a:off x="4057900" y="3139257"/>
              <a:ext cx="18243" cy="1418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Line 47"/>
            <p:cNvSpPr>
              <a:spLocks noChangeShapeType="1"/>
            </p:cNvSpPr>
            <p:nvPr/>
          </p:nvSpPr>
          <p:spPr bwMode="auto">
            <a:xfrm>
              <a:off x="4076144" y="3153443"/>
              <a:ext cx="48649" cy="4256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Line 48"/>
            <p:cNvSpPr>
              <a:spLocks noChangeShapeType="1"/>
            </p:cNvSpPr>
            <p:nvPr/>
          </p:nvSpPr>
          <p:spPr bwMode="auto">
            <a:xfrm>
              <a:off x="4185604" y="3258830"/>
              <a:ext cx="20271" cy="2432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Line 49"/>
            <p:cNvSpPr>
              <a:spLocks noChangeShapeType="1"/>
            </p:cNvSpPr>
            <p:nvPr/>
          </p:nvSpPr>
          <p:spPr bwMode="auto">
            <a:xfrm>
              <a:off x="4205875" y="3283150"/>
              <a:ext cx="32433" cy="4661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Line 50"/>
            <p:cNvSpPr>
              <a:spLocks noChangeShapeType="1"/>
            </p:cNvSpPr>
            <p:nvPr/>
          </p:nvSpPr>
          <p:spPr bwMode="auto">
            <a:xfrm>
              <a:off x="4282903" y="3406777"/>
              <a:ext cx="18243" cy="364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Line 51"/>
            <p:cNvSpPr>
              <a:spLocks noChangeShapeType="1"/>
            </p:cNvSpPr>
            <p:nvPr/>
          </p:nvSpPr>
          <p:spPr bwMode="auto">
            <a:xfrm>
              <a:off x="4301146" y="3443257"/>
              <a:ext cx="14189" cy="4458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Line 52"/>
            <p:cNvSpPr>
              <a:spLocks noChangeShapeType="1"/>
            </p:cNvSpPr>
            <p:nvPr/>
          </p:nvSpPr>
          <p:spPr bwMode="auto">
            <a:xfrm>
              <a:off x="4337633" y="3570938"/>
              <a:ext cx="14189" cy="5472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Line 53"/>
            <p:cNvSpPr>
              <a:spLocks noChangeShapeType="1"/>
            </p:cNvSpPr>
            <p:nvPr/>
          </p:nvSpPr>
          <p:spPr bwMode="auto">
            <a:xfrm>
              <a:off x="4351823" y="3625658"/>
              <a:ext cx="2027" cy="324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Line 54"/>
            <p:cNvSpPr>
              <a:spLocks noChangeShapeType="1"/>
            </p:cNvSpPr>
            <p:nvPr/>
          </p:nvSpPr>
          <p:spPr bwMode="auto">
            <a:xfrm flipH="1">
              <a:off x="4351823" y="3724965"/>
              <a:ext cx="4054" cy="8714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Line 200"/>
            <p:cNvSpPr>
              <a:spLocks noChangeShapeType="1"/>
            </p:cNvSpPr>
            <p:nvPr/>
          </p:nvSpPr>
          <p:spPr bwMode="auto">
            <a:xfrm flipV="1">
              <a:off x="4337633" y="2948750"/>
              <a:ext cx="81082" cy="40533"/>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Line 204"/>
            <p:cNvSpPr>
              <a:spLocks noChangeShapeType="1"/>
            </p:cNvSpPr>
            <p:nvPr/>
          </p:nvSpPr>
          <p:spPr bwMode="auto">
            <a:xfrm flipH="1">
              <a:off x="4394391" y="2975096"/>
              <a:ext cx="22298" cy="1418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4" name="Group 406"/>
          <p:cNvGrpSpPr>
            <a:grpSpLocks/>
          </p:cNvGrpSpPr>
          <p:nvPr/>
        </p:nvGrpSpPr>
        <p:grpSpPr bwMode="auto">
          <a:xfrm>
            <a:off x="7206023" y="1708271"/>
            <a:ext cx="1587609" cy="1641184"/>
            <a:chOff x="1062" y="1338"/>
            <a:chExt cx="1915" cy="1980"/>
          </a:xfrm>
        </p:grpSpPr>
        <p:sp>
          <p:nvSpPr>
            <p:cNvPr id="55" name="Line 206"/>
            <p:cNvSpPr>
              <a:spLocks noChangeShapeType="1"/>
            </p:cNvSpPr>
            <p:nvPr/>
          </p:nvSpPr>
          <p:spPr bwMode="auto">
            <a:xfrm flipH="1">
              <a:off x="2646" y="2055"/>
              <a:ext cx="14"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Line 207"/>
            <p:cNvSpPr>
              <a:spLocks noChangeShapeType="1"/>
            </p:cNvSpPr>
            <p:nvPr/>
          </p:nvSpPr>
          <p:spPr bwMode="auto">
            <a:xfrm flipH="1" flipV="1">
              <a:off x="2631" y="2055"/>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Line 208"/>
            <p:cNvSpPr>
              <a:spLocks noChangeShapeType="1"/>
            </p:cNvSpPr>
            <p:nvPr/>
          </p:nvSpPr>
          <p:spPr bwMode="auto">
            <a:xfrm flipH="1" flipV="1">
              <a:off x="2620" y="2048"/>
              <a:ext cx="11" cy="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Line 209"/>
            <p:cNvSpPr>
              <a:spLocks noChangeShapeType="1"/>
            </p:cNvSpPr>
            <p:nvPr/>
          </p:nvSpPr>
          <p:spPr bwMode="auto">
            <a:xfrm flipH="1" flipV="1">
              <a:off x="2612" y="2035"/>
              <a:ext cx="8" cy="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Line 210"/>
            <p:cNvSpPr>
              <a:spLocks noChangeShapeType="1"/>
            </p:cNvSpPr>
            <p:nvPr/>
          </p:nvSpPr>
          <p:spPr bwMode="auto">
            <a:xfrm flipH="1" flipV="1">
              <a:off x="2609" y="2022"/>
              <a:ext cx="3" cy="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Line 211"/>
            <p:cNvSpPr>
              <a:spLocks noChangeShapeType="1"/>
            </p:cNvSpPr>
            <p:nvPr/>
          </p:nvSpPr>
          <p:spPr bwMode="auto">
            <a:xfrm flipV="1">
              <a:off x="2609" y="2008"/>
              <a:ext cx="3"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Line 212"/>
            <p:cNvSpPr>
              <a:spLocks noChangeShapeType="1"/>
            </p:cNvSpPr>
            <p:nvPr/>
          </p:nvSpPr>
          <p:spPr bwMode="auto">
            <a:xfrm flipV="1">
              <a:off x="2612" y="1997"/>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Line 213"/>
            <p:cNvSpPr>
              <a:spLocks noChangeShapeType="1"/>
            </p:cNvSpPr>
            <p:nvPr/>
          </p:nvSpPr>
          <p:spPr bwMode="auto">
            <a:xfrm flipV="1">
              <a:off x="2620" y="1989"/>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Line 214"/>
            <p:cNvSpPr>
              <a:spLocks noChangeShapeType="1"/>
            </p:cNvSpPr>
            <p:nvPr/>
          </p:nvSpPr>
          <p:spPr bwMode="auto">
            <a:xfrm flipV="1">
              <a:off x="2631" y="1986"/>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Line 215"/>
            <p:cNvSpPr>
              <a:spLocks noChangeShapeType="1"/>
            </p:cNvSpPr>
            <p:nvPr/>
          </p:nvSpPr>
          <p:spPr bwMode="auto">
            <a:xfrm>
              <a:off x="2646" y="1986"/>
              <a:ext cx="14"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Line 216"/>
            <p:cNvSpPr>
              <a:spLocks noChangeShapeType="1"/>
            </p:cNvSpPr>
            <p:nvPr/>
          </p:nvSpPr>
          <p:spPr bwMode="auto">
            <a:xfrm>
              <a:off x="2660" y="1989"/>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Line 217"/>
            <p:cNvSpPr>
              <a:spLocks noChangeShapeType="1"/>
            </p:cNvSpPr>
            <p:nvPr/>
          </p:nvSpPr>
          <p:spPr bwMode="auto">
            <a:xfrm>
              <a:off x="2671" y="1997"/>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Line 218"/>
            <p:cNvSpPr>
              <a:spLocks noChangeShapeType="1"/>
            </p:cNvSpPr>
            <p:nvPr/>
          </p:nvSpPr>
          <p:spPr bwMode="auto">
            <a:xfrm>
              <a:off x="2679" y="2008"/>
              <a:ext cx="3"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19"/>
            <p:cNvSpPr>
              <a:spLocks/>
            </p:cNvSpPr>
            <p:nvPr/>
          </p:nvSpPr>
          <p:spPr bwMode="auto">
            <a:xfrm>
              <a:off x="1457" y="2094"/>
              <a:ext cx="72" cy="72"/>
            </a:xfrm>
            <a:custGeom>
              <a:avLst/>
              <a:gdLst/>
              <a:ahLst/>
              <a:cxnLst>
                <a:cxn ang="0">
                  <a:pos x="37" y="0"/>
                </a:cxn>
                <a:cxn ang="0">
                  <a:pos x="51" y="2"/>
                </a:cxn>
                <a:cxn ang="0">
                  <a:pos x="62" y="10"/>
                </a:cxn>
                <a:cxn ang="0">
                  <a:pos x="70" y="22"/>
                </a:cxn>
                <a:cxn ang="0">
                  <a:pos x="72" y="35"/>
                </a:cxn>
                <a:cxn ang="0">
                  <a:pos x="70" y="50"/>
                </a:cxn>
                <a:cxn ang="0">
                  <a:pos x="62" y="61"/>
                </a:cxn>
                <a:cxn ang="0">
                  <a:pos x="51" y="69"/>
                </a:cxn>
                <a:cxn ang="0">
                  <a:pos x="37" y="72"/>
                </a:cxn>
                <a:cxn ang="0">
                  <a:pos x="22" y="69"/>
                </a:cxn>
                <a:cxn ang="0">
                  <a:pos x="11" y="61"/>
                </a:cxn>
                <a:cxn ang="0">
                  <a:pos x="4" y="50"/>
                </a:cxn>
                <a:cxn ang="0">
                  <a:pos x="0" y="35"/>
                </a:cxn>
                <a:cxn ang="0">
                  <a:pos x="4" y="22"/>
                </a:cxn>
                <a:cxn ang="0">
                  <a:pos x="11" y="10"/>
                </a:cxn>
                <a:cxn ang="0">
                  <a:pos x="22" y="2"/>
                </a:cxn>
                <a:cxn ang="0">
                  <a:pos x="37" y="0"/>
                </a:cxn>
              </a:cxnLst>
              <a:rect l="0" t="0" r="r" b="b"/>
              <a:pathLst>
                <a:path w="72" h="72">
                  <a:moveTo>
                    <a:pt x="37" y="0"/>
                  </a:moveTo>
                  <a:lnTo>
                    <a:pt x="51" y="2"/>
                  </a:lnTo>
                  <a:lnTo>
                    <a:pt x="62" y="10"/>
                  </a:lnTo>
                  <a:lnTo>
                    <a:pt x="70" y="22"/>
                  </a:lnTo>
                  <a:lnTo>
                    <a:pt x="72" y="35"/>
                  </a:lnTo>
                  <a:lnTo>
                    <a:pt x="70" y="50"/>
                  </a:lnTo>
                  <a:lnTo>
                    <a:pt x="62" y="61"/>
                  </a:lnTo>
                  <a:lnTo>
                    <a:pt x="51" y="69"/>
                  </a:lnTo>
                  <a:lnTo>
                    <a:pt x="37" y="72"/>
                  </a:lnTo>
                  <a:lnTo>
                    <a:pt x="22" y="69"/>
                  </a:lnTo>
                  <a:lnTo>
                    <a:pt x="11" y="61"/>
                  </a:lnTo>
                  <a:lnTo>
                    <a:pt x="4" y="50"/>
                  </a:lnTo>
                  <a:lnTo>
                    <a:pt x="0" y="35"/>
                  </a:lnTo>
                  <a:lnTo>
                    <a:pt x="4" y="22"/>
                  </a:lnTo>
                  <a:lnTo>
                    <a:pt x="11" y="10"/>
                  </a:lnTo>
                  <a:lnTo>
                    <a:pt x="22" y="2"/>
                  </a:lnTo>
                  <a:lnTo>
                    <a:pt x="37"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Line 220"/>
            <p:cNvSpPr>
              <a:spLocks noChangeShapeType="1"/>
            </p:cNvSpPr>
            <p:nvPr/>
          </p:nvSpPr>
          <p:spPr bwMode="auto">
            <a:xfrm flipV="1">
              <a:off x="1469" y="2132"/>
              <a:ext cx="51" cy="24"/>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Line 221"/>
            <p:cNvSpPr>
              <a:spLocks noChangeShapeType="1"/>
            </p:cNvSpPr>
            <p:nvPr/>
          </p:nvSpPr>
          <p:spPr bwMode="auto">
            <a:xfrm flipV="1">
              <a:off x="1457" y="2102"/>
              <a:ext cx="58" cy="29"/>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Line 222"/>
            <p:cNvSpPr>
              <a:spLocks noChangeShapeType="1"/>
            </p:cNvSpPr>
            <p:nvPr/>
          </p:nvSpPr>
          <p:spPr bwMode="auto">
            <a:xfrm flipH="1">
              <a:off x="1527" y="2129"/>
              <a:ext cx="2" cy="15"/>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Line 223"/>
            <p:cNvSpPr>
              <a:spLocks noChangeShapeType="1"/>
            </p:cNvSpPr>
            <p:nvPr/>
          </p:nvSpPr>
          <p:spPr bwMode="auto">
            <a:xfrm flipH="1">
              <a:off x="1519" y="2144"/>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Line 224"/>
            <p:cNvSpPr>
              <a:spLocks noChangeShapeType="1"/>
            </p:cNvSpPr>
            <p:nvPr/>
          </p:nvSpPr>
          <p:spPr bwMode="auto">
            <a:xfrm flipH="1">
              <a:off x="1508" y="2155"/>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Line 225"/>
            <p:cNvSpPr>
              <a:spLocks noChangeShapeType="1"/>
            </p:cNvSpPr>
            <p:nvPr/>
          </p:nvSpPr>
          <p:spPr bwMode="auto">
            <a:xfrm flipH="1">
              <a:off x="1494" y="2163"/>
              <a:ext cx="14"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Line 226"/>
            <p:cNvSpPr>
              <a:spLocks noChangeShapeType="1"/>
            </p:cNvSpPr>
            <p:nvPr/>
          </p:nvSpPr>
          <p:spPr bwMode="auto">
            <a:xfrm flipH="1" flipV="1">
              <a:off x="1479" y="2163"/>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Line 227"/>
            <p:cNvSpPr>
              <a:spLocks noChangeShapeType="1"/>
            </p:cNvSpPr>
            <p:nvPr/>
          </p:nvSpPr>
          <p:spPr bwMode="auto">
            <a:xfrm flipH="1" flipV="1">
              <a:off x="1468" y="2155"/>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Line 228"/>
            <p:cNvSpPr>
              <a:spLocks noChangeShapeType="1"/>
            </p:cNvSpPr>
            <p:nvPr/>
          </p:nvSpPr>
          <p:spPr bwMode="auto">
            <a:xfrm flipH="1" flipV="1">
              <a:off x="1461" y="2144"/>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Line 229"/>
            <p:cNvSpPr>
              <a:spLocks noChangeShapeType="1"/>
            </p:cNvSpPr>
            <p:nvPr/>
          </p:nvSpPr>
          <p:spPr bwMode="auto">
            <a:xfrm flipH="1" flipV="1">
              <a:off x="1457" y="2129"/>
              <a:ext cx="4" cy="15"/>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Line 230"/>
            <p:cNvSpPr>
              <a:spLocks noChangeShapeType="1"/>
            </p:cNvSpPr>
            <p:nvPr/>
          </p:nvSpPr>
          <p:spPr bwMode="auto">
            <a:xfrm flipV="1">
              <a:off x="1457" y="2116"/>
              <a:ext cx="4" cy="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Line 231"/>
            <p:cNvSpPr>
              <a:spLocks noChangeShapeType="1"/>
            </p:cNvSpPr>
            <p:nvPr/>
          </p:nvSpPr>
          <p:spPr bwMode="auto">
            <a:xfrm flipV="1">
              <a:off x="1461" y="2104"/>
              <a:ext cx="7"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Line 232"/>
            <p:cNvSpPr>
              <a:spLocks noChangeShapeType="1"/>
            </p:cNvSpPr>
            <p:nvPr/>
          </p:nvSpPr>
          <p:spPr bwMode="auto">
            <a:xfrm flipV="1">
              <a:off x="1468" y="2096"/>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Line 233"/>
            <p:cNvSpPr>
              <a:spLocks noChangeShapeType="1"/>
            </p:cNvSpPr>
            <p:nvPr/>
          </p:nvSpPr>
          <p:spPr bwMode="auto">
            <a:xfrm flipV="1">
              <a:off x="1479" y="2094"/>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Line 234"/>
            <p:cNvSpPr>
              <a:spLocks noChangeShapeType="1"/>
            </p:cNvSpPr>
            <p:nvPr/>
          </p:nvSpPr>
          <p:spPr bwMode="auto">
            <a:xfrm>
              <a:off x="1494" y="2094"/>
              <a:ext cx="14"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Line 235"/>
            <p:cNvSpPr>
              <a:spLocks noChangeShapeType="1"/>
            </p:cNvSpPr>
            <p:nvPr/>
          </p:nvSpPr>
          <p:spPr bwMode="auto">
            <a:xfrm>
              <a:off x="1508" y="2096"/>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Line 236"/>
            <p:cNvSpPr>
              <a:spLocks noChangeShapeType="1"/>
            </p:cNvSpPr>
            <p:nvPr/>
          </p:nvSpPr>
          <p:spPr bwMode="auto">
            <a:xfrm>
              <a:off x="1519" y="2104"/>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Line 237"/>
            <p:cNvSpPr>
              <a:spLocks noChangeShapeType="1"/>
            </p:cNvSpPr>
            <p:nvPr/>
          </p:nvSpPr>
          <p:spPr bwMode="auto">
            <a:xfrm>
              <a:off x="1527" y="2116"/>
              <a:ext cx="2" cy="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54"/>
            <p:cNvSpPr>
              <a:spLocks noEditPoints="1"/>
            </p:cNvSpPr>
            <p:nvPr/>
          </p:nvSpPr>
          <p:spPr bwMode="auto">
            <a:xfrm>
              <a:off x="1199" y="1835"/>
              <a:ext cx="1778" cy="1311"/>
            </a:xfrm>
            <a:custGeom>
              <a:avLst/>
              <a:gdLst/>
              <a:ahLst/>
              <a:cxnLst>
                <a:cxn ang="0">
                  <a:pos x="14" y="15"/>
                </a:cxn>
                <a:cxn ang="0">
                  <a:pos x="14" y="1297"/>
                </a:cxn>
                <a:cxn ang="0">
                  <a:pos x="1764" y="1297"/>
                </a:cxn>
                <a:cxn ang="0">
                  <a:pos x="1764" y="15"/>
                </a:cxn>
                <a:cxn ang="0">
                  <a:pos x="14" y="15"/>
                </a:cxn>
                <a:cxn ang="0">
                  <a:pos x="0" y="0"/>
                </a:cxn>
                <a:cxn ang="0">
                  <a:pos x="1778" y="0"/>
                </a:cxn>
                <a:cxn ang="0">
                  <a:pos x="1778" y="1311"/>
                </a:cxn>
                <a:cxn ang="0">
                  <a:pos x="0" y="1311"/>
                </a:cxn>
                <a:cxn ang="0">
                  <a:pos x="0" y="0"/>
                </a:cxn>
              </a:cxnLst>
              <a:rect l="0" t="0" r="r" b="b"/>
              <a:pathLst>
                <a:path w="1778" h="1311">
                  <a:moveTo>
                    <a:pt x="14" y="15"/>
                  </a:moveTo>
                  <a:lnTo>
                    <a:pt x="14" y="1297"/>
                  </a:lnTo>
                  <a:lnTo>
                    <a:pt x="1764" y="1297"/>
                  </a:lnTo>
                  <a:lnTo>
                    <a:pt x="1764" y="15"/>
                  </a:lnTo>
                  <a:lnTo>
                    <a:pt x="14" y="15"/>
                  </a:lnTo>
                  <a:close/>
                  <a:moveTo>
                    <a:pt x="0" y="0"/>
                  </a:moveTo>
                  <a:lnTo>
                    <a:pt x="1778" y="0"/>
                  </a:lnTo>
                  <a:lnTo>
                    <a:pt x="1778" y="1311"/>
                  </a:lnTo>
                  <a:lnTo>
                    <a:pt x="0" y="131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55"/>
            <p:cNvSpPr>
              <a:spLocks/>
            </p:cNvSpPr>
            <p:nvPr/>
          </p:nvSpPr>
          <p:spPr bwMode="auto">
            <a:xfrm>
              <a:off x="1926" y="2670"/>
              <a:ext cx="72" cy="72"/>
            </a:xfrm>
            <a:custGeom>
              <a:avLst/>
              <a:gdLst/>
              <a:ahLst/>
              <a:cxnLst>
                <a:cxn ang="0">
                  <a:pos x="35" y="0"/>
                </a:cxn>
                <a:cxn ang="0">
                  <a:pos x="50" y="3"/>
                </a:cxn>
                <a:cxn ang="0">
                  <a:pos x="61" y="10"/>
                </a:cxn>
                <a:cxn ang="0">
                  <a:pos x="69" y="22"/>
                </a:cxn>
                <a:cxn ang="0">
                  <a:pos x="72" y="36"/>
                </a:cxn>
                <a:cxn ang="0">
                  <a:pos x="69" y="50"/>
                </a:cxn>
                <a:cxn ang="0">
                  <a:pos x="61" y="61"/>
                </a:cxn>
                <a:cxn ang="0">
                  <a:pos x="50" y="69"/>
                </a:cxn>
                <a:cxn ang="0">
                  <a:pos x="35" y="72"/>
                </a:cxn>
                <a:cxn ang="0">
                  <a:pos x="22" y="69"/>
                </a:cxn>
                <a:cxn ang="0">
                  <a:pos x="10" y="61"/>
                </a:cxn>
                <a:cxn ang="0">
                  <a:pos x="2" y="50"/>
                </a:cxn>
                <a:cxn ang="0">
                  <a:pos x="0" y="36"/>
                </a:cxn>
                <a:cxn ang="0">
                  <a:pos x="2" y="22"/>
                </a:cxn>
                <a:cxn ang="0">
                  <a:pos x="10" y="10"/>
                </a:cxn>
                <a:cxn ang="0">
                  <a:pos x="22" y="3"/>
                </a:cxn>
                <a:cxn ang="0">
                  <a:pos x="35" y="0"/>
                </a:cxn>
              </a:cxnLst>
              <a:rect l="0" t="0" r="r" b="b"/>
              <a:pathLst>
                <a:path w="72" h="72">
                  <a:moveTo>
                    <a:pt x="35" y="0"/>
                  </a:moveTo>
                  <a:lnTo>
                    <a:pt x="50" y="3"/>
                  </a:lnTo>
                  <a:lnTo>
                    <a:pt x="61" y="10"/>
                  </a:lnTo>
                  <a:lnTo>
                    <a:pt x="69" y="22"/>
                  </a:lnTo>
                  <a:lnTo>
                    <a:pt x="72" y="36"/>
                  </a:lnTo>
                  <a:lnTo>
                    <a:pt x="69" y="50"/>
                  </a:lnTo>
                  <a:lnTo>
                    <a:pt x="61" y="61"/>
                  </a:lnTo>
                  <a:lnTo>
                    <a:pt x="50" y="69"/>
                  </a:lnTo>
                  <a:lnTo>
                    <a:pt x="35" y="72"/>
                  </a:lnTo>
                  <a:lnTo>
                    <a:pt x="22" y="69"/>
                  </a:lnTo>
                  <a:lnTo>
                    <a:pt x="10" y="61"/>
                  </a:lnTo>
                  <a:lnTo>
                    <a:pt x="2" y="50"/>
                  </a:lnTo>
                  <a:lnTo>
                    <a:pt x="0" y="36"/>
                  </a:lnTo>
                  <a:lnTo>
                    <a:pt x="2" y="22"/>
                  </a:lnTo>
                  <a:lnTo>
                    <a:pt x="10" y="10"/>
                  </a:lnTo>
                  <a:lnTo>
                    <a:pt x="22" y="3"/>
                  </a:lnTo>
                  <a:lnTo>
                    <a:pt x="35"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Line 256"/>
            <p:cNvSpPr>
              <a:spLocks noChangeShapeType="1"/>
            </p:cNvSpPr>
            <p:nvPr/>
          </p:nvSpPr>
          <p:spPr bwMode="auto">
            <a:xfrm flipV="1">
              <a:off x="1965" y="2740"/>
              <a:ext cx="3" cy="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Line 257"/>
            <p:cNvSpPr>
              <a:spLocks noChangeShapeType="1"/>
            </p:cNvSpPr>
            <p:nvPr/>
          </p:nvSpPr>
          <p:spPr bwMode="auto">
            <a:xfrm flipV="1">
              <a:off x="1933" y="2708"/>
              <a:ext cx="35" cy="18"/>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Line 258"/>
            <p:cNvSpPr>
              <a:spLocks noChangeShapeType="1"/>
            </p:cNvSpPr>
            <p:nvPr/>
          </p:nvSpPr>
          <p:spPr bwMode="auto">
            <a:xfrm flipV="1">
              <a:off x="1965" y="2729"/>
              <a:ext cx="24" cy="12"/>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Line 259"/>
            <p:cNvSpPr>
              <a:spLocks noChangeShapeType="1"/>
            </p:cNvSpPr>
            <p:nvPr/>
          </p:nvSpPr>
          <p:spPr bwMode="auto">
            <a:xfrm flipV="1">
              <a:off x="1928" y="2676"/>
              <a:ext cx="40" cy="20"/>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Line 260"/>
            <p:cNvSpPr>
              <a:spLocks noChangeShapeType="1"/>
            </p:cNvSpPr>
            <p:nvPr/>
          </p:nvSpPr>
          <p:spPr bwMode="auto">
            <a:xfrm flipV="1">
              <a:off x="1936" y="2694"/>
              <a:ext cx="60" cy="29"/>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Line 261"/>
            <p:cNvSpPr>
              <a:spLocks noChangeShapeType="1"/>
            </p:cNvSpPr>
            <p:nvPr/>
          </p:nvSpPr>
          <p:spPr bwMode="auto">
            <a:xfrm flipH="1">
              <a:off x="1995" y="2706"/>
              <a:ext cx="3"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Line 262"/>
            <p:cNvSpPr>
              <a:spLocks noChangeShapeType="1"/>
            </p:cNvSpPr>
            <p:nvPr/>
          </p:nvSpPr>
          <p:spPr bwMode="auto">
            <a:xfrm flipH="1">
              <a:off x="1987" y="2720"/>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Line 263"/>
            <p:cNvSpPr>
              <a:spLocks noChangeShapeType="1"/>
            </p:cNvSpPr>
            <p:nvPr/>
          </p:nvSpPr>
          <p:spPr bwMode="auto">
            <a:xfrm flipH="1">
              <a:off x="1976" y="2731"/>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Line 264"/>
            <p:cNvSpPr>
              <a:spLocks noChangeShapeType="1"/>
            </p:cNvSpPr>
            <p:nvPr/>
          </p:nvSpPr>
          <p:spPr bwMode="auto">
            <a:xfrm flipH="1">
              <a:off x="1961" y="2739"/>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Line 265"/>
            <p:cNvSpPr>
              <a:spLocks noChangeShapeType="1"/>
            </p:cNvSpPr>
            <p:nvPr/>
          </p:nvSpPr>
          <p:spPr bwMode="auto">
            <a:xfrm flipH="1" flipV="1">
              <a:off x="1948" y="2739"/>
              <a:ext cx="13"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Line 266"/>
            <p:cNvSpPr>
              <a:spLocks noChangeShapeType="1"/>
            </p:cNvSpPr>
            <p:nvPr/>
          </p:nvSpPr>
          <p:spPr bwMode="auto">
            <a:xfrm flipH="1" flipV="1">
              <a:off x="1936" y="2731"/>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Line 267"/>
            <p:cNvSpPr>
              <a:spLocks noChangeShapeType="1"/>
            </p:cNvSpPr>
            <p:nvPr/>
          </p:nvSpPr>
          <p:spPr bwMode="auto">
            <a:xfrm flipH="1" flipV="1">
              <a:off x="1928" y="2720"/>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Line 268"/>
            <p:cNvSpPr>
              <a:spLocks noChangeShapeType="1"/>
            </p:cNvSpPr>
            <p:nvPr/>
          </p:nvSpPr>
          <p:spPr bwMode="auto">
            <a:xfrm flipH="1" flipV="1">
              <a:off x="1926" y="2706"/>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Line 269"/>
            <p:cNvSpPr>
              <a:spLocks noChangeShapeType="1"/>
            </p:cNvSpPr>
            <p:nvPr/>
          </p:nvSpPr>
          <p:spPr bwMode="auto">
            <a:xfrm flipV="1">
              <a:off x="1926" y="2692"/>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Line 270"/>
            <p:cNvSpPr>
              <a:spLocks noChangeShapeType="1"/>
            </p:cNvSpPr>
            <p:nvPr/>
          </p:nvSpPr>
          <p:spPr bwMode="auto">
            <a:xfrm flipV="1">
              <a:off x="1928" y="2680"/>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Line 271"/>
            <p:cNvSpPr>
              <a:spLocks noChangeShapeType="1"/>
            </p:cNvSpPr>
            <p:nvPr/>
          </p:nvSpPr>
          <p:spPr bwMode="auto">
            <a:xfrm flipV="1">
              <a:off x="1936" y="2673"/>
              <a:ext cx="12" cy="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Line 272"/>
            <p:cNvSpPr>
              <a:spLocks noChangeShapeType="1"/>
            </p:cNvSpPr>
            <p:nvPr/>
          </p:nvSpPr>
          <p:spPr bwMode="auto">
            <a:xfrm flipV="1">
              <a:off x="1948" y="2670"/>
              <a:ext cx="13"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Line 273"/>
            <p:cNvSpPr>
              <a:spLocks noChangeShapeType="1"/>
            </p:cNvSpPr>
            <p:nvPr/>
          </p:nvSpPr>
          <p:spPr bwMode="auto">
            <a:xfrm>
              <a:off x="1961" y="2670"/>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Line 274"/>
            <p:cNvSpPr>
              <a:spLocks noChangeShapeType="1"/>
            </p:cNvSpPr>
            <p:nvPr/>
          </p:nvSpPr>
          <p:spPr bwMode="auto">
            <a:xfrm>
              <a:off x="1976" y="2673"/>
              <a:ext cx="11" cy="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Line 275"/>
            <p:cNvSpPr>
              <a:spLocks noChangeShapeType="1"/>
            </p:cNvSpPr>
            <p:nvPr/>
          </p:nvSpPr>
          <p:spPr bwMode="auto">
            <a:xfrm>
              <a:off x="1987" y="2680"/>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Line 276"/>
            <p:cNvSpPr>
              <a:spLocks noChangeShapeType="1"/>
            </p:cNvSpPr>
            <p:nvPr/>
          </p:nvSpPr>
          <p:spPr bwMode="auto">
            <a:xfrm>
              <a:off x="1995" y="2692"/>
              <a:ext cx="3"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77"/>
            <p:cNvSpPr>
              <a:spLocks/>
            </p:cNvSpPr>
            <p:nvPr/>
          </p:nvSpPr>
          <p:spPr bwMode="auto">
            <a:xfrm>
              <a:off x="2682" y="2238"/>
              <a:ext cx="72" cy="72"/>
            </a:xfrm>
            <a:custGeom>
              <a:avLst/>
              <a:gdLst/>
              <a:ahLst/>
              <a:cxnLst>
                <a:cxn ang="0">
                  <a:pos x="35" y="0"/>
                </a:cxn>
                <a:cxn ang="0">
                  <a:pos x="50" y="3"/>
                </a:cxn>
                <a:cxn ang="0">
                  <a:pos x="61" y="10"/>
                </a:cxn>
                <a:cxn ang="0">
                  <a:pos x="69" y="22"/>
                </a:cxn>
                <a:cxn ang="0">
                  <a:pos x="72" y="36"/>
                </a:cxn>
                <a:cxn ang="0">
                  <a:pos x="69" y="50"/>
                </a:cxn>
                <a:cxn ang="0">
                  <a:pos x="61" y="62"/>
                </a:cxn>
                <a:cxn ang="0">
                  <a:pos x="50" y="70"/>
                </a:cxn>
                <a:cxn ang="0">
                  <a:pos x="35" y="72"/>
                </a:cxn>
                <a:cxn ang="0">
                  <a:pos x="21" y="70"/>
                </a:cxn>
                <a:cxn ang="0">
                  <a:pos x="10" y="62"/>
                </a:cxn>
                <a:cxn ang="0">
                  <a:pos x="2" y="50"/>
                </a:cxn>
                <a:cxn ang="0">
                  <a:pos x="0" y="36"/>
                </a:cxn>
                <a:cxn ang="0">
                  <a:pos x="2" y="22"/>
                </a:cxn>
                <a:cxn ang="0">
                  <a:pos x="10" y="10"/>
                </a:cxn>
                <a:cxn ang="0">
                  <a:pos x="21" y="3"/>
                </a:cxn>
                <a:cxn ang="0">
                  <a:pos x="35" y="0"/>
                </a:cxn>
              </a:cxnLst>
              <a:rect l="0" t="0" r="r" b="b"/>
              <a:pathLst>
                <a:path w="72" h="72">
                  <a:moveTo>
                    <a:pt x="35" y="0"/>
                  </a:moveTo>
                  <a:lnTo>
                    <a:pt x="50" y="3"/>
                  </a:lnTo>
                  <a:lnTo>
                    <a:pt x="61" y="10"/>
                  </a:lnTo>
                  <a:lnTo>
                    <a:pt x="69" y="22"/>
                  </a:lnTo>
                  <a:lnTo>
                    <a:pt x="72" y="36"/>
                  </a:lnTo>
                  <a:lnTo>
                    <a:pt x="69" y="50"/>
                  </a:lnTo>
                  <a:lnTo>
                    <a:pt x="61" y="62"/>
                  </a:lnTo>
                  <a:lnTo>
                    <a:pt x="50" y="70"/>
                  </a:lnTo>
                  <a:lnTo>
                    <a:pt x="35" y="72"/>
                  </a:lnTo>
                  <a:lnTo>
                    <a:pt x="21" y="70"/>
                  </a:lnTo>
                  <a:lnTo>
                    <a:pt x="10" y="62"/>
                  </a:lnTo>
                  <a:lnTo>
                    <a:pt x="2" y="50"/>
                  </a:lnTo>
                  <a:lnTo>
                    <a:pt x="0" y="36"/>
                  </a:lnTo>
                  <a:lnTo>
                    <a:pt x="2" y="22"/>
                  </a:lnTo>
                  <a:lnTo>
                    <a:pt x="10" y="10"/>
                  </a:lnTo>
                  <a:lnTo>
                    <a:pt x="21" y="3"/>
                  </a:lnTo>
                  <a:lnTo>
                    <a:pt x="35"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Line 278"/>
            <p:cNvSpPr>
              <a:spLocks noChangeShapeType="1"/>
            </p:cNvSpPr>
            <p:nvPr/>
          </p:nvSpPr>
          <p:spPr bwMode="auto">
            <a:xfrm flipV="1">
              <a:off x="2704" y="2291"/>
              <a:ext cx="32" cy="17"/>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Line 279"/>
            <p:cNvSpPr>
              <a:spLocks noChangeShapeType="1"/>
            </p:cNvSpPr>
            <p:nvPr/>
          </p:nvSpPr>
          <p:spPr bwMode="auto">
            <a:xfrm flipV="1">
              <a:off x="2684" y="2259"/>
              <a:ext cx="52" cy="26"/>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Line 280"/>
            <p:cNvSpPr>
              <a:spLocks noChangeShapeType="1"/>
            </p:cNvSpPr>
            <p:nvPr/>
          </p:nvSpPr>
          <p:spPr bwMode="auto">
            <a:xfrm flipV="1">
              <a:off x="2704" y="2283"/>
              <a:ext cx="48" cy="25"/>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Line 281"/>
            <p:cNvSpPr>
              <a:spLocks noChangeShapeType="1"/>
            </p:cNvSpPr>
            <p:nvPr/>
          </p:nvSpPr>
          <p:spPr bwMode="auto">
            <a:xfrm flipH="1">
              <a:off x="2751" y="2274"/>
              <a:ext cx="3"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Line 282"/>
            <p:cNvSpPr>
              <a:spLocks noChangeShapeType="1"/>
            </p:cNvSpPr>
            <p:nvPr/>
          </p:nvSpPr>
          <p:spPr bwMode="auto">
            <a:xfrm flipH="1">
              <a:off x="2743" y="2288"/>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Line 283"/>
            <p:cNvSpPr>
              <a:spLocks noChangeShapeType="1"/>
            </p:cNvSpPr>
            <p:nvPr/>
          </p:nvSpPr>
          <p:spPr bwMode="auto">
            <a:xfrm flipH="1">
              <a:off x="2732" y="2300"/>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Line 284"/>
            <p:cNvSpPr>
              <a:spLocks noChangeShapeType="1"/>
            </p:cNvSpPr>
            <p:nvPr/>
          </p:nvSpPr>
          <p:spPr bwMode="auto">
            <a:xfrm flipH="1">
              <a:off x="2717" y="2308"/>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Line 285"/>
            <p:cNvSpPr>
              <a:spLocks noChangeShapeType="1"/>
            </p:cNvSpPr>
            <p:nvPr/>
          </p:nvSpPr>
          <p:spPr bwMode="auto">
            <a:xfrm flipH="1" flipV="1">
              <a:off x="2703" y="2308"/>
              <a:ext cx="14"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Line 286"/>
            <p:cNvSpPr>
              <a:spLocks noChangeShapeType="1"/>
            </p:cNvSpPr>
            <p:nvPr/>
          </p:nvSpPr>
          <p:spPr bwMode="auto">
            <a:xfrm flipH="1" flipV="1">
              <a:off x="2692" y="2300"/>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Line 287"/>
            <p:cNvSpPr>
              <a:spLocks noChangeShapeType="1"/>
            </p:cNvSpPr>
            <p:nvPr/>
          </p:nvSpPr>
          <p:spPr bwMode="auto">
            <a:xfrm flipH="1" flipV="1">
              <a:off x="2684" y="2288"/>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Line 288"/>
            <p:cNvSpPr>
              <a:spLocks noChangeShapeType="1"/>
            </p:cNvSpPr>
            <p:nvPr/>
          </p:nvSpPr>
          <p:spPr bwMode="auto">
            <a:xfrm flipH="1" flipV="1">
              <a:off x="2682" y="2274"/>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Line 289"/>
            <p:cNvSpPr>
              <a:spLocks noChangeShapeType="1"/>
            </p:cNvSpPr>
            <p:nvPr/>
          </p:nvSpPr>
          <p:spPr bwMode="auto">
            <a:xfrm flipV="1">
              <a:off x="2682" y="2260"/>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Line 290"/>
            <p:cNvSpPr>
              <a:spLocks noChangeShapeType="1"/>
            </p:cNvSpPr>
            <p:nvPr/>
          </p:nvSpPr>
          <p:spPr bwMode="auto">
            <a:xfrm flipV="1">
              <a:off x="2684" y="2248"/>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Line 291"/>
            <p:cNvSpPr>
              <a:spLocks noChangeShapeType="1"/>
            </p:cNvSpPr>
            <p:nvPr/>
          </p:nvSpPr>
          <p:spPr bwMode="auto">
            <a:xfrm flipV="1">
              <a:off x="2692" y="2241"/>
              <a:ext cx="11" cy="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Line 292"/>
            <p:cNvSpPr>
              <a:spLocks noChangeShapeType="1"/>
            </p:cNvSpPr>
            <p:nvPr/>
          </p:nvSpPr>
          <p:spPr bwMode="auto">
            <a:xfrm flipV="1">
              <a:off x="2703" y="2238"/>
              <a:ext cx="14"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Line 293"/>
            <p:cNvSpPr>
              <a:spLocks noChangeShapeType="1"/>
            </p:cNvSpPr>
            <p:nvPr/>
          </p:nvSpPr>
          <p:spPr bwMode="auto">
            <a:xfrm>
              <a:off x="2717" y="2238"/>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Line 294"/>
            <p:cNvSpPr>
              <a:spLocks noChangeShapeType="1"/>
            </p:cNvSpPr>
            <p:nvPr/>
          </p:nvSpPr>
          <p:spPr bwMode="auto">
            <a:xfrm>
              <a:off x="2732" y="2241"/>
              <a:ext cx="11" cy="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Line 295"/>
            <p:cNvSpPr>
              <a:spLocks noChangeShapeType="1"/>
            </p:cNvSpPr>
            <p:nvPr/>
          </p:nvSpPr>
          <p:spPr bwMode="auto">
            <a:xfrm>
              <a:off x="2743" y="2248"/>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Line 296"/>
            <p:cNvSpPr>
              <a:spLocks noChangeShapeType="1"/>
            </p:cNvSpPr>
            <p:nvPr/>
          </p:nvSpPr>
          <p:spPr bwMode="auto">
            <a:xfrm>
              <a:off x="2751" y="2260"/>
              <a:ext cx="3"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297"/>
            <p:cNvSpPr>
              <a:spLocks/>
            </p:cNvSpPr>
            <p:nvPr/>
          </p:nvSpPr>
          <p:spPr bwMode="auto">
            <a:xfrm>
              <a:off x="1709" y="2418"/>
              <a:ext cx="72" cy="72"/>
            </a:xfrm>
            <a:custGeom>
              <a:avLst/>
              <a:gdLst/>
              <a:ahLst/>
              <a:cxnLst>
                <a:cxn ang="0">
                  <a:pos x="37" y="0"/>
                </a:cxn>
                <a:cxn ang="0">
                  <a:pos x="50" y="2"/>
                </a:cxn>
                <a:cxn ang="0">
                  <a:pos x="62" y="10"/>
                </a:cxn>
                <a:cxn ang="0">
                  <a:pos x="70" y="22"/>
                </a:cxn>
                <a:cxn ang="0">
                  <a:pos x="72" y="36"/>
                </a:cxn>
                <a:cxn ang="0">
                  <a:pos x="70" y="50"/>
                </a:cxn>
                <a:cxn ang="0">
                  <a:pos x="62" y="61"/>
                </a:cxn>
                <a:cxn ang="0">
                  <a:pos x="50" y="69"/>
                </a:cxn>
                <a:cxn ang="0">
                  <a:pos x="37" y="72"/>
                </a:cxn>
                <a:cxn ang="0">
                  <a:pos x="22" y="69"/>
                </a:cxn>
                <a:cxn ang="0">
                  <a:pos x="11" y="61"/>
                </a:cxn>
                <a:cxn ang="0">
                  <a:pos x="4" y="50"/>
                </a:cxn>
                <a:cxn ang="0">
                  <a:pos x="0" y="36"/>
                </a:cxn>
                <a:cxn ang="0">
                  <a:pos x="4" y="22"/>
                </a:cxn>
                <a:cxn ang="0">
                  <a:pos x="11" y="10"/>
                </a:cxn>
                <a:cxn ang="0">
                  <a:pos x="22" y="2"/>
                </a:cxn>
                <a:cxn ang="0">
                  <a:pos x="37" y="0"/>
                </a:cxn>
              </a:cxnLst>
              <a:rect l="0" t="0" r="r" b="b"/>
              <a:pathLst>
                <a:path w="72" h="72">
                  <a:moveTo>
                    <a:pt x="37" y="0"/>
                  </a:moveTo>
                  <a:lnTo>
                    <a:pt x="50" y="2"/>
                  </a:lnTo>
                  <a:lnTo>
                    <a:pt x="62" y="10"/>
                  </a:lnTo>
                  <a:lnTo>
                    <a:pt x="70" y="22"/>
                  </a:lnTo>
                  <a:lnTo>
                    <a:pt x="72" y="36"/>
                  </a:lnTo>
                  <a:lnTo>
                    <a:pt x="70" y="50"/>
                  </a:lnTo>
                  <a:lnTo>
                    <a:pt x="62" y="61"/>
                  </a:lnTo>
                  <a:lnTo>
                    <a:pt x="50" y="69"/>
                  </a:lnTo>
                  <a:lnTo>
                    <a:pt x="37" y="72"/>
                  </a:lnTo>
                  <a:lnTo>
                    <a:pt x="22" y="69"/>
                  </a:lnTo>
                  <a:lnTo>
                    <a:pt x="11" y="61"/>
                  </a:lnTo>
                  <a:lnTo>
                    <a:pt x="4" y="50"/>
                  </a:lnTo>
                  <a:lnTo>
                    <a:pt x="0" y="36"/>
                  </a:lnTo>
                  <a:lnTo>
                    <a:pt x="4" y="22"/>
                  </a:lnTo>
                  <a:lnTo>
                    <a:pt x="11" y="10"/>
                  </a:lnTo>
                  <a:lnTo>
                    <a:pt x="22" y="2"/>
                  </a:lnTo>
                  <a:lnTo>
                    <a:pt x="37"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Line 298"/>
            <p:cNvSpPr>
              <a:spLocks noChangeShapeType="1"/>
            </p:cNvSpPr>
            <p:nvPr/>
          </p:nvSpPr>
          <p:spPr bwMode="auto">
            <a:xfrm flipV="1">
              <a:off x="1709" y="2451"/>
              <a:ext cx="3" cy="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Line 299"/>
            <p:cNvSpPr>
              <a:spLocks noChangeShapeType="1"/>
            </p:cNvSpPr>
            <p:nvPr/>
          </p:nvSpPr>
          <p:spPr bwMode="auto">
            <a:xfrm flipV="1">
              <a:off x="1720" y="2451"/>
              <a:ext cx="56" cy="28"/>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Line 300"/>
            <p:cNvSpPr>
              <a:spLocks noChangeShapeType="1"/>
            </p:cNvSpPr>
            <p:nvPr/>
          </p:nvSpPr>
          <p:spPr bwMode="auto">
            <a:xfrm flipV="1">
              <a:off x="1709" y="2425"/>
              <a:ext cx="57" cy="27"/>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Line 301"/>
            <p:cNvSpPr>
              <a:spLocks noChangeShapeType="1"/>
            </p:cNvSpPr>
            <p:nvPr/>
          </p:nvSpPr>
          <p:spPr bwMode="auto">
            <a:xfrm flipH="1">
              <a:off x="1779" y="2454"/>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Line 302"/>
            <p:cNvSpPr>
              <a:spLocks noChangeShapeType="1"/>
            </p:cNvSpPr>
            <p:nvPr/>
          </p:nvSpPr>
          <p:spPr bwMode="auto">
            <a:xfrm flipH="1">
              <a:off x="1771" y="2468"/>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Line 303"/>
            <p:cNvSpPr>
              <a:spLocks noChangeShapeType="1"/>
            </p:cNvSpPr>
            <p:nvPr/>
          </p:nvSpPr>
          <p:spPr bwMode="auto">
            <a:xfrm flipH="1">
              <a:off x="1759" y="2479"/>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Line 304"/>
            <p:cNvSpPr>
              <a:spLocks noChangeShapeType="1"/>
            </p:cNvSpPr>
            <p:nvPr/>
          </p:nvSpPr>
          <p:spPr bwMode="auto">
            <a:xfrm flipH="1">
              <a:off x="1746" y="2487"/>
              <a:ext cx="13"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Line 305"/>
            <p:cNvSpPr>
              <a:spLocks noChangeShapeType="1"/>
            </p:cNvSpPr>
            <p:nvPr/>
          </p:nvSpPr>
          <p:spPr bwMode="auto">
            <a:xfrm flipH="1" flipV="1">
              <a:off x="1731" y="2487"/>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Line 306"/>
            <p:cNvSpPr>
              <a:spLocks noChangeShapeType="1"/>
            </p:cNvSpPr>
            <p:nvPr/>
          </p:nvSpPr>
          <p:spPr bwMode="auto">
            <a:xfrm flipH="1" flipV="1">
              <a:off x="1720" y="2479"/>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Line 307"/>
            <p:cNvSpPr>
              <a:spLocks noChangeShapeType="1"/>
            </p:cNvSpPr>
            <p:nvPr/>
          </p:nvSpPr>
          <p:spPr bwMode="auto">
            <a:xfrm flipH="1" flipV="1">
              <a:off x="1713" y="2468"/>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Line 308"/>
            <p:cNvSpPr>
              <a:spLocks noChangeShapeType="1"/>
            </p:cNvSpPr>
            <p:nvPr/>
          </p:nvSpPr>
          <p:spPr bwMode="auto">
            <a:xfrm flipH="1" flipV="1">
              <a:off x="1709" y="2454"/>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Line 309"/>
            <p:cNvSpPr>
              <a:spLocks noChangeShapeType="1"/>
            </p:cNvSpPr>
            <p:nvPr/>
          </p:nvSpPr>
          <p:spPr bwMode="auto">
            <a:xfrm flipV="1">
              <a:off x="1709" y="2440"/>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Line 310"/>
            <p:cNvSpPr>
              <a:spLocks noChangeShapeType="1"/>
            </p:cNvSpPr>
            <p:nvPr/>
          </p:nvSpPr>
          <p:spPr bwMode="auto">
            <a:xfrm flipV="1">
              <a:off x="1713" y="2428"/>
              <a:ext cx="7"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Line 311"/>
            <p:cNvSpPr>
              <a:spLocks noChangeShapeType="1"/>
            </p:cNvSpPr>
            <p:nvPr/>
          </p:nvSpPr>
          <p:spPr bwMode="auto">
            <a:xfrm flipV="1">
              <a:off x="1720" y="2420"/>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Line 312"/>
            <p:cNvSpPr>
              <a:spLocks noChangeShapeType="1"/>
            </p:cNvSpPr>
            <p:nvPr/>
          </p:nvSpPr>
          <p:spPr bwMode="auto">
            <a:xfrm flipV="1">
              <a:off x="1731" y="2418"/>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Line 313"/>
            <p:cNvSpPr>
              <a:spLocks noChangeShapeType="1"/>
            </p:cNvSpPr>
            <p:nvPr/>
          </p:nvSpPr>
          <p:spPr bwMode="auto">
            <a:xfrm>
              <a:off x="1746" y="2418"/>
              <a:ext cx="13"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Line 314"/>
            <p:cNvSpPr>
              <a:spLocks noChangeShapeType="1"/>
            </p:cNvSpPr>
            <p:nvPr/>
          </p:nvSpPr>
          <p:spPr bwMode="auto">
            <a:xfrm>
              <a:off x="1759" y="2420"/>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Line 315"/>
            <p:cNvSpPr>
              <a:spLocks noChangeShapeType="1"/>
            </p:cNvSpPr>
            <p:nvPr/>
          </p:nvSpPr>
          <p:spPr bwMode="auto">
            <a:xfrm>
              <a:off x="1771" y="2428"/>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Line 316"/>
            <p:cNvSpPr>
              <a:spLocks noChangeShapeType="1"/>
            </p:cNvSpPr>
            <p:nvPr/>
          </p:nvSpPr>
          <p:spPr bwMode="auto">
            <a:xfrm>
              <a:off x="1779" y="2440"/>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17"/>
            <p:cNvSpPr>
              <a:spLocks/>
            </p:cNvSpPr>
            <p:nvPr/>
          </p:nvSpPr>
          <p:spPr bwMode="auto">
            <a:xfrm>
              <a:off x="1709" y="2418"/>
              <a:ext cx="72" cy="72"/>
            </a:xfrm>
            <a:custGeom>
              <a:avLst/>
              <a:gdLst/>
              <a:ahLst/>
              <a:cxnLst>
                <a:cxn ang="0">
                  <a:pos x="37" y="0"/>
                </a:cxn>
                <a:cxn ang="0">
                  <a:pos x="50" y="2"/>
                </a:cxn>
                <a:cxn ang="0">
                  <a:pos x="62" y="10"/>
                </a:cxn>
                <a:cxn ang="0">
                  <a:pos x="70" y="22"/>
                </a:cxn>
                <a:cxn ang="0">
                  <a:pos x="72" y="36"/>
                </a:cxn>
                <a:cxn ang="0">
                  <a:pos x="70" y="50"/>
                </a:cxn>
                <a:cxn ang="0">
                  <a:pos x="62" y="61"/>
                </a:cxn>
                <a:cxn ang="0">
                  <a:pos x="50" y="69"/>
                </a:cxn>
                <a:cxn ang="0">
                  <a:pos x="37" y="72"/>
                </a:cxn>
                <a:cxn ang="0">
                  <a:pos x="22" y="69"/>
                </a:cxn>
                <a:cxn ang="0">
                  <a:pos x="11" y="61"/>
                </a:cxn>
                <a:cxn ang="0">
                  <a:pos x="4" y="50"/>
                </a:cxn>
                <a:cxn ang="0">
                  <a:pos x="0" y="36"/>
                </a:cxn>
                <a:cxn ang="0">
                  <a:pos x="4" y="22"/>
                </a:cxn>
                <a:cxn ang="0">
                  <a:pos x="11" y="10"/>
                </a:cxn>
                <a:cxn ang="0">
                  <a:pos x="22" y="2"/>
                </a:cxn>
                <a:cxn ang="0">
                  <a:pos x="37" y="0"/>
                </a:cxn>
              </a:cxnLst>
              <a:rect l="0" t="0" r="r" b="b"/>
              <a:pathLst>
                <a:path w="72" h="72">
                  <a:moveTo>
                    <a:pt x="37" y="0"/>
                  </a:moveTo>
                  <a:lnTo>
                    <a:pt x="50" y="2"/>
                  </a:lnTo>
                  <a:lnTo>
                    <a:pt x="62" y="10"/>
                  </a:lnTo>
                  <a:lnTo>
                    <a:pt x="70" y="22"/>
                  </a:lnTo>
                  <a:lnTo>
                    <a:pt x="72" y="36"/>
                  </a:lnTo>
                  <a:lnTo>
                    <a:pt x="70" y="50"/>
                  </a:lnTo>
                  <a:lnTo>
                    <a:pt x="62" y="61"/>
                  </a:lnTo>
                  <a:lnTo>
                    <a:pt x="50" y="69"/>
                  </a:lnTo>
                  <a:lnTo>
                    <a:pt x="37" y="72"/>
                  </a:lnTo>
                  <a:lnTo>
                    <a:pt x="22" y="69"/>
                  </a:lnTo>
                  <a:lnTo>
                    <a:pt x="11" y="61"/>
                  </a:lnTo>
                  <a:lnTo>
                    <a:pt x="4" y="50"/>
                  </a:lnTo>
                  <a:lnTo>
                    <a:pt x="0" y="36"/>
                  </a:lnTo>
                  <a:lnTo>
                    <a:pt x="4" y="22"/>
                  </a:lnTo>
                  <a:lnTo>
                    <a:pt x="11" y="10"/>
                  </a:lnTo>
                  <a:lnTo>
                    <a:pt x="22" y="2"/>
                  </a:lnTo>
                  <a:lnTo>
                    <a:pt x="37"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Line 318"/>
            <p:cNvSpPr>
              <a:spLocks noChangeShapeType="1"/>
            </p:cNvSpPr>
            <p:nvPr/>
          </p:nvSpPr>
          <p:spPr bwMode="auto">
            <a:xfrm flipV="1">
              <a:off x="1709" y="2451"/>
              <a:ext cx="3" cy="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Line 319"/>
            <p:cNvSpPr>
              <a:spLocks noChangeShapeType="1"/>
            </p:cNvSpPr>
            <p:nvPr/>
          </p:nvSpPr>
          <p:spPr bwMode="auto">
            <a:xfrm flipV="1">
              <a:off x="1720" y="2451"/>
              <a:ext cx="56" cy="28"/>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Line 320"/>
            <p:cNvSpPr>
              <a:spLocks noChangeShapeType="1"/>
            </p:cNvSpPr>
            <p:nvPr/>
          </p:nvSpPr>
          <p:spPr bwMode="auto">
            <a:xfrm flipV="1">
              <a:off x="1709" y="2425"/>
              <a:ext cx="57" cy="27"/>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Line 321"/>
            <p:cNvSpPr>
              <a:spLocks noChangeShapeType="1"/>
            </p:cNvSpPr>
            <p:nvPr/>
          </p:nvSpPr>
          <p:spPr bwMode="auto">
            <a:xfrm flipH="1">
              <a:off x="1779" y="2454"/>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Line 322"/>
            <p:cNvSpPr>
              <a:spLocks noChangeShapeType="1"/>
            </p:cNvSpPr>
            <p:nvPr/>
          </p:nvSpPr>
          <p:spPr bwMode="auto">
            <a:xfrm flipH="1">
              <a:off x="1771" y="2468"/>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Line 323"/>
            <p:cNvSpPr>
              <a:spLocks noChangeShapeType="1"/>
            </p:cNvSpPr>
            <p:nvPr/>
          </p:nvSpPr>
          <p:spPr bwMode="auto">
            <a:xfrm flipH="1">
              <a:off x="1759" y="2479"/>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Line 324"/>
            <p:cNvSpPr>
              <a:spLocks noChangeShapeType="1"/>
            </p:cNvSpPr>
            <p:nvPr/>
          </p:nvSpPr>
          <p:spPr bwMode="auto">
            <a:xfrm flipH="1">
              <a:off x="1746" y="2487"/>
              <a:ext cx="13"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Line 325"/>
            <p:cNvSpPr>
              <a:spLocks noChangeShapeType="1"/>
            </p:cNvSpPr>
            <p:nvPr/>
          </p:nvSpPr>
          <p:spPr bwMode="auto">
            <a:xfrm flipH="1" flipV="1">
              <a:off x="1731" y="2487"/>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Line 326"/>
            <p:cNvSpPr>
              <a:spLocks noChangeShapeType="1"/>
            </p:cNvSpPr>
            <p:nvPr/>
          </p:nvSpPr>
          <p:spPr bwMode="auto">
            <a:xfrm flipH="1" flipV="1">
              <a:off x="1720" y="2479"/>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Line 327"/>
            <p:cNvSpPr>
              <a:spLocks noChangeShapeType="1"/>
            </p:cNvSpPr>
            <p:nvPr/>
          </p:nvSpPr>
          <p:spPr bwMode="auto">
            <a:xfrm flipH="1" flipV="1">
              <a:off x="1713" y="2468"/>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Line 328"/>
            <p:cNvSpPr>
              <a:spLocks noChangeShapeType="1"/>
            </p:cNvSpPr>
            <p:nvPr/>
          </p:nvSpPr>
          <p:spPr bwMode="auto">
            <a:xfrm flipH="1" flipV="1">
              <a:off x="1709" y="2454"/>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Line 329"/>
            <p:cNvSpPr>
              <a:spLocks noChangeShapeType="1"/>
            </p:cNvSpPr>
            <p:nvPr/>
          </p:nvSpPr>
          <p:spPr bwMode="auto">
            <a:xfrm flipV="1">
              <a:off x="1709" y="2440"/>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Line 330"/>
            <p:cNvSpPr>
              <a:spLocks noChangeShapeType="1"/>
            </p:cNvSpPr>
            <p:nvPr/>
          </p:nvSpPr>
          <p:spPr bwMode="auto">
            <a:xfrm flipV="1">
              <a:off x="1713" y="2428"/>
              <a:ext cx="7"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Line 331"/>
            <p:cNvSpPr>
              <a:spLocks noChangeShapeType="1"/>
            </p:cNvSpPr>
            <p:nvPr/>
          </p:nvSpPr>
          <p:spPr bwMode="auto">
            <a:xfrm flipV="1">
              <a:off x="1720" y="2420"/>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Line 332"/>
            <p:cNvSpPr>
              <a:spLocks noChangeShapeType="1"/>
            </p:cNvSpPr>
            <p:nvPr/>
          </p:nvSpPr>
          <p:spPr bwMode="auto">
            <a:xfrm flipV="1">
              <a:off x="1731" y="2418"/>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Line 333"/>
            <p:cNvSpPr>
              <a:spLocks noChangeShapeType="1"/>
            </p:cNvSpPr>
            <p:nvPr/>
          </p:nvSpPr>
          <p:spPr bwMode="auto">
            <a:xfrm>
              <a:off x="1746" y="2418"/>
              <a:ext cx="13"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Line 334"/>
            <p:cNvSpPr>
              <a:spLocks noChangeShapeType="1"/>
            </p:cNvSpPr>
            <p:nvPr/>
          </p:nvSpPr>
          <p:spPr bwMode="auto">
            <a:xfrm>
              <a:off x="1759" y="2420"/>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Line 335"/>
            <p:cNvSpPr>
              <a:spLocks noChangeShapeType="1"/>
            </p:cNvSpPr>
            <p:nvPr/>
          </p:nvSpPr>
          <p:spPr bwMode="auto">
            <a:xfrm>
              <a:off x="1771" y="2428"/>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Line 336"/>
            <p:cNvSpPr>
              <a:spLocks noChangeShapeType="1"/>
            </p:cNvSpPr>
            <p:nvPr/>
          </p:nvSpPr>
          <p:spPr bwMode="auto">
            <a:xfrm>
              <a:off x="1779" y="2440"/>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337"/>
            <p:cNvSpPr>
              <a:spLocks/>
            </p:cNvSpPr>
            <p:nvPr/>
          </p:nvSpPr>
          <p:spPr bwMode="auto">
            <a:xfrm>
              <a:off x="1422" y="2742"/>
              <a:ext cx="72" cy="72"/>
            </a:xfrm>
            <a:custGeom>
              <a:avLst/>
              <a:gdLst/>
              <a:ahLst/>
              <a:cxnLst>
                <a:cxn ang="0">
                  <a:pos x="35" y="0"/>
                </a:cxn>
                <a:cxn ang="0">
                  <a:pos x="50" y="2"/>
                </a:cxn>
                <a:cxn ang="0">
                  <a:pos x="61" y="10"/>
                </a:cxn>
                <a:cxn ang="0">
                  <a:pos x="68" y="22"/>
                </a:cxn>
                <a:cxn ang="0">
                  <a:pos x="72" y="36"/>
                </a:cxn>
                <a:cxn ang="0">
                  <a:pos x="68" y="50"/>
                </a:cxn>
                <a:cxn ang="0">
                  <a:pos x="61" y="61"/>
                </a:cxn>
                <a:cxn ang="0">
                  <a:pos x="50" y="69"/>
                </a:cxn>
                <a:cxn ang="0">
                  <a:pos x="35" y="72"/>
                </a:cxn>
                <a:cxn ang="0">
                  <a:pos x="22" y="69"/>
                </a:cxn>
                <a:cxn ang="0">
                  <a:pos x="10" y="61"/>
                </a:cxn>
                <a:cxn ang="0">
                  <a:pos x="2" y="50"/>
                </a:cxn>
                <a:cxn ang="0">
                  <a:pos x="0" y="36"/>
                </a:cxn>
                <a:cxn ang="0">
                  <a:pos x="2" y="22"/>
                </a:cxn>
                <a:cxn ang="0">
                  <a:pos x="10" y="10"/>
                </a:cxn>
                <a:cxn ang="0">
                  <a:pos x="22" y="2"/>
                </a:cxn>
                <a:cxn ang="0">
                  <a:pos x="35" y="0"/>
                </a:cxn>
              </a:cxnLst>
              <a:rect l="0" t="0" r="r" b="b"/>
              <a:pathLst>
                <a:path w="72" h="72">
                  <a:moveTo>
                    <a:pt x="35" y="0"/>
                  </a:moveTo>
                  <a:lnTo>
                    <a:pt x="50" y="2"/>
                  </a:lnTo>
                  <a:lnTo>
                    <a:pt x="61" y="10"/>
                  </a:lnTo>
                  <a:lnTo>
                    <a:pt x="68" y="22"/>
                  </a:lnTo>
                  <a:lnTo>
                    <a:pt x="72" y="36"/>
                  </a:lnTo>
                  <a:lnTo>
                    <a:pt x="68" y="50"/>
                  </a:lnTo>
                  <a:lnTo>
                    <a:pt x="61" y="61"/>
                  </a:lnTo>
                  <a:lnTo>
                    <a:pt x="50" y="69"/>
                  </a:lnTo>
                  <a:lnTo>
                    <a:pt x="35" y="72"/>
                  </a:lnTo>
                  <a:lnTo>
                    <a:pt x="22" y="69"/>
                  </a:lnTo>
                  <a:lnTo>
                    <a:pt x="10" y="61"/>
                  </a:lnTo>
                  <a:lnTo>
                    <a:pt x="2" y="50"/>
                  </a:lnTo>
                  <a:lnTo>
                    <a:pt x="0" y="36"/>
                  </a:lnTo>
                  <a:lnTo>
                    <a:pt x="2" y="22"/>
                  </a:lnTo>
                  <a:lnTo>
                    <a:pt x="10" y="10"/>
                  </a:lnTo>
                  <a:lnTo>
                    <a:pt x="22" y="2"/>
                  </a:lnTo>
                  <a:lnTo>
                    <a:pt x="35"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Line 338"/>
            <p:cNvSpPr>
              <a:spLocks noChangeShapeType="1"/>
            </p:cNvSpPr>
            <p:nvPr/>
          </p:nvSpPr>
          <p:spPr bwMode="auto">
            <a:xfrm flipV="1">
              <a:off x="1443" y="2804"/>
              <a:ext cx="13" cy="7"/>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Line 339"/>
            <p:cNvSpPr>
              <a:spLocks noChangeShapeType="1"/>
            </p:cNvSpPr>
            <p:nvPr/>
          </p:nvSpPr>
          <p:spPr bwMode="auto">
            <a:xfrm flipV="1">
              <a:off x="1424" y="2772"/>
              <a:ext cx="32" cy="16"/>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Line 340"/>
            <p:cNvSpPr>
              <a:spLocks noChangeShapeType="1"/>
            </p:cNvSpPr>
            <p:nvPr/>
          </p:nvSpPr>
          <p:spPr bwMode="auto">
            <a:xfrm flipV="1">
              <a:off x="1443" y="2785"/>
              <a:ext cx="49" cy="26"/>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Line 341"/>
            <p:cNvSpPr>
              <a:spLocks noChangeShapeType="1"/>
            </p:cNvSpPr>
            <p:nvPr/>
          </p:nvSpPr>
          <p:spPr bwMode="auto">
            <a:xfrm flipH="1">
              <a:off x="1490" y="2778"/>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Line 342"/>
            <p:cNvSpPr>
              <a:spLocks noChangeShapeType="1"/>
            </p:cNvSpPr>
            <p:nvPr/>
          </p:nvSpPr>
          <p:spPr bwMode="auto">
            <a:xfrm flipH="1">
              <a:off x="1483" y="2792"/>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Line 343"/>
            <p:cNvSpPr>
              <a:spLocks noChangeShapeType="1"/>
            </p:cNvSpPr>
            <p:nvPr/>
          </p:nvSpPr>
          <p:spPr bwMode="auto">
            <a:xfrm flipH="1">
              <a:off x="1472" y="2803"/>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Line 344"/>
            <p:cNvSpPr>
              <a:spLocks noChangeShapeType="1"/>
            </p:cNvSpPr>
            <p:nvPr/>
          </p:nvSpPr>
          <p:spPr bwMode="auto">
            <a:xfrm flipH="1">
              <a:off x="1457" y="2811"/>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Line 345"/>
            <p:cNvSpPr>
              <a:spLocks noChangeShapeType="1"/>
            </p:cNvSpPr>
            <p:nvPr/>
          </p:nvSpPr>
          <p:spPr bwMode="auto">
            <a:xfrm flipH="1" flipV="1">
              <a:off x="1444" y="2811"/>
              <a:ext cx="13"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Line 346"/>
            <p:cNvSpPr>
              <a:spLocks noChangeShapeType="1"/>
            </p:cNvSpPr>
            <p:nvPr/>
          </p:nvSpPr>
          <p:spPr bwMode="auto">
            <a:xfrm flipH="1" flipV="1">
              <a:off x="1432" y="2803"/>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Line 347"/>
            <p:cNvSpPr>
              <a:spLocks noChangeShapeType="1"/>
            </p:cNvSpPr>
            <p:nvPr/>
          </p:nvSpPr>
          <p:spPr bwMode="auto">
            <a:xfrm flipH="1" flipV="1">
              <a:off x="1424" y="2792"/>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Line 348"/>
            <p:cNvSpPr>
              <a:spLocks noChangeShapeType="1"/>
            </p:cNvSpPr>
            <p:nvPr/>
          </p:nvSpPr>
          <p:spPr bwMode="auto">
            <a:xfrm flipH="1" flipV="1">
              <a:off x="1422" y="2778"/>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Line 349"/>
            <p:cNvSpPr>
              <a:spLocks noChangeShapeType="1"/>
            </p:cNvSpPr>
            <p:nvPr/>
          </p:nvSpPr>
          <p:spPr bwMode="auto">
            <a:xfrm flipV="1">
              <a:off x="1422" y="2764"/>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Line 350"/>
            <p:cNvSpPr>
              <a:spLocks noChangeShapeType="1"/>
            </p:cNvSpPr>
            <p:nvPr/>
          </p:nvSpPr>
          <p:spPr bwMode="auto">
            <a:xfrm flipV="1">
              <a:off x="1424" y="2752"/>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Line 351"/>
            <p:cNvSpPr>
              <a:spLocks noChangeShapeType="1"/>
            </p:cNvSpPr>
            <p:nvPr/>
          </p:nvSpPr>
          <p:spPr bwMode="auto">
            <a:xfrm flipV="1">
              <a:off x="1432" y="2744"/>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Line 352"/>
            <p:cNvSpPr>
              <a:spLocks noChangeShapeType="1"/>
            </p:cNvSpPr>
            <p:nvPr/>
          </p:nvSpPr>
          <p:spPr bwMode="auto">
            <a:xfrm flipV="1">
              <a:off x="1444" y="2742"/>
              <a:ext cx="13"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Line 353"/>
            <p:cNvSpPr>
              <a:spLocks noChangeShapeType="1"/>
            </p:cNvSpPr>
            <p:nvPr/>
          </p:nvSpPr>
          <p:spPr bwMode="auto">
            <a:xfrm>
              <a:off x="1457" y="2742"/>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Line 354"/>
            <p:cNvSpPr>
              <a:spLocks noChangeShapeType="1"/>
            </p:cNvSpPr>
            <p:nvPr/>
          </p:nvSpPr>
          <p:spPr bwMode="auto">
            <a:xfrm>
              <a:off x="1472" y="2744"/>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Line 355"/>
            <p:cNvSpPr>
              <a:spLocks noChangeShapeType="1"/>
            </p:cNvSpPr>
            <p:nvPr/>
          </p:nvSpPr>
          <p:spPr bwMode="auto">
            <a:xfrm>
              <a:off x="1483" y="2752"/>
              <a:ext cx="7"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Line 356"/>
            <p:cNvSpPr>
              <a:spLocks noChangeShapeType="1"/>
            </p:cNvSpPr>
            <p:nvPr/>
          </p:nvSpPr>
          <p:spPr bwMode="auto">
            <a:xfrm>
              <a:off x="1490" y="2764"/>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357"/>
            <p:cNvSpPr>
              <a:spLocks/>
            </p:cNvSpPr>
            <p:nvPr/>
          </p:nvSpPr>
          <p:spPr bwMode="auto">
            <a:xfrm>
              <a:off x="2285" y="2851"/>
              <a:ext cx="72" cy="72"/>
            </a:xfrm>
            <a:custGeom>
              <a:avLst/>
              <a:gdLst/>
              <a:ahLst/>
              <a:cxnLst>
                <a:cxn ang="0">
                  <a:pos x="37" y="0"/>
                </a:cxn>
                <a:cxn ang="0">
                  <a:pos x="51" y="2"/>
                </a:cxn>
                <a:cxn ang="0">
                  <a:pos x="62" y="10"/>
                </a:cxn>
                <a:cxn ang="0">
                  <a:pos x="70" y="21"/>
                </a:cxn>
                <a:cxn ang="0">
                  <a:pos x="72" y="35"/>
                </a:cxn>
                <a:cxn ang="0">
                  <a:pos x="70" y="49"/>
                </a:cxn>
                <a:cxn ang="0">
                  <a:pos x="62" y="60"/>
                </a:cxn>
                <a:cxn ang="0">
                  <a:pos x="51" y="68"/>
                </a:cxn>
                <a:cxn ang="0">
                  <a:pos x="37" y="72"/>
                </a:cxn>
                <a:cxn ang="0">
                  <a:pos x="22" y="68"/>
                </a:cxn>
                <a:cxn ang="0">
                  <a:pos x="11" y="60"/>
                </a:cxn>
                <a:cxn ang="0">
                  <a:pos x="4" y="49"/>
                </a:cxn>
                <a:cxn ang="0">
                  <a:pos x="0" y="35"/>
                </a:cxn>
                <a:cxn ang="0">
                  <a:pos x="4" y="21"/>
                </a:cxn>
                <a:cxn ang="0">
                  <a:pos x="11" y="10"/>
                </a:cxn>
                <a:cxn ang="0">
                  <a:pos x="22" y="2"/>
                </a:cxn>
                <a:cxn ang="0">
                  <a:pos x="37" y="0"/>
                </a:cxn>
              </a:cxnLst>
              <a:rect l="0" t="0" r="r" b="b"/>
              <a:pathLst>
                <a:path w="72" h="72">
                  <a:moveTo>
                    <a:pt x="37" y="0"/>
                  </a:moveTo>
                  <a:lnTo>
                    <a:pt x="51" y="2"/>
                  </a:lnTo>
                  <a:lnTo>
                    <a:pt x="62" y="10"/>
                  </a:lnTo>
                  <a:lnTo>
                    <a:pt x="70" y="21"/>
                  </a:lnTo>
                  <a:lnTo>
                    <a:pt x="72" y="35"/>
                  </a:lnTo>
                  <a:lnTo>
                    <a:pt x="70" y="49"/>
                  </a:lnTo>
                  <a:lnTo>
                    <a:pt x="62" y="60"/>
                  </a:lnTo>
                  <a:lnTo>
                    <a:pt x="51" y="68"/>
                  </a:lnTo>
                  <a:lnTo>
                    <a:pt x="37" y="72"/>
                  </a:lnTo>
                  <a:lnTo>
                    <a:pt x="22" y="68"/>
                  </a:lnTo>
                  <a:lnTo>
                    <a:pt x="11" y="60"/>
                  </a:lnTo>
                  <a:lnTo>
                    <a:pt x="4" y="49"/>
                  </a:lnTo>
                  <a:lnTo>
                    <a:pt x="0" y="35"/>
                  </a:lnTo>
                  <a:lnTo>
                    <a:pt x="4" y="21"/>
                  </a:lnTo>
                  <a:lnTo>
                    <a:pt x="11" y="10"/>
                  </a:lnTo>
                  <a:lnTo>
                    <a:pt x="22" y="2"/>
                  </a:lnTo>
                  <a:lnTo>
                    <a:pt x="37"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Line 358"/>
            <p:cNvSpPr>
              <a:spLocks noChangeShapeType="1"/>
            </p:cNvSpPr>
            <p:nvPr/>
          </p:nvSpPr>
          <p:spPr bwMode="auto">
            <a:xfrm flipV="1">
              <a:off x="2312" y="2899"/>
              <a:ext cx="40" cy="2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Line 359"/>
            <p:cNvSpPr>
              <a:spLocks noChangeShapeType="1"/>
            </p:cNvSpPr>
            <p:nvPr/>
          </p:nvSpPr>
          <p:spPr bwMode="auto">
            <a:xfrm flipV="1">
              <a:off x="2289" y="2868"/>
              <a:ext cx="63" cy="3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Line 360"/>
            <p:cNvSpPr>
              <a:spLocks noChangeShapeType="1"/>
            </p:cNvSpPr>
            <p:nvPr/>
          </p:nvSpPr>
          <p:spPr bwMode="auto">
            <a:xfrm flipH="1">
              <a:off x="2355" y="2886"/>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Line 361"/>
            <p:cNvSpPr>
              <a:spLocks noChangeShapeType="1"/>
            </p:cNvSpPr>
            <p:nvPr/>
          </p:nvSpPr>
          <p:spPr bwMode="auto">
            <a:xfrm flipH="1">
              <a:off x="2347" y="2900"/>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Line 362"/>
            <p:cNvSpPr>
              <a:spLocks noChangeShapeType="1"/>
            </p:cNvSpPr>
            <p:nvPr/>
          </p:nvSpPr>
          <p:spPr bwMode="auto">
            <a:xfrm flipH="1">
              <a:off x="2336" y="2911"/>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Line 363"/>
            <p:cNvSpPr>
              <a:spLocks noChangeShapeType="1"/>
            </p:cNvSpPr>
            <p:nvPr/>
          </p:nvSpPr>
          <p:spPr bwMode="auto">
            <a:xfrm flipH="1">
              <a:off x="2322" y="2919"/>
              <a:ext cx="14" cy="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Line 364"/>
            <p:cNvSpPr>
              <a:spLocks noChangeShapeType="1"/>
            </p:cNvSpPr>
            <p:nvPr/>
          </p:nvSpPr>
          <p:spPr bwMode="auto">
            <a:xfrm flipH="1" flipV="1">
              <a:off x="2307" y="2919"/>
              <a:ext cx="15" cy="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Line 365"/>
            <p:cNvSpPr>
              <a:spLocks noChangeShapeType="1"/>
            </p:cNvSpPr>
            <p:nvPr/>
          </p:nvSpPr>
          <p:spPr bwMode="auto">
            <a:xfrm flipH="1" flipV="1">
              <a:off x="2296" y="2911"/>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Line 366"/>
            <p:cNvSpPr>
              <a:spLocks noChangeShapeType="1"/>
            </p:cNvSpPr>
            <p:nvPr/>
          </p:nvSpPr>
          <p:spPr bwMode="auto">
            <a:xfrm flipH="1" flipV="1">
              <a:off x="2289" y="2900"/>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Line 367"/>
            <p:cNvSpPr>
              <a:spLocks noChangeShapeType="1"/>
            </p:cNvSpPr>
            <p:nvPr/>
          </p:nvSpPr>
          <p:spPr bwMode="auto">
            <a:xfrm flipH="1" flipV="1">
              <a:off x="2285" y="2886"/>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Line 368"/>
            <p:cNvSpPr>
              <a:spLocks noChangeShapeType="1"/>
            </p:cNvSpPr>
            <p:nvPr/>
          </p:nvSpPr>
          <p:spPr bwMode="auto">
            <a:xfrm flipV="1">
              <a:off x="2285" y="2872"/>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Line 369"/>
            <p:cNvSpPr>
              <a:spLocks noChangeShapeType="1"/>
            </p:cNvSpPr>
            <p:nvPr/>
          </p:nvSpPr>
          <p:spPr bwMode="auto">
            <a:xfrm flipV="1">
              <a:off x="2289" y="2861"/>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Line 370"/>
            <p:cNvSpPr>
              <a:spLocks noChangeShapeType="1"/>
            </p:cNvSpPr>
            <p:nvPr/>
          </p:nvSpPr>
          <p:spPr bwMode="auto">
            <a:xfrm flipV="1">
              <a:off x="2296" y="2853"/>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Line 371"/>
            <p:cNvSpPr>
              <a:spLocks noChangeShapeType="1"/>
            </p:cNvSpPr>
            <p:nvPr/>
          </p:nvSpPr>
          <p:spPr bwMode="auto">
            <a:xfrm flipV="1">
              <a:off x="2307" y="2851"/>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Line 372"/>
            <p:cNvSpPr>
              <a:spLocks noChangeShapeType="1"/>
            </p:cNvSpPr>
            <p:nvPr/>
          </p:nvSpPr>
          <p:spPr bwMode="auto">
            <a:xfrm>
              <a:off x="2322" y="2851"/>
              <a:ext cx="14"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Line 373"/>
            <p:cNvSpPr>
              <a:spLocks noChangeShapeType="1"/>
            </p:cNvSpPr>
            <p:nvPr/>
          </p:nvSpPr>
          <p:spPr bwMode="auto">
            <a:xfrm>
              <a:off x="2336" y="2853"/>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Line 374"/>
            <p:cNvSpPr>
              <a:spLocks noChangeShapeType="1"/>
            </p:cNvSpPr>
            <p:nvPr/>
          </p:nvSpPr>
          <p:spPr bwMode="auto">
            <a:xfrm>
              <a:off x="2347" y="2861"/>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Line 375"/>
            <p:cNvSpPr>
              <a:spLocks noChangeShapeType="1"/>
            </p:cNvSpPr>
            <p:nvPr/>
          </p:nvSpPr>
          <p:spPr bwMode="auto">
            <a:xfrm>
              <a:off x="2355" y="2872"/>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376"/>
            <p:cNvSpPr>
              <a:spLocks/>
            </p:cNvSpPr>
            <p:nvPr/>
          </p:nvSpPr>
          <p:spPr bwMode="auto">
            <a:xfrm>
              <a:off x="2285" y="2851"/>
              <a:ext cx="72" cy="72"/>
            </a:xfrm>
            <a:custGeom>
              <a:avLst/>
              <a:gdLst/>
              <a:ahLst/>
              <a:cxnLst>
                <a:cxn ang="0">
                  <a:pos x="37" y="0"/>
                </a:cxn>
                <a:cxn ang="0">
                  <a:pos x="51" y="2"/>
                </a:cxn>
                <a:cxn ang="0">
                  <a:pos x="62" y="10"/>
                </a:cxn>
                <a:cxn ang="0">
                  <a:pos x="70" y="21"/>
                </a:cxn>
                <a:cxn ang="0">
                  <a:pos x="72" y="35"/>
                </a:cxn>
                <a:cxn ang="0">
                  <a:pos x="70" y="49"/>
                </a:cxn>
                <a:cxn ang="0">
                  <a:pos x="62" y="60"/>
                </a:cxn>
                <a:cxn ang="0">
                  <a:pos x="51" y="68"/>
                </a:cxn>
                <a:cxn ang="0">
                  <a:pos x="37" y="72"/>
                </a:cxn>
                <a:cxn ang="0">
                  <a:pos x="22" y="68"/>
                </a:cxn>
                <a:cxn ang="0">
                  <a:pos x="11" y="60"/>
                </a:cxn>
                <a:cxn ang="0">
                  <a:pos x="4" y="49"/>
                </a:cxn>
                <a:cxn ang="0">
                  <a:pos x="0" y="35"/>
                </a:cxn>
                <a:cxn ang="0">
                  <a:pos x="4" y="21"/>
                </a:cxn>
                <a:cxn ang="0">
                  <a:pos x="11" y="10"/>
                </a:cxn>
                <a:cxn ang="0">
                  <a:pos x="22" y="2"/>
                </a:cxn>
                <a:cxn ang="0">
                  <a:pos x="37" y="0"/>
                </a:cxn>
              </a:cxnLst>
              <a:rect l="0" t="0" r="r" b="b"/>
              <a:pathLst>
                <a:path w="72" h="72">
                  <a:moveTo>
                    <a:pt x="37" y="0"/>
                  </a:moveTo>
                  <a:lnTo>
                    <a:pt x="51" y="2"/>
                  </a:lnTo>
                  <a:lnTo>
                    <a:pt x="62" y="10"/>
                  </a:lnTo>
                  <a:lnTo>
                    <a:pt x="70" y="21"/>
                  </a:lnTo>
                  <a:lnTo>
                    <a:pt x="72" y="35"/>
                  </a:lnTo>
                  <a:lnTo>
                    <a:pt x="70" y="49"/>
                  </a:lnTo>
                  <a:lnTo>
                    <a:pt x="62" y="60"/>
                  </a:lnTo>
                  <a:lnTo>
                    <a:pt x="51" y="68"/>
                  </a:lnTo>
                  <a:lnTo>
                    <a:pt x="37" y="72"/>
                  </a:lnTo>
                  <a:lnTo>
                    <a:pt x="22" y="68"/>
                  </a:lnTo>
                  <a:lnTo>
                    <a:pt x="11" y="60"/>
                  </a:lnTo>
                  <a:lnTo>
                    <a:pt x="4" y="49"/>
                  </a:lnTo>
                  <a:lnTo>
                    <a:pt x="0" y="35"/>
                  </a:lnTo>
                  <a:lnTo>
                    <a:pt x="4" y="21"/>
                  </a:lnTo>
                  <a:lnTo>
                    <a:pt x="11" y="10"/>
                  </a:lnTo>
                  <a:lnTo>
                    <a:pt x="22" y="2"/>
                  </a:lnTo>
                  <a:lnTo>
                    <a:pt x="37"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Line 377"/>
            <p:cNvSpPr>
              <a:spLocks noChangeShapeType="1"/>
            </p:cNvSpPr>
            <p:nvPr/>
          </p:nvSpPr>
          <p:spPr bwMode="auto">
            <a:xfrm flipV="1">
              <a:off x="2312" y="2899"/>
              <a:ext cx="40" cy="2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Line 378"/>
            <p:cNvSpPr>
              <a:spLocks noChangeShapeType="1"/>
            </p:cNvSpPr>
            <p:nvPr/>
          </p:nvSpPr>
          <p:spPr bwMode="auto">
            <a:xfrm flipV="1">
              <a:off x="2289" y="2868"/>
              <a:ext cx="63" cy="3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Line 379"/>
            <p:cNvSpPr>
              <a:spLocks noChangeShapeType="1"/>
            </p:cNvSpPr>
            <p:nvPr/>
          </p:nvSpPr>
          <p:spPr bwMode="auto">
            <a:xfrm flipH="1">
              <a:off x="2355" y="2886"/>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Line 380"/>
            <p:cNvSpPr>
              <a:spLocks noChangeShapeType="1"/>
            </p:cNvSpPr>
            <p:nvPr/>
          </p:nvSpPr>
          <p:spPr bwMode="auto">
            <a:xfrm flipH="1">
              <a:off x="2347" y="2900"/>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Line 381"/>
            <p:cNvSpPr>
              <a:spLocks noChangeShapeType="1"/>
            </p:cNvSpPr>
            <p:nvPr/>
          </p:nvSpPr>
          <p:spPr bwMode="auto">
            <a:xfrm flipH="1">
              <a:off x="2336" y="2911"/>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Line 382"/>
            <p:cNvSpPr>
              <a:spLocks noChangeShapeType="1"/>
            </p:cNvSpPr>
            <p:nvPr/>
          </p:nvSpPr>
          <p:spPr bwMode="auto">
            <a:xfrm flipH="1">
              <a:off x="2322" y="2919"/>
              <a:ext cx="14" cy="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Line 383"/>
            <p:cNvSpPr>
              <a:spLocks noChangeShapeType="1"/>
            </p:cNvSpPr>
            <p:nvPr/>
          </p:nvSpPr>
          <p:spPr bwMode="auto">
            <a:xfrm flipH="1" flipV="1">
              <a:off x="2307" y="2919"/>
              <a:ext cx="15" cy="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Line 384"/>
            <p:cNvSpPr>
              <a:spLocks noChangeShapeType="1"/>
            </p:cNvSpPr>
            <p:nvPr/>
          </p:nvSpPr>
          <p:spPr bwMode="auto">
            <a:xfrm flipH="1" flipV="1">
              <a:off x="2296" y="2911"/>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Line 385"/>
            <p:cNvSpPr>
              <a:spLocks noChangeShapeType="1"/>
            </p:cNvSpPr>
            <p:nvPr/>
          </p:nvSpPr>
          <p:spPr bwMode="auto">
            <a:xfrm flipH="1" flipV="1">
              <a:off x="2289" y="2900"/>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Line 386"/>
            <p:cNvSpPr>
              <a:spLocks noChangeShapeType="1"/>
            </p:cNvSpPr>
            <p:nvPr/>
          </p:nvSpPr>
          <p:spPr bwMode="auto">
            <a:xfrm flipH="1" flipV="1">
              <a:off x="2285" y="2886"/>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Line 387"/>
            <p:cNvSpPr>
              <a:spLocks noChangeShapeType="1"/>
            </p:cNvSpPr>
            <p:nvPr/>
          </p:nvSpPr>
          <p:spPr bwMode="auto">
            <a:xfrm flipV="1">
              <a:off x="2285" y="2872"/>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Line 388"/>
            <p:cNvSpPr>
              <a:spLocks noChangeShapeType="1"/>
            </p:cNvSpPr>
            <p:nvPr/>
          </p:nvSpPr>
          <p:spPr bwMode="auto">
            <a:xfrm flipV="1">
              <a:off x="2289" y="2861"/>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Line 389"/>
            <p:cNvSpPr>
              <a:spLocks noChangeShapeType="1"/>
            </p:cNvSpPr>
            <p:nvPr/>
          </p:nvSpPr>
          <p:spPr bwMode="auto">
            <a:xfrm flipV="1">
              <a:off x="2296" y="2853"/>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Line 390"/>
            <p:cNvSpPr>
              <a:spLocks noChangeShapeType="1"/>
            </p:cNvSpPr>
            <p:nvPr/>
          </p:nvSpPr>
          <p:spPr bwMode="auto">
            <a:xfrm flipV="1">
              <a:off x="2307" y="2851"/>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Line 391"/>
            <p:cNvSpPr>
              <a:spLocks noChangeShapeType="1"/>
            </p:cNvSpPr>
            <p:nvPr/>
          </p:nvSpPr>
          <p:spPr bwMode="auto">
            <a:xfrm>
              <a:off x="2322" y="2851"/>
              <a:ext cx="14"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Line 392"/>
            <p:cNvSpPr>
              <a:spLocks noChangeShapeType="1"/>
            </p:cNvSpPr>
            <p:nvPr/>
          </p:nvSpPr>
          <p:spPr bwMode="auto">
            <a:xfrm>
              <a:off x="2336" y="2853"/>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Line 393"/>
            <p:cNvSpPr>
              <a:spLocks noChangeShapeType="1"/>
            </p:cNvSpPr>
            <p:nvPr/>
          </p:nvSpPr>
          <p:spPr bwMode="auto">
            <a:xfrm>
              <a:off x="2347" y="2861"/>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Line 394"/>
            <p:cNvSpPr>
              <a:spLocks noChangeShapeType="1"/>
            </p:cNvSpPr>
            <p:nvPr/>
          </p:nvSpPr>
          <p:spPr bwMode="auto">
            <a:xfrm>
              <a:off x="2355" y="2872"/>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Line 395"/>
            <p:cNvSpPr>
              <a:spLocks noChangeShapeType="1"/>
            </p:cNvSpPr>
            <p:nvPr/>
          </p:nvSpPr>
          <p:spPr bwMode="auto">
            <a:xfrm flipH="1">
              <a:off x="1096" y="1338"/>
              <a:ext cx="16" cy="2"/>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Line 396"/>
            <p:cNvSpPr>
              <a:spLocks noChangeShapeType="1"/>
            </p:cNvSpPr>
            <p:nvPr/>
          </p:nvSpPr>
          <p:spPr bwMode="auto">
            <a:xfrm flipH="1">
              <a:off x="1083" y="1340"/>
              <a:ext cx="13" cy="7"/>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Line 397"/>
            <p:cNvSpPr>
              <a:spLocks noChangeShapeType="1"/>
            </p:cNvSpPr>
            <p:nvPr/>
          </p:nvSpPr>
          <p:spPr bwMode="auto">
            <a:xfrm flipH="1">
              <a:off x="1071" y="1347"/>
              <a:ext cx="12" cy="10"/>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Line 398"/>
            <p:cNvSpPr>
              <a:spLocks noChangeShapeType="1"/>
            </p:cNvSpPr>
            <p:nvPr/>
          </p:nvSpPr>
          <p:spPr bwMode="auto">
            <a:xfrm flipH="1">
              <a:off x="1064" y="1357"/>
              <a:ext cx="7" cy="15"/>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Line 399"/>
            <p:cNvSpPr>
              <a:spLocks noChangeShapeType="1"/>
            </p:cNvSpPr>
            <p:nvPr/>
          </p:nvSpPr>
          <p:spPr bwMode="auto">
            <a:xfrm flipH="1">
              <a:off x="1062" y="1372"/>
              <a:ext cx="2" cy="15"/>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Line 401"/>
            <p:cNvSpPr>
              <a:spLocks noChangeShapeType="1"/>
            </p:cNvSpPr>
            <p:nvPr/>
          </p:nvSpPr>
          <p:spPr bwMode="auto">
            <a:xfrm>
              <a:off x="1062" y="3268"/>
              <a:ext cx="2" cy="16"/>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Line 402"/>
            <p:cNvSpPr>
              <a:spLocks noChangeShapeType="1"/>
            </p:cNvSpPr>
            <p:nvPr/>
          </p:nvSpPr>
          <p:spPr bwMode="auto">
            <a:xfrm>
              <a:off x="1064" y="3284"/>
              <a:ext cx="7" cy="13"/>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Line 403"/>
            <p:cNvSpPr>
              <a:spLocks noChangeShapeType="1"/>
            </p:cNvSpPr>
            <p:nvPr/>
          </p:nvSpPr>
          <p:spPr bwMode="auto">
            <a:xfrm>
              <a:off x="1071" y="3297"/>
              <a:ext cx="12" cy="12"/>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Line 404"/>
            <p:cNvSpPr>
              <a:spLocks noChangeShapeType="1"/>
            </p:cNvSpPr>
            <p:nvPr/>
          </p:nvSpPr>
          <p:spPr bwMode="auto">
            <a:xfrm>
              <a:off x="1083" y="3309"/>
              <a:ext cx="13" cy="7"/>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Line 405"/>
            <p:cNvSpPr>
              <a:spLocks noChangeShapeType="1"/>
            </p:cNvSpPr>
            <p:nvPr/>
          </p:nvSpPr>
          <p:spPr bwMode="auto">
            <a:xfrm>
              <a:off x="1096" y="3316"/>
              <a:ext cx="16" cy="2"/>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p:cBhvr override="childStyle">
                                        <p:cTn dur="1" fill="hold" display="0" masterRel="nextClick" afterEffect="1"/>
                                        <p:tgtEl>
                                          <p:spTgt spid="3">
                                            <p:txEl>
                                              <p:pRg st="0" end="0"/>
                                            </p:txEl>
                                          </p:spTgt>
                                        </p:tgtEl>
                                        <p:attrNameLst>
                                          <p:attrName>ppt_c</p:attrName>
                                        </p:attrNameLst>
                                      </p:cBhvr>
                                      <p:to>
                                        <a:schemeClr val="hlink"/>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p:cBhvr override="childStyle">
                                        <p:cTn dur="1" fill="hold" display="0" masterRel="nextClick" afterEffect="1"/>
                                        <p:tgtEl>
                                          <p:spTgt spid="3">
                                            <p:txEl>
                                              <p:pRg st="1" end="1"/>
                                            </p:txEl>
                                          </p:spTgt>
                                        </p:tgtEl>
                                        <p:attrNameLst>
                                          <p:attrName>ppt_c</p:attrName>
                                        </p:attrNameLst>
                                      </p:cBhvr>
                                      <p:to>
                                        <a:schemeClr val="hlink"/>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p:cBhvr override="childStyle">
                                        <p:cTn dur="1" fill="hold" display="0" masterRel="nextClick" afterEffect="1"/>
                                        <p:tgtEl>
                                          <p:spTgt spid="3">
                                            <p:txEl>
                                              <p:pRg st="3" end="3"/>
                                            </p:txEl>
                                          </p:spTgt>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subTnLst>
                                    <p:animClr>
                                      <p:cBhvr override="childStyle">
                                        <p:cTn dur="1" fill="hold" display="0" masterRel="nextClick" afterEffect="1"/>
                                        <p:tgtEl>
                                          <p:spTgt spid="3">
                                            <p:txEl>
                                              <p:pRg st="4" end="4"/>
                                            </p:txEl>
                                          </p:spTgt>
                                        </p:tgtEl>
                                        <p:attrNameLst>
                                          <p:attrName>ppt_c</p:attrName>
                                        </p:attrNameLst>
                                      </p:cBhvr>
                                      <p:to>
                                        <a:schemeClr val="hlink"/>
                                      </p:to>
                                    </p:animClr>
                                  </p:sub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subTnLst>
                                    <p:animClr>
                                      <p:cBhvr override="childStyle">
                                        <p:cTn dur="1" fill="hold" display="0" masterRel="nextClick" afterEffect="1"/>
                                        <p:tgtEl>
                                          <p:spTgt spid="3">
                                            <p:txEl>
                                              <p:pRg st="5" end="5"/>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subTnLst>
                                    <p:animClr>
                                      <p:cBhvr override="childStyle">
                                        <p:cTn dur="1" fill="hold" display="0" masterRel="nextClick" afterEffect="1"/>
                                        <p:tgtEl>
                                          <p:spTgt spid="3">
                                            <p:txEl>
                                              <p:pRg st="6" end="6"/>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subTnLst>
                                    <p:animClr>
                                      <p:cBhvr override="childStyle">
                                        <p:cTn dur="1" fill="hold" display="0" masterRel="nextClick" afterEffect="1"/>
                                        <p:tgtEl>
                                          <p:spTgt spid="3">
                                            <p:txEl>
                                              <p:pRg st="7" end="7"/>
                                            </p:txEl>
                                          </p:spTgt>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subTnLst>
                                    <p:animClr>
                                      <p:cBhvr override="childStyle">
                                        <p:cTn dur="1" fill="hold" display="0" masterRel="nextClick" afterEffect="1"/>
                                        <p:tgtEl>
                                          <p:spTgt spid="3">
                                            <p:txEl>
                                              <p:pRg st="8" end="8"/>
                                            </p:txEl>
                                          </p:spTgt>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subTnLst>
                                    <p:animClr>
                                      <p:cBhvr override="childStyle">
                                        <p:cTn dur="1" fill="hold" display="0" masterRel="nextClick" afterEffect="1"/>
                                        <p:tgtEl>
                                          <p:spTgt spid="3">
                                            <p:txEl>
                                              <p:pRg st="9" end="9"/>
                                            </p:txEl>
                                          </p:spTgt>
                                        </p:tgtEl>
                                        <p:attrNameLst>
                                          <p:attrName>ppt_c</p:attrName>
                                        </p:attrNameLst>
                                      </p:cBhvr>
                                      <p:to>
                                        <a:schemeClr val="hlink"/>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subTnLst>
                                    <p:animClr>
                                      <p:cBhvr override="childStyle">
                                        <p:cTn dur="1" fill="hold" display="0" masterRel="nextClick" afterEffect="1"/>
                                        <p:tgtEl>
                                          <p:spTgt spid="3">
                                            <p:txEl>
                                              <p:pRg st="10" end="10"/>
                                            </p:txEl>
                                          </p:spTgt>
                                        </p:tgtEl>
                                        <p:attrNameLst>
                                          <p:attrName>ppt_c</p:attrName>
                                        </p:attrNameLst>
                                      </p:cBhvr>
                                      <p:to>
                                        <a:schemeClr val="hlink"/>
                                      </p:to>
                                    </p:animClr>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Proof Protocol</a:t>
            </a:r>
            <a:endParaRPr lang="en-US" dirty="0"/>
          </a:p>
        </p:txBody>
      </p:sp>
      <p:sp>
        <p:nvSpPr>
          <p:cNvPr id="3" name="Content Placeholder 2"/>
          <p:cNvSpPr>
            <a:spLocks noGrp="1"/>
          </p:cNvSpPr>
          <p:nvPr>
            <p:ph idx="1"/>
          </p:nvPr>
        </p:nvSpPr>
        <p:spPr>
          <a:xfrm>
            <a:off x="457200" y="1524000"/>
            <a:ext cx="8686800" cy="4343400"/>
          </a:xfrm>
        </p:spPr>
        <p:txBody>
          <a:bodyPr/>
          <a:lstStyle/>
          <a:p>
            <a:r>
              <a:rPr lang="en-US" dirty="0" smtClean="0"/>
              <a:t>Exploit structure of the metric space containing the points</a:t>
            </a:r>
          </a:p>
          <a:p>
            <a:pPr lvl="1"/>
            <a:r>
              <a:rPr lang="en-US" dirty="0" smtClean="0"/>
              <a:t>Let </a:t>
            </a:r>
            <a:r>
              <a:rPr lang="en-US" dirty="0" smtClean="0">
                <a:solidFill>
                  <a:schemeClr val="bg2"/>
                </a:solidFill>
                <a:latin typeface="Symbol"/>
                <a:sym typeface="Symbol"/>
              </a:rPr>
              <a:t>(</a:t>
            </a:r>
            <a:r>
              <a:rPr lang="en-US" dirty="0" err="1" smtClean="0">
                <a:solidFill>
                  <a:schemeClr val="bg2"/>
                </a:solidFill>
                <a:latin typeface="Symbol"/>
                <a:sym typeface="Symbol"/>
              </a:rPr>
              <a:t>b</a:t>
            </a:r>
            <a:r>
              <a:rPr lang="en-US" dirty="0" err="1" smtClean="0">
                <a:solidFill>
                  <a:schemeClr val="bg2"/>
                </a:solidFill>
                <a:sym typeface="Symbol"/>
              </a:rPr>
              <a:t>,x</a:t>
            </a:r>
            <a:r>
              <a:rPr lang="en-US" dirty="0" smtClean="0">
                <a:solidFill>
                  <a:schemeClr val="bg2"/>
                </a:solidFill>
                <a:sym typeface="Symbol"/>
              </a:rPr>
              <a:t>)</a:t>
            </a:r>
            <a:r>
              <a:rPr lang="en-US" dirty="0" smtClean="0">
                <a:sym typeface="Symbol"/>
              </a:rPr>
              <a:t> be the function that reports 1 </a:t>
            </a:r>
            <a:r>
              <a:rPr lang="en-US" dirty="0" err="1" smtClean="0">
                <a:sym typeface="Symbol"/>
              </a:rPr>
              <a:t>iff</a:t>
            </a:r>
            <a:r>
              <a:rPr lang="en-US" dirty="0" smtClean="0">
                <a:sym typeface="Symbol"/>
              </a:rPr>
              <a:t> </a:t>
            </a:r>
            <a:r>
              <a:rPr lang="en-US" dirty="0" smtClean="0">
                <a:solidFill>
                  <a:schemeClr val="bg2"/>
                </a:solidFill>
                <a:sym typeface="Symbol"/>
              </a:rPr>
              <a:t>x</a:t>
            </a:r>
            <a:r>
              <a:rPr lang="en-US" dirty="0" smtClean="0">
                <a:sym typeface="Symbol"/>
              </a:rPr>
              <a:t> is in ball</a:t>
            </a:r>
            <a:r>
              <a:rPr lang="en-US" dirty="0" smtClean="0">
                <a:solidFill>
                  <a:schemeClr val="bg2"/>
                </a:solidFill>
                <a:latin typeface="Symbol"/>
                <a:sym typeface="Symbol"/>
              </a:rPr>
              <a:t> b</a:t>
            </a:r>
            <a:endParaRPr lang="en-US" dirty="0" smtClean="0"/>
          </a:p>
          <a:p>
            <a:pPr lvl="1"/>
            <a:r>
              <a:rPr lang="en-US" dirty="0" smtClean="0">
                <a:solidFill>
                  <a:srgbClr val="C00000"/>
                </a:solidFill>
              </a:rPr>
              <a:t>Goal</a:t>
            </a:r>
            <a:r>
              <a:rPr lang="en-US" dirty="0" smtClean="0"/>
              <a:t>: query the vector </a:t>
            </a:r>
            <a:r>
              <a:rPr lang="en-US" dirty="0" smtClean="0">
                <a:solidFill>
                  <a:schemeClr val="bg2"/>
                </a:solidFill>
              </a:rPr>
              <a:t>v[</a:t>
            </a:r>
            <a:r>
              <a:rPr lang="en-US" dirty="0" smtClean="0">
                <a:solidFill>
                  <a:schemeClr val="bg2"/>
                </a:solidFill>
                <a:latin typeface="Symbol"/>
                <a:sym typeface="Symbol"/>
              </a:rPr>
              <a:t></a:t>
            </a:r>
            <a:r>
              <a:rPr lang="en-US" dirty="0" smtClean="0">
                <a:solidFill>
                  <a:schemeClr val="bg2"/>
                </a:solidFill>
              </a:rPr>
              <a:t>] = </a:t>
            </a:r>
            <a:r>
              <a:rPr lang="en-US" dirty="0" smtClean="0">
                <a:solidFill>
                  <a:schemeClr val="bg2"/>
                </a:solidFill>
                <a:latin typeface="Symbol"/>
                <a:sym typeface="Symbol"/>
              </a:rPr>
              <a:t></a:t>
            </a:r>
            <a:r>
              <a:rPr lang="en-US" baseline="-25000" dirty="0" smtClean="0">
                <a:solidFill>
                  <a:schemeClr val="bg2"/>
                </a:solidFill>
                <a:latin typeface="Calibri"/>
                <a:sym typeface="Symbol"/>
              </a:rPr>
              <a:t>x in input</a:t>
            </a:r>
            <a:r>
              <a:rPr lang="en-US" dirty="0" smtClean="0">
                <a:solidFill>
                  <a:schemeClr val="bg2"/>
                </a:solidFill>
              </a:rPr>
              <a:t> </a:t>
            </a:r>
            <a:r>
              <a:rPr lang="en-US" dirty="0" smtClean="0">
                <a:solidFill>
                  <a:schemeClr val="bg2"/>
                </a:solidFill>
                <a:latin typeface="Symbol"/>
                <a:sym typeface="Symbol"/>
              </a:rPr>
              <a:t></a:t>
            </a:r>
            <a:r>
              <a:rPr lang="en-US" dirty="0" smtClean="0">
                <a:solidFill>
                  <a:schemeClr val="bg2"/>
                </a:solidFill>
              </a:rPr>
              <a:t>(</a:t>
            </a:r>
            <a:r>
              <a:rPr lang="en-US" dirty="0" smtClean="0">
                <a:solidFill>
                  <a:schemeClr val="bg2"/>
                </a:solidFill>
                <a:latin typeface="Symbol"/>
                <a:sym typeface="Symbol"/>
              </a:rPr>
              <a:t></a:t>
            </a:r>
            <a:r>
              <a:rPr lang="en-US" dirty="0" smtClean="0">
                <a:solidFill>
                  <a:schemeClr val="bg2"/>
                </a:solidFill>
              </a:rPr>
              <a:t>,x)</a:t>
            </a:r>
          </a:p>
          <a:p>
            <a:pPr lvl="1"/>
            <a:r>
              <a:rPr lang="en-US" dirty="0" smtClean="0">
                <a:solidFill>
                  <a:schemeClr val="bg2"/>
                </a:solidFill>
                <a:latin typeface="Symbol"/>
                <a:sym typeface="Symbol"/>
              </a:rPr>
              <a:t>(</a:t>
            </a:r>
            <a:r>
              <a:rPr lang="en-US" dirty="0" err="1" smtClean="0">
                <a:solidFill>
                  <a:schemeClr val="bg2"/>
                </a:solidFill>
                <a:latin typeface="Symbol"/>
                <a:sym typeface="Symbol"/>
              </a:rPr>
              <a:t>b</a:t>
            </a:r>
            <a:r>
              <a:rPr lang="en-US" dirty="0" err="1" smtClean="0">
                <a:solidFill>
                  <a:schemeClr val="bg2"/>
                </a:solidFill>
                <a:sym typeface="Symbol"/>
              </a:rPr>
              <a:t>,x</a:t>
            </a:r>
            <a:r>
              <a:rPr lang="en-US" dirty="0" smtClean="0">
                <a:solidFill>
                  <a:schemeClr val="bg2"/>
                </a:solidFill>
                <a:sym typeface="Symbol"/>
              </a:rPr>
              <a:t>) </a:t>
            </a:r>
            <a:r>
              <a:rPr lang="en-US" dirty="0" smtClean="0">
                <a:sym typeface="Symbol"/>
              </a:rPr>
              <a:t>has a simple </a:t>
            </a:r>
            <a:r>
              <a:rPr lang="en-US" dirty="0" smtClean="0">
                <a:solidFill>
                  <a:srgbClr val="C00000"/>
                </a:solidFill>
                <a:sym typeface="Symbol"/>
              </a:rPr>
              <a:t>circuit</a:t>
            </a:r>
            <a:r>
              <a:rPr lang="en-US" dirty="0" smtClean="0">
                <a:sym typeface="Symbol"/>
              </a:rPr>
              <a:t> for common metrics (Hamming, L</a:t>
            </a:r>
            <a:r>
              <a:rPr lang="en-US" baseline="-25000" dirty="0" smtClean="0">
                <a:sym typeface="Symbol"/>
              </a:rPr>
              <a:t>1</a:t>
            </a:r>
            <a:r>
              <a:rPr lang="en-US" dirty="0" smtClean="0">
                <a:sym typeface="Symbol"/>
              </a:rPr>
              <a:t>, L</a:t>
            </a:r>
            <a:r>
              <a:rPr lang="en-US" baseline="-25000" dirty="0" smtClean="0">
                <a:sym typeface="Symbol"/>
              </a:rPr>
              <a:t>2</a:t>
            </a:r>
            <a:r>
              <a:rPr lang="en-US" dirty="0" smtClean="0">
                <a:sym typeface="Symbol"/>
              </a:rPr>
              <a:t>…)</a:t>
            </a:r>
            <a:endParaRPr lang="en-US" dirty="0" smtClean="0"/>
          </a:p>
          <a:p>
            <a:pPr lvl="1"/>
            <a:r>
              <a:rPr lang="en-US" dirty="0" smtClean="0"/>
              <a:t>“</a:t>
            </a:r>
            <a:r>
              <a:rPr lang="en-US" dirty="0" err="1" smtClean="0"/>
              <a:t>Arithmetize</a:t>
            </a:r>
            <a:r>
              <a:rPr lang="en-US" dirty="0" smtClean="0"/>
              <a:t>” the formula to compute distances</a:t>
            </a:r>
            <a:endParaRPr lang="en-US" dirty="0" smtClean="0">
              <a:solidFill>
                <a:schemeClr val="bg2"/>
              </a:solidFill>
            </a:endParaRPr>
          </a:p>
          <a:p>
            <a:r>
              <a:rPr lang="en-US" dirty="0" smtClean="0"/>
              <a:t>Transform formula </a:t>
            </a:r>
            <a:r>
              <a:rPr lang="en-US" dirty="0" smtClean="0">
                <a:solidFill>
                  <a:schemeClr val="bg2"/>
                </a:solidFill>
                <a:latin typeface="Symbol"/>
                <a:sym typeface="Symbol"/>
              </a:rPr>
              <a:t></a:t>
            </a:r>
            <a:r>
              <a:rPr lang="en-US" dirty="0" smtClean="0"/>
              <a:t> to polynomial </a:t>
            </a:r>
            <a:r>
              <a:rPr lang="en-US" dirty="0" smtClean="0">
                <a:solidFill>
                  <a:schemeClr val="bg2"/>
                </a:solidFill>
                <a:latin typeface="Symbol"/>
                <a:sym typeface="Symbol"/>
              </a:rPr>
              <a:t></a:t>
            </a:r>
            <a:r>
              <a:rPr lang="en-US" dirty="0" smtClean="0">
                <a:solidFill>
                  <a:schemeClr val="bg2"/>
                </a:solidFill>
              </a:rPr>
              <a:t>’</a:t>
            </a:r>
            <a:r>
              <a:rPr lang="en-US" dirty="0" smtClean="0"/>
              <a:t> via</a:t>
            </a:r>
          </a:p>
          <a:p>
            <a:pPr lvl="1">
              <a:buNone/>
            </a:pPr>
            <a:r>
              <a:rPr lang="en-US" dirty="0" smtClean="0">
                <a:solidFill>
                  <a:schemeClr val="bg2"/>
                </a:solidFill>
              </a:rPr>
              <a:t>	G</a:t>
            </a:r>
            <a:r>
              <a:rPr lang="en-US" baseline="-25000" dirty="0" smtClean="0">
                <a:solidFill>
                  <a:schemeClr val="bg2"/>
                </a:solidFill>
                <a:latin typeface="Calibri"/>
              </a:rPr>
              <a:t>1</a:t>
            </a:r>
            <a:r>
              <a:rPr lang="en-US" dirty="0" smtClean="0">
                <a:solidFill>
                  <a:schemeClr val="bg2"/>
                </a:solidFill>
              </a:rPr>
              <a:t> </a:t>
            </a:r>
            <a:r>
              <a:rPr lang="en-US" dirty="0" smtClean="0">
                <a:solidFill>
                  <a:schemeClr val="bg2"/>
                </a:solidFill>
                <a:latin typeface="Symbol"/>
                <a:sym typeface="Symbol"/>
              </a:rPr>
              <a:t></a:t>
            </a:r>
            <a:r>
              <a:rPr lang="en-US" dirty="0" smtClean="0">
                <a:solidFill>
                  <a:schemeClr val="bg2"/>
                </a:solidFill>
              </a:rPr>
              <a:t> G</a:t>
            </a:r>
            <a:r>
              <a:rPr lang="en-US" baseline="-25000" dirty="0" smtClean="0">
                <a:solidFill>
                  <a:schemeClr val="bg2"/>
                </a:solidFill>
                <a:latin typeface="Calibri"/>
              </a:rPr>
              <a:t>2</a:t>
            </a:r>
            <a:r>
              <a:rPr lang="en-US" dirty="0" smtClean="0">
                <a:solidFill>
                  <a:schemeClr val="bg2"/>
                </a:solidFill>
              </a:rPr>
              <a:t> </a:t>
            </a:r>
            <a:r>
              <a:rPr lang="en-US" dirty="0" smtClean="0">
                <a:solidFill>
                  <a:schemeClr val="bg2"/>
                </a:solidFill>
                <a:sym typeface="MT Extra"/>
              </a:rPr>
              <a:t></a:t>
            </a:r>
            <a:r>
              <a:rPr lang="en-US" dirty="0" smtClean="0">
                <a:solidFill>
                  <a:schemeClr val="bg2"/>
                </a:solidFill>
              </a:rPr>
              <a:t> G’</a:t>
            </a:r>
            <a:r>
              <a:rPr lang="en-US" baseline="-25000" dirty="0" smtClean="0">
                <a:solidFill>
                  <a:schemeClr val="bg2"/>
                </a:solidFill>
              </a:rPr>
              <a:t>1</a:t>
            </a:r>
            <a:r>
              <a:rPr lang="en-US" dirty="0" smtClean="0">
                <a:solidFill>
                  <a:schemeClr val="bg2"/>
                </a:solidFill>
              </a:rPr>
              <a:t> G’</a:t>
            </a:r>
            <a:r>
              <a:rPr lang="en-US" baseline="-25000" dirty="0" smtClean="0">
                <a:solidFill>
                  <a:schemeClr val="bg2"/>
                </a:solidFill>
              </a:rPr>
              <a:t>2	</a:t>
            </a:r>
            <a:r>
              <a:rPr lang="en-US" dirty="0" smtClean="0"/>
              <a:t>and 	  </a:t>
            </a:r>
            <a:r>
              <a:rPr lang="en-US" dirty="0" smtClean="0">
                <a:solidFill>
                  <a:schemeClr val="bg2"/>
                </a:solidFill>
              </a:rPr>
              <a:t>G</a:t>
            </a:r>
            <a:r>
              <a:rPr lang="en-US" baseline="-25000" dirty="0" smtClean="0">
                <a:solidFill>
                  <a:schemeClr val="bg2"/>
                </a:solidFill>
              </a:rPr>
              <a:t>1</a:t>
            </a:r>
            <a:r>
              <a:rPr lang="en-US" dirty="0" smtClean="0">
                <a:solidFill>
                  <a:schemeClr val="bg2"/>
                </a:solidFill>
              </a:rPr>
              <a:t> </a:t>
            </a:r>
            <a:r>
              <a:rPr lang="en-US" dirty="0" smtClean="0">
                <a:solidFill>
                  <a:schemeClr val="bg2"/>
                </a:solidFill>
                <a:sym typeface="Symbol"/>
              </a:rPr>
              <a:t></a:t>
            </a:r>
            <a:r>
              <a:rPr lang="en-US" dirty="0" smtClean="0">
                <a:solidFill>
                  <a:schemeClr val="bg2"/>
                </a:solidFill>
              </a:rPr>
              <a:t> G</a:t>
            </a:r>
            <a:r>
              <a:rPr lang="en-US" baseline="-25000" dirty="0" smtClean="0">
                <a:solidFill>
                  <a:schemeClr val="bg2"/>
                </a:solidFill>
              </a:rPr>
              <a:t>2</a:t>
            </a:r>
            <a:r>
              <a:rPr lang="en-US" dirty="0" smtClean="0">
                <a:solidFill>
                  <a:schemeClr val="bg2"/>
                </a:solidFill>
              </a:rPr>
              <a:t> </a:t>
            </a:r>
            <a:r>
              <a:rPr lang="en-US" dirty="0" smtClean="0">
                <a:solidFill>
                  <a:schemeClr val="bg2"/>
                </a:solidFill>
                <a:sym typeface="MT Extra"/>
              </a:rPr>
              <a:t></a:t>
            </a:r>
            <a:r>
              <a:rPr lang="en-US" dirty="0" smtClean="0">
                <a:solidFill>
                  <a:schemeClr val="bg2"/>
                </a:solidFill>
              </a:rPr>
              <a:t> 1-(1-G’</a:t>
            </a:r>
            <a:r>
              <a:rPr lang="en-US" baseline="-25000" dirty="0" smtClean="0">
                <a:solidFill>
                  <a:schemeClr val="bg2"/>
                </a:solidFill>
              </a:rPr>
              <a:t>1</a:t>
            </a:r>
            <a:r>
              <a:rPr lang="en-US" dirty="0" smtClean="0">
                <a:solidFill>
                  <a:schemeClr val="bg2"/>
                </a:solidFill>
              </a:rPr>
              <a:t>)(1-G’</a:t>
            </a:r>
            <a:r>
              <a:rPr lang="en-US" baseline="-25000" dirty="0" smtClean="0">
                <a:solidFill>
                  <a:schemeClr val="bg2"/>
                </a:solidFill>
              </a:rPr>
              <a:t>2</a:t>
            </a:r>
            <a:r>
              <a:rPr lang="en-US" dirty="0" smtClean="0">
                <a:solidFill>
                  <a:schemeClr val="bg2"/>
                </a:solidFill>
              </a:rPr>
              <a:t>)</a:t>
            </a:r>
          </a:p>
          <a:p>
            <a:r>
              <a:rPr lang="en-US" dirty="0" smtClean="0">
                <a:solidFill>
                  <a:srgbClr val="C00000"/>
                </a:solidFill>
              </a:rPr>
              <a:t>Low-degree extension </a:t>
            </a:r>
            <a:r>
              <a:rPr lang="en-US" dirty="0" smtClean="0"/>
              <a:t>of </a:t>
            </a:r>
            <a:r>
              <a:rPr lang="en-US" dirty="0" smtClean="0">
                <a:solidFill>
                  <a:schemeClr val="bg2"/>
                </a:solidFill>
              </a:rPr>
              <a:t>v</a:t>
            </a:r>
            <a:r>
              <a:rPr lang="en-US" dirty="0" smtClean="0"/>
              <a:t>: </a:t>
            </a:r>
            <a:r>
              <a:rPr lang="en-US" dirty="0" smtClean="0">
                <a:solidFill>
                  <a:schemeClr val="bg2"/>
                </a:solidFill>
              </a:rPr>
              <a:t>v’(B</a:t>
            </a:r>
            <a:r>
              <a:rPr lang="en-US" baseline="-25000" dirty="0" smtClean="0">
                <a:solidFill>
                  <a:schemeClr val="bg2"/>
                </a:solidFill>
                <a:latin typeface="Calibri"/>
              </a:rPr>
              <a:t>1</a:t>
            </a:r>
            <a:r>
              <a:rPr lang="en-US" dirty="0" smtClean="0">
                <a:solidFill>
                  <a:schemeClr val="bg2"/>
                </a:solidFill>
              </a:rPr>
              <a:t>… B</a:t>
            </a:r>
            <a:r>
              <a:rPr lang="en-US" baseline="-25000" dirty="0" smtClean="0">
                <a:solidFill>
                  <a:schemeClr val="bg2"/>
                </a:solidFill>
                <a:latin typeface="Calibri"/>
              </a:rPr>
              <a:t>2d log n</a:t>
            </a:r>
            <a:r>
              <a:rPr lang="en-US" dirty="0" smtClean="0">
                <a:solidFill>
                  <a:schemeClr val="bg2"/>
                </a:solidFill>
              </a:rPr>
              <a:t>) = </a:t>
            </a:r>
            <a:r>
              <a:rPr lang="en-US" dirty="0" smtClean="0">
                <a:solidFill>
                  <a:schemeClr val="bg2"/>
                </a:solidFill>
                <a:latin typeface="Symbol"/>
                <a:sym typeface="Symbol"/>
              </a:rPr>
              <a:t></a:t>
            </a:r>
            <a:r>
              <a:rPr lang="en-US" baseline="-25000" dirty="0" smtClean="0">
                <a:solidFill>
                  <a:schemeClr val="bg2"/>
                </a:solidFill>
                <a:latin typeface="Calibri"/>
                <a:sym typeface="Symbol"/>
              </a:rPr>
              <a:t>x</a:t>
            </a:r>
            <a:r>
              <a:rPr lang="en-US" dirty="0" smtClean="0">
                <a:solidFill>
                  <a:schemeClr val="bg2"/>
                </a:solidFill>
              </a:rPr>
              <a:t> </a:t>
            </a:r>
            <a:r>
              <a:rPr lang="en-US" dirty="0" smtClean="0">
                <a:solidFill>
                  <a:schemeClr val="bg2"/>
                </a:solidFill>
                <a:latin typeface="Symbol"/>
                <a:sym typeface="Symbol"/>
              </a:rPr>
              <a:t></a:t>
            </a:r>
            <a:r>
              <a:rPr lang="en-US" dirty="0" smtClean="0">
                <a:solidFill>
                  <a:schemeClr val="bg2"/>
                </a:solidFill>
              </a:rPr>
              <a:t>’(B</a:t>
            </a:r>
            <a:r>
              <a:rPr lang="en-US" baseline="-25000" dirty="0" smtClean="0">
                <a:solidFill>
                  <a:schemeClr val="bg2"/>
                </a:solidFill>
                <a:latin typeface="Calibri"/>
              </a:rPr>
              <a:t>1</a:t>
            </a:r>
            <a:r>
              <a:rPr lang="en-US" dirty="0" smtClean="0">
                <a:solidFill>
                  <a:schemeClr val="bg2"/>
                </a:solidFill>
              </a:rPr>
              <a:t> … B</a:t>
            </a:r>
            <a:r>
              <a:rPr lang="en-US" baseline="-25000" dirty="0" smtClean="0">
                <a:solidFill>
                  <a:schemeClr val="bg2"/>
                </a:solidFill>
                <a:latin typeface="Calibri"/>
              </a:rPr>
              <a:t>2d log n</a:t>
            </a:r>
            <a:r>
              <a:rPr lang="en-US" dirty="0" smtClean="0">
                <a:solidFill>
                  <a:schemeClr val="bg2"/>
                </a:solidFill>
              </a:rPr>
              <a:t>, x)</a:t>
            </a:r>
          </a:p>
          <a:p>
            <a:pPr lvl="1"/>
            <a:r>
              <a:rPr lang="en-US" dirty="0" smtClean="0"/>
              <a:t>Can then apply Index protocol to </a:t>
            </a:r>
            <a:r>
              <a:rPr lang="en-US" dirty="0" smtClean="0">
                <a:solidFill>
                  <a:schemeClr val="bg2"/>
                </a:solidFill>
              </a:rPr>
              <a:t>v’ </a:t>
            </a:r>
            <a:r>
              <a:rPr lang="en-US" dirty="0" smtClean="0"/>
              <a:t>– </a:t>
            </a:r>
            <a:r>
              <a:rPr lang="en-US" dirty="0" smtClean="0">
                <a:solidFill>
                  <a:schemeClr val="bg2"/>
                </a:solidFill>
              </a:rPr>
              <a:t>v </a:t>
            </a:r>
            <a:r>
              <a:rPr lang="en-US" dirty="0" smtClean="0"/>
              <a:t>never materialized by</a:t>
            </a:r>
            <a:r>
              <a:rPr lang="en-US" dirty="0" smtClean="0">
                <a:solidFill>
                  <a:schemeClr val="bg2"/>
                </a:solidFill>
              </a:rPr>
              <a:t> P</a:t>
            </a:r>
            <a:r>
              <a:rPr lang="en-US" dirty="0" smtClean="0"/>
              <a:t> or</a:t>
            </a:r>
            <a:r>
              <a:rPr lang="en-US" dirty="0" smtClean="0">
                <a:solidFill>
                  <a:schemeClr val="bg2"/>
                </a:solidFill>
              </a:rPr>
              <a:t> V</a:t>
            </a:r>
          </a:p>
          <a:p>
            <a:r>
              <a:rPr lang="en-US" dirty="0" smtClean="0"/>
              <a:t>Final costs of the protocol:</a:t>
            </a:r>
          </a:p>
          <a:p>
            <a:pPr lvl="1"/>
            <a:r>
              <a:rPr lang="en-US" dirty="0" smtClean="0"/>
              <a:t>Verifier can process each data point in time </a:t>
            </a:r>
            <a:r>
              <a:rPr lang="en-US" dirty="0" smtClean="0">
                <a:solidFill>
                  <a:schemeClr val="bg2"/>
                </a:solidFill>
              </a:rPr>
              <a:t>poly(</a:t>
            </a:r>
            <a:r>
              <a:rPr lang="en-US" dirty="0" err="1" smtClean="0">
                <a:solidFill>
                  <a:schemeClr val="bg2"/>
                </a:solidFill>
              </a:rPr>
              <a:t>d,log</a:t>
            </a:r>
            <a:r>
              <a:rPr lang="en-US" dirty="0" smtClean="0">
                <a:solidFill>
                  <a:schemeClr val="bg2"/>
                </a:solidFill>
              </a:rPr>
              <a:t> n)</a:t>
            </a:r>
          </a:p>
          <a:p>
            <a:pPr lvl="1"/>
            <a:r>
              <a:rPr lang="en-US" dirty="0" smtClean="0"/>
              <a:t>Communication cost and verifier space both </a:t>
            </a:r>
            <a:r>
              <a:rPr lang="en-US" dirty="0" smtClean="0">
                <a:solidFill>
                  <a:schemeClr val="bg2"/>
                </a:solidFill>
              </a:rPr>
              <a:t>poly(</a:t>
            </a:r>
            <a:r>
              <a:rPr lang="en-US" dirty="0" err="1" smtClean="0">
                <a:solidFill>
                  <a:schemeClr val="bg2"/>
                </a:solidFill>
              </a:rPr>
              <a:t>d,log</a:t>
            </a:r>
            <a:r>
              <a:rPr lang="en-US" dirty="0" smtClean="0">
                <a:solidFill>
                  <a:schemeClr val="bg2"/>
                </a:solidFill>
              </a:rPr>
              <a:t> </a:t>
            </a:r>
            <a:r>
              <a:rPr lang="en-US" dirty="0" err="1" smtClean="0">
                <a:solidFill>
                  <a:schemeClr val="bg2"/>
                </a:solidFill>
              </a:rPr>
              <a:t>m,log</a:t>
            </a:r>
            <a:r>
              <a:rPr lang="en-US" dirty="0" smtClean="0">
                <a:solidFill>
                  <a:schemeClr val="bg2"/>
                </a:solidFill>
              </a:rPr>
              <a:t> n) </a:t>
            </a:r>
            <a:r>
              <a:rPr lang="en-US" dirty="0" smtClean="0"/>
              <a:t>bits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p:cBhvr override="childStyle">
                                        <p:cTn dur="1" fill="hold" display="0" masterRel="nextClick" afterEffect="1"/>
                                        <p:tgtEl>
                                          <p:spTgt spid="3">
                                            <p:txEl>
                                              <p:pRg st="0" end="0"/>
                                            </p:txEl>
                                          </p:spTgt>
                                        </p:tgtEl>
                                        <p:attrNameLst>
                                          <p:attrName>ppt_c</p:attrName>
                                        </p:attrNameLst>
                                      </p:cBhvr>
                                      <p:to>
                                        <a:schemeClr val="hlink"/>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p:cBhvr override="childStyle">
                                        <p:cTn dur="1" fill="hold" display="0" masterRel="nextClick" afterEffect="1"/>
                                        <p:tgtEl>
                                          <p:spTgt spid="3">
                                            <p:txEl>
                                              <p:pRg st="1" end="1"/>
                                            </p:txEl>
                                          </p:spTgt>
                                        </p:tgtEl>
                                        <p:attrNameLst>
                                          <p:attrName>ppt_c</p:attrName>
                                        </p:attrNameLst>
                                      </p:cBhvr>
                                      <p:to>
                                        <a:schemeClr val="hlink"/>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p:cBhvr override="childStyle">
                                        <p:cTn dur="1" fill="hold" display="0" masterRel="nextClick" afterEffect="1"/>
                                        <p:tgtEl>
                                          <p:spTgt spid="3">
                                            <p:txEl>
                                              <p:pRg st="2" end="2"/>
                                            </p:txEl>
                                          </p:spTgt>
                                        </p:tgtEl>
                                        <p:attrNameLst>
                                          <p:attrName>ppt_c</p:attrName>
                                        </p:attrNameLst>
                                      </p:cBhvr>
                                      <p:to>
                                        <a:schemeClr val="hlink"/>
                                      </p:to>
                                    </p:animClr>
                                  </p:sub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subTnLst>
                                    <p:animClr>
                                      <p:cBhvr override="childStyle">
                                        <p:cTn dur="1" fill="hold" display="0" masterRel="nextClick" afterEffect="1"/>
                                        <p:tgtEl>
                                          <p:spTgt spid="3">
                                            <p:txEl>
                                              <p:pRg st="3" end="3"/>
                                            </p:txEl>
                                          </p:spTgt>
                                        </p:tgtEl>
                                        <p:attrNameLst>
                                          <p:attrName>ppt_c</p:attrName>
                                        </p:attrNameLst>
                                      </p:cBhvr>
                                      <p:to>
                                        <a:schemeClr val="hlink"/>
                                      </p:to>
                                    </p:animClr>
                                  </p:sub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subTnLst>
                                    <p:animClr>
                                      <p:cBhvr override="childStyle">
                                        <p:cTn dur="1" fill="hold" display="0" masterRel="nextClick" afterEffect="1"/>
                                        <p:tgtEl>
                                          <p:spTgt spid="3">
                                            <p:txEl>
                                              <p:pRg st="4" end="4"/>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subTnLst>
                                    <p:animClr>
                                      <p:cBhvr override="childStyle">
                                        <p:cTn dur="1" fill="hold" display="0" masterRel="nextClick" afterEffect="1"/>
                                        <p:tgtEl>
                                          <p:spTgt spid="3">
                                            <p:txEl>
                                              <p:pRg st="5" end="5"/>
                                            </p:txEl>
                                          </p:spTgt>
                                        </p:tgtEl>
                                        <p:attrNameLst>
                                          <p:attrName>ppt_c</p:attrName>
                                        </p:attrNameLst>
                                      </p:cBhvr>
                                      <p:to>
                                        <a:schemeClr val="hlink"/>
                                      </p:to>
                                    </p:animClr>
                                  </p:sub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subTnLst>
                                    <p:animClr>
                                      <p:cBhvr override="childStyle">
                                        <p:cTn dur="1" fill="hold" display="0" masterRel="nextClick" afterEffect="1"/>
                                        <p:tgtEl>
                                          <p:spTgt spid="3">
                                            <p:txEl>
                                              <p:pRg st="6" end="6"/>
                                            </p:txEl>
                                          </p:spTgt>
                                        </p:tgtEl>
                                        <p:attrNameLst>
                                          <p:attrName>ppt_c</p:attrName>
                                        </p:attrNameLst>
                                      </p:cBhvr>
                                      <p:to>
                                        <a:schemeClr val="hlink"/>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subTnLst>
                                    <p:animClr>
                                      <p:cBhvr override="childStyle">
                                        <p:cTn dur="1" fill="hold" display="0" masterRel="nextClick" afterEffect="1"/>
                                        <p:tgtEl>
                                          <p:spTgt spid="3">
                                            <p:txEl>
                                              <p:pRg st="7" end="7"/>
                                            </p:txEl>
                                          </p:spTgt>
                                        </p:tgtEl>
                                        <p:attrNameLst>
                                          <p:attrName>ppt_c</p:attrName>
                                        </p:attrNameLst>
                                      </p:cBhvr>
                                      <p:to>
                                        <a:schemeClr val="hlink"/>
                                      </p:to>
                                    </p:animClr>
                                  </p:sub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subTnLst>
                                    <p:animClr>
                                      <p:cBhvr override="childStyle">
                                        <p:cTn dur="1" fill="hold" display="0" masterRel="nextClick" afterEffect="1"/>
                                        <p:tgtEl>
                                          <p:spTgt spid="3">
                                            <p:txEl>
                                              <p:pRg st="8" end="8"/>
                                            </p:txEl>
                                          </p:spTgt>
                                        </p:tgtEl>
                                        <p:attrNameLst>
                                          <p:attrName>ppt_c</p:attrName>
                                        </p:attrNameLst>
                                      </p:cBhvr>
                                      <p:to>
                                        <a:schemeClr val="hlink"/>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lstStyle/>
          <a:p>
            <a:r>
              <a:rPr lang="en-US" dirty="0" smtClean="0"/>
              <a:t>These protocols are truly practical</a:t>
            </a:r>
          </a:p>
          <a:p>
            <a:pPr lvl="1"/>
            <a:r>
              <a:rPr lang="en-US" dirty="0" smtClean="0"/>
              <a:t>No, really, they are</a:t>
            </a:r>
          </a:p>
          <a:p>
            <a:r>
              <a:rPr lang="en-US" dirty="0" smtClean="0"/>
              <a:t>Also provide insight into the theory of</a:t>
            </a:r>
            <a:br>
              <a:rPr lang="en-US" dirty="0" smtClean="0"/>
            </a:br>
            <a:r>
              <a:rPr lang="en-US" dirty="0" smtClean="0"/>
              <a:t>Arthur-Merlin communication games</a:t>
            </a:r>
          </a:p>
          <a:p>
            <a:endParaRPr lang="en-US" dirty="0" smtClean="0"/>
          </a:p>
          <a:p>
            <a:r>
              <a:rPr lang="en-US" dirty="0" smtClean="0"/>
              <a:t>Many open problems around this area</a:t>
            </a:r>
          </a:p>
          <a:p>
            <a:pPr lvl="1"/>
            <a:r>
              <a:rPr lang="en-US" dirty="0" smtClean="0"/>
              <a:t>Extend to other data mining/machine learning problems</a:t>
            </a:r>
          </a:p>
          <a:p>
            <a:pPr lvl="1"/>
            <a:r>
              <a:rPr lang="en-US" dirty="0" smtClean="0"/>
              <a:t>Prove lower bounds: some problems are hard</a:t>
            </a:r>
          </a:p>
          <a:p>
            <a:pPr lvl="1"/>
            <a:r>
              <a:rPr lang="en-US" dirty="0" smtClean="0"/>
              <a:t>Evaluations on real data, optimization of implementations</a:t>
            </a:r>
          </a:p>
          <a:p>
            <a:pPr lvl="1"/>
            <a:r>
              <a:rPr lang="en-US" dirty="0" smtClean="0"/>
              <a:t>Variant models: power of two </a:t>
            </a:r>
            <a:r>
              <a:rPr lang="en-US" dirty="0" err="1" smtClean="0"/>
              <a:t>provers</a:t>
            </a:r>
            <a:r>
              <a:rPr lang="en-US" dirty="0" smtClean="0"/>
              <a:t>…</a:t>
            </a:r>
            <a:endParaRPr lang="en-US" dirty="0"/>
          </a:p>
        </p:txBody>
      </p:sp>
      <p:pic>
        <p:nvPicPr>
          <p:cNvPr id="4" name="Picture 2" descr="Deep Thought 11krlic"/>
          <p:cNvPicPr>
            <a:picLocks noChangeAspect="1" noChangeArrowheads="1"/>
          </p:cNvPicPr>
          <p:nvPr/>
        </p:nvPicPr>
        <p:blipFill>
          <a:blip r:embed="rId2" cstate="print"/>
          <a:srcRect/>
          <a:stretch>
            <a:fillRect/>
          </a:stretch>
        </p:blipFill>
        <p:spPr bwMode="auto">
          <a:xfrm>
            <a:off x="5943600" y="1295400"/>
            <a:ext cx="3048000" cy="228600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no guarantees in life</a:t>
            </a:r>
            <a:endParaRPr lang="en-US" dirty="0"/>
          </a:p>
        </p:txBody>
      </p:sp>
      <p:sp>
        <p:nvSpPr>
          <p:cNvPr id="3" name="Content Placeholder 2"/>
          <p:cNvSpPr>
            <a:spLocks noGrp="1"/>
          </p:cNvSpPr>
          <p:nvPr>
            <p:ph idx="1"/>
          </p:nvPr>
        </p:nvSpPr>
        <p:spPr>
          <a:xfrm>
            <a:off x="457200" y="4572000"/>
            <a:ext cx="8686800" cy="2057400"/>
          </a:xfrm>
        </p:spPr>
        <p:txBody>
          <a:bodyPr/>
          <a:lstStyle/>
          <a:p>
            <a:r>
              <a:rPr lang="en-US" dirty="0" smtClean="0"/>
              <a:t>From the terms of service of a certain cloud computing service...</a:t>
            </a:r>
          </a:p>
          <a:p>
            <a:r>
              <a:rPr lang="en-US" dirty="0" smtClean="0"/>
              <a:t>Can we obtain guarantees of correctness of the computation?</a:t>
            </a:r>
          </a:p>
          <a:p>
            <a:pPr lvl="1"/>
            <a:r>
              <a:rPr lang="en-US" dirty="0" smtClean="0"/>
              <a:t>Without repeating the computation?</a:t>
            </a:r>
          </a:p>
          <a:p>
            <a:pPr lvl="1"/>
            <a:r>
              <a:rPr lang="en-US" dirty="0" smtClean="0"/>
              <a:t>Without storing all the input?</a:t>
            </a:r>
          </a:p>
        </p:txBody>
      </p:sp>
      <p:sp>
        <p:nvSpPr>
          <p:cNvPr id="5" name="TextBox 4"/>
          <p:cNvSpPr txBox="1"/>
          <p:nvPr/>
        </p:nvSpPr>
        <p:spPr>
          <a:xfrm>
            <a:off x="1828800" y="1371600"/>
            <a:ext cx="6629400" cy="1938992"/>
          </a:xfrm>
          <a:prstGeom prst="rect">
            <a:avLst/>
          </a:prstGeom>
          <a:solidFill>
            <a:srgbClr val="FFDA65"/>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r>
              <a:rPr lang="en-US" sz="2000" dirty="0" smtClean="0">
                <a:solidFill>
                  <a:srgbClr val="FF0000"/>
                </a:solidFill>
                <a:latin typeface="Courier New" pitchFamily="49" charset="0"/>
                <a:cs typeface="Courier New" pitchFamily="49" charset="0"/>
              </a:rPr>
              <a:t>“WE... MAKE NO REPRESENTATIONS OF ANY KIND... THAT THE SERVICE OR THIRD PARTY CONTENT WILL BE UNINTERRUPTED, ERROR FREE OR FREE OF HARMFUL COMPONENTS, OR THAT ANY CONTENT... WILL BE SECURE OR NOT OTHERWISE LOST OR DAMAGED.”</a:t>
            </a:r>
            <a:endParaRPr lang="en-US" sz="2000" dirty="0"/>
          </a:p>
        </p:txBody>
      </p:sp>
      <p:sp>
        <p:nvSpPr>
          <p:cNvPr id="6" name="TextBox 5"/>
          <p:cNvSpPr txBox="1"/>
          <p:nvPr/>
        </p:nvSpPr>
        <p:spPr>
          <a:xfrm rot="803530">
            <a:off x="6324600" y="5410200"/>
            <a:ext cx="2362200" cy="1200329"/>
          </a:xfrm>
          <a:prstGeom prst="rect">
            <a:avLst/>
          </a:prstGeom>
          <a:noFill/>
        </p:spPr>
        <p:txBody>
          <a:bodyPr wrap="square" rtlCol="0">
            <a:spAutoFit/>
          </a:bodyPr>
          <a:lstStyle/>
          <a:p>
            <a:r>
              <a:rPr lang="en-US" sz="7200" dirty="0" smtClean="0">
                <a:solidFill>
                  <a:srgbClr val="FF0000"/>
                </a:solidFill>
                <a:latin typeface="Stencil" pitchFamily="82" charset="0"/>
              </a:rPr>
              <a:t>YES!</a:t>
            </a:r>
            <a:endParaRPr lang="en-US" sz="7200" dirty="0">
              <a:solidFill>
                <a:srgbClr val="FF0000"/>
              </a:solidFill>
              <a:latin typeface="Stencil"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385" decel="100000"/>
                                        <p:tgtEl>
                                          <p:spTgt spid="6"/>
                                        </p:tgtEl>
                                      </p:cBhvr>
                                    </p:animEffect>
                                    <p:animScale>
                                      <p:cBhvr>
                                        <p:cTn id="26" dur="385" decel="100000"/>
                                        <p:tgtEl>
                                          <p:spTgt spid="6"/>
                                        </p:tgtEl>
                                      </p:cBhvr>
                                      <p:from x="10000" y="10000"/>
                                      <p:to x="200000" y="450000"/>
                                    </p:animScale>
                                    <p:animScale>
                                      <p:cBhvr>
                                        <p:cTn id="27" dur="615" accel="100000" fill="hold">
                                          <p:stCondLst>
                                            <p:cond delay="385"/>
                                          </p:stCondLst>
                                        </p:cTn>
                                        <p:tgtEl>
                                          <p:spTgt spid="6"/>
                                        </p:tgtEl>
                                      </p:cBhvr>
                                      <p:from x="200000" y="450000"/>
                                      <p:to x="100000" y="100000"/>
                                    </p:animScale>
                                    <p:set>
                                      <p:cBhvr>
                                        <p:cTn id="28" dur="385" fill="hold"/>
                                        <p:tgtEl>
                                          <p:spTgt spid="6"/>
                                        </p:tgtEl>
                                        <p:attrNameLst>
                                          <p:attrName>ppt_x</p:attrName>
                                        </p:attrNameLst>
                                      </p:cBhvr>
                                      <p:to>
                                        <p:strVal val="(0.5)"/>
                                      </p:to>
                                    </p:set>
                                    <p:anim from="(0.5)" to="(#ppt_x)" calcmode="lin" valueType="num">
                                      <p:cBhvr>
                                        <p:cTn id="29" dur="615" accel="100000" fill="hold">
                                          <p:stCondLst>
                                            <p:cond delay="385"/>
                                          </p:stCondLst>
                                        </p:cTn>
                                        <p:tgtEl>
                                          <p:spTgt spid="6"/>
                                        </p:tgtEl>
                                        <p:attrNameLst>
                                          <p:attrName>ppt_x</p:attrName>
                                        </p:attrNameLst>
                                      </p:cBhvr>
                                    </p:anim>
                                    <p:set>
                                      <p:cBhvr>
                                        <p:cTn id="30" dur="385" fill="hold"/>
                                        <p:tgtEl>
                                          <p:spTgt spid="6"/>
                                        </p:tgtEl>
                                        <p:attrNameLst>
                                          <p:attrName>ppt_y</p:attrName>
                                        </p:attrNameLst>
                                      </p:cBhvr>
                                      <p:to>
                                        <p:strVal val="(#ppt_y+0.4)"/>
                                      </p:to>
                                    </p:set>
                                    <p:anim from="(#ppt_y+0.4)" to="(#ppt_y)" calcmode="lin" valueType="num">
                                      <p:cBhvr>
                                        <p:cTn id="31" dur="615" accel="100000" fill="hold">
                                          <p:stCondLst>
                                            <p:cond delay="385"/>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Proofs</a:t>
            </a:r>
            <a:endParaRPr lang="en-US" dirty="0"/>
          </a:p>
        </p:txBody>
      </p:sp>
      <p:pic>
        <p:nvPicPr>
          <p:cNvPr id="1026" name="Picture 2" descr="Deep Thought 11krlic"/>
          <p:cNvPicPr>
            <a:picLocks noChangeAspect="1" noChangeArrowheads="1"/>
          </p:cNvPicPr>
          <p:nvPr/>
        </p:nvPicPr>
        <p:blipFill>
          <a:blip r:embed="rId2" cstate="print"/>
          <a:srcRect/>
          <a:stretch>
            <a:fillRect/>
          </a:stretch>
        </p:blipFill>
        <p:spPr bwMode="auto">
          <a:xfrm>
            <a:off x="5638800" y="1524000"/>
            <a:ext cx="3048000" cy="2286001"/>
          </a:xfrm>
          <a:prstGeom prst="rect">
            <a:avLst/>
          </a:prstGeom>
          <a:noFill/>
        </p:spPr>
      </p:pic>
      <p:sp>
        <p:nvSpPr>
          <p:cNvPr id="6" name="Rounded Rectangular Callout 5"/>
          <p:cNvSpPr/>
          <p:nvPr/>
        </p:nvSpPr>
        <p:spPr bwMode="auto">
          <a:xfrm>
            <a:off x="2286000" y="1524000"/>
            <a:ext cx="2743200" cy="457200"/>
          </a:xfrm>
          <a:prstGeom prst="wedgeRoundRectCallout">
            <a:avLst>
              <a:gd name="adj1" fmla="val -58796"/>
              <a:gd name="adj2" fmla="val 50000"/>
              <a:gd name="adj3" fmla="val 16667"/>
            </a:avLst>
          </a:prstGeom>
          <a:solidFill>
            <a:srgbClr val="FFDA6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Papyrus" pitchFamily="66" charset="0"/>
              </a:rPr>
              <a:t>What’s the answer?</a:t>
            </a:r>
          </a:p>
        </p:txBody>
      </p:sp>
      <p:sp>
        <p:nvSpPr>
          <p:cNvPr id="7" name="Rounded Rectangular Callout 6"/>
          <p:cNvSpPr/>
          <p:nvPr/>
        </p:nvSpPr>
        <p:spPr bwMode="auto">
          <a:xfrm>
            <a:off x="3352800" y="2209800"/>
            <a:ext cx="2209800" cy="762000"/>
          </a:xfrm>
          <a:prstGeom prst="wedgeRoundRectCallout">
            <a:avLst>
              <a:gd name="adj1" fmla="val 86639"/>
              <a:gd name="adj2" fmla="val 23452"/>
              <a:gd name="adj3" fmla="val 16667"/>
            </a:avLst>
          </a:prstGeom>
          <a:solidFill>
            <a:srgbClr val="3FAE0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200" b="1" i="0" u="none" strike="noStrike" cap="none" normalizeH="0" baseline="0" dirty="0" smtClean="0">
                <a:ln>
                  <a:noFill/>
                </a:ln>
                <a:solidFill>
                  <a:srgbClr val="C00000"/>
                </a:solidFill>
                <a:effectLst/>
                <a:latin typeface="Courier New" pitchFamily="49" charset="0"/>
                <a:cs typeface="Courier New" pitchFamily="49" charset="0"/>
              </a:rPr>
              <a:t>42</a:t>
            </a:r>
          </a:p>
        </p:txBody>
      </p:sp>
      <p:sp>
        <p:nvSpPr>
          <p:cNvPr id="8" name="Rounded Rectangular Callout 7"/>
          <p:cNvSpPr/>
          <p:nvPr/>
        </p:nvSpPr>
        <p:spPr bwMode="auto">
          <a:xfrm>
            <a:off x="3352800" y="3200400"/>
            <a:ext cx="1447800" cy="457200"/>
          </a:xfrm>
          <a:prstGeom prst="wedgeRoundRectCallout">
            <a:avLst>
              <a:gd name="adj1" fmla="val -58796"/>
              <a:gd name="adj2" fmla="val 50000"/>
              <a:gd name="adj3" fmla="val 16667"/>
            </a:avLst>
          </a:prstGeom>
          <a:solidFill>
            <a:srgbClr val="FFDA6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Papyrus" pitchFamily="66" charset="0"/>
              </a:rPr>
              <a:t>Prove it!</a:t>
            </a:r>
          </a:p>
        </p:txBody>
      </p:sp>
      <p:sp>
        <p:nvSpPr>
          <p:cNvPr id="9" name="Rounded Rectangular Callout 8"/>
          <p:cNvSpPr/>
          <p:nvPr/>
        </p:nvSpPr>
        <p:spPr bwMode="auto">
          <a:xfrm>
            <a:off x="838200" y="3962400"/>
            <a:ext cx="5105400" cy="381000"/>
          </a:xfrm>
          <a:prstGeom prst="wedgeRoundRectCallout">
            <a:avLst>
              <a:gd name="adj1" fmla="val 57904"/>
              <a:gd name="adj2" fmla="val -51548"/>
              <a:gd name="adj3" fmla="val 16667"/>
            </a:avLst>
          </a:prstGeom>
          <a:solidFill>
            <a:srgbClr val="3FAE0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00000"/>
                </a:solidFill>
                <a:effectLst/>
                <a:latin typeface="Courier New" pitchFamily="49" charset="0"/>
                <a:cs typeface="Courier New" pitchFamily="49" charset="0"/>
              </a:rPr>
              <a:t>1010101001000110110101100010001</a:t>
            </a:r>
          </a:p>
        </p:txBody>
      </p:sp>
      <p:sp>
        <p:nvSpPr>
          <p:cNvPr id="10" name="Rounded Rectangular Callout 9"/>
          <p:cNvSpPr/>
          <p:nvPr/>
        </p:nvSpPr>
        <p:spPr bwMode="auto">
          <a:xfrm>
            <a:off x="3200400" y="4495800"/>
            <a:ext cx="1447800" cy="457200"/>
          </a:xfrm>
          <a:prstGeom prst="wedgeRoundRectCallout">
            <a:avLst>
              <a:gd name="adj1" fmla="val -58796"/>
              <a:gd name="adj2" fmla="val 50000"/>
              <a:gd name="adj3" fmla="val 16667"/>
            </a:avLst>
          </a:prstGeom>
          <a:solidFill>
            <a:srgbClr val="FFDA6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Papyrus" pitchFamily="66" charset="0"/>
              </a:rPr>
              <a:t>110101?</a:t>
            </a:r>
          </a:p>
        </p:txBody>
      </p:sp>
      <p:sp>
        <p:nvSpPr>
          <p:cNvPr id="11" name="Rounded Rectangular Callout 10"/>
          <p:cNvSpPr/>
          <p:nvPr/>
        </p:nvSpPr>
        <p:spPr bwMode="auto">
          <a:xfrm>
            <a:off x="914400" y="5181600"/>
            <a:ext cx="5105400" cy="381000"/>
          </a:xfrm>
          <a:prstGeom prst="wedgeRoundRectCallout">
            <a:avLst>
              <a:gd name="adj1" fmla="val 57904"/>
              <a:gd name="adj2" fmla="val -51548"/>
              <a:gd name="adj3" fmla="val 16667"/>
            </a:avLst>
          </a:prstGeom>
          <a:solidFill>
            <a:srgbClr val="3FAE0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00000"/>
                </a:solidFill>
                <a:effectLst/>
                <a:latin typeface="Courier New" pitchFamily="49" charset="0"/>
                <a:cs typeface="Courier New" pitchFamily="49" charset="0"/>
              </a:rPr>
              <a:t>11010010001000110101010010001101</a:t>
            </a:r>
          </a:p>
        </p:txBody>
      </p:sp>
      <p:sp>
        <p:nvSpPr>
          <p:cNvPr id="12" name="Rounded Rectangular Callout 11"/>
          <p:cNvSpPr/>
          <p:nvPr/>
        </p:nvSpPr>
        <p:spPr bwMode="auto">
          <a:xfrm>
            <a:off x="3276600" y="5791200"/>
            <a:ext cx="1447800" cy="457200"/>
          </a:xfrm>
          <a:prstGeom prst="wedgeRoundRectCallout">
            <a:avLst>
              <a:gd name="adj1" fmla="val -58796"/>
              <a:gd name="adj2" fmla="val 50000"/>
              <a:gd name="adj3" fmla="val 16667"/>
            </a:avLst>
          </a:prstGeom>
          <a:solidFill>
            <a:srgbClr val="FFDA6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Papyrus" pitchFamily="66" charset="0"/>
              </a:rPr>
              <a:t>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smtClean="0"/>
              <a:t>(Streaming) </a:t>
            </a:r>
            <a:r>
              <a:rPr lang="en-US" dirty="0"/>
              <a:t>Interactive Proofs</a:t>
            </a:r>
          </a:p>
        </p:txBody>
      </p:sp>
      <p:sp>
        <p:nvSpPr>
          <p:cNvPr id="502787" name="Rectangle 3"/>
          <p:cNvSpPr>
            <a:spLocks noGrp="1" noChangeArrowheads="1"/>
          </p:cNvSpPr>
          <p:nvPr>
            <p:ph type="body" idx="1"/>
          </p:nvPr>
        </p:nvSpPr>
        <p:spPr>
          <a:xfrm>
            <a:off x="457200" y="1524000"/>
            <a:ext cx="8458200" cy="4343400"/>
          </a:xfrm>
        </p:spPr>
        <p:txBody>
          <a:bodyPr/>
          <a:lstStyle/>
          <a:p>
            <a:r>
              <a:rPr lang="en-US" dirty="0" smtClean="0"/>
              <a:t>Two party-model: </a:t>
            </a:r>
            <a:r>
              <a:rPr lang="en-US" dirty="0">
                <a:solidFill>
                  <a:srgbClr val="CC3300"/>
                </a:solidFill>
              </a:rPr>
              <a:t>outsource</a:t>
            </a:r>
            <a:r>
              <a:rPr lang="en-US" dirty="0"/>
              <a:t> to a more powerful </a:t>
            </a:r>
            <a:r>
              <a:rPr lang="en-US" dirty="0" smtClean="0"/>
              <a:t>“</a:t>
            </a:r>
            <a:r>
              <a:rPr lang="en-US" dirty="0" err="1" smtClean="0"/>
              <a:t>prover</a:t>
            </a:r>
            <a:r>
              <a:rPr lang="en-US" dirty="0"/>
              <a:t>”</a:t>
            </a:r>
          </a:p>
          <a:p>
            <a:pPr lvl="1"/>
            <a:r>
              <a:rPr lang="en-US" dirty="0"/>
              <a:t>Fundamental problem: how to be sure that the </a:t>
            </a:r>
            <a:r>
              <a:rPr lang="en-US" dirty="0" err="1" smtClean="0"/>
              <a:t>prover</a:t>
            </a:r>
            <a:r>
              <a:rPr lang="en-US" dirty="0" smtClean="0"/>
              <a:t> is </a:t>
            </a:r>
            <a:r>
              <a:rPr lang="en-US" dirty="0"/>
              <a:t>honest? </a:t>
            </a:r>
          </a:p>
          <a:p>
            <a:r>
              <a:rPr lang="en-US" dirty="0" err="1" smtClean="0"/>
              <a:t>Prover</a:t>
            </a:r>
            <a:r>
              <a:rPr lang="en-US" dirty="0" smtClean="0"/>
              <a:t> </a:t>
            </a:r>
            <a:r>
              <a:rPr lang="en-US" dirty="0"/>
              <a:t>provides “proof” of the correct answer </a:t>
            </a:r>
          </a:p>
          <a:p>
            <a:pPr lvl="1"/>
            <a:r>
              <a:rPr lang="en-US" dirty="0"/>
              <a:t>Ensure that “verifier” has very low probability of being </a:t>
            </a:r>
            <a:r>
              <a:rPr lang="en-US" dirty="0" smtClean="0"/>
              <a:t>fooled</a:t>
            </a:r>
          </a:p>
          <a:p>
            <a:pPr lvl="1"/>
            <a:r>
              <a:rPr lang="en-US" dirty="0" smtClean="0"/>
              <a:t>Measure resources of the participants, rounds of interaction</a:t>
            </a:r>
            <a:endParaRPr lang="en-US" dirty="0"/>
          </a:p>
          <a:p>
            <a:pPr lvl="1"/>
            <a:r>
              <a:rPr lang="en-US" dirty="0"/>
              <a:t>Related to communication complexity Arthur-Merlin model, and </a:t>
            </a:r>
            <a:r>
              <a:rPr lang="en-US" dirty="0" err="1"/>
              <a:t>Algebrization</a:t>
            </a:r>
            <a:r>
              <a:rPr lang="en-US" dirty="0"/>
              <a:t>, with additional streaming constraints</a:t>
            </a:r>
          </a:p>
          <a:p>
            <a:endParaRPr lang="en-US" dirty="0"/>
          </a:p>
        </p:txBody>
      </p:sp>
      <p:grpSp>
        <p:nvGrpSpPr>
          <p:cNvPr id="502823" name="Group 39"/>
          <p:cNvGrpSpPr>
            <a:grpSpLocks/>
          </p:cNvGrpSpPr>
          <p:nvPr/>
        </p:nvGrpSpPr>
        <p:grpSpPr bwMode="auto">
          <a:xfrm>
            <a:off x="2438400" y="5334000"/>
            <a:ext cx="684213" cy="600075"/>
            <a:chOff x="1489" y="3378"/>
            <a:chExt cx="646" cy="567"/>
          </a:xfrm>
        </p:grpSpPr>
        <p:sp>
          <p:nvSpPr>
            <p:cNvPr id="502792" name="Freeform 8"/>
            <p:cNvSpPr>
              <a:spLocks/>
            </p:cNvSpPr>
            <p:nvPr/>
          </p:nvSpPr>
          <p:spPr bwMode="auto">
            <a:xfrm>
              <a:off x="1731" y="3378"/>
              <a:ext cx="352" cy="389"/>
            </a:xfrm>
            <a:custGeom>
              <a:avLst/>
              <a:gdLst/>
              <a:ahLst/>
              <a:cxnLst>
                <a:cxn ang="0">
                  <a:pos x="705" y="0"/>
                </a:cxn>
                <a:cxn ang="0">
                  <a:pos x="0" y="0"/>
                </a:cxn>
                <a:cxn ang="0">
                  <a:pos x="0" y="718"/>
                </a:cxn>
                <a:cxn ang="0">
                  <a:pos x="207" y="718"/>
                </a:cxn>
                <a:cxn ang="0">
                  <a:pos x="258" y="778"/>
                </a:cxn>
                <a:cxn ang="0">
                  <a:pos x="455" y="778"/>
                </a:cxn>
                <a:cxn ang="0">
                  <a:pos x="510" y="718"/>
                </a:cxn>
                <a:cxn ang="0">
                  <a:pos x="705" y="718"/>
                </a:cxn>
                <a:cxn ang="0">
                  <a:pos x="705" y="0"/>
                </a:cxn>
              </a:cxnLst>
              <a:rect l="0" t="0" r="r" b="b"/>
              <a:pathLst>
                <a:path w="705" h="778">
                  <a:moveTo>
                    <a:pt x="705" y="0"/>
                  </a:moveTo>
                  <a:lnTo>
                    <a:pt x="0" y="0"/>
                  </a:lnTo>
                  <a:lnTo>
                    <a:pt x="0" y="718"/>
                  </a:lnTo>
                  <a:lnTo>
                    <a:pt x="207" y="718"/>
                  </a:lnTo>
                  <a:lnTo>
                    <a:pt x="258" y="778"/>
                  </a:lnTo>
                  <a:lnTo>
                    <a:pt x="455" y="778"/>
                  </a:lnTo>
                  <a:lnTo>
                    <a:pt x="510" y="718"/>
                  </a:lnTo>
                  <a:lnTo>
                    <a:pt x="705" y="718"/>
                  </a:lnTo>
                  <a:lnTo>
                    <a:pt x="705" y="0"/>
                  </a:lnTo>
                  <a:close/>
                </a:path>
              </a:pathLst>
            </a:custGeom>
            <a:solidFill>
              <a:srgbClr val="000000"/>
            </a:solidFill>
            <a:ln w="9525">
              <a:noFill/>
              <a:round/>
              <a:headEnd/>
              <a:tailEnd/>
            </a:ln>
          </p:spPr>
          <p:txBody>
            <a:bodyPr/>
            <a:lstStyle/>
            <a:p>
              <a:endParaRPr lang="en-US"/>
            </a:p>
          </p:txBody>
        </p:sp>
        <p:sp>
          <p:nvSpPr>
            <p:cNvPr id="502793" name="Freeform 9"/>
            <p:cNvSpPr>
              <a:spLocks/>
            </p:cNvSpPr>
            <p:nvPr/>
          </p:nvSpPr>
          <p:spPr bwMode="auto">
            <a:xfrm>
              <a:off x="1751" y="3398"/>
              <a:ext cx="313" cy="349"/>
            </a:xfrm>
            <a:custGeom>
              <a:avLst/>
              <a:gdLst/>
              <a:ahLst/>
              <a:cxnLst>
                <a:cxn ang="0">
                  <a:pos x="397" y="697"/>
                </a:cxn>
                <a:cxn ang="0">
                  <a:pos x="236" y="697"/>
                </a:cxn>
                <a:cxn ang="0">
                  <a:pos x="185" y="637"/>
                </a:cxn>
                <a:cxn ang="0">
                  <a:pos x="0" y="637"/>
                </a:cxn>
                <a:cxn ang="0">
                  <a:pos x="0" y="0"/>
                </a:cxn>
                <a:cxn ang="0">
                  <a:pos x="625" y="0"/>
                </a:cxn>
                <a:cxn ang="0">
                  <a:pos x="625" y="637"/>
                </a:cxn>
                <a:cxn ang="0">
                  <a:pos x="453" y="637"/>
                </a:cxn>
                <a:cxn ang="0">
                  <a:pos x="397" y="697"/>
                </a:cxn>
              </a:cxnLst>
              <a:rect l="0" t="0" r="r" b="b"/>
              <a:pathLst>
                <a:path w="625" h="697">
                  <a:moveTo>
                    <a:pt x="397" y="697"/>
                  </a:moveTo>
                  <a:lnTo>
                    <a:pt x="236" y="697"/>
                  </a:lnTo>
                  <a:lnTo>
                    <a:pt x="185" y="637"/>
                  </a:lnTo>
                  <a:lnTo>
                    <a:pt x="0" y="637"/>
                  </a:lnTo>
                  <a:lnTo>
                    <a:pt x="0" y="0"/>
                  </a:lnTo>
                  <a:lnTo>
                    <a:pt x="625" y="0"/>
                  </a:lnTo>
                  <a:lnTo>
                    <a:pt x="625" y="637"/>
                  </a:lnTo>
                  <a:lnTo>
                    <a:pt x="453" y="637"/>
                  </a:lnTo>
                  <a:lnTo>
                    <a:pt x="397" y="697"/>
                  </a:lnTo>
                  <a:close/>
                </a:path>
              </a:pathLst>
            </a:custGeom>
            <a:solidFill>
              <a:srgbClr val="FFFFFF"/>
            </a:solidFill>
            <a:ln w="9525">
              <a:noFill/>
              <a:round/>
              <a:headEnd/>
              <a:tailEnd/>
            </a:ln>
          </p:spPr>
          <p:txBody>
            <a:bodyPr/>
            <a:lstStyle/>
            <a:p>
              <a:endParaRPr lang="en-US"/>
            </a:p>
          </p:txBody>
        </p:sp>
        <p:sp>
          <p:nvSpPr>
            <p:cNvPr id="502794" name="Rectangle 10"/>
            <p:cNvSpPr>
              <a:spLocks noChangeArrowheads="1"/>
            </p:cNvSpPr>
            <p:nvPr/>
          </p:nvSpPr>
          <p:spPr bwMode="auto">
            <a:xfrm>
              <a:off x="1785" y="3433"/>
              <a:ext cx="248" cy="238"/>
            </a:xfrm>
            <a:prstGeom prst="rect">
              <a:avLst/>
            </a:prstGeom>
            <a:solidFill>
              <a:schemeClr val="bg1"/>
            </a:solidFill>
            <a:ln w="38100">
              <a:solidFill>
                <a:schemeClr val="tx1"/>
              </a:solidFill>
              <a:miter lim="800000"/>
              <a:headEnd/>
              <a:tailEnd/>
            </a:ln>
          </p:spPr>
          <p:txBody>
            <a:bodyPr/>
            <a:lstStyle/>
            <a:p>
              <a:endParaRPr lang="en-US"/>
            </a:p>
          </p:txBody>
        </p:sp>
        <p:sp>
          <p:nvSpPr>
            <p:cNvPr id="502795" name="Rectangle 11"/>
            <p:cNvSpPr>
              <a:spLocks noChangeArrowheads="1"/>
            </p:cNvSpPr>
            <p:nvPr/>
          </p:nvSpPr>
          <p:spPr bwMode="auto">
            <a:xfrm>
              <a:off x="1669" y="3786"/>
              <a:ext cx="466" cy="151"/>
            </a:xfrm>
            <a:prstGeom prst="rect">
              <a:avLst/>
            </a:prstGeom>
            <a:solidFill>
              <a:srgbClr val="000000"/>
            </a:solidFill>
            <a:ln w="9525">
              <a:noFill/>
              <a:miter lim="800000"/>
              <a:headEnd/>
              <a:tailEnd/>
            </a:ln>
          </p:spPr>
          <p:txBody>
            <a:bodyPr/>
            <a:lstStyle/>
            <a:p>
              <a:endParaRPr lang="en-US"/>
            </a:p>
          </p:txBody>
        </p:sp>
        <p:sp>
          <p:nvSpPr>
            <p:cNvPr id="502796" name="Rectangle 12"/>
            <p:cNvSpPr>
              <a:spLocks noChangeArrowheads="1"/>
            </p:cNvSpPr>
            <p:nvPr/>
          </p:nvSpPr>
          <p:spPr bwMode="auto">
            <a:xfrm>
              <a:off x="1689" y="3807"/>
              <a:ext cx="426" cy="110"/>
            </a:xfrm>
            <a:prstGeom prst="rect">
              <a:avLst/>
            </a:prstGeom>
            <a:solidFill>
              <a:srgbClr val="FFFFFF"/>
            </a:solidFill>
            <a:ln w="9525">
              <a:noFill/>
              <a:miter lim="800000"/>
              <a:headEnd/>
              <a:tailEnd/>
            </a:ln>
          </p:spPr>
          <p:txBody>
            <a:bodyPr/>
            <a:lstStyle/>
            <a:p>
              <a:endParaRPr lang="en-US"/>
            </a:p>
          </p:txBody>
        </p:sp>
        <p:sp>
          <p:nvSpPr>
            <p:cNvPr id="502797" name="Rectangle 13"/>
            <p:cNvSpPr>
              <a:spLocks noChangeArrowheads="1"/>
            </p:cNvSpPr>
            <p:nvPr/>
          </p:nvSpPr>
          <p:spPr bwMode="auto">
            <a:xfrm>
              <a:off x="1951" y="3845"/>
              <a:ext cx="124" cy="19"/>
            </a:xfrm>
            <a:prstGeom prst="rect">
              <a:avLst/>
            </a:prstGeom>
            <a:solidFill>
              <a:srgbClr val="000000"/>
            </a:solidFill>
            <a:ln w="9525">
              <a:noFill/>
              <a:miter lim="800000"/>
              <a:headEnd/>
              <a:tailEnd/>
            </a:ln>
          </p:spPr>
          <p:txBody>
            <a:bodyPr/>
            <a:lstStyle/>
            <a:p>
              <a:endParaRPr lang="en-US"/>
            </a:p>
          </p:txBody>
        </p:sp>
        <p:sp>
          <p:nvSpPr>
            <p:cNvPr id="502798" name="Rectangle 14"/>
            <p:cNvSpPr>
              <a:spLocks noChangeArrowheads="1"/>
            </p:cNvSpPr>
            <p:nvPr/>
          </p:nvSpPr>
          <p:spPr bwMode="auto">
            <a:xfrm>
              <a:off x="1886" y="3710"/>
              <a:ext cx="45" cy="20"/>
            </a:xfrm>
            <a:prstGeom prst="rect">
              <a:avLst/>
            </a:prstGeom>
            <a:solidFill>
              <a:srgbClr val="000000"/>
            </a:solidFill>
            <a:ln w="9525">
              <a:noFill/>
              <a:miter lim="800000"/>
              <a:headEnd/>
              <a:tailEnd/>
            </a:ln>
          </p:spPr>
          <p:txBody>
            <a:bodyPr/>
            <a:lstStyle/>
            <a:p>
              <a:endParaRPr lang="en-US"/>
            </a:p>
          </p:txBody>
        </p:sp>
        <p:sp>
          <p:nvSpPr>
            <p:cNvPr id="502799" name="Freeform 15"/>
            <p:cNvSpPr>
              <a:spLocks/>
            </p:cNvSpPr>
            <p:nvPr/>
          </p:nvSpPr>
          <p:spPr bwMode="auto">
            <a:xfrm>
              <a:off x="1489" y="3564"/>
              <a:ext cx="248" cy="381"/>
            </a:xfrm>
            <a:custGeom>
              <a:avLst/>
              <a:gdLst/>
              <a:ahLst/>
              <a:cxnLst>
                <a:cxn ang="0">
                  <a:pos x="94" y="436"/>
                </a:cxn>
                <a:cxn ang="0">
                  <a:pos x="52" y="463"/>
                </a:cxn>
                <a:cxn ang="0">
                  <a:pos x="19" y="507"/>
                </a:cxn>
                <a:cxn ang="0">
                  <a:pos x="2" y="564"/>
                </a:cxn>
                <a:cxn ang="0">
                  <a:pos x="1" y="613"/>
                </a:cxn>
                <a:cxn ang="0">
                  <a:pos x="8" y="650"/>
                </a:cxn>
                <a:cxn ang="0">
                  <a:pos x="21" y="683"/>
                </a:cxn>
                <a:cxn ang="0">
                  <a:pos x="39" y="712"/>
                </a:cxn>
                <a:cxn ang="0">
                  <a:pos x="60" y="733"/>
                </a:cxn>
                <a:cxn ang="0">
                  <a:pos x="80" y="748"/>
                </a:cxn>
                <a:cxn ang="0">
                  <a:pos x="101" y="757"/>
                </a:cxn>
                <a:cxn ang="0">
                  <a:pos x="124" y="762"/>
                </a:cxn>
                <a:cxn ang="0">
                  <a:pos x="147" y="762"/>
                </a:cxn>
                <a:cxn ang="0">
                  <a:pos x="170" y="757"/>
                </a:cxn>
                <a:cxn ang="0">
                  <a:pos x="192" y="748"/>
                </a:cxn>
                <a:cxn ang="0">
                  <a:pos x="213" y="733"/>
                </a:cxn>
                <a:cxn ang="0">
                  <a:pos x="234" y="712"/>
                </a:cxn>
                <a:cxn ang="0">
                  <a:pos x="252" y="683"/>
                </a:cxn>
                <a:cxn ang="0">
                  <a:pos x="265" y="650"/>
                </a:cxn>
                <a:cxn ang="0">
                  <a:pos x="272" y="613"/>
                </a:cxn>
                <a:cxn ang="0">
                  <a:pos x="272" y="576"/>
                </a:cxn>
                <a:cxn ang="0">
                  <a:pos x="265" y="539"/>
                </a:cxn>
                <a:cxn ang="0">
                  <a:pos x="252" y="506"/>
                </a:cxn>
                <a:cxn ang="0">
                  <a:pos x="234" y="477"/>
                </a:cxn>
                <a:cxn ang="0">
                  <a:pos x="215" y="458"/>
                </a:cxn>
                <a:cxn ang="0">
                  <a:pos x="200" y="446"/>
                </a:cxn>
                <a:cxn ang="0">
                  <a:pos x="184" y="437"/>
                </a:cxn>
                <a:cxn ang="0">
                  <a:pos x="167" y="431"/>
                </a:cxn>
                <a:cxn ang="0">
                  <a:pos x="161" y="388"/>
                </a:cxn>
                <a:cxn ang="0">
                  <a:pos x="181" y="309"/>
                </a:cxn>
                <a:cxn ang="0">
                  <a:pos x="215" y="233"/>
                </a:cxn>
                <a:cxn ang="0">
                  <a:pos x="261" y="165"/>
                </a:cxn>
                <a:cxn ang="0">
                  <a:pos x="297" y="127"/>
                </a:cxn>
                <a:cxn ang="0">
                  <a:pos x="315" y="110"/>
                </a:cxn>
                <a:cxn ang="0">
                  <a:pos x="337" y="93"/>
                </a:cxn>
                <a:cxn ang="0">
                  <a:pos x="360" y="79"/>
                </a:cxn>
                <a:cxn ang="0">
                  <a:pos x="387" y="65"/>
                </a:cxn>
                <a:cxn ang="0">
                  <a:pos x="416" y="53"/>
                </a:cxn>
                <a:cxn ang="0">
                  <a:pos x="446" y="45"/>
                </a:cxn>
                <a:cxn ang="0">
                  <a:pos x="479" y="42"/>
                </a:cxn>
                <a:cxn ang="0">
                  <a:pos x="496" y="0"/>
                </a:cxn>
                <a:cxn ang="0">
                  <a:pos x="420" y="11"/>
                </a:cxn>
                <a:cxn ang="0">
                  <a:pos x="350" y="38"/>
                </a:cxn>
                <a:cxn ang="0">
                  <a:pos x="287" y="82"/>
                </a:cxn>
                <a:cxn ang="0">
                  <a:pos x="231" y="137"/>
                </a:cxn>
                <a:cxn ang="0">
                  <a:pos x="186" y="203"/>
                </a:cxn>
                <a:cxn ang="0">
                  <a:pos x="151" y="274"/>
                </a:cxn>
                <a:cxn ang="0">
                  <a:pos x="129" y="352"/>
                </a:cxn>
                <a:cxn ang="0">
                  <a:pos x="119" y="429"/>
                </a:cxn>
              </a:cxnLst>
              <a:rect l="0" t="0" r="r" b="b"/>
              <a:pathLst>
                <a:path w="496" h="763">
                  <a:moveTo>
                    <a:pt x="119" y="429"/>
                  </a:moveTo>
                  <a:lnTo>
                    <a:pt x="94" y="436"/>
                  </a:lnTo>
                  <a:lnTo>
                    <a:pt x="71" y="447"/>
                  </a:lnTo>
                  <a:lnTo>
                    <a:pt x="52" y="463"/>
                  </a:lnTo>
                  <a:lnTo>
                    <a:pt x="34" y="484"/>
                  </a:lnTo>
                  <a:lnTo>
                    <a:pt x="19" y="507"/>
                  </a:lnTo>
                  <a:lnTo>
                    <a:pt x="9" y="535"/>
                  </a:lnTo>
                  <a:lnTo>
                    <a:pt x="2" y="564"/>
                  </a:lnTo>
                  <a:lnTo>
                    <a:pt x="0" y="595"/>
                  </a:lnTo>
                  <a:lnTo>
                    <a:pt x="1" y="613"/>
                  </a:lnTo>
                  <a:lnTo>
                    <a:pt x="3" y="631"/>
                  </a:lnTo>
                  <a:lnTo>
                    <a:pt x="8" y="650"/>
                  </a:lnTo>
                  <a:lnTo>
                    <a:pt x="14" y="666"/>
                  </a:lnTo>
                  <a:lnTo>
                    <a:pt x="21" y="683"/>
                  </a:lnTo>
                  <a:lnTo>
                    <a:pt x="29" y="698"/>
                  </a:lnTo>
                  <a:lnTo>
                    <a:pt x="39" y="712"/>
                  </a:lnTo>
                  <a:lnTo>
                    <a:pt x="51" y="725"/>
                  </a:lnTo>
                  <a:lnTo>
                    <a:pt x="60" y="733"/>
                  </a:lnTo>
                  <a:lnTo>
                    <a:pt x="70" y="741"/>
                  </a:lnTo>
                  <a:lnTo>
                    <a:pt x="80" y="748"/>
                  </a:lnTo>
                  <a:lnTo>
                    <a:pt x="91" y="752"/>
                  </a:lnTo>
                  <a:lnTo>
                    <a:pt x="101" y="757"/>
                  </a:lnTo>
                  <a:lnTo>
                    <a:pt x="113" y="760"/>
                  </a:lnTo>
                  <a:lnTo>
                    <a:pt x="124" y="762"/>
                  </a:lnTo>
                  <a:lnTo>
                    <a:pt x="136" y="763"/>
                  </a:lnTo>
                  <a:lnTo>
                    <a:pt x="147" y="762"/>
                  </a:lnTo>
                  <a:lnTo>
                    <a:pt x="160" y="760"/>
                  </a:lnTo>
                  <a:lnTo>
                    <a:pt x="170" y="757"/>
                  </a:lnTo>
                  <a:lnTo>
                    <a:pt x="182" y="752"/>
                  </a:lnTo>
                  <a:lnTo>
                    <a:pt x="192" y="748"/>
                  </a:lnTo>
                  <a:lnTo>
                    <a:pt x="203" y="741"/>
                  </a:lnTo>
                  <a:lnTo>
                    <a:pt x="213" y="733"/>
                  </a:lnTo>
                  <a:lnTo>
                    <a:pt x="222" y="725"/>
                  </a:lnTo>
                  <a:lnTo>
                    <a:pt x="234" y="712"/>
                  </a:lnTo>
                  <a:lnTo>
                    <a:pt x="244" y="698"/>
                  </a:lnTo>
                  <a:lnTo>
                    <a:pt x="252" y="683"/>
                  </a:lnTo>
                  <a:lnTo>
                    <a:pt x="260" y="666"/>
                  </a:lnTo>
                  <a:lnTo>
                    <a:pt x="265" y="650"/>
                  </a:lnTo>
                  <a:lnTo>
                    <a:pt x="269" y="631"/>
                  </a:lnTo>
                  <a:lnTo>
                    <a:pt x="272" y="613"/>
                  </a:lnTo>
                  <a:lnTo>
                    <a:pt x="273" y="595"/>
                  </a:lnTo>
                  <a:lnTo>
                    <a:pt x="272" y="576"/>
                  </a:lnTo>
                  <a:lnTo>
                    <a:pt x="269" y="558"/>
                  </a:lnTo>
                  <a:lnTo>
                    <a:pt x="265" y="539"/>
                  </a:lnTo>
                  <a:lnTo>
                    <a:pt x="260" y="522"/>
                  </a:lnTo>
                  <a:lnTo>
                    <a:pt x="252" y="506"/>
                  </a:lnTo>
                  <a:lnTo>
                    <a:pt x="244" y="491"/>
                  </a:lnTo>
                  <a:lnTo>
                    <a:pt x="234" y="477"/>
                  </a:lnTo>
                  <a:lnTo>
                    <a:pt x="222" y="464"/>
                  </a:lnTo>
                  <a:lnTo>
                    <a:pt x="215" y="458"/>
                  </a:lnTo>
                  <a:lnTo>
                    <a:pt x="207" y="452"/>
                  </a:lnTo>
                  <a:lnTo>
                    <a:pt x="200" y="446"/>
                  </a:lnTo>
                  <a:lnTo>
                    <a:pt x="192" y="441"/>
                  </a:lnTo>
                  <a:lnTo>
                    <a:pt x="184" y="437"/>
                  </a:lnTo>
                  <a:lnTo>
                    <a:pt x="175" y="433"/>
                  </a:lnTo>
                  <a:lnTo>
                    <a:pt x="167" y="431"/>
                  </a:lnTo>
                  <a:lnTo>
                    <a:pt x="158" y="429"/>
                  </a:lnTo>
                  <a:lnTo>
                    <a:pt x="161" y="388"/>
                  </a:lnTo>
                  <a:lnTo>
                    <a:pt x="169" y="349"/>
                  </a:lnTo>
                  <a:lnTo>
                    <a:pt x="181" y="309"/>
                  </a:lnTo>
                  <a:lnTo>
                    <a:pt x="196" y="271"/>
                  </a:lnTo>
                  <a:lnTo>
                    <a:pt x="215" y="233"/>
                  </a:lnTo>
                  <a:lnTo>
                    <a:pt x="236" y="198"/>
                  </a:lnTo>
                  <a:lnTo>
                    <a:pt x="261" y="165"/>
                  </a:lnTo>
                  <a:lnTo>
                    <a:pt x="289" y="135"/>
                  </a:lnTo>
                  <a:lnTo>
                    <a:pt x="297" y="127"/>
                  </a:lnTo>
                  <a:lnTo>
                    <a:pt x="306" y="119"/>
                  </a:lnTo>
                  <a:lnTo>
                    <a:pt x="315" y="110"/>
                  </a:lnTo>
                  <a:lnTo>
                    <a:pt x="326" y="102"/>
                  </a:lnTo>
                  <a:lnTo>
                    <a:pt x="337" y="93"/>
                  </a:lnTo>
                  <a:lnTo>
                    <a:pt x="349" y="85"/>
                  </a:lnTo>
                  <a:lnTo>
                    <a:pt x="360" y="79"/>
                  </a:lnTo>
                  <a:lnTo>
                    <a:pt x="374" y="72"/>
                  </a:lnTo>
                  <a:lnTo>
                    <a:pt x="387" y="65"/>
                  </a:lnTo>
                  <a:lnTo>
                    <a:pt x="401" y="59"/>
                  </a:lnTo>
                  <a:lnTo>
                    <a:pt x="416" y="53"/>
                  </a:lnTo>
                  <a:lnTo>
                    <a:pt x="431" y="49"/>
                  </a:lnTo>
                  <a:lnTo>
                    <a:pt x="446" y="45"/>
                  </a:lnTo>
                  <a:lnTo>
                    <a:pt x="463" y="43"/>
                  </a:lnTo>
                  <a:lnTo>
                    <a:pt x="479" y="42"/>
                  </a:lnTo>
                  <a:lnTo>
                    <a:pt x="496" y="41"/>
                  </a:lnTo>
                  <a:lnTo>
                    <a:pt x="496" y="0"/>
                  </a:lnTo>
                  <a:lnTo>
                    <a:pt x="457" y="2"/>
                  </a:lnTo>
                  <a:lnTo>
                    <a:pt x="420" y="11"/>
                  </a:lnTo>
                  <a:lnTo>
                    <a:pt x="383" y="22"/>
                  </a:lnTo>
                  <a:lnTo>
                    <a:pt x="350" y="38"/>
                  </a:lnTo>
                  <a:lnTo>
                    <a:pt x="317" y="58"/>
                  </a:lnTo>
                  <a:lnTo>
                    <a:pt x="287" y="82"/>
                  </a:lnTo>
                  <a:lnTo>
                    <a:pt x="258" y="107"/>
                  </a:lnTo>
                  <a:lnTo>
                    <a:pt x="231" y="137"/>
                  </a:lnTo>
                  <a:lnTo>
                    <a:pt x="207" y="168"/>
                  </a:lnTo>
                  <a:lnTo>
                    <a:pt x="186" y="203"/>
                  </a:lnTo>
                  <a:lnTo>
                    <a:pt x="167" y="237"/>
                  </a:lnTo>
                  <a:lnTo>
                    <a:pt x="151" y="274"/>
                  </a:lnTo>
                  <a:lnTo>
                    <a:pt x="138" y="312"/>
                  </a:lnTo>
                  <a:lnTo>
                    <a:pt x="129" y="352"/>
                  </a:lnTo>
                  <a:lnTo>
                    <a:pt x="122" y="390"/>
                  </a:lnTo>
                  <a:lnTo>
                    <a:pt x="119" y="429"/>
                  </a:lnTo>
                  <a:close/>
                </a:path>
              </a:pathLst>
            </a:custGeom>
            <a:solidFill>
              <a:srgbClr val="000000"/>
            </a:solidFill>
            <a:ln w="9525">
              <a:noFill/>
              <a:round/>
              <a:headEnd/>
              <a:tailEnd/>
            </a:ln>
          </p:spPr>
          <p:txBody>
            <a:bodyPr/>
            <a:lstStyle/>
            <a:p>
              <a:endParaRPr lang="en-US"/>
            </a:p>
          </p:txBody>
        </p:sp>
        <p:sp>
          <p:nvSpPr>
            <p:cNvPr id="502800" name="Freeform 16"/>
            <p:cNvSpPr>
              <a:spLocks/>
            </p:cNvSpPr>
            <p:nvPr/>
          </p:nvSpPr>
          <p:spPr bwMode="auto">
            <a:xfrm>
              <a:off x="1509" y="3842"/>
              <a:ext cx="96" cy="83"/>
            </a:xfrm>
            <a:custGeom>
              <a:avLst/>
              <a:gdLst/>
              <a:ahLst/>
              <a:cxnLst>
                <a:cxn ang="0">
                  <a:pos x="96" y="167"/>
                </a:cxn>
                <a:cxn ang="0">
                  <a:pos x="88" y="167"/>
                </a:cxn>
                <a:cxn ang="0">
                  <a:pos x="81" y="166"/>
                </a:cxn>
                <a:cxn ang="0">
                  <a:pos x="73" y="164"/>
                </a:cxn>
                <a:cxn ang="0">
                  <a:pos x="66" y="161"/>
                </a:cxn>
                <a:cxn ang="0">
                  <a:pos x="59" y="157"/>
                </a:cxn>
                <a:cxn ang="0">
                  <a:pos x="52" y="153"/>
                </a:cxn>
                <a:cxn ang="0">
                  <a:pos x="45" y="148"/>
                </a:cxn>
                <a:cxn ang="0">
                  <a:pos x="38" y="142"/>
                </a:cxn>
                <a:cxn ang="0">
                  <a:pos x="30" y="132"/>
                </a:cxn>
                <a:cxn ang="0">
                  <a:pos x="22" y="121"/>
                </a:cxn>
                <a:cxn ang="0">
                  <a:pos x="15" y="109"/>
                </a:cxn>
                <a:cxn ang="0">
                  <a:pos x="11" y="96"/>
                </a:cxn>
                <a:cxn ang="0">
                  <a:pos x="6" y="83"/>
                </a:cxn>
                <a:cxn ang="0">
                  <a:pos x="2" y="70"/>
                </a:cxn>
                <a:cxn ang="0">
                  <a:pos x="1" y="55"/>
                </a:cxn>
                <a:cxn ang="0">
                  <a:pos x="0" y="40"/>
                </a:cxn>
                <a:cxn ang="0">
                  <a:pos x="0" y="29"/>
                </a:cxn>
                <a:cxn ang="0">
                  <a:pos x="1" y="20"/>
                </a:cxn>
                <a:cxn ang="0">
                  <a:pos x="2" y="10"/>
                </a:cxn>
                <a:cxn ang="0">
                  <a:pos x="5" y="0"/>
                </a:cxn>
                <a:cxn ang="0">
                  <a:pos x="188" y="0"/>
                </a:cxn>
                <a:cxn ang="0">
                  <a:pos x="189" y="10"/>
                </a:cxn>
                <a:cxn ang="0">
                  <a:pos x="191" y="20"/>
                </a:cxn>
                <a:cxn ang="0">
                  <a:pos x="193" y="29"/>
                </a:cxn>
                <a:cxn ang="0">
                  <a:pos x="193" y="40"/>
                </a:cxn>
                <a:cxn ang="0">
                  <a:pos x="190" y="65"/>
                </a:cxn>
                <a:cxn ang="0">
                  <a:pos x="184" y="89"/>
                </a:cxn>
                <a:cxn ang="0">
                  <a:pos x="176" y="111"/>
                </a:cxn>
                <a:cxn ang="0">
                  <a:pos x="164" y="129"/>
                </a:cxn>
                <a:cxn ang="0">
                  <a:pos x="150" y="146"/>
                </a:cxn>
                <a:cxn ang="0">
                  <a:pos x="134" y="157"/>
                </a:cxn>
                <a:cxn ang="0">
                  <a:pos x="115" y="165"/>
                </a:cxn>
                <a:cxn ang="0">
                  <a:pos x="96" y="167"/>
                </a:cxn>
              </a:cxnLst>
              <a:rect l="0" t="0" r="r" b="b"/>
              <a:pathLst>
                <a:path w="193" h="167">
                  <a:moveTo>
                    <a:pt x="96" y="167"/>
                  </a:moveTo>
                  <a:lnTo>
                    <a:pt x="88" y="167"/>
                  </a:lnTo>
                  <a:lnTo>
                    <a:pt x="81" y="166"/>
                  </a:lnTo>
                  <a:lnTo>
                    <a:pt x="73" y="164"/>
                  </a:lnTo>
                  <a:lnTo>
                    <a:pt x="66" y="161"/>
                  </a:lnTo>
                  <a:lnTo>
                    <a:pt x="59" y="157"/>
                  </a:lnTo>
                  <a:lnTo>
                    <a:pt x="52" y="153"/>
                  </a:lnTo>
                  <a:lnTo>
                    <a:pt x="45" y="148"/>
                  </a:lnTo>
                  <a:lnTo>
                    <a:pt x="38" y="142"/>
                  </a:lnTo>
                  <a:lnTo>
                    <a:pt x="30" y="132"/>
                  </a:lnTo>
                  <a:lnTo>
                    <a:pt x="22" y="121"/>
                  </a:lnTo>
                  <a:lnTo>
                    <a:pt x="15" y="109"/>
                  </a:lnTo>
                  <a:lnTo>
                    <a:pt x="11" y="96"/>
                  </a:lnTo>
                  <a:lnTo>
                    <a:pt x="6" y="83"/>
                  </a:lnTo>
                  <a:lnTo>
                    <a:pt x="2" y="70"/>
                  </a:lnTo>
                  <a:lnTo>
                    <a:pt x="1" y="55"/>
                  </a:lnTo>
                  <a:lnTo>
                    <a:pt x="0" y="40"/>
                  </a:lnTo>
                  <a:lnTo>
                    <a:pt x="0" y="29"/>
                  </a:lnTo>
                  <a:lnTo>
                    <a:pt x="1" y="20"/>
                  </a:lnTo>
                  <a:lnTo>
                    <a:pt x="2" y="10"/>
                  </a:lnTo>
                  <a:lnTo>
                    <a:pt x="5" y="0"/>
                  </a:lnTo>
                  <a:lnTo>
                    <a:pt x="188" y="0"/>
                  </a:lnTo>
                  <a:lnTo>
                    <a:pt x="189" y="10"/>
                  </a:lnTo>
                  <a:lnTo>
                    <a:pt x="191" y="20"/>
                  </a:lnTo>
                  <a:lnTo>
                    <a:pt x="193" y="29"/>
                  </a:lnTo>
                  <a:lnTo>
                    <a:pt x="193" y="40"/>
                  </a:lnTo>
                  <a:lnTo>
                    <a:pt x="190" y="65"/>
                  </a:lnTo>
                  <a:lnTo>
                    <a:pt x="184" y="89"/>
                  </a:lnTo>
                  <a:lnTo>
                    <a:pt x="176" y="111"/>
                  </a:lnTo>
                  <a:lnTo>
                    <a:pt x="164" y="129"/>
                  </a:lnTo>
                  <a:lnTo>
                    <a:pt x="150" y="146"/>
                  </a:lnTo>
                  <a:lnTo>
                    <a:pt x="134" y="157"/>
                  </a:lnTo>
                  <a:lnTo>
                    <a:pt x="115" y="165"/>
                  </a:lnTo>
                  <a:lnTo>
                    <a:pt x="96" y="167"/>
                  </a:lnTo>
                  <a:close/>
                </a:path>
              </a:pathLst>
            </a:custGeom>
            <a:solidFill>
              <a:srgbClr val="FFFFFF"/>
            </a:solidFill>
            <a:ln w="9525">
              <a:noFill/>
              <a:round/>
              <a:headEnd/>
              <a:tailEnd/>
            </a:ln>
          </p:spPr>
          <p:txBody>
            <a:bodyPr/>
            <a:lstStyle/>
            <a:p>
              <a:endParaRPr lang="en-US"/>
            </a:p>
          </p:txBody>
        </p:sp>
        <p:sp>
          <p:nvSpPr>
            <p:cNvPr id="502801" name="Freeform 17"/>
            <p:cNvSpPr>
              <a:spLocks/>
            </p:cNvSpPr>
            <p:nvPr/>
          </p:nvSpPr>
          <p:spPr bwMode="auto">
            <a:xfrm>
              <a:off x="1519" y="3797"/>
              <a:ext cx="76" cy="25"/>
            </a:xfrm>
            <a:custGeom>
              <a:avLst/>
              <a:gdLst/>
              <a:ahLst/>
              <a:cxnLst>
                <a:cxn ang="0">
                  <a:pos x="151" y="48"/>
                </a:cxn>
                <a:cxn ang="0">
                  <a:pos x="0" y="48"/>
                </a:cxn>
                <a:cxn ang="0">
                  <a:pos x="3" y="42"/>
                </a:cxn>
                <a:cxn ang="0">
                  <a:pos x="8" y="37"/>
                </a:cxn>
                <a:cxn ang="0">
                  <a:pos x="13" y="31"/>
                </a:cxn>
                <a:cxn ang="0">
                  <a:pos x="17" y="25"/>
                </a:cxn>
                <a:cxn ang="0">
                  <a:pos x="24" y="19"/>
                </a:cxn>
                <a:cxn ang="0">
                  <a:pos x="31" y="15"/>
                </a:cxn>
                <a:cxn ang="0">
                  <a:pos x="38" y="10"/>
                </a:cxn>
                <a:cxn ang="0">
                  <a:pos x="45" y="7"/>
                </a:cxn>
                <a:cxn ang="0">
                  <a:pos x="52" y="3"/>
                </a:cxn>
                <a:cxn ang="0">
                  <a:pos x="60" y="1"/>
                </a:cxn>
                <a:cxn ang="0">
                  <a:pos x="67" y="0"/>
                </a:cxn>
                <a:cxn ang="0">
                  <a:pos x="75" y="0"/>
                </a:cxn>
                <a:cxn ang="0">
                  <a:pos x="83" y="0"/>
                </a:cxn>
                <a:cxn ang="0">
                  <a:pos x="91" y="1"/>
                </a:cxn>
                <a:cxn ang="0">
                  <a:pos x="98" y="3"/>
                </a:cxn>
                <a:cxn ang="0">
                  <a:pos x="106" y="7"/>
                </a:cxn>
                <a:cxn ang="0">
                  <a:pos x="113" y="10"/>
                </a:cxn>
                <a:cxn ang="0">
                  <a:pos x="120" y="15"/>
                </a:cxn>
                <a:cxn ang="0">
                  <a:pos x="127" y="19"/>
                </a:cxn>
                <a:cxn ang="0">
                  <a:pos x="132" y="25"/>
                </a:cxn>
                <a:cxn ang="0">
                  <a:pos x="137" y="31"/>
                </a:cxn>
                <a:cxn ang="0">
                  <a:pos x="142" y="37"/>
                </a:cxn>
                <a:cxn ang="0">
                  <a:pos x="146" y="42"/>
                </a:cxn>
                <a:cxn ang="0">
                  <a:pos x="151" y="48"/>
                </a:cxn>
              </a:cxnLst>
              <a:rect l="0" t="0" r="r" b="b"/>
              <a:pathLst>
                <a:path w="151" h="48">
                  <a:moveTo>
                    <a:pt x="151" y="48"/>
                  </a:moveTo>
                  <a:lnTo>
                    <a:pt x="0" y="48"/>
                  </a:lnTo>
                  <a:lnTo>
                    <a:pt x="3" y="42"/>
                  </a:lnTo>
                  <a:lnTo>
                    <a:pt x="8" y="37"/>
                  </a:lnTo>
                  <a:lnTo>
                    <a:pt x="13" y="31"/>
                  </a:lnTo>
                  <a:lnTo>
                    <a:pt x="17" y="25"/>
                  </a:lnTo>
                  <a:lnTo>
                    <a:pt x="24" y="19"/>
                  </a:lnTo>
                  <a:lnTo>
                    <a:pt x="31" y="15"/>
                  </a:lnTo>
                  <a:lnTo>
                    <a:pt x="38" y="10"/>
                  </a:lnTo>
                  <a:lnTo>
                    <a:pt x="45" y="7"/>
                  </a:lnTo>
                  <a:lnTo>
                    <a:pt x="52" y="3"/>
                  </a:lnTo>
                  <a:lnTo>
                    <a:pt x="60" y="1"/>
                  </a:lnTo>
                  <a:lnTo>
                    <a:pt x="67" y="0"/>
                  </a:lnTo>
                  <a:lnTo>
                    <a:pt x="75" y="0"/>
                  </a:lnTo>
                  <a:lnTo>
                    <a:pt x="83" y="0"/>
                  </a:lnTo>
                  <a:lnTo>
                    <a:pt x="91" y="1"/>
                  </a:lnTo>
                  <a:lnTo>
                    <a:pt x="98" y="3"/>
                  </a:lnTo>
                  <a:lnTo>
                    <a:pt x="106" y="7"/>
                  </a:lnTo>
                  <a:lnTo>
                    <a:pt x="113" y="10"/>
                  </a:lnTo>
                  <a:lnTo>
                    <a:pt x="120" y="15"/>
                  </a:lnTo>
                  <a:lnTo>
                    <a:pt x="127" y="19"/>
                  </a:lnTo>
                  <a:lnTo>
                    <a:pt x="132" y="25"/>
                  </a:lnTo>
                  <a:lnTo>
                    <a:pt x="137" y="31"/>
                  </a:lnTo>
                  <a:lnTo>
                    <a:pt x="142" y="37"/>
                  </a:lnTo>
                  <a:lnTo>
                    <a:pt x="146" y="42"/>
                  </a:lnTo>
                  <a:lnTo>
                    <a:pt x="151" y="48"/>
                  </a:lnTo>
                  <a:close/>
                </a:path>
              </a:pathLst>
            </a:custGeom>
            <a:solidFill>
              <a:srgbClr val="FFFFFF"/>
            </a:solidFill>
            <a:ln w="9525">
              <a:noFill/>
              <a:round/>
              <a:headEnd/>
              <a:tailEnd/>
            </a:ln>
          </p:spPr>
          <p:txBody>
            <a:bodyPr/>
            <a:lstStyle/>
            <a:p>
              <a:endParaRPr lang="en-US"/>
            </a:p>
          </p:txBody>
        </p:sp>
        <p:sp>
          <p:nvSpPr>
            <p:cNvPr id="502811" name="Freeform 27"/>
            <p:cNvSpPr>
              <a:spLocks/>
            </p:cNvSpPr>
            <p:nvPr/>
          </p:nvSpPr>
          <p:spPr bwMode="auto">
            <a:xfrm>
              <a:off x="1712" y="3824"/>
              <a:ext cx="17" cy="17"/>
            </a:xfrm>
            <a:custGeom>
              <a:avLst/>
              <a:gdLst/>
              <a:ahLst/>
              <a:cxnLst>
                <a:cxn ang="0">
                  <a:pos x="16" y="33"/>
                </a:cxn>
                <a:cxn ang="0">
                  <a:pos x="23" y="32"/>
                </a:cxn>
                <a:cxn ang="0">
                  <a:pos x="29" y="29"/>
                </a:cxn>
                <a:cxn ang="0">
                  <a:pos x="32" y="24"/>
                </a:cxn>
                <a:cxn ang="0">
                  <a:pos x="33" y="17"/>
                </a:cxn>
                <a:cxn ang="0">
                  <a:pos x="32" y="10"/>
                </a:cxn>
                <a:cxn ang="0">
                  <a:pos x="29"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9" y="29"/>
                  </a:lnTo>
                  <a:lnTo>
                    <a:pt x="32" y="24"/>
                  </a:lnTo>
                  <a:lnTo>
                    <a:pt x="33" y="17"/>
                  </a:lnTo>
                  <a:lnTo>
                    <a:pt x="32" y="10"/>
                  </a:lnTo>
                  <a:lnTo>
                    <a:pt x="29"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502812" name="Freeform 28"/>
            <p:cNvSpPr>
              <a:spLocks/>
            </p:cNvSpPr>
            <p:nvPr/>
          </p:nvSpPr>
          <p:spPr bwMode="auto">
            <a:xfrm>
              <a:off x="1744" y="3824"/>
              <a:ext cx="17" cy="17"/>
            </a:xfrm>
            <a:custGeom>
              <a:avLst/>
              <a:gdLst/>
              <a:ahLst/>
              <a:cxnLst>
                <a:cxn ang="0">
                  <a:pos x="17" y="33"/>
                </a:cxn>
                <a:cxn ang="0">
                  <a:pos x="24" y="32"/>
                </a:cxn>
                <a:cxn ang="0">
                  <a:pos x="30" y="29"/>
                </a:cxn>
                <a:cxn ang="0">
                  <a:pos x="34" y="24"/>
                </a:cxn>
                <a:cxn ang="0">
                  <a:pos x="35" y="17"/>
                </a:cxn>
                <a:cxn ang="0">
                  <a:pos x="34"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4" y="24"/>
                  </a:lnTo>
                  <a:lnTo>
                    <a:pt x="35" y="17"/>
                  </a:lnTo>
                  <a:lnTo>
                    <a:pt x="34"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502813" name="Freeform 29"/>
            <p:cNvSpPr>
              <a:spLocks/>
            </p:cNvSpPr>
            <p:nvPr/>
          </p:nvSpPr>
          <p:spPr bwMode="auto">
            <a:xfrm>
              <a:off x="1776" y="3824"/>
              <a:ext cx="17" cy="17"/>
            </a:xfrm>
            <a:custGeom>
              <a:avLst/>
              <a:gdLst/>
              <a:ahLst/>
              <a:cxnLst>
                <a:cxn ang="0">
                  <a:pos x="16" y="33"/>
                </a:cxn>
                <a:cxn ang="0">
                  <a:pos x="23" y="32"/>
                </a:cxn>
                <a:cxn ang="0">
                  <a:pos x="28" y="29"/>
                </a:cxn>
                <a:cxn ang="0">
                  <a:pos x="32" y="24"/>
                </a:cxn>
                <a:cxn ang="0">
                  <a:pos x="33" y="17"/>
                </a:cxn>
                <a:cxn ang="0">
                  <a:pos x="32" y="10"/>
                </a:cxn>
                <a:cxn ang="0">
                  <a:pos x="28"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8" y="29"/>
                  </a:lnTo>
                  <a:lnTo>
                    <a:pt x="32" y="24"/>
                  </a:lnTo>
                  <a:lnTo>
                    <a:pt x="33" y="17"/>
                  </a:lnTo>
                  <a:lnTo>
                    <a:pt x="32" y="10"/>
                  </a:lnTo>
                  <a:lnTo>
                    <a:pt x="28"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502814" name="Freeform 30"/>
            <p:cNvSpPr>
              <a:spLocks/>
            </p:cNvSpPr>
            <p:nvPr/>
          </p:nvSpPr>
          <p:spPr bwMode="auto">
            <a:xfrm>
              <a:off x="1808" y="3824"/>
              <a:ext cx="17" cy="17"/>
            </a:xfrm>
            <a:custGeom>
              <a:avLst/>
              <a:gdLst/>
              <a:ahLst/>
              <a:cxnLst>
                <a:cxn ang="0">
                  <a:pos x="17" y="33"/>
                </a:cxn>
                <a:cxn ang="0">
                  <a:pos x="24" y="32"/>
                </a:cxn>
                <a:cxn ang="0">
                  <a:pos x="30" y="29"/>
                </a:cxn>
                <a:cxn ang="0">
                  <a:pos x="33" y="24"/>
                </a:cxn>
                <a:cxn ang="0">
                  <a:pos x="35" y="17"/>
                </a:cxn>
                <a:cxn ang="0">
                  <a:pos x="33"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3" y="24"/>
                  </a:lnTo>
                  <a:lnTo>
                    <a:pt x="35"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502815" name="Freeform 31"/>
            <p:cNvSpPr>
              <a:spLocks/>
            </p:cNvSpPr>
            <p:nvPr/>
          </p:nvSpPr>
          <p:spPr bwMode="auto">
            <a:xfrm>
              <a:off x="1712" y="3854"/>
              <a:ext cx="17" cy="17"/>
            </a:xfrm>
            <a:custGeom>
              <a:avLst/>
              <a:gdLst/>
              <a:ahLst/>
              <a:cxnLst>
                <a:cxn ang="0">
                  <a:pos x="16" y="33"/>
                </a:cxn>
                <a:cxn ang="0">
                  <a:pos x="23" y="32"/>
                </a:cxn>
                <a:cxn ang="0">
                  <a:pos x="29" y="29"/>
                </a:cxn>
                <a:cxn ang="0">
                  <a:pos x="32" y="24"/>
                </a:cxn>
                <a:cxn ang="0">
                  <a:pos x="33" y="17"/>
                </a:cxn>
                <a:cxn ang="0">
                  <a:pos x="32" y="10"/>
                </a:cxn>
                <a:cxn ang="0">
                  <a:pos x="29"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9" y="29"/>
                  </a:lnTo>
                  <a:lnTo>
                    <a:pt x="32" y="24"/>
                  </a:lnTo>
                  <a:lnTo>
                    <a:pt x="33" y="17"/>
                  </a:lnTo>
                  <a:lnTo>
                    <a:pt x="32" y="10"/>
                  </a:lnTo>
                  <a:lnTo>
                    <a:pt x="29"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502816" name="Freeform 32"/>
            <p:cNvSpPr>
              <a:spLocks/>
            </p:cNvSpPr>
            <p:nvPr/>
          </p:nvSpPr>
          <p:spPr bwMode="auto">
            <a:xfrm>
              <a:off x="1744" y="3854"/>
              <a:ext cx="17" cy="17"/>
            </a:xfrm>
            <a:custGeom>
              <a:avLst/>
              <a:gdLst/>
              <a:ahLst/>
              <a:cxnLst>
                <a:cxn ang="0">
                  <a:pos x="17" y="33"/>
                </a:cxn>
                <a:cxn ang="0">
                  <a:pos x="24" y="32"/>
                </a:cxn>
                <a:cxn ang="0">
                  <a:pos x="30" y="29"/>
                </a:cxn>
                <a:cxn ang="0">
                  <a:pos x="34" y="24"/>
                </a:cxn>
                <a:cxn ang="0">
                  <a:pos x="35" y="17"/>
                </a:cxn>
                <a:cxn ang="0">
                  <a:pos x="34"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4" y="24"/>
                  </a:lnTo>
                  <a:lnTo>
                    <a:pt x="35" y="17"/>
                  </a:lnTo>
                  <a:lnTo>
                    <a:pt x="34"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502817" name="Freeform 33"/>
            <p:cNvSpPr>
              <a:spLocks/>
            </p:cNvSpPr>
            <p:nvPr/>
          </p:nvSpPr>
          <p:spPr bwMode="auto">
            <a:xfrm>
              <a:off x="1776" y="3854"/>
              <a:ext cx="17" cy="17"/>
            </a:xfrm>
            <a:custGeom>
              <a:avLst/>
              <a:gdLst/>
              <a:ahLst/>
              <a:cxnLst>
                <a:cxn ang="0">
                  <a:pos x="16" y="33"/>
                </a:cxn>
                <a:cxn ang="0">
                  <a:pos x="23" y="32"/>
                </a:cxn>
                <a:cxn ang="0">
                  <a:pos x="28" y="29"/>
                </a:cxn>
                <a:cxn ang="0">
                  <a:pos x="32" y="24"/>
                </a:cxn>
                <a:cxn ang="0">
                  <a:pos x="33" y="17"/>
                </a:cxn>
                <a:cxn ang="0">
                  <a:pos x="32" y="10"/>
                </a:cxn>
                <a:cxn ang="0">
                  <a:pos x="28"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8" y="29"/>
                  </a:lnTo>
                  <a:lnTo>
                    <a:pt x="32" y="24"/>
                  </a:lnTo>
                  <a:lnTo>
                    <a:pt x="33" y="17"/>
                  </a:lnTo>
                  <a:lnTo>
                    <a:pt x="32" y="10"/>
                  </a:lnTo>
                  <a:lnTo>
                    <a:pt x="28"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502818" name="Freeform 34"/>
            <p:cNvSpPr>
              <a:spLocks/>
            </p:cNvSpPr>
            <p:nvPr/>
          </p:nvSpPr>
          <p:spPr bwMode="auto">
            <a:xfrm>
              <a:off x="1808" y="3854"/>
              <a:ext cx="17" cy="17"/>
            </a:xfrm>
            <a:custGeom>
              <a:avLst/>
              <a:gdLst/>
              <a:ahLst/>
              <a:cxnLst>
                <a:cxn ang="0">
                  <a:pos x="17" y="33"/>
                </a:cxn>
                <a:cxn ang="0">
                  <a:pos x="24" y="32"/>
                </a:cxn>
                <a:cxn ang="0">
                  <a:pos x="30" y="29"/>
                </a:cxn>
                <a:cxn ang="0">
                  <a:pos x="33" y="24"/>
                </a:cxn>
                <a:cxn ang="0">
                  <a:pos x="35" y="17"/>
                </a:cxn>
                <a:cxn ang="0">
                  <a:pos x="33"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3" y="24"/>
                  </a:lnTo>
                  <a:lnTo>
                    <a:pt x="35"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502819" name="Freeform 35"/>
            <p:cNvSpPr>
              <a:spLocks/>
            </p:cNvSpPr>
            <p:nvPr/>
          </p:nvSpPr>
          <p:spPr bwMode="auto">
            <a:xfrm>
              <a:off x="1712" y="3884"/>
              <a:ext cx="17" cy="17"/>
            </a:xfrm>
            <a:custGeom>
              <a:avLst/>
              <a:gdLst/>
              <a:ahLst/>
              <a:cxnLst>
                <a:cxn ang="0">
                  <a:pos x="16" y="33"/>
                </a:cxn>
                <a:cxn ang="0">
                  <a:pos x="23" y="32"/>
                </a:cxn>
                <a:cxn ang="0">
                  <a:pos x="29" y="28"/>
                </a:cxn>
                <a:cxn ang="0">
                  <a:pos x="32" y="24"/>
                </a:cxn>
                <a:cxn ang="0">
                  <a:pos x="33" y="17"/>
                </a:cxn>
                <a:cxn ang="0">
                  <a:pos x="32" y="10"/>
                </a:cxn>
                <a:cxn ang="0">
                  <a:pos x="29" y="4"/>
                </a:cxn>
                <a:cxn ang="0">
                  <a:pos x="23" y="1"/>
                </a:cxn>
                <a:cxn ang="0">
                  <a:pos x="16" y="0"/>
                </a:cxn>
                <a:cxn ang="0">
                  <a:pos x="9" y="1"/>
                </a:cxn>
                <a:cxn ang="0">
                  <a:pos x="4" y="4"/>
                </a:cxn>
                <a:cxn ang="0">
                  <a:pos x="1" y="10"/>
                </a:cxn>
                <a:cxn ang="0">
                  <a:pos x="0" y="17"/>
                </a:cxn>
                <a:cxn ang="0">
                  <a:pos x="1" y="24"/>
                </a:cxn>
                <a:cxn ang="0">
                  <a:pos x="4" y="28"/>
                </a:cxn>
                <a:cxn ang="0">
                  <a:pos x="9" y="32"/>
                </a:cxn>
                <a:cxn ang="0">
                  <a:pos x="16" y="33"/>
                </a:cxn>
              </a:cxnLst>
              <a:rect l="0" t="0" r="r" b="b"/>
              <a:pathLst>
                <a:path w="33" h="33">
                  <a:moveTo>
                    <a:pt x="16" y="33"/>
                  </a:moveTo>
                  <a:lnTo>
                    <a:pt x="23" y="32"/>
                  </a:lnTo>
                  <a:lnTo>
                    <a:pt x="29" y="28"/>
                  </a:lnTo>
                  <a:lnTo>
                    <a:pt x="32" y="24"/>
                  </a:lnTo>
                  <a:lnTo>
                    <a:pt x="33" y="17"/>
                  </a:lnTo>
                  <a:lnTo>
                    <a:pt x="32" y="10"/>
                  </a:lnTo>
                  <a:lnTo>
                    <a:pt x="29" y="4"/>
                  </a:lnTo>
                  <a:lnTo>
                    <a:pt x="23" y="1"/>
                  </a:lnTo>
                  <a:lnTo>
                    <a:pt x="16" y="0"/>
                  </a:lnTo>
                  <a:lnTo>
                    <a:pt x="9" y="1"/>
                  </a:lnTo>
                  <a:lnTo>
                    <a:pt x="4" y="4"/>
                  </a:lnTo>
                  <a:lnTo>
                    <a:pt x="1" y="10"/>
                  </a:lnTo>
                  <a:lnTo>
                    <a:pt x="0" y="17"/>
                  </a:lnTo>
                  <a:lnTo>
                    <a:pt x="1" y="24"/>
                  </a:lnTo>
                  <a:lnTo>
                    <a:pt x="4" y="28"/>
                  </a:lnTo>
                  <a:lnTo>
                    <a:pt x="9" y="32"/>
                  </a:lnTo>
                  <a:lnTo>
                    <a:pt x="16" y="33"/>
                  </a:lnTo>
                  <a:close/>
                </a:path>
              </a:pathLst>
            </a:custGeom>
            <a:solidFill>
              <a:srgbClr val="000000"/>
            </a:solidFill>
            <a:ln w="9525">
              <a:noFill/>
              <a:round/>
              <a:headEnd/>
              <a:tailEnd/>
            </a:ln>
          </p:spPr>
          <p:txBody>
            <a:bodyPr/>
            <a:lstStyle/>
            <a:p>
              <a:endParaRPr lang="en-US"/>
            </a:p>
          </p:txBody>
        </p:sp>
        <p:sp>
          <p:nvSpPr>
            <p:cNvPr id="502820" name="Freeform 36"/>
            <p:cNvSpPr>
              <a:spLocks/>
            </p:cNvSpPr>
            <p:nvPr/>
          </p:nvSpPr>
          <p:spPr bwMode="auto">
            <a:xfrm>
              <a:off x="1744" y="3884"/>
              <a:ext cx="17" cy="17"/>
            </a:xfrm>
            <a:custGeom>
              <a:avLst/>
              <a:gdLst/>
              <a:ahLst/>
              <a:cxnLst>
                <a:cxn ang="0">
                  <a:pos x="17" y="33"/>
                </a:cxn>
                <a:cxn ang="0">
                  <a:pos x="24" y="32"/>
                </a:cxn>
                <a:cxn ang="0">
                  <a:pos x="30" y="28"/>
                </a:cxn>
                <a:cxn ang="0">
                  <a:pos x="34" y="24"/>
                </a:cxn>
                <a:cxn ang="0">
                  <a:pos x="35" y="17"/>
                </a:cxn>
                <a:cxn ang="0">
                  <a:pos x="34" y="10"/>
                </a:cxn>
                <a:cxn ang="0">
                  <a:pos x="30" y="4"/>
                </a:cxn>
                <a:cxn ang="0">
                  <a:pos x="24" y="1"/>
                </a:cxn>
                <a:cxn ang="0">
                  <a:pos x="17" y="0"/>
                </a:cxn>
                <a:cxn ang="0">
                  <a:pos x="10" y="1"/>
                </a:cxn>
                <a:cxn ang="0">
                  <a:pos x="6" y="4"/>
                </a:cxn>
                <a:cxn ang="0">
                  <a:pos x="1" y="10"/>
                </a:cxn>
                <a:cxn ang="0">
                  <a:pos x="0" y="17"/>
                </a:cxn>
                <a:cxn ang="0">
                  <a:pos x="1" y="24"/>
                </a:cxn>
                <a:cxn ang="0">
                  <a:pos x="6" y="28"/>
                </a:cxn>
                <a:cxn ang="0">
                  <a:pos x="10" y="32"/>
                </a:cxn>
                <a:cxn ang="0">
                  <a:pos x="17" y="33"/>
                </a:cxn>
              </a:cxnLst>
              <a:rect l="0" t="0" r="r" b="b"/>
              <a:pathLst>
                <a:path w="35" h="33">
                  <a:moveTo>
                    <a:pt x="17" y="33"/>
                  </a:moveTo>
                  <a:lnTo>
                    <a:pt x="24" y="32"/>
                  </a:lnTo>
                  <a:lnTo>
                    <a:pt x="30" y="28"/>
                  </a:lnTo>
                  <a:lnTo>
                    <a:pt x="34" y="24"/>
                  </a:lnTo>
                  <a:lnTo>
                    <a:pt x="35" y="17"/>
                  </a:lnTo>
                  <a:lnTo>
                    <a:pt x="34" y="10"/>
                  </a:lnTo>
                  <a:lnTo>
                    <a:pt x="30" y="4"/>
                  </a:lnTo>
                  <a:lnTo>
                    <a:pt x="24" y="1"/>
                  </a:lnTo>
                  <a:lnTo>
                    <a:pt x="17" y="0"/>
                  </a:lnTo>
                  <a:lnTo>
                    <a:pt x="10" y="1"/>
                  </a:lnTo>
                  <a:lnTo>
                    <a:pt x="6" y="4"/>
                  </a:lnTo>
                  <a:lnTo>
                    <a:pt x="1" y="10"/>
                  </a:lnTo>
                  <a:lnTo>
                    <a:pt x="0" y="17"/>
                  </a:lnTo>
                  <a:lnTo>
                    <a:pt x="1" y="24"/>
                  </a:lnTo>
                  <a:lnTo>
                    <a:pt x="6" y="28"/>
                  </a:lnTo>
                  <a:lnTo>
                    <a:pt x="10" y="32"/>
                  </a:lnTo>
                  <a:lnTo>
                    <a:pt x="17" y="33"/>
                  </a:lnTo>
                  <a:close/>
                </a:path>
              </a:pathLst>
            </a:custGeom>
            <a:solidFill>
              <a:srgbClr val="000000"/>
            </a:solidFill>
            <a:ln w="9525">
              <a:noFill/>
              <a:round/>
              <a:headEnd/>
              <a:tailEnd/>
            </a:ln>
          </p:spPr>
          <p:txBody>
            <a:bodyPr/>
            <a:lstStyle/>
            <a:p>
              <a:endParaRPr lang="en-US"/>
            </a:p>
          </p:txBody>
        </p:sp>
        <p:sp>
          <p:nvSpPr>
            <p:cNvPr id="502821" name="Freeform 37"/>
            <p:cNvSpPr>
              <a:spLocks/>
            </p:cNvSpPr>
            <p:nvPr/>
          </p:nvSpPr>
          <p:spPr bwMode="auto">
            <a:xfrm>
              <a:off x="1776" y="3884"/>
              <a:ext cx="17" cy="17"/>
            </a:xfrm>
            <a:custGeom>
              <a:avLst/>
              <a:gdLst/>
              <a:ahLst/>
              <a:cxnLst>
                <a:cxn ang="0">
                  <a:pos x="16" y="33"/>
                </a:cxn>
                <a:cxn ang="0">
                  <a:pos x="23" y="32"/>
                </a:cxn>
                <a:cxn ang="0">
                  <a:pos x="28" y="28"/>
                </a:cxn>
                <a:cxn ang="0">
                  <a:pos x="32" y="24"/>
                </a:cxn>
                <a:cxn ang="0">
                  <a:pos x="33" y="17"/>
                </a:cxn>
                <a:cxn ang="0">
                  <a:pos x="32" y="10"/>
                </a:cxn>
                <a:cxn ang="0">
                  <a:pos x="28" y="4"/>
                </a:cxn>
                <a:cxn ang="0">
                  <a:pos x="23" y="1"/>
                </a:cxn>
                <a:cxn ang="0">
                  <a:pos x="16" y="0"/>
                </a:cxn>
                <a:cxn ang="0">
                  <a:pos x="9" y="1"/>
                </a:cxn>
                <a:cxn ang="0">
                  <a:pos x="4" y="4"/>
                </a:cxn>
                <a:cxn ang="0">
                  <a:pos x="1" y="10"/>
                </a:cxn>
                <a:cxn ang="0">
                  <a:pos x="0" y="17"/>
                </a:cxn>
                <a:cxn ang="0">
                  <a:pos x="1" y="24"/>
                </a:cxn>
                <a:cxn ang="0">
                  <a:pos x="4" y="28"/>
                </a:cxn>
                <a:cxn ang="0">
                  <a:pos x="9" y="32"/>
                </a:cxn>
                <a:cxn ang="0">
                  <a:pos x="16" y="33"/>
                </a:cxn>
              </a:cxnLst>
              <a:rect l="0" t="0" r="r" b="b"/>
              <a:pathLst>
                <a:path w="33" h="33">
                  <a:moveTo>
                    <a:pt x="16" y="33"/>
                  </a:moveTo>
                  <a:lnTo>
                    <a:pt x="23" y="32"/>
                  </a:lnTo>
                  <a:lnTo>
                    <a:pt x="28" y="28"/>
                  </a:lnTo>
                  <a:lnTo>
                    <a:pt x="32" y="24"/>
                  </a:lnTo>
                  <a:lnTo>
                    <a:pt x="33" y="17"/>
                  </a:lnTo>
                  <a:lnTo>
                    <a:pt x="32" y="10"/>
                  </a:lnTo>
                  <a:lnTo>
                    <a:pt x="28" y="4"/>
                  </a:lnTo>
                  <a:lnTo>
                    <a:pt x="23" y="1"/>
                  </a:lnTo>
                  <a:lnTo>
                    <a:pt x="16" y="0"/>
                  </a:lnTo>
                  <a:lnTo>
                    <a:pt x="9" y="1"/>
                  </a:lnTo>
                  <a:lnTo>
                    <a:pt x="4" y="4"/>
                  </a:lnTo>
                  <a:lnTo>
                    <a:pt x="1" y="10"/>
                  </a:lnTo>
                  <a:lnTo>
                    <a:pt x="0" y="17"/>
                  </a:lnTo>
                  <a:lnTo>
                    <a:pt x="1" y="24"/>
                  </a:lnTo>
                  <a:lnTo>
                    <a:pt x="4" y="28"/>
                  </a:lnTo>
                  <a:lnTo>
                    <a:pt x="9" y="32"/>
                  </a:lnTo>
                  <a:lnTo>
                    <a:pt x="16" y="33"/>
                  </a:lnTo>
                  <a:close/>
                </a:path>
              </a:pathLst>
            </a:custGeom>
            <a:solidFill>
              <a:srgbClr val="000000"/>
            </a:solidFill>
            <a:ln w="9525">
              <a:noFill/>
              <a:round/>
              <a:headEnd/>
              <a:tailEnd/>
            </a:ln>
          </p:spPr>
          <p:txBody>
            <a:bodyPr/>
            <a:lstStyle/>
            <a:p>
              <a:endParaRPr lang="en-US"/>
            </a:p>
          </p:txBody>
        </p:sp>
        <p:sp>
          <p:nvSpPr>
            <p:cNvPr id="502822" name="Freeform 38"/>
            <p:cNvSpPr>
              <a:spLocks/>
            </p:cNvSpPr>
            <p:nvPr/>
          </p:nvSpPr>
          <p:spPr bwMode="auto">
            <a:xfrm>
              <a:off x="1808" y="3884"/>
              <a:ext cx="17" cy="17"/>
            </a:xfrm>
            <a:custGeom>
              <a:avLst/>
              <a:gdLst/>
              <a:ahLst/>
              <a:cxnLst>
                <a:cxn ang="0">
                  <a:pos x="17" y="33"/>
                </a:cxn>
                <a:cxn ang="0">
                  <a:pos x="24" y="32"/>
                </a:cxn>
                <a:cxn ang="0">
                  <a:pos x="30" y="28"/>
                </a:cxn>
                <a:cxn ang="0">
                  <a:pos x="33" y="24"/>
                </a:cxn>
                <a:cxn ang="0">
                  <a:pos x="35" y="17"/>
                </a:cxn>
                <a:cxn ang="0">
                  <a:pos x="33" y="10"/>
                </a:cxn>
                <a:cxn ang="0">
                  <a:pos x="30" y="4"/>
                </a:cxn>
                <a:cxn ang="0">
                  <a:pos x="24" y="1"/>
                </a:cxn>
                <a:cxn ang="0">
                  <a:pos x="17" y="0"/>
                </a:cxn>
                <a:cxn ang="0">
                  <a:pos x="10" y="1"/>
                </a:cxn>
                <a:cxn ang="0">
                  <a:pos x="6" y="4"/>
                </a:cxn>
                <a:cxn ang="0">
                  <a:pos x="1" y="10"/>
                </a:cxn>
                <a:cxn ang="0">
                  <a:pos x="0" y="17"/>
                </a:cxn>
                <a:cxn ang="0">
                  <a:pos x="1" y="24"/>
                </a:cxn>
                <a:cxn ang="0">
                  <a:pos x="6" y="28"/>
                </a:cxn>
                <a:cxn ang="0">
                  <a:pos x="10" y="32"/>
                </a:cxn>
                <a:cxn ang="0">
                  <a:pos x="17" y="33"/>
                </a:cxn>
              </a:cxnLst>
              <a:rect l="0" t="0" r="r" b="b"/>
              <a:pathLst>
                <a:path w="35" h="33">
                  <a:moveTo>
                    <a:pt x="17" y="33"/>
                  </a:moveTo>
                  <a:lnTo>
                    <a:pt x="24" y="32"/>
                  </a:lnTo>
                  <a:lnTo>
                    <a:pt x="30" y="28"/>
                  </a:lnTo>
                  <a:lnTo>
                    <a:pt x="33" y="24"/>
                  </a:lnTo>
                  <a:lnTo>
                    <a:pt x="35" y="17"/>
                  </a:lnTo>
                  <a:lnTo>
                    <a:pt x="33" y="10"/>
                  </a:lnTo>
                  <a:lnTo>
                    <a:pt x="30" y="4"/>
                  </a:lnTo>
                  <a:lnTo>
                    <a:pt x="24" y="1"/>
                  </a:lnTo>
                  <a:lnTo>
                    <a:pt x="17" y="0"/>
                  </a:lnTo>
                  <a:lnTo>
                    <a:pt x="10" y="1"/>
                  </a:lnTo>
                  <a:lnTo>
                    <a:pt x="6" y="4"/>
                  </a:lnTo>
                  <a:lnTo>
                    <a:pt x="1" y="10"/>
                  </a:lnTo>
                  <a:lnTo>
                    <a:pt x="0" y="17"/>
                  </a:lnTo>
                  <a:lnTo>
                    <a:pt x="1" y="24"/>
                  </a:lnTo>
                  <a:lnTo>
                    <a:pt x="6" y="28"/>
                  </a:lnTo>
                  <a:lnTo>
                    <a:pt x="10" y="32"/>
                  </a:lnTo>
                  <a:lnTo>
                    <a:pt x="17" y="33"/>
                  </a:lnTo>
                  <a:close/>
                </a:path>
              </a:pathLst>
            </a:custGeom>
            <a:solidFill>
              <a:srgbClr val="000000"/>
            </a:solidFill>
            <a:ln w="9525">
              <a:noFill/>
              <a:round/>
              <a:headEnd/>
              <a:tailEnd/>
            </a:ln>
          </p:spPr>
          <p:txBody>
            <a:bodyPr/>
            <a:lstStyle/>
            <a:p>
              <a:endParaRPr lang="en-US"/>
            </a:p>
          </p:txBody>
        </p:sp>
      </p:grpSp>
      <p:grpSp>
        <p:nvGrpSpPr>
          <p:cNvPr id="502824" name="Group 40"/>
          <p:cNvGrpSpPr>
            <a:grpSpLocks/>
          </p:cNvGrpSpPr>
          <p:nvPr/>
        </p:nvGrpSpPr>
        <p:grpSpPr bwMode="auto">
          <a:xfrm>
            <a:off x="4800600" y="5410200"/>
            <a:ext cx="1295400" cy="1136650"/>
            <a:chOff x="1489" y="3378"/>
            <a:chExt cx="646" cy="567"/>
          </a:xfrm>
        </p:grpSpPr>
        <p:sp>
          <p:nvSpPr>
            <p:cNvPr id="502825" name="Freeform 41"/>
            <p:cNvSpPr>
              <a:spLocks/>
            </p:cNvSpPr>
            <p:nvPr/>
          </p:nvSpPr>
          <p:spPr bwMode="auto">
            <a:xfrm>
              <a:off x="1731" y="3378"/>
              <a:ext cx="352" cy="389"/>
            </a:xfrm>
            <a:custGeom>
              <a:avLst/>
              <a:gdLst/>
              <a:ahLst/>
              <a:cxnLst>
                <a:cxn ang="0">
                  <a:pos x="705" y="0"/>
                </a:cxn>
                <a:cxn ang="0">
                  <a:pos x="0" y="0"/>
                </a:cxn>
                <a:cxn ang="0">
                  <a:pos x="0" y="718"/>
                </a:cxn>
                <a:cxn ang="0">
                  <a:pos x="207" y="718"/>
                </a:cxn>
                <a:cxn ang="0">
                  <a:pos x="258" y="778"/>
                </a:cxn>
                <a:cxn ang="0">
                  <a:pos x="455" y="778"/>
                </a:cxn>
                <a:cxn ang="0">
                  <a:pos x="510" y="718"/>
                </a:cxn>
                <a:cxn ang="0">
                  <a:pos x="705" y="718"/>
                </a:cxn>
                <a:cxn ang="0">
                  <a:pos x="705" y="0"/>
                </a:cxn>
              </a:cxnLst>
              <a:rect l="0" t="0" r="r" b="b"/>
              <a:pathLst>
                <a:path w="705" h="778">
                  <a:moveTo>
                    <a:pt x="705" y="0"/>
                  </a:moveTo>
                  <a:lnTo>
                    <a:pt x="0" y="0"/>
                  </a:lnTo>
                  <a:lnTo>
                    <a:pt x="0" y="718"/>
                  </a:lnTo>
                  <a:lnTo>
                    <a:pt x="207" y="718"/>
                  </a:lnTo>
                  <a:lnTo>
                    <a:pt x="258" y="778"/>
                  </a:lnTo>
                  <a:lnTo>
                    <a:pt x="455" y="778"/>
                  </a:lnTo>
                  <a:lnTo>
                    <a:pt x="510" y="718"/>
                  </a:lnTo>
                  <a:lnTo>
                    <a:pt x="705" y="718"/>
                  </a:lnTo>
                  <a:lnTo>
                    <a:pt x="705" y="0"/>
                  </a:lnTo>
                  <a:close/>
                </a:path>
              </a:pathLst>
            </a:custGeom>
            <a:solidFill>
              <a:srgbClr val="000000"/>
            </a:solidFill>
            <a:ln w="9525">
              <a:noFill/>
              <a:round/>
              <a:headEnd/>
              <a:tailEnd/>
            </a:ln>
          </p:spPr>
          <p:txBody>
            <a:bodyPr/>
            <a:lstStyle/>
            <a:p>
              <a:endParaRPr lang="en-US"/>
            </a:p>
          </p:txBody>
        </p:sp>
        <p:sp>
          <p:nvSpPr>
            <p:cNvPr id="502826" name="Freeform 42"/>
            <p:cNvSpPr>
              <a:spLocks/>
            </p:cNvSpPr>
            <p:nvPr/>
          </p:nvSpPr>
          <p:spPr bwMode="auto">
            <a:xfrm>
              <a:off x="1751" y="3398"/>
              <a:ext cx="313" cy="349"/>
            </a:xfrm>
            <a:custGeom>
              <a:avLst/>
              <a:gdLst/>
              <a:ahLst/>
              <a:cxnLst>
                <a:cxn ang="0">
                  <a:pos x="397" y="697"/>
                </a:cxn>
                <a:cxn ang="0">
                  <a:pos x="236" y="697"/>
                </a:cxn>
                <a:cxn ang="0">
                  <a:pos x="185" y="637"/>
                </a:cxn>
                <a:cxn ang="0">
                  <a:pos x="0" y="637"/>
                </a:cxn>
                <a:cxn ang="0">
                  <a:pos x="0" y="0"/>
                </a:cxn>
                <a:cxn ang="0">
                  <a:pos x="625" y="0"/>
                </a:cxn>
                <a:cxn ang="0">
                  <a:pos x="625" y="637"/>
                </a:cxn>
                <a:cxn ang="0">
                  <a:pos x="453" y="637"/>
                </a:cxn>
                <a:cxn ang="0">
                  <a:pos x="397" y="697"/>
                </a:cxn>
              </a:cxnLst>
              <a:rect l="0" t="0" r="r" b="b"/>
              <a:pathLst>
                <a:path w="625" h="697">
                  <a:moveTo>
                    <a:pt x="397" y="697"/>
                  </a:moveTo>
                  <a:lnTo>
                    <a:pt x="236" y="697"/>
                  </a:lnTo>
                  <a:lnTo>
                    <a:pt x="185" y="637"/>
                  </a:lnTo>
                  <a:lnTo>
                    <a:pt x="0" y="637"/>
                  </a:lnTo>
                  <a:lnTo>
                    <a:pt x="0" y="0"/>
                  </a:lnTo>
                  <a:lnTo>
                    <a:pt x="625" y="0"/>
                  </a:lnTo>
                  <a:lnTo>
                    <a:pt x="625" y="637"/>
                  </a:lnTo>
                  <a:lnTo>
                    <a:pt x="453" y="637"/>
                  </a:lnTo>
                  <a:lnTo>
                    <a:pt x="397" y="697"/>
                  </a:lnTo>
                  <a:close/>
                </a:path>
              </a:pathLst>
            </a:custGeom>
            <a:solidFill>
              <a:srgbClr val="FFFFFF"/>
            </a:solidFill>
            <a:ln w="9525">
              <a:noFill/>
              <a:round/>
              <a:headEnd/>
              <a:tailEnd/>
            </a:ln>
          </p:spPr>
          <p:txBody>
            <a:bodyPr/>
            <a:lstStyle/>
            <a:p>
              <a:endParaRPr lang="en-US"/>
            </a:p>
          </p:txBody>
        </p:sp>
        <p:sp>
          <p:nvSpPr>
            <p:cNvPr id="502827" name="Rectangle 43"/>
            <p:cNvSpPr>
              <a:spLocks noChangeArrowheads="1"/>
            </p:cNvSpPr>
            <p:nvPr/>
          </p:nvSpPr>
          <p:spPr bwMode="auto">
            <a:xfrm>
              <a:off x="1785" y="3433"/>
              <a:ext cx="248" cy="238"/>
            </a:xfrm>
            <a:prstGeom prst="rect">
              <a:avLst/>
            </a:prstGeom>
            <a:solidFill>
              <a:schemeClr val="bg1"/>
            </a:solidFill>
            <a:ln w="38100">
              <a:solidFill>
                <a:schemeClr val="tx1"/>
              </a:solidFill>
              <a:miter lim="800000"/>
              <a:headEnd/>
              <a:tailEnd/>
            </a:ln>
          </p:spPr>
          <p:txBody>
            <a:bodyPr/>
            <a:lstStyle/>
            <a:p>
              <a:endParaRPr lang="en-US"/>
            </a:p>
          </p:txBody>
        </p:sp>
        <p:sp>
          <p:nvSpPr>
            <p:cNvPr id="502828" name="Rectangle 44"/>
            <p:cNvSpPr>
              <a:spLocks noChangeArrowheads="1"/>
            </p:cNvSpPr>
            <p:nvPr/>
          </p:nvSpPr>
          <p:spPr bwMode="auto">
            <a:xfrm>
              <a:off x="1669" y="3786"/>
              <a:ext cx="466" cy="151"/>
            </a:xfrm>
            <a:prstGeom prst="rect">
              <a:avLst/>
            </a:prstGeom>
            <a:solidFill>
              <a:srgbClr val="000000"/>
            </a:solidFill>
            <a:ln w="9525">
              <a:noFill/>
              <a:miter lim="800000"/>
              <a:headEnd/>
              <a:tailEnd/>
            </a:ln>
          </p:spPr>
          <p:txBody>
            <a:bodyPr/>
            <a:lstStyle/>
            <a:p>
              <a:endParaRPr lang="en-US"/>
            </a:p>
          </p:txBody>
        </p:sp>
        <p:sp>
          <p:nvSpPr>
            <p:cNvPr id="502829" name="Rectangle 45"/>
            <p:cNvSpPr>
              <a:spLocks noChangeArrowheads="1"/>
            </p:cNvSpPr>
            <p:nvPr/>
          </p:nvSpPr>
          <p:spPr bwMode="auto">
            <a:xfrm>
              <a:off x="1689" y="3807"/>
              <a:ext cx="426" cy="110"/>
            </a:xfrm>
            <a:prstGeom prst="rect">
              <a:avLst/>
            </a:prstGeom>
            <a:solidFill>
              <a:srgbClr val="FFFFFF"/>
            </a:solidFill>
            <a:ln w="9525">
              <a:noFill/>
              <a:miter lim="800000"/>
              <a:headEnd/>
              <a:tailEnd/>
            </a:ln>
          </p:spPr>
          <p:txBody>
            <a:bodyPr/>
            <a:lstStyle/>
            <a:p>
              <a:endParaRPr lang="en-US"/>
            </a:p>
          </p:txBody>
        </p:sp>
        <p:sp>
          <p:nvSpPr>
            <p:cNvPr id="502830" name="Rectangle 46"/>
            <p:cNvSpPr>
              <a:spLocks noChangeArrowheads="1"/>
            </p:cNvSpPr>
            <p:nvPr/>
          </p:nvSpPr>
          <p:spPr bwMode="auto">
            <a:xfrm>
              <a:off x="1951" y="3845"/>
              <a:ext cx="124" cy="19"/>
            </a:xfrm>
            <a:prstGeom prst="rect">
              <a:avLst/>
            </a:prstGeom>
            <a:solidFill>
              <a:srgbClr val="000000"/>
            </a:solidFill>
            <a:ln w="9525">
              <a:noFill/>
              <a:miter lim="800000"/>
              <a:headEnd/>
              <a:tailEnd/>
            </a:ln>
          </p:spPr>
          <p:txBody>
            <a:bodyPr/>
            <a:lstStyle/>
            <a:p>
              <a:endParaRPr lang="en-US"/>
            </a:p>
          </p:txBody>
        </p:sp>
        <p:sp>
          <p:nvSpPr>
            <p:cNvPr id="502831" name="Rectangle 47"/>
            <p:cNvSpPr>
              <a:spLocks noChangeArrowheads="1"/>
            </p:cNvSpPr>
            <p:nvPr/>
          </p:nvSpPr>
          <p:spPr bwMode="auto">
            <a:xfrm>
              <a:off x="1886" y="3710"/>
              <a:ext cx="45" cy="20"/>
            </a:xfrm>
            <a:prstGeom prst="rect">
              <a:avLst/>
            </a:prstGeom>
            <a:solidFill>
              <a:srgbClr val="000000"/>
            </a:solidFill>
            <a:ln w="9525">
              <a:noFill/>
              <a:miter lim="800000"/>
              <a:headEnd/>
              <a:tailEnd/>
            </a:ln>
          </p:spPr>
          <p:txBody>
            <a:bodyPr/>
            <a:lstStyle/>
            <a:p>
              <a:endParaRPr lang="en-US"/>
            </a:p>
          </p:txBody>
        </p:sp>
        <p:sp>
          <p:nvSpPr>
            <p:cNvPr id="502832" name="Freeform 48"/>
            <p:cNvSpPr>
              <a:spLocks/>
            </p:cNvSpPr>
            <p:nvPr/>
          </p:nvSpPr>
          <p:spPr bwMode="auto">
            <a:xfrm>
              <a:off x="1489" y="3564"/>
              <a:ext cx="248" cy="381"/>
            </a:xfrm>
            <a:custGeom>
              <a:avLst/>
              <a:gdLst/>
              <a:ahLst/>
              <a:cxnLst>
                <a:cxn ang="0">
                  <a:pos x="94" y="436"/>
                </a:cxn>
                <a:cxn ang="0">
                  <a:pos x="52" y="463"/>
                </a:cxn>
                <a:cxn ang="0">
                  <a:pos x="19" y="507"/>
                </a:cxn>
                <a:cxn ang="0">
                  <a:pos x="2" y="564"/>
                </a:cxn>
                <a:cxn ang="0">
                  <a:pos x="1" y="613"/>
                </a:cxn>
                <a:cxn ang="0">
                  <a:pos x="8" y="650"/>
                </a:cxn>
                <a:cxn ang="0">
                  <a:pos x="21" y="683"/>
                </a:cxn>
                <a:cxn ang="0">
                  <a:pos x="39" y="712"/>
                </a:cxn>
                <a:cxn ang="0">
                  <a:pos x="60" y="733"/>
                </a:cxn>
                <a:cxn ang="0">
                  <a:pos x="80" y="748"/>
                </a:cxn>
                <a:cxn ang="0">
                  <a:pos x="101" y="757"/>
                </a:cxn>
                <a:cxn ang="0">
                  <a:pos x="124" y="762"/>
                </a:cxn>
                <a:cxn ang="0">
                  <a:pos x="147" y="762"/>
                </a:cxn>
                <a:cxn ang="0">
                  <a:pos x="170" y="757"/>
                </a:cxn>
                <a:cxn ang="0">
                  <a:pos x="192" y="748"/>
                </a:cxn>
                <a:cxn ang="0">
                  <a:pos x="213" y="733"/>
                </a:cxn>
                <a:cxn ang="0">
                  <a:pos x="234" y="712"/>
                </a:cxn>
                <a:cxn ang="0">
                  <a:pos x="252" y="683"/>
                </a:cxn>
                <a:cxn ang="0">
                  <a:pos x="265" y="650"/>
                </a:cxn>
                <a:cxn ang="0">
                  <a:pos x="272" y="613"/>
                </a:cxn>
                <a:cxn ang="0">
                  <a:pos x="272" y="576"/>
                </a:cxn>
                <a:cxn ang="0">
                  <a:pos x="265" y="539"/>
                </a:cxn>
                <a:cxn ang="0">
                  <a:pos x="252" y="506"/>
                </a:cxn>
                <a:cxn ang="0">
                  <a:pos x="234" y="477"/>
                </a:cxn>
                <a:cxn ang="0">
                  <a:pos x="215" y="458"/>
                </a:cxn>
                <a:cxn ang="0">
                  <a:pos x="200" y="446"/>
                </a:cxn>
                <a:cxn ang="0">
                  <a:pos x="184" y="437"/>
                </a:cxn>
                <a:cxn ang="0">
                  <a:pos x="167" y="431"/>
                </a:cxn>
                <a:cxn ang="0">
                  <a:pos x="161" y="388"/>
                </a:cxn>
                <a:cxn ang="0">
                  <a:pos x="181" y="309"/>
                </a:cxn>
                <a:cxn ang="0">
                  <a:pos x="215" y="233"/>
                </a:cxn>
                <a:cxn ang="0">
                  <a:pos x="261" y="165"/>
                </a:cxn>
                <a:cxn ang="0">
                  <a:pos x="297" y="127"/>
                </a:cxn>
                <a:cxn ang="0">
                  <a:pos x="315" y="110"/>
                </a:cxn>
                <a:cxn ang="0">
                  <a:pos x="337" y="93"/>
                </a:cxn>
                <a:cxn ang="0">
                  <a:pos x="360" y="79"/>
                </a:cxn>
                <a:cxn ang="0">
                  <a:pos x="387" y="65"/>
                </a:cxn>
                <a:cxn ang="0">
                  <a:pos x="416" y="53"/>
                </a:cxn>
                <a:cxn ang="0">
                  <a:pos x="446" y="45"/>
                </a:cxn>
                <a:cxn ang="0">
                  <a:pos x="479" y="42"/>
                </a:cxn>
                <a:cxn ang="0">
                  <a:pos x="496" y="0"/>
                </a:cxn>
                <a:cxn ang="0">
                  <a:pos x="420" y="11"/>
                </a:cxn>
                <a:cxn ang="0">
                  <a:pos x="350" y="38"/>
                </a:cxn>
                <a:cxn ang="0">
                  <a:pos x="287" y="82"/>
                </a:cxn>
                <a:cxn ang="0">
                  <a:pos x="231" y="137"/>
                </a:cxn>
                <a:cxn ang="0">
                  <a:pos x="186" y="203"/>
                </a:cxn>
                <a:cxn ang="0">
                  <a:pos x="151" y="274"/>
                </a:cxn>
                <a:cxn ang="0">
                  <a:pos x="129" y="352"/>
                </a:cxn>
                <a:cxn ang="0">
                  <a:pos x="119" y="429"/>
                </a:cxn>
              </a:cxnLst>
              <a:rect l="0" t="0" r="r" b="b"/>
              <a:pathLst>
                <a:path w="496" h="763">
                  <a:moveTo>
                    <a:pt x="119" y="429"/>
                  </a:moveTo>
                  <a:lnTo>
                    <a:pt x="94" y="436"/>
                  </a:lnTo>
                  <a:lnTo>
                    <a:pt x="71" y="447"/>
                  </a:lnTo>
                  <a:lnTo>
                    <a:pt x="52" y="463"/>
                  </a:lnTo>
                  <a:lnTo>
                    <a:pt x="34" y="484"/>
                  </a:lnTo>
                  <a:lnTo>
                    <a:pt x="19" y="507"/>
                  </a:lnTo>
                  <a:lnTo>
                    <a:pt x="9" y="535"/>
                  </a:lnTo>
                  <a:lnTo>
                    <a:pt x="2" y="564"/>
                  </a:lnTo>
                  <a:lnTo>
                    <a:pt x="0" y="595"/>
                  </a:lnTo>
                  <a:lnTo>
                    <a:pt x="1" y="613"/>
                  </a:lnTo>
                  <a:lnTo>
                    <a:pt x="3" y="631"/>
                  </a:lnTo>
                  <a:lnTo>
                    <a:pt x="8" y="650"/>
                  </a:lnTo>
                  <a:lnTo>
                    <a:pt x="14" y="666"/>
                  </a:lnTo>
                  <a:lnTo>
                    <a:pt x="21" y="683"/>
                  </a:lnTo>
                  <a:lnTo>
                    <a:pt x="29" y="698"/>
                  </a:lnTo>
                  <a:lnTo>
                    <a:pt x="39" y="712"/>
                  </a:lnTo>
                  <a:lnTo>
                    <a:pt x="51" y="725"/>
                  </a:lnTo>
                  <a:lnTo>
                    <a:pt x="60" y="733"/>
                  </a:lnTo>
                  <a:lnTo>
                    <a:pt x="70" y="741"/>
                  </a:lnTo>
                  <a:lnTo>
                    <a:pt x="80" y="748"/>
                  </a:lnTo>
                  <a:lnTo>
                    <a:pt x="91" y="752"/>
                  </a:lnTo>
                  <a:lnTo>
                    <a:pt x="101" y="757"/>
                  </a:lnTo>
                  <a:lnTo>
                    <a:pt x="113" y="760"/>
                  </a:lnTo>
                  <a:lnTo>
                    <a:pt x="124" y="762"/>
                  </a:lnTo>
                  <a:lnTo>
                    <a:pt x="136" y="763"/>
                  </a:lnTo>
                  <a:lnTo>
                    <a:pt x="147" y="762"/>
                  </a:lnTo>
                  <a:lnTo>
                    <a:pt x="160" y="760"/>
                  </a:lnTo>
                  <a:lnTo>
                    <a:pt x="170" y="757"/>
                  </a:lnTo>
                  <a:lnTo>
                    <a:pt x="182" y="752"/>
                  </a:lnTo>
                  <a:lnTo>
                    <a:pt x="192" y="748"/>
                  </a:lnTo>
                  <a:lnTo>
                    <a:pt x="203" y="741"/>
                  </a:lnTo>
                  <a:lnTo>
                    <a:pt x="213" y="733"/>
                  </a:lnTo>
                  <a:lnTo>
                    <a:pt x="222" y="725"/>
                  </a:lnTo>
                  <a:lnTo>
                    <a:pt x="234" y="712"/>
                  </a:lnTo>
                  <a:lnTo>
                    <a:pt x="244" y="698"/>
                  </a:lnTo>
                  <a:lnTo>
                    <a:pt x="252" y="683"/>
                  </a:lnTo>
                  <a:lnTo>
                    <a:pt x="260" y="666"/>
                  </a:lnTo>
                  <a:lnTo>
                    <a:pt x="265" y="650"/>
                  </a:lnTo>
                  <a:lnTo>
                    <a:pt x="269" y="631"/>
                  </a:lnTo>
                  <a:lnTo>
                    <a:pt x="272" y="613"/>
                  </a:lnTo>
                  <a:lnTo>
                    <a:pt x="273" y="595"/>
                  </a:lnTo>
                  <a:lnTo>
                    <a:pt x="272" y="576"/>
                  </a:lnTo>
                  <a:lnTo>
                    <a:pt x="269" y="558"/>
                  </a:lnTo>
                  <a:lnTo>
                    <a:pt x="265" y="539"/>
                  </a:lnTo>
                  <a:lnTo>
                    <a:pt x="260" y="522"/>
                  </a:lnTo>
                  <a:lnTo>
                    <a:pt x="252" y="506"/>
                  </a:lnTo>
                  <a:lnTo>
                    <a:pt x="244" y="491"/>
                  </a:lnTo>
                  <a:lnTo>
                    <a:pt x="234" y="477"/>
                  </a:lnTo>
                  <a:lnTo>
                    <a:pt x="222" y="464"/>
                  </a:lnTo>
                  <a:lnTo>
                    <a:pt x="215" y="458"/>
                  </a:lnTo>
                  <a:lnTo>
                    <a:pt x="207" y="452"/>
                  </a:lnTo>
                  <a:lnTo>
                    <a:pt x="200" y="446"/>
                  </a:lnTo>
                  <a:lnTo>
                    <a:pt x="192" y="441"/>
                  </a:lnTo>
                  <a:lnTo>
                    <a:pt x="184" y="437"/>
                  </a:lnTo>
                  <a:lnTo>
                    <a:pt x="175" y="433"/>
                  </a:lnTo>
                  <a:lnTo>
                    <a:pt x="167" y="431"/>
                  </a:lnTo>
                  <a:lnTo>
                    <a:pt x="158" y="429"/>
                  </a:lnTo>
                  <a:lnTo>
                    <a:pt x="161" y="388"/>
                  </a:lnTo>
                  <a:lnTo>
                    <a:pt x="169" y="349"/>
                  </a:lnTo>
                  <a:lnTo>
                    <a:pt x="181" y="309"/>
                  </a:lnTo>
                  <a:lnTo>
                    <a:pt x="196" y="271"/>
                  </a:lnTo>
                  <a:lnTo>
                    <a:pt x="215" y="233"/>
                  </a:lnTo>
                  <a:lnTo>
                    <a:pt x="236" y="198"/>
                  </a:lnTo>
                  <a:lnTo>
                    <a:pt x="261" y="165"/>
                  </a:lnTo>
                  <a:lnTo>
                    <a:pt x="289" y="135"/>
                  </a:lnTo>
                  <a:lnTo>
                    <a:pt x="297" y="127"/>
                  </a:lnTo>
                  <a:lnTo>
                    <a:pt x="306" y="119"/>
                  </a:lnTo>
                  <a:lnTo>
                    <a:pt x="315" y="110"/>
                  </a:lnTo>
                  <a:lnTo>
                    <a:pt x="326" y="102"/>
                  </a:lnTo>
                  <a:lnTo>
                    <a:pt x="337" y="93"/>
                  </a:lnTo>
                  <a:lnTo>
                    <a:pt x="349" y="85"/>
                  </a:lnTo>
                  <a:lnTo>
                    <a:pt x="360" y="79"/>
                  </a:lnTo>
                  <a:lnTo>
                    <a:pt x="374" y="72"/>
                  </a:lnTo>
                  <a:lnTo>
                    <a:pt x="387" y="65"/>
                  </a:lnTo>
                  <a:lnTo>
                    <a:pt x="401" y="59"/>
                  </a:lnTo>
                  <a:lnTo>
                    <a:pt x="416" y="53"/>
                  </a:lnTo>
                  <a:lnTo>
                    <a:pt x="431" y="49"/>
                  </a:lnTo>
                  <a:lnTo>
                    <a:pt x="446" y="45"/>
                  </a:lnTo>
                  <a:lnTo>
                    <a:pt x="463" y="43"/>
                  </a:lnTo>
                  <a:lnTo>
                    <a:pt x="479" y="42"/>
                  </a:lnTo>
                  <a:lnTo>
                    <a:pt x="496" y="41"/>
                  </a:lnTo>
                  <a:lnTo>
                    <a:pt x="496" y="0"/>
                  </a:lnTo>
                  <a:lnTo>
                    <a:pt x="457" y="2"/>
                  </a:lnTo>
                  <a:lnTo>
                    <a:pt x="420" y="11"/>
                  </a:lnTo>
                  <a:lnTo>
                    <a:pt x="383" y="22"/>
                  </a:lnTo>
                  <a:lnTo>
                    <a:pt x="350" y="38"/>
                  </a:lnTo>
                  <a:lnTo>
                    <a:pt x="317" y="58"/>
                  </a:lnTo>
                  <a:lnTo>
                    <a:pt x="287" y="82"/>
                  </a:lnTo>
                  <a:lnTo>
                    <a:pt x="258" y="107"/>
                  </a:lnTo>
                  <a:lnTo>
                    <a:pt x="231" y="137"/>
                  </a:lnTo>
                  <a:lnTo>
                    <a:pt x="207" y="168"/>
                  </a:lnTo>
                  <a:lnTo>
                    <a:pt x="186" y="203"/>
                  </a:lnTo>
                  <a:lnTo>
                    <a:pt x="167" y="237"/>
                  </a:lnTo>
                  <a:lnTo>
                    <a:pt x="151" y="274"/>
                  </a:lnTo>
                  <a:lnTo>
                    <a:pt x="138" y="312"/>
                  </a:lnTo>
                  <a:lnTo>
                    <a:pt x="129" y="352"/>
                  </a:lnTo>
                  <a:lnTo>
                    <a:pt x="122" y="390"/>
                  </a:lnTo>
                  <a:lnTo>
                    <a:pt x="119" y="429"/>
                  </a:lnTo>
                  <a:close/>
                </a:path>
              </a:pathLst>
            </a:custGeom>
            <a:solidFill>
              <a:srgbClr val="000000"/>
            </a:solidFill>
            <a:ln w="9525">
              <a:noFill/>
              <a:round/>
              <a:headEnd/>
              <a:tailEnd/>
            </a:ln>
          </p:spPr>
          <p:txBody>
            <a:bodyPr/>
            <a:lstStyle/>
            <a:p>
              <a:endParaRPr lang="en-US"/>
            </a:p>
          </p:txBody>
        </p:sp>
        <p:sp>
          <p:nvSpPr>
            <p:cNvPr id="502833" name="Freeform 49"/>
            <p:cNvSpPr>
              <a:spLocks/>
            </p:cNvSpPr>
            <p:nvPr/>
          </p:nvSpPr>
          <p:spPr bwMode="auto">
            <a:xfrm>
              <a:off x="1509" y="3842"/>
              <a:ext cx="96" cy="83"/>
            </a:xfrm>
            <a:custGeom>
              <a:avLst/>
              <a:gdLst/>
              <a:ahLst/>
              <a:cxnLst>
                <a:cxn ang="0">
                  <a:pos x="96" y="167"/>
                </a:cxn>
                <a:cxn ang="0">
                  <a:pos x="88" y="167"/>
                </a:cxn>
                <a:cxn ang="0">
                  <a:pos x="81" y="166"/>
                </a:cxn>
                <a:cxn ang="0">
                  <a:pos x="73" y="164"/>
                </a:cxn>
                <a:cxn ang="0">
                  <a:pos x="66" y="161"/>
                </a:cxn>
                <a:cxn ang="0">
                  <a:pos x="59" y="157"/>
                </a:cxn>
                <a:cxn ang="0">
                  <a:pos x="52" y="153"/>
                </a:cxn>
                <a:cxn ang="0">
                  <a:pos x="45" y="148"/>
                </a:cxn>
                <a:cxn ang="0">
                  <a:pos x="38" y="142"/>
                </a:cxn>
                <a:cxn ang="0">
                  <a:pos x="30" y="132"/>
                </a:cxn>
                <a:cxn ang="0">
                  <a:pos x="22" y="121"/>
                </a:cxn>
                <a:cxn ang="0">
                  <a:pos x="15" y="109"/>
                </a:cxn>
                <a:cxn ang="0">
                  <a:pos x="11" y="96"/>
                </a:cxn>
                <a:cxn ang="0">
                  <a:pos x="6" y="83"/>
                </a:cxn>
                <a:cxn ang="0">
                  <a:pos x="2" y="70"/>
                </a:cxn>
                <a:cxn ang="0">
                  <a:pos x="1" y="55"/>
                </a:cxn>
                <a:cxn ang="0">
                  <a:pos x="0" y="40"/>
                </a:cxn>
                <a:cxn ang="0">
                  <a:pos x="0" y="29"/>
                </a:cxn>
                <a:cxn ang="0">
                  <a:pos x="1" y="20"/>
                </a:cxn>
                <a:cxn ang="0">
                  <a:pos x="2" y="10"/>
                </a:cxn>
                <a:cxn ang="0">
                  <a:pos x="5" y="0"/>
                </a:cxn>
                <a:cxn ang="0">
                  <a:pos x="188" y="0"/>
                </a:cxn>
                <a:cxn ang="0">
                  <a:pos x="189" y="10"/>
                </a:cxn>
                <a:cxn ang="0">
                  <a:pos x="191" y="20"/>
                </a:cxn>
                <a:cxn ang="0">
                  <a:pos x="193" y="29"/>
                </a:cxn>
                <a:cxn ang="0">
                  <a:pos x="193" y="40"/>
                </a:cxn>
                <a:cxn ang="0">
                  <a:pos x="190" y="65"/>
                </a:cxn>
                <a:cxn ang="0">
                  <a:pos x="184" y="89"/>
                </a:cxn>
                <a:cxn ang="0">
                  <a:pos x="176" y="111"/>
                </a:cxn>
                <a:cxn ang="0">
                  <a:pos x="164" y="129"/>
                </a:cxn>
                <a:cxn ang="0">
                  <a:pos x="150" y="146"/>
                </a:cxn>
                <a:cxn ang="0">
                  <a:pos x="134" y="157"/>
                </a:cxn>
                <a:cxn ang="0">
                  <a:pos x="115" y="165"/>
                </a:cxn>
                <a:cxn ang="0">
                  <a:pos x="96" y="167"/>
                </a:cxn>
              </a:cxnLst>
              <a:rect l="0" t="0" r="r" b="b"/>
              <a:pathLst>
                <a:path w="193" h="167">
                  <a:moveTo>
                    <a:pt x="96" y="167"/>
                  </a:moveTo>
                  <a:lnTo>
                    <a:pt x="88" y="167"/>
                  </a:lnTo>
                  <a:lnTo>
                    <a:pt x="81" y="166"/>
                  </a:lnTo>
                  <a:lnTo>
                    <a:pt x="73" y="164"/>
                  </a:lnTo>
                  <a:lnTo>
                    <a:pt x="66" y="161"/>
                  </a:lnTo>
                  <a:lnTo>
                    <a:pt x="59" y="157"/>
                  </a:lnTo>
                  <a:lnTo>
                    <a:pt x="52" y="153"/>
                  </a:lnTo>
                  <a:lnTo>
                    <a:pt x="45" y="148"/>
                  </a:lnTo>
                  <a:lnTo>
                    <a:pt x="38" y="142"/>
                  </a:lnTo>
                  <a:lnTo>
                    <a:pt x="30" y="132"/>
                  </a:lnTo>
                  <a:lnTo>
                    <a:pt x="22" y="121"/>
                  </a:lnTo>
                  <a:lnTo>
                    <a:pt x="15" y="109"/>
                  </a:lnTo>
                  <a:lnTo>
                    <a:pt x="11" y="96"/>
                  </a:lnTo>
                  <a:lnTo>
                    <a:pt x="6" y="83"/>
                  </a:lnTo>
                  <a:lnTo>
                    <a:pt x="2" y="70"/>
                  </a:lnTo>
                  <a:lnTo>
                    <a:pt x="1" y="55"/>
                  </a:lnTo>
                  <a:lnTo>
                    <a:pt x="0" y="40"/>
                  </a:lnTo>
                  <a:lnTo>
                    <a:pt x="0" y="29"/>
                  </a:lnTo>
                  <a:lnTo>
                    <a:pt x="1" y="20"/>
                  </a:lnTo>
                  <a:lnTo>
                    <a:pt x="2" y="10"/>
                  </a:lnTo>
                  <a:lnTo>
                    <a:pt x="5" y="0"/>
                  </a:lnTo>
                  <a:lnTo>
                    <a:pt x="188" y="0"/>
                  </a:lnTo>
                  <a:lnTo>
                    <a:pt x="189" y="10"/>
                  </a:lnTo>
                  <a:lnTo>
                    <a:pt x="191" y="20"/>
                  </a:lnTo>
                  <a:lnTo>
                    <a:pt x="193" y="29"/>
                  </a:lnTo>
                  <a:lnTo>
                    <a:pt x="193" y="40"/>
                  </a:lnTo>
                  <a:lnTo>
                    <a:pt x="190" y="65"/>
                  </a:lnTo>
                  <a:lnTo>
                    <a:pt x="184" y="89"/>
                  </a:lnTo>
                  <a:lnTo>
                    <a:pt x="176" y="111"/>
                  </a:lnTo>
                  <a:lnTo>
                    <a:pt x="164" y="129"/>
                  </a:lnTo>
                  <a:lnTo>
                    <a:pt x="150" y="146"/>
                  </a:lnTo>
                  <a:lnTo>
                    <a:pt x="134" y="157"/>
                  </a:lnTo>
                  <a:lnTo>
                    <a:pt x="115" y="165"/>
                  </a:lnTo>
                  <a:lnTo>
                    <a:pt x="96" y="167"/>
                  </a:lnTo>
                  <a:close/>
                </a:path>
              </a:pathLst>
            </a:custGeom>
            <a:solidFill>
              <a:srgbClr val="FFFFFF"/>
            </a:solidFill>
            <a:ln w="9525">
              <a:noFill/>
              <a:round/>
              <a:headEnd/>
              <a:tailEnd/>
            </a:ln>
          </p:spPr>
          <p:txBody>
            <a:bodyPr/>
            <a:lstStyle/>
            <a:p>
              <a:endParaRPr lang="en-US"/>
            </a:p>
          </p:txBody>
        </p:sp>
        <p:sp>
          <p:nvSpPr>
            <p:cNvPr id="502834" name="Freeform 50"/>
            <p:cNvSpPr>
              <a:spLocks/>
            </p:cNvSpPr>
            <p:nvPr/>
          </p:nvSpPr>
          <p:spPr bwMode="auto">
            <a:xfrm>
              <a:off x="1519" y="3797"/>
              <a:ext cx="76" cy="25"/>
            </a:xfrm>
            <a:custGeom>
              <a:avLst/>
              <a:gdLst/>
              <a:ahLst/>
              <a:cxnLst>
                <a:cxn ang="0">
                  <a:pos x="151" y="48"/>
                </a:cxn>
                <a:cxn ang="0">
                  <a:pos x="0" y="48"/>
                </a:cxn>
                <a:cxn ang="0">
                  <a:pos x="3" y="42"/>
                </a:cxn>
                <a:cxn ang="0">
                  <a:pos x="8" y="37"/>
                </a:cxn>
                <a:cxn ang="0">
                  <a:pos x="13" y="31"/>
                </a:cxn>
                <a:cxn ang="0">
                  <a:pos x="17" y="25"/>
                </a:cxn>
                <a:cxn ang="0">
                  <a:pos x="24" y="19"/>
                </a:cxn>
                <a:cxn ang="0">
                  <a:pos x="31" y="15"/>
                </a:cxn>
                <a:cxn ang="0">
                  <a:pos x="38" y="10"/>
                </a:cxn>
                <a:cxn ang="0">
                  <a:pos x="45" y="7"/>
                </a:cxn>
                <a:cxn ang="0">
                  <a:pos x="52" y="3"/>
                </a:cxn>
                <a:cxn ang="0">
                  <a:pos x="60" y="1"/>
                </a:cxn>
                <a:cxn ang="0">
                  <a:pos x="67" y="0"/>
                </a:cxn>
                <a:cxn ang="0">
                  <a:pos x="75" y="0"/>
                </a:cxn>
                <a:cxn ang="0">
                  <a:pos x="83" y="0"/>
                </a:cxn>
                <a:cxn ang="0">
                  <a:pos x="91" y="1"/>
                </a:cxn>
                <a:cxn ang="0">
                  <a:pos x="98" y="3"/>
                </a:cxn>
                <a:cxn ang="0">
                  <a:pos x="106" y="7"/>
                </a:cxn>
                <a:cxn ang="0">
                  <a:pos x="113" y="10"/>
                </a:cxn>
                <a:cxn ang="0">
                  <a:pos x="120" y="15"/>
                </a:cxn>
                <a:cxn ang="0">
                  <a:pos x="127" y="19"/>
                </a:cxn>
                <a:cxn ang="0">
                  <a:pos x="132" y="25"/>
                </a:cxn>
                <a:cxn ang="0">
                  <a:pos x="137" y="31"/>
                </a:cxn>
                <a:cxn ang="0">
                  <a:pos x="142" y="37"/>
                </a:cxn>
                <a:cxn ang="0">
                  <a:pos x="146" y="42"/>
                </a:cxn>
                <a:cxn ang="0">
                  <a:pos x="151" y="48"/>
                </a:cxn>
              </a:cxnLst>
              <a:rect l="0" t="0" r="r" b="b"/>
              <a:pathLst>
                <a:path w="151" h="48">
                  <a:moveTo>
                    <a:pt x="151" y="48"/>
                  </a:moveTo>
                  <a:lnTo>
                    <a:pt x="0" y="48"/>
                  </a:lnTo>
                  <a:lnTo>
                    <a:pt x="3" y="42"/>
                  </a:lnTo>
                  <a:lnTo>
                    <a:pt x="8" y="37"/>
                  </a:lnTo>
                  <a:lnTo>
                    <a:pt x="13" y="31"/>
                  </a:lnTo>
                  <a:lnTo>
                    <a:pt x="17" y="25"/>
                  </a:lnTo>
                  <a:lnTo>
                    <a:pt x="24" y="19"/>
                  </a:lnTo>
                  <a:lnTo>
                    <a:pt x="31" y="15"/>
                  </a:lnTo>
                  <a:lnTo>
                    <a:pt x="38" y="10"/>
                  </a:lnTo>
                  <a:lnTo>
                    <a:pt x="45" y="7"/>
                  </a:lnTo>
                  <a:lnTo>
                    <a:pt x="52" y="3"/>
                  </a:lnTo>
                  <a:lnTo>
                    <a:pt x="60" y="1"/>
                  </a:lnTo>
                  <a:lnTo>
                    <a:pt x="67" y="0"/>
                  </a:lnTo>
                  <a:lnTo>
                    <a:pt x="75" y="0"/>
                  </a:lnTo>
                  <a:lnTo>
                    <a:pt x="83" y="0"/>
                  </a:lnTo>
                  <a:lnTo>
                    <a:pt x="91" y="1"/>
                  </a:lnTo>
                  <a:lnTo>
                    <a:pt x="98" y="3"/>
                  </a:lnTo>
                  <a:lnTo>
                    <a:pt x="106" y="7"/>
                  </a:lnTo>
                  <a:lnTo>
                    <a:pt x="113" y="10"/>
                  </a:lnTo>
                  <a:lnTo>
                    <a:pt x="120" y="15"/>
                  </a:lnTo>
                  <a:lnTo>
                    <a:pt x="127" y="19"/>
                  </a:lnTo>
                  <a:lnTo>
                    <a:pt x="132" y="25"/>
                  </a:lnTo>
                  <a:lnTo>
                    <a:pt x="137" y="31"/>
                  </a:lnTo>
                  <a:lnTo>
                    <a:pt x="142" y="37"/>
                  </a:lnTo>
                  <a:lnTo>
                    <a:pt x="146" y="42"/>
                  </a:lnTo>
                  <a:lnTo>
                    <a:pt x="151" y="48"/>
                  </a:lnTo>
                  <a:close/>
                </a:path>
              </a:pathLst>
            </a:custGeom>
            <a:solidFill>
              <a:srgbClr val="FFFFFF"/>
            </a:solidFill>
            <a:ln w="9525">
              <a:noFill/>
              <a:round/>
              <a:headEnd/>
              <a:tailEnd/>
            </a:ln>
          </p:spPr>
          <p:txBody>
            <a:bodyPr/>
            <a:lstStyle/>
            <a:p>
              <a:endParaRPr lang="en-US"/>
            </a:p>
          </p:txBody>
        </p:sp>
        <p:sp>
          <p:nvSpPr>
            <p:cNvPr id="502835" name="Freeform 51"/>
            <p:cNvSpPr>
              <a:spLocks/>
            </p:cNvSpPr>
            <p:nvPr/>
          </p:nvSpPr>
          <p:spPr bwMode="auto">
            <a:xfrm>
              <a:off x="1712" y="3824"/>
              <a:ext cx="17" cy="17"/>
            </a:xfrm>
            <a:custGeom>
              <a:avLst/>
              <a:gdLst/>
              <a:ahLst/>
              <a:cxnLst>
                <a:cxn ang="0">
                  <a:pos x="16" y="33"/>
                </a:cxn>
                <a:cxn ang="0">
                  <a:pos x="23" y="32"/>
                </a:cxn>
                <a:cxn ang="0">
                  <a:pos x="29" y="29"/>
                </a:cxn>
                <a:cxn ang="0">
                  <a:pos x="32" y="24"/>
                </a:cxn>
                <a:cxn ang="0">
                  <a:pos x="33" y="17"/>
                </a:cxn>
                <a:cxn ang="0">
                  <a:pos x="32" y="10"/>
                </a:cxn>
                <a:cxn ang="0">
                  <a:pos x="29"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9" y="29"/>
                  </a:lnTo>
                  <a:lnTo>
                    <a:pt x="32" y="24"/>
                  </a:lnTo>
                  <a:lnTo>
                    <a:pt x="33" y="17"/>
                  </a:lnTo>
                  <a:lnTo>
                    <a:pt x="32" y="10"/>
                  </a:lnTo>
                  <a:lnTo>
                    <a:pt x="29"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502836" name="Freeform 52"/>
            <p:cNvSpPr>
              <a:spLocks/>
            </p:cNvSpPr>
            <p:nvPr/>
          </p:nvSpPr>
          <p:spPr bwMode="auto">
            <a:xfrm>
              <a:off x="1744" y="3824"/>
              <a:ext cx="17" cy="17"/>
            </a:xfrm>
            <a:custGeom>
              <a:avLst/>
              <a:gdLst/>
              <a:ahLst/>
              <a:cxnLst>
                <a:cxn ang="0">
                  <a:pos x="17" y="33"/>
                </a:cxn>
                <a:cxn ang="0">
                  <a:pos x="24" y="32"/>
                </a:cxn>
                <a:cxn ang="0">
                  <a:pos x="30" y="29"/>
                </a:cxn>
                <a:cxn ang="0">
                  <a:pos x="34" y="24"/>
                </a:cxn>
                <a:cxn ang="0">
                  <a:pos x="35" y="17"/>
                </a:cxn>
                <a:cxn ang="0">
                  <a:pos x="34"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4" y="24"/>
                  </a:lnTo>
                  <a:lnTo>
                    <a:pt x="35" y="17"/>
                  </a:lnTo>
                  <a:lnTo>
                    <a:pt x="34"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502837" name="Freeform 53"/>
            <p:cNvSpPr>
              <a:spLocks/>
            </p:cNvSpPr>
            <p:nvPr/>
          </p:nvSpPr>
          <p:spPr bwMode="auto">
            <a:xfrm>
              <a:off x="1776" y="3824"/>
              <a:ext cx="17" cy="17"/>
            </a:xfrm>
            <a:custGeom>
              <a:avLst/>
              <a:gdLst/>
              <a:ahLst/>
              <a:cxnLst>
                <a:cxn ang="0">
                  <a:pos x="16" y="33"/>
                </a:cxn>
                <a:cxn ang="0">
                  <a:pos x="23" y="32"/>
                </a:cxn>
                <a:cxn ang="0">
                  <a:pos x="28" y="29"/>
                </a:cxn>
                <a:cxn ang="0">
                  <a:pos x="32" y="24"/>
                </a:cxn>
                <a:cxn ang="0">
                  <a:pos x="33" y="17"/>
                </a:cxn>
                <a:cxn ang="0">
                  <a:pos x="32" y="10"/>
                </a:cxn>
                <a:cxn ang="0">
                  <a:pos x="28"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8" y="29"/>
                  </a:lnTo>
                  <a:lnTo>
                    <a:pt x="32" y="24"/>
                  </a:lnTo>
                  <a:lnTo>
                    <a:pt x="33" y="17"/>
                  </a:lnTo>
                  <a:lnTo>
                    <a:pt x="32" y="10"/>
                  </a:lnTo>
                  <a:lnTo>
                    <a:pt x="28"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502838" name="Freeform 54"/>
            <p:cNvSpPr>
              <a:spLocks/>
            </p:cNvSpPr>
            <p:nvPr/>
          </p:nvSpPr>
          <p:spPr bwMode="auto">
            <a:xfrm>
              <a:off x="1808" y="3824"/>
              <a:ext cx="17" cy="17"/>
            </a:xfrm>
            <a:custGeom>
              <a:avLst/>
              <a:gdLst/>
              <a:ahLst/>
              <a:cxnLst>
                <a:cxn ang="0">
                  <a:pos x="17" y="33"/>
                </a:cxn>
                <a:cxn ang="0">
                  <a:pos x="24" y="32"/>
                </a:cxn>
                <a:cxn ang="0">
                  <a:pos x="30" y="29"/>
                </a:cxn>
                <a:cxn ang="0">
                  <a:pos x="33" y="24"/>
                </a:cxn>
                <a:cxn ang="0">
                  <a:pos x="35" y="17"/>
                </a:cxn>
                <a:cxn ang="0">
                  <a:pos x="33"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3" y="24"/>
                  </a:lnTo>
                  <a:lnTo>
                    <a:pt x="35"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502839" name="Freeform 55"/>
            <p:cNvSpPr>
              <a:spLocks/>
            </p:cNvSpPr>
            <p:nvPr/>
          </p:nvSpPr>
          <p:spPr bwMode="auto">
            <a:xfrm>
              <a:off x="1712" y="3854"/>
              <a:ext cx="17" cy="17"/>
            </a:xfrm>
            <a:custGeom>
              <a:avLst/>
              <a:gdLst/>
              <a:ahLst/>
              <a:cxnLst>
                <a:cxn ang="0">
                  <a:pos x="16" y="33"/>
                </a:cxn>
                <a:cxn ang="0">
                  <a:pos x="23" y="32"/>
                </a:cxn>
                <a:cxn ang="0">
                  <a:pos x="29" y="29"/>
                </a:cxn>
                <a:cxn ang="0">
                  <a:pos x="32" y="24"/>
                </a:cxn>
                <a:cxn ang="0">
                  <a:pos x="33" y="17"/>
                </a:cxn>
                <a:cxn ang="0">
                  <a:pos x="32" y="10"/>
                </a:cxn>
                <a:cxn ang="0">
                  <a:pos x="29"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9" y="29"/>
                  </a:lnTo>
                  <a:lnTo>
                    <a:pt x="32" y="24"/>
                  </a:lnTo>
                  <a:lnTo>
                    <a:pt x="33" y="17"/>
                  </a:lnTo>
                  <a:lnTo>
                    <a:pt x="32" y="10"/>
                  </a:lnTo>
                  <a:lnTo>
                    <a:pt x="29"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502840" name="Freeform 56"/>
            <p:cNvSpPr>
              <a:spLocks/>
            </p:cNvSpPr>
            <p:nvPr/>
          </p:nvSpPr>
          <p:spPr bwMode="auto">
            <a:xfrm>
              <a:off x="1744" y="3854"/>
              <a:ext cx="17" cy="17"/>
            </a:xfrm>
            <a:custGeom>
              <a:avLst/>
              <a:gdLst/>
              <a:ahLst/>
              <a:cxnLst>
                <a:cxn ang="0">
                  <a:pos x="17" y="33"/>
                </a:cxn>
                <a:cxn ang="0">
                  <a:pos x="24" y="32"/>
                </a:cxn>
                <a:cxn ang="0">
                  <a:pos x="30" y="29"/>
                </a:cxn>
                <a:cxn ang="0">
                  <a:pos x="34" y="24"/>
                </a:cxn>
                <a:cxn ang="0">
                  <a:pos x="35" y="17"/>
                </a:cxn>
                <a:cxn ang="0">
                  <a:pos x="34"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4" y="24"/>
                  </a:lnTo>
                  <a:lnTo>
                    <a:pt x="35" y="17"/>
                  </a:lnTo>
                  <a:lnTo>
                    <a:pt x="34"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502841" name="Freeform 57"/>
            <p:cNvSpPr>
              <a:spLocks/>
            </p:cNvSpPr>
            <p:nvPr/>
          </p:nvSpPr>
          <p:spPr bwMode="auto">
            <a:xfrm>
              <a:off x="1776" y="3854"/>
              <a:ext cx="17" cy="17"/>
            </a:xfrm>
            <a:custGeom>
              <a:avLst/>
              <a:gdLst/>
              <a:ahLst/>
              <a:cxnLst>
                <a:cxn ang="0">
                  <a:pos x="16" y="33"/>
                </a:cxn>
                <a:cxn ang="0">
                  <a:pos x="23" y="32"/>
                </a:cxn>
                <a:cxn ang="0">
                  <a:pos x="28" y="29"/>
                </a:cxn>
                <a:cxn ang="0">
                  <a:pos x="32" y="24"/>
                </a:cxn>
                <a:cxn ang="0">
                  <a:pos x="33" y="17"/>
                </a:cxn>
                <a:cxn ang="0">
                  <a:pos x="32" y="10"/>
                </a:cxn>
                <a:cxn ang="0">
                  <a:pos x="28"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8" y="29"/>
                  </a:lnTo>
                  <a:lnTo>
                    <a:pt x="32" y="24"/>
                  </a:lnTo>
                  <a:lnTo>
                    <a:pt x="33" y="17"/>
                  </a:lnTo>
                  <a:lnTo>
                    <a:pt x="32" y="10"/>
                  </a:lnTo>
                  <a:lnTo>
                    <a:pt x="28"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502842" name="Freeform 58"/>
            <p:cNvSpPr>
              <a:spLocks/>
            </p:cNvSpPr>
            <p:nvPr/>
          </p:nvSpPr>
          <p:spPr bwMode="auto">
            <a:xfrm>
              <a:off x="1808" y="3854"/>
              <a:ext cx="17" cy="17"/>
            </a:xfrm>
            <a:custGeom>
              <a:avLst/>
              <a:gdLst/>
              <a:ahLst/>
              <a:cxnLst>
                <a:cxn ang="0">
                  <a:pos x="17" y="33"/>
                </a:cxn>
                <a:cxn ang="0">
                  <a:pos x="24" y="32"/>
                </a:cxn>
                <a:cxn ang="0">
                  <a:pos x="30" y="29"/>
                </a:cxn>
                <a:cxn ang="0">
                  <a:pos x="33" y="24"/>
                </a:cxn>
                <a:cxn ang="0">
                  <a:pos x="35" y="17"/>
                </a:cxn>
                <a:cxn ang="0">
                  <a:pos x="33"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3" y="24"/>
                  </a:lnTo>
                  <a:lnTo>
                    <a:pt x="35"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502843" name="Freeform 59"/>
            <p:cNvSpPr>
              <a:spLocks/>
            </p:cNvSpPr>
            <p:nvPr/>
          </p:nvSpPr>
          <p:spPr bwMode="auto">
            <a:xfrm>
              <a:off x="1712" y="3884"/>
              <a:ext cx="17" cy="17"/>
            </a:xfrm>
            <a:custGeom>
              <a:avLst/>
              <a:gdLst/>
              <a:ahLst/>
              <a:cxnLst>
                <a:cxn ang="0">
                  <a:pos x="16" y="33"/>
                </a:cxn>
                <a:cxn ang="0">
                  <a:pos x="23" y="32"/>
                </a:cxn>
                <a:cxn ang="0">
                  <a:pos x="29" y="28"/>
                </a:cxn>
                <a:cxn ang="0">
                  <a:pos x="32" y="24"/>
                </a:cxn>
                <a:cxn ang="0">
                  <a:pos x="33" y="17"/>
                </a:cxn>
                <a:cxn ang="0">
                  <a:pos x="32" y="10"/>
                </a:cxn>
                <a:cxn ang="0">
                  <a:pos x="29" y="4"/>
                </a:cxn>
                <a:cxn ang="0">
                  <a:pos x="23" y="1"/>
                </a:cxn>
                <a:cxn ang="0">
                  <a:pos x="16" y="0"/>
                </a:cxn>
                <a:cxn ang="0">
                  <a:pos x="9" y="1"/>
                </a:cxn>
                <a:cxn ang="0">
                  <a:pos x="4" y="4"/>
                </a:cxn>
                <a:cxn ang="0">
                  <a:pos x="1" y="10"/>
                </a:cxn>
                <a:cxn ang="0">
                  <a:pos x="0" y="17"/>
                </a:cxn>
                <a:cxn ang="0">
                  <a:pos x="1" y="24"/>
                </a:cxn>
                <a:cxn ang="0">
                  <a:pos x="4" y="28"/>
                </a:cxn>
                <a:cxn ang="0">
                  <a:pos x="9" y="32"/>
                </a:cxn>
                <a:cxn ang="0">
                  <a:pos x="16" y="33"/>
                </a:cxn>
              </a:cxnLst>
              <a:rect l="0" t="0" r="r" b="b"/>
              <a:pathLst>
                <a:path w="33" h="33">
                  <a:moveTo>
                    <a:pt x="16" y="33"/>
                  </a:moveTo>
                  <a:lnTo>
                    <a:pt x="23" y="32"/>
                  </a:lnTo>
                  <a:lnTo>
                    <a:pt x="29" y="28"/>
                  </a:lnTo>
                  <a:lnTo>
                    <a:pt x="32" y="24"/>
                  </a:lnTo>
                  <a:lnTo>
                    <a:pt x="33" y="17"/>
                  </a:lnTo>
                  <a:lnTo>
                    <a:pt x="32" y="10"/>
                  </a:lnTo>
                  <a:lnTo>
                    <a:pt x="29" y="4"/>
                  </a:lnTo>
                  <a:lnTo>
                    <a:pt x="23" y="1"/>
                  </a:lnTo>
                  <a:lnTo>
                    <a:pt x="16" y="0"/>
                  </a:lnTo>
                  <a:lnTo>
                    <a:pt x="9" y="1"/>
                  </a:lnTo>
                  <a:lnTo>
                    <a:pt x="4" y="4"/>
                  </a:lnTo>
                  <a:lnTo>
                    <a:pt x="1" y="10"/>
                  </a:lnTo>
                  <a:lnTo>
                    <a:pt x="0" y="17"/>
                  </a:lnTo>
                  <a:lnTo>
                    <a:pt x="1" y="24"/>
                  </a:lnTo>
                  <a:lnTo>
                    <a:pt x="4" y="28"/>
                  </a:lnTo>
                  <a:lnTo>
                    <a:pt x="9" y="32"/>
                  </a:lnTo>
                  <a:lnTo>
                    <a:pt x="16" y="33"/>
                  </a:lnTo>
                  <a:close/>
                </a:path>
              </a:pathLst>
            </a:custGeom>
            <a:solidFill>
              <a:srgbClr val="000000"/>
            </a:solidFill>
            <a:ln w="9525">
              <a:noFill/>
              <a:round/>
              <a:headEnd/>
              <a:tailEnd/>
            </a:ln>
          </p:spPr>
          <p:txBody>
            <a:bodyPr/>
            <a:lstStyle/>
            <a:p>
              <a:endParaRPr lang="en-US"/>
            </a:p>
          </p:txBody>
        </p:sp>
        <p:sp>
          <p:nvSpPr>
            <p:cNvPr id="502844" name="Freeform 60"/>
            <p:cNvSpPr>
              <a:spLocks/>
            </p:cNvSpPr>
            <p:nvPr/>
          </p:nvSpPr>
          <p:spPr bwMode="auto">
            <a:xfrm>
              <a:off x="1744" y="3884"/>
              <a:ext cx="17" cy="17"/>
            </a:xfrm>
            <a:custGeom>
              <a:avLst/>
              <a:gdLst/>
              <a:ahLst/>
              <a:cxnLst>
                <a:cxn ang="0">
                  <a:pos x="17" y="33"/>
                </a:cxn>
                <a:cxn ang="0">
                  <a:pos x="24" y="32"/>
                </a:cxn>
                <a:cxn ang="0">
                  <a:pos x="30" y="28"/>
                </a:cxn>
                <a:cxn ang="0">
                  <a:pos x="34" y="24"/>
                </a:cxn>
                <a:cxn ang="0">
                  <a:pos x="35" y="17"/>
                </a:cxn>
                <a:cxn ang="0">
                  <a:pos x="34" y="10"/>
                </a:cxn>
                <a:cxn ang="0">
                  <a:pos x="30" y="4"/>
                </a:cxn>
                <a:cxn ang="0">
                  <a:pos x="24" y="1"/>
                </a:cxn>
                <a:cxn ang="0">
                  <a:pos x="17" y="0"/>
                </a:cxn>
                <a:cxn ang="0">
                  <a:pos x="10" y="1"/>
                </a:cxn>
                <a:cxn ang="0">
                  <a:pos x="6" y="4"/>
                </a:cxn>
                <a:cxn ang="0">
                  <a:pos x="1" y="10"/>
                </a:cxn>
                <a:cxn ang="0">
                  <a:pos x="0" y="17"/>
                </a:cxn>
                <a:cxn ang="0">
                  <a:pos x="1" y="24"/>
                </a:cxn>
                <a:cxn ang="0">
                  <a:pos x="6" y="28"/>
                </a:cxn>
                <a:cxn ang="0">
                  <a:pos x="10" y="32"/>
                </a:cxn>
                <a:cxn ang="0">
                  <a:pos x="17" y="33"/>
                </a:cxn>
              </a:cxnLst>
              <a:rect l="0" t="0" r="r" b="b"/>
              <a:pathLst>
                <a:path w="35" h="33">
                  <a:moveTo>
                    <a:pt x="17" y="33"/>
                  </a:moveTo>
                  <a:lnTo>
                    <a:pt x="24" y="32"/>
                  </a:lnTo>
                  <a:lnTo>
                    <a:pt x="30" y="28"/>
                  </a:lnTo>
                  <a:lnTo>
                    <a:pt x="34" y="24"/>
                  </a:lnTo>
                  <a:lnTo>
                    <a:pt x="35" y="17"/>
                  </a:lnTo>
                  <a:lnTo>
                    <a:pt x="34" y="10"/>
                  </a:lnTo>
                  <a:lnTo>
                    <a:pt x="30" y="4"/>
                  </a:lnTo>
                  <a:lnTo>
                    <a:pt x="24" y="1"/>
                  </a:lnTo>
                  <a:lnTo>
                    <a:pt x="17" y="0"/>
                  </a:lnTo>
                  <a:lnTo>
                    <a:pt x="10" y="1"/>
                  </a:lnTo>
                  <a:lnTo>
                    <a:pt x="6" y="4"/>
                  </a:lnTo>
                  <a:lnTo>
                    <a:pt x="1" y="10"/>
                  </a:lnTo>
                  <a:lnTo>
                    <a:pt x="0" y="17"/>
                  </a:lnTo>
                  <a:lnTo>
                    <a:pt x="1" y="24"/>
                  </a:lnTo>
                  <a:lnTo>
                    <a:pt x="6" y="28"/>
                  </a:lnTo>
                  <a:lnTo>
                    <a:pt x="10" y="32"/>
                  </a:lnTo>
                  <a:lnTo>
                    <a:pt x="17" y="33"/>
                  </a:lnTo>
                  <a:close/>
                </a:path>
              </a:pathLst>
            </a:custGeom>
            <a:solidFill>
              <a:srgbClr val="000000"/>
            </a:solidFill>
            <a:ln w="9525">
              <a:noFill/>
              <a:round/>
              <a:headEnd/>
              <a:tailEnd/>
            </a:ln>
          </p:spPr>
          <p:txBody>
            <a:bodyPr/>
            <a:lstStyle/>
            <a:p>
              <a:endParaRPr lang="en-US"/>
            </a:p>
          </p:txBody>
        </p:sp>
        <p:sp>
          <p:nvSpPr>
            <p:cNvPr id="502845" name="Freeform 61"/>
            <p:cNvSpPr>
              <a:spLocks/>
            </p:cNvSpPr>
            <p:nvPr/>
          </p:nvSpPr>
          <p:spPr bwMode="auto">
            <a:xfrm>
              <a:off x="1776" y="3884"/>
              <a:ext cx="17" cy="17"/>
            </a:xfrm>
            <a:custGeom>
              <a:avLst/>
              <a:gdLst/>
              <a:ahLst/>
              <a:cxnLst>
                <a:cxn ang="0">
                  <a:pos x="16" y="33"/>
                </a:cxn>
                <a:cxn ang="0">
                  <a:pos x="23" y="32"/>
                </a:cxn>
                <a:cxn ang="0">
                  <a:pos x="28" y="28"/>
                </a:cxn>
                <a:cxn ang="0">
                  <a:pos x="32" y="24"/>
                </a:cxn>
                <a:cxn ang="0">
                  <a:pos x="33" y="17"/>
                </a:cxn>
                <a:cxn ang="0">
                  <a:pos x="32" y="10"/>
                </a:cxn>
                <a:cxn ang="0">
                  <a:pos x="28" y="4"/>
                </a:cxn>
                <a:cxn ang="0">
                  <a:pos x="23" y="1"/>
                </a:cxn>
                <a:cxn ang="0">
                  <a:pos x="16" y="0"/>
                </a:cxn>
                <a:cxn ang="0">
                  <a:pos x="9" y="1"/>
                </a:cxn>
                <a:cxn ang="0">
                  <a:pos x="4" y="4"/>
                </a:cxn>
                <a:cxn ang="0">
                  <a:pos x="1" y="10"/>
                </a:cxn>
                <a:cxn ang="0">
                  <a:pos x="0" y="17"/>
                </a:cxn>
                <a:cxn ang="0">
                  <a:pos x="1" y="24"/>
                </a:cxn>
                <a:cxn ang="0">
                  <a:pos x="4" y="28"/>
                </a:cxn>
                <a:cxn ang="0">
                  <a:pos x="9" y="32"/>
                </a:cxn>
                <a:cxn ang="0">
                  <a:pos x="16" y="33"/>
                </a:cxn>
              </a:cxnLst>
              <a:rect l="0" t="0" r="r" b="b"/>
              <a:pathLst>
                <a:path w="33" h="33">
                  <a:moveTo>
                    <a:pt x="16" y="33"/>
                  </a:moveTo>
                  <a:lnTo>
                    <a:pt x="23" y="32"/>
                  </a:lnTo>
                  <a:lnTo>
                    <a:pt x="28" y="28"/>
                  </a:lnTo>
                  <a:lnTo>
                    <a:pt x="32" y="24"/>
                  </a:lnTo>
                  <a:lnTo>
                    <a:pt x="33" y="17"/>
                  </a:lnTo>
                  <a:lnTo>
                    <a:pt x="32" y="10"/>
                  </a:lnTo>
                  <a:lnTo>
                    <a:pt x="28" y="4"/>
                  </a:lnTo>
                  <a:lnTo>
                    <a:pt x="23" y="1"/>
                  </a:lnTo>
                  <a:lnTo>
                    <a:pt x="16" y="0"/>
                  </a:lnTo>
                  <a:lnTo>
                    <a:pt x="9" y="1"/>
                  </a:lnTo>
                  <a:lnTo>
                    <a:pt x="4" y="4"/>
                  </a:lnTo>
                  <a:lnTo>
                    <a:pt x="1" y="10"/>
                  </a:lnTo>
                  <a:lnTo>
                    <a:pt x="0" y="17"/>
                  </a:lnTo>
                  <a:lnTo>
                    <a:pt x="1" y="24"/>
                  </a:lnTo>
                  <a:lnTo>
                    <a:pt x="4" y="28"/>
                  </a:lnTo>
                  <a:lnTo>
                    <a:pt x="9" y="32"/>
                  </a:lnTo>
                  <a:lnTo>
                    <a:pt x="16" y="33"/>
                  </a:lnTo>
                  <a:close/>
                </a:path>
              </a:pathLst>
            </a:custGeom>
            <a:solidFill>
              <a:srgbClr val="000000"/>
            </a:solidFill>
            <a:ln w="9525">
              <a:noFill/>
              <a:round/>
              <a:headEnd/>
              <a:tailEnd/>
            </a:ln>
          </p:spPr>
          <p:txBody>
            <a:bodyPr/>
            <a:lstStyle/>
            <a:p>
              <a:endParaRPr lang="en-US"/>
            </a:p>
          </p:txBody>
        </p:sp>
        <p:sp>
          <p:nvSpPr>
            <p:cNvPr id="502846" name="Freeform 62"/>
            <p:cNvSpPr>
              <a:spLocks/>
            </p:cNvSpPr>
            <p:nvPr/>
          </p:nvSpPr>
          <p:spPr bwMode="auto">
            <a:xfrm>
              <a:off x="1808" y="3884"/>
              <a:ext cx="17" cy="17"/>
            </a:xfrm>
            <a:custGeom>
              <a:avLst/>
              <a:gdLst/>
              <a:ahLst/>
              <a:cxnLst>
                <a:cxn ang="0">
                  <a:pos x="17" y="33"/>
                </a:cxn>
                <a:cxn ang="0">
                  <a:pos x="24" y="32"/>
                </a:cxn>
                <a:cxn ang="0">
                  <a:pos x="30" y="28"/>
                </a:cxn>
                <a:cxn ang="0">
                  <a:pos x="33" y="24"/>
                </a:cxn>
                <a:cxn ang="0">
                  <a:pos x="35" y="17"/>
                </a:cxn>
                <a:cxn ang="0">
                  <a:pos x="33" y="10"/>
                </a:cxn>
                <a:cxn ang="0">
                  <a:pos x="30" y="4"/>
                </a:cxn>
                <a:cxn ang="0">
                  <a:pos x="24" y="1"/>
                </a:cxn>
                <a:cxn ang="0">
                  <a:pos x="17" y="0"/>
                </a:cxn>
                <a:cxn ang="0">
                  <a:pos x="10" y="1"/>
                </a:cxn>
                <a:cxn ang="0">
                  <a:pos x="6" y="4"/>
                </a:cxn>
                <a:cxn ang="0">
                  <a:pos x="1" y="10"/>
                </a:cxn>
                <a:cxn ang="0">
                  <a:pos x="0" y="17"/>
                </a:cxn>
                <a:cxn ang="0">
                  <a:pos x="1" y="24"/>
                </a:cxn>
                <a:cxn ang="0">
                  <a:pos x="6" y="28"/>
                </a:cxn>
                <a:cxn ang="0">
                  <a:pos x="10" y="32"/>
                </a:cxn>
                <a:cxn ang="0">
                  <a:pos x="17" y="33"/>
                </a:cxn>
              </a:cxnLst>
              <a:rect l="0" t="0" r="r" b="b"/>
              <a:pathLst>
                <a:path w="35" h="33">
                  <a:moveTo>
                    <a:pt x="17" y="33"/>
                  </a:moveTo>
                  <a:lnTo>
                    <a:pt x="24" y="32"/>
                  </a:lnTo>
                  <a:lnTo>
                    <a:pt x="30" y="28"/>
                  </a:lnTo>
                  <a:lnTo>
                    <a:pt x="33" y="24"/>
                  </a:lnTo>
                  <a:lnTo>
                    <a:pt x="35" y="17"/>
                  </a:lnTo>
                  <a:lnTo>
                    <a:pt x="33" y="10"/>
                  </a:lnTo>
                  <a:lnTo>
                    <a:pt x="30" y="4"/>
                  </a:lnTo>
                  <a:lnTo>
                    <a:pt x="24" y="1"/>
                  </a:lnTo>
                  <a:lnTo>
                    <a:pt x="17" y="0"/>
                  </a:lnTo>
                  <a:lnTo>
                    <a:pt x="10" y="1"/>
                  </a:lnTo>
                  <a:lnTo>
                    <a:pt x="6" y="4"/>
                  </a:lnTo>
                  <a:lnTo>
                    <a:pt x="1" y="10"/>
                  </a:lnTo>
                  <a:lnTo>
                    <a:pt x="0" y="17"/>
                  </a:lnTo>
                  <a:lnTo>
                    <a:pt x="1" y="24"/>
                  </a:lnTo>
                  <a:lnTo>
                    <a:pt x="6" y="28"/>
                  </a:lnTo>
                  <a:lnTo>
                    <a:pt x="10" y="32"/>
                  </a:lnTo>
                  <a:lnTo>
                    <a:pt x="17" y="33"/>
                  </a:lnTo>
                  <a:close/>
                </a:path>
              </a:pathLst>
            </a:custGeom>
            <a:solidFill>
              <a:srgbClr val="000000"/>
            </a:solidFill>
            <a:ln w="9525">
              <a:noFill/>
              <a:round/>
              <a:headEnd/>
              <a:tailEnd/>
            </a:ln>
          </p:spPr>
          <p:txBody>
            <a:bodyPr/>
            <a:lstStyle/>
            <a:p>
              <a:endParaRPr lang="en-US"/>
            </a:p>
          </p:txBody>
        </p:sp>
      </p:grpSp>
      <p:sp>
        <p:nvSpPr>
          <p:cNvPr id="502848" name="Rectangle 64"/>
          <p:cNvSpPr>
            <a:spLocks noChangeArrowheads="1"/>
          </p:cNvSpPr>
          <p:nvPr/>
        </p:nvSpPr>
        <p:spPr bwMode="auto">
          <a:xfrm>
            <a:off x="1219200" y="4419600"/>
            <a:ext cx="7162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solidFill>
                  <a:schemeClr val="bg1"/>
                </a:solidFill>
              </a:rPr>
              <a:t>Data Stream</a:t>
            </a:r>
          </a:p>
        </p:txBody>
      </p:sp>
      <p:sp>
        <p:nvSpPr>
          <p:cNvPr id="502850" name="Line 66"/>
          <p:cNvSpPr>
            <a:spLocks noChangeShapeType="1"/>
          </p:cNvSpPr>
          <p:nvPr/>
        </p:nvSpPr>
        <p:spPr bwMode="auto">
          <a:xfrm>
            <a:off x="2895600" y="4724400"/>
            <a:ext cx="0" cy="609600"/>
          </a:xfrm>
          <a:prstGeom prst="line">
            <a:avLst/>
          </a:prstGeom>
          <a:noFill/>
          <a:ln w="76200">
            <a:solidFill>
              <a:schemeClr val="bg2"/>
            </a:solidFill>
            <a:round/>
            <a:headEnd/>
            <a:tailEnd type="triangle" w="med" len="med"/>
          </a:ln>
          <a:effectLst/>
        </p:spPr>
        <p:txBody>
          <a:bodyPr/>
          <a:lstStyle/>
          <a:p>
            <a:endParaRPr lang="en-US"/>
          </a:p>
        </p:txBody>
      </p:sp>
      <p:sp>
        <p:nvSpPr>
          <p:cNvPr id="502852" name="Line 68"/>
          <p:cNvSpPr>
            <a:spLocks noChangeShapeType="1"/>
          </p:cNvSpPr>
          <p:nvPr/>
        </p:nvSpPr>
        <p:spPr bwMode="auto">
          <a:xfrm>
            <a:off x="5638800" y="4724400"/>
            <a:ext cx="0" cy="609600"/>
          </a:xfrm>
          <a:prstGeom prst="line">
            <a:avLst/>
          </a:prstGeom>
          <a:noFill/>
          <a:ln w="76200">
            <a:solidFill>
              <a:schemeClr val="bg2"/>
            </a:solidFill>
            <a:round/>
            <a:headEnd/>
            <a:tailEnd type="triangle" w="med" len="med"/>
          </a:ln>
          <a:effectLst/>
        </p:spPr>
        <p:txBody>
          <a:bodyPr/>
          <a:lstStyle/>
          <a:p>
            <a:endParaRPr lang="en-US"/>
          </a:p>
        </p:txBody>
      </p:sp>
      <p:sp>
        <p:nvSpPr>
          <p:cNvPr id="502854" name="Text Box 70"/>
          <p:cNvSpPr txBox="1">
            <a:spLocks noChangeArrowheads="1"/>
          </p:cNvSpPr>
          <p:nvPr/>
        </p:nvSpPr>
        <p:spPr bwMode="auto">
          <a:xfrm>
            <a:off x="5441950" y="5537200"/>
            <a:ext cx="368300" cy="396875"/>
          </a:xfrm>
          <a:prstGeom prst="rect">
            <a:avLst/>
          </a:prstGeom>
          <a:noFill/>
          <a:ln w="9525">
            <a:noFill/>
            <a:miter lim="800000"/>
            <a:headEnd/>
            <a:tailEnd/>
          </a:ln>
          <a:effectLst/>
        </p:spPr>
        <p:txBody>
          <a:bodyPr wrap="none">
            <a:spAutoFit/>
          </a:bodyPr>
          <a:lstStyle/>
          <a:p>
            <a:r>
              <a:rPr lang="en-US" sz="2000" dirty="0" smtClean="0">
                <a:solidFill>
                  <a:schemeClr val="bg2"/>
                </a:solidFill>
              </a:rPr>
              <a:t>P</a:t>
            </a:r>
            <a:endParaRPr lang="en-US" sz="2000" dirty="0">
              <a:solidFill>
                <a:schemeClr val="bg2"/>
              </a:solidFill>
            </a:endParaRPr>
          </a:p>
        </p:txBody>
      </p:sp>
      <p:sp>
        <p:nvSpPr>
          <p:cNvPr id="502855" name="Text Box 71"/>
          <p:cNvSpPr txBox="1">
            <a:spLocks noChangeArrowheads="1"/>
          </p:cNvSpPr>
          <p:nvPr/>
        </p:nvSpPr>
        <p:spPr bwMode="auto">
          <a:xfrm>
            <a:off x="2693988" y="5318125"/>
            <a:ext cx="354012" cy="396875"/>
          </a:xfrm>
          <a:prstGeom prst="rect">
            <a:avLst/>
          </a:prstGeom>
          <a:noFill/>
          <a:ln w="9525">
            <a:noFill/>
            <a:miter lim="800000"/>
            <a:headEnd/>
            <a:tailEnd/>
          </a:ln>
          <a:effectLst/>
        </p:spPr>
        <p:txBody>
          <a:bodyPr wrap="none">
            <a:spAutoFit/>
          </a:bodyPr>
          <a:lstStyle/>
          <a:p>
            <a:r>
              <a:rPr lang="en-US" sz="2000">
                <a:solidFill>
                  <a:schemeClr val="bg2"/>
                </a:solidFill>
              </a:rPr>
              <a:t>V</a:t>
            </a:r>
          </a:p>
        </p:txBody>
      </p:sp>
      <p:sp>
        <p:nvSpPr>
          <p:cNvPr id="502856" name="Line 72"/>
          <p:cNvSpPr>
            <a:spLocks noChangeShapeType="1"/>
          </p:cNvSpPr>
          <p:nvPr/>
        </p:nvSpPr>
        <p:spPr bwMode="auto">
          <a:xfrm>
            <a:off x="3276600" y="5715000"/>
            <a:ext cx="1828800" cy="0"/>
          </a:xfrm>
          <a:prstGeom prst="line">
            <a:avLst/>
          </a:prstGeom>
          <a:noFill/>
          <a:ln w="76200">
            <a:solidFill>
              <a:schemeClr val="bg2"/>
            </a:solidFill>
            <a:round/>
            <a:headEnd type="triangle" w="med" len="med"/>
            <a:tailEnd type="triangle" w="med" len="med"/>
          </a:ln>
          <a:effectLst/>
        </p:spPr>
        <p:txBody>
          <a:bodyPr/>
          <a:lstStyle/>
          <a:p>
            <a:endParaRPr lang="en-US"/>
          </a:p>
        </p:txBody>
      </p:sp>
      <p:sp>
        <p:nvSpPr>
          <p:cNvPr id="502857" name="Text Box 73"/>
          <p:cNvSpPr txBox="1">
            <a:spLocks noChangeArrowheads="1"/>
          </p:cNvSpPr>
          <p:nvPr/>
        </p:nvSpPr>
        <p:spPr bwMode="auto">
          <a:xfrm>
            <a:off x="3717925" y="5294313"/>
            <a:ext cx="1009650" cy="366712"/>
          </a:xfrm>
          <a:prstGeom prst="rect">
            <a:avLst/>
          </a:prstGeom>
          <a:noFill/>
          <a:ln w="9525">
            <a:noFill/>
            <a:miter lim="800000"/>
            <a:headEnd/>
            <a:tailEnd/>
          </a:ln>
          <a:effectLst/>
        </p:spPr>
        <p:txBody>
          <a:bodyPr wrap="none">
            <a:spAutoFit/>
          </a:bodyPr>
          <a:lstStyle/>
          <a:p>
            <a:r>
              <a:rPr lang="en-US"/>
              <a:t>“Proof”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27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27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27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27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27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smtClean="0"/>
              <a:t>Starter Problem: Index</a:t>
            </a:r>
            <a:endParaRPr lang="en-US" dirty="0"/>
          </a:p>
        </p:txBody>
      </p:sp>
      <p:sp>
        <p:nvSpPr>
          <p:cNvPr id="504835" name="Rectangle 3"/>
          <p:cNvSpPr>
            <a:spLocks noGrp="1" noChangeArrowheads="1"/>
          </p:cNvSpPr>
          <p:nvPr>
            <p:ph type="body" idx="1"/>
          </p:nvPr>
        </p:nvSpPr>
        <p:spPr>
          <a:xfrm>
            <a:off x="457200" y="2057400"/>
            <a:ext cx="8229600" cy="3962400"/>
          </a:xfrm>
        </p:spPr>
        <p:txBody>
          <a:bodyPr/>
          <a:lstStyle/>
          <a:p>
            <a:r>
              <a:rPr lang="en-US" dirty="0"/>
              <a:t>Fundamental (hard) problem in data streams</a:t>
            </a:r>
          </a:p>
          <a:p>
            <a:pPr lvl="1"/>
            <a:r>
              <a:rPr lang="en-US" dirty="0"/>
              <a:t>Input is a length </a:t>
            </a:r>
            <a:r>
              <a:rPr lang="en-US" dirty="0" smtClean="0">
                <a:solidFill>
                  <a:schemeClr val="bg2"/>
                </a:solidFill>
              </a:rPr>
              <a:t>m</a:t>
            </a:r>
            <a:r>
              <a:rPr lang="en-US" dirty="0" smtClean="0"/>
              <a:t> </a:t>
            </a:r>
            <a:r>
              <a:rPr lang="en-US" dirty="0"/>
              <a:t>binary string </a:t>
            </a:r>
            <a:r>
              <a:rPr lang="en-US" dirty="0">
                <a:solidFill>
                  <a:schemeClr val="bg2"/>
                </a:solidFill>
              </a:rPr>
              <a:t>x</a:t>
            </a:r>
            <a:r>
              <a:rPr lang="en-US" dirty="0"/>
              <a:t> followed by index </a:t>
            </a:r>
            <a:r>
              <a:rPr lang="en-US" dirty="0">
                <a:solidFill>
                  <a:schemeClr val="bg2"/>
                </a:solidFill>
              </a:rPr>
              <a:t>y</a:t>
            </a:r>
          </a:p>
          <a:p>
            <a:pPr lvl="1"/>
            <a:r>
              <a:rPr lang="en-US" dirty="0"/>
              <a:t>Desired output is </a:t>
            </a:r>
            <a:r>
              <a:rPr lang="en-US" dirty="0">
                <a:solidFill>
                  <a:schemeClr val="bg2"/>
                </a:solidFill>
              </a:rPr>
              <a:t>x[y]</a:t>
            </a:r>
          </a:p>
          <a:p>
            <a:pPr lvl="1"/>
            <a:r>
              <a:rPr lang="en-US" dirty="0"/>
              <a:t>Requires </a:t>
            </a:r>
            <a:r>
              <a:rPr lang="en-US" dirty="0">
                <a:solidFill>
                  <a:schemeClr val="bg2"/>
                </a:solidFill>
                <a:latin typeface="Symbol" pitchFamily="18" charset="2"/>
                <a:sym typeface="Symbol" pitchFamily="18" charset="2"/>
              </a:rPr>
              <a:t></a:t>
            </a:r>
            <a:r>
              <a:rPr lang="en-US" dirty="0" smtClean="0">
                <a:solidFill>
                  <a:schemeClr val="bg2"/>
                </a:solidFill>
              </a:rPr>
              <a:t>(m)</a:t>
            </a:r>
            <a:r>
              <a:rPr lang="en-US" dirty="0" smtClean="0"/>
              <a:t> </a:t>
            </a:r>
            <a:r>
              <a:rPr lang="en-US" dirty="0"/>
              <a:t>space even </a:t>
            </a:r>
            <a:r>
              <a:rPr lang="en-US" dirty="0" smtClean="0"/>
              <a:t>allowing error probability</a:t>
            </a:r>
          </a:p>
          <a:p>
            <a:r>
              <a:rPr lang="en-US" dirty="0" smtClean="0"/>
              <a:t>Can we find a protocol to allow recovery of arbitrary bits</a:t>
            </a:r>
          </a:p>
          <a:p>
            <a:pPr lvl="1"/>
            <a:r>
              <a:rPr lang="en-US" dirty="0" smtClean="0"/>
              <a:t>Without having the verifier store the entire sequence?</a:t>
            </a:r>
            <a:endParaRPr lang="en-US" dirty="0"/>
          </a:p>
        </p:txBody>
      </p:sp>
      <p:sp>
        <p:nvSpPr>
          <p:cNvPr id="504837" name="Text Box 5"/>
          <p:cNvSpPr txBox="1">
            <a:spLocks noChangeArrowheads="1"/>
          </p:cNvSpPr>
          <p:nvPr/>
        </p:nvSpPr>
        <p:spPr bwMode="auto">
          <a:xfrm>
            <a:off x="990600" y="1347788"/>
            <a:ext cx="6096000" cy="547687"/>
          </a:xfrm>
          <a:prstGeom prst="rect">
            <a:avLst/>
          </a:prstGeom>
          <a:noFill/>
          <a:ln w="28575">
            <a:solidFill>
              <a:schemeClr val="tx1"/>
            </a:solidFill>
            <a:miter lim="800000"/>
            <a:headEnd/>
            <a:tailEnd/>
          </a:ln>
          <a:effectLst/>
        </p:spPr>
        <p:txBody>
          <a:bodyPr>
            <a:spAutoFit/>
          </a:bodyPr>
          <a:lstStyle/>
          <a:p>
            <a:pPr>
              <a:spcBef>
                <a:spcPct val="50000"/>
              </a:spcBef>
            </a:pPr>
            <a:r>
              <a:rPr lang="en-US" sz="2800" dirty="0">
                <a:solidFill>
                  <a:schemeClr val="bg2"/>
                </a:solidFill>
              </a:rPr>
              <a:t>0  1  1  1  0  1  0  1  1  0  0  0   0 …</a:t>
            </a:r>
          </a:p>
        </p:txBody>
      </p:sp>
      <p:sp>
        <p:nvSpPr>
          <p:cNvPr id="504847" name="Text Box 15"/>
          <p:cNvSpPr txBox="1">
            <a:spLocks noChangeArrowheads="1"/>
          </p:cNvSpPr>
          <p:nvPr/>
        </p:nvSpPr>
        <p:spPr bwMode="auto">
          <a:xfrm>
            <a:off x="7086600" y="1347788"/>
            <a:ext cx="1600200" cy="523220"/>
          </a:xfrm>
          <a:prstGeom prst="rect">
            <a:avLst/>
          </a:prstGeom>
          <a:noFill/>
          <a:ln w="38100">
            <a:solidFill>
              <a:schemeClr val="tx1"/>
            </a:solidFill>
            <a:miter lim="800000"/>
            <a:headEnd/>
            <a:tailEnd/>
          </a:ln>
          <a:effectLst/>
        </p:spPr>
        <p:txBody>
          <a:bodyPr wrap="square">
            <a:spAutoFit/>
          </a:bodyPr>
          <a:lstStyle/>
          <a:p>
            <a:pPr>
              <a:spcBef>
                <a:spcPct val="50000"/>
              </a:spcBef>
            </a:pPr>
            <a:r>
              <a:rPr lang="en-US" sz="2800" dirty="0" smtClean="0">
                <a:solidFill>
                  <a:schemeClr val="bg2"/>
                </a:solidFill>
              </a:rPr>
              <a:t>1258914</a:t>
            </a:r>
            <a:endParaRPr lang="en-US" sz="2800" dirty="0">
              <a:solidFill>
                <a:schemeClr val="bg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problem: Nearest neighbor</a:t>
            </a:r>
            <a:endParaRPr lang="en-US" dirty="0"/>
          </a:p>
        </p:txBody>
      </p:sp>
      <p:sp>
        <p:nvSpPr>
          <p:cNvPr id="45059" name="AutoShape 3"/>
          <p:cNvSpPr>
            <a:spLocks noChangeAspect="1" noChangeArrowheads="1" noTextEdit="1"/>
          </p:cNvSpPr>
          <p:nvPr/>
        </p:nvSpPr>
        <p:spPr bwMode="auto">
          <a:xfrm>
            <a:off x="1143000" y="1524000"/>
            <a:ext cx="7394684" cy="40371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61" name="Rectangle 5"/>
          <p:cNvSpPr>
            <a:spLocks noChangeArrowheads="1"/>
          </p:cNvSpPr>
          <p:nvPr/>
        </p:nvSpPr>
        <p:spPr bwMode="auto">
          <a:xfrm>
            <a:off x="1143000" y="1524000"/>
            <a:ext cx="7394684" cy="403510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23" name="Group 422"/>
          <p:cNvGrpSpPr/>
          <p:nvPr/>
        </p:nvGrpSpPr>
        <p:grpSpPr>
          <a:xfrm>
            <a:off x="6176169" y="4829500"/>
            <a:ext cx="1350017" cy="352641"/>
            <a:chOff x="6176169" y="4829500"/>
            <a:chExt cx="1350017" cy="352641"/>
          </a:xfrm>
        </p:grpSpPr>
        <p:sp>
          <p:nvSpPr>
            <p:cNvPr id="45111" name="Freeform 55"/>
            <p:cNvSpPr>
              <a:spLocks/>
            </p:cNvSpPr>
            <p:nvPr/>
          </p:nvSpPr>
          <p:spPr bwMode="auto">
            <a:xfrm>
              <a:off x="7114694" y="4837607"/>
              <a:ext cx="312166" cy="259414"/>
            </a:xfrm>
            <a:custGeom>
              <a:avLst/>
              <a:gdLst/>
              <a:ahLst/>
              <a:cxnLst>
                <a:cxn ang="0">
                  <a:pos x="86" y="0"/>
                </a:cxn>
                <a:cxn ang="0">
                  <a:pos x="82" y="4"/>
                </a:cxn>
                <a:cxn ang="0">
                  <a:pos x="77" y="5"/>
                </a:cxn>
                <a:cxn ang="0">
                  <a:pos x="74" y="7"/>
                </a:cxn>
                <a:cxn ang="0">
                  <a:pos x="73" y="11"/>
                </a:cxn>
                <a:cxn ang="0">
                  <a:pos x="73" y="16"/>
                </a:cxn>
                <a:cxn ang="0">
                  <a:pos x="84" y="53"/>
                </a:cxn>
                <a:cxn ang="0">
                  <a:pos x="114" y="22"/>
                </a:cxn>
                <a:cxn ang="0">
                  <a:pos x="122" y="11"/>
                </a:cxn>
                <a:cxn ang="0">
                  <a:pos x="122" y="7"/>
                </a:cxn>
                <a:cxn ang="0">
                  <a:pos x="118" y="5"/>
                </a:cxn>
                <a:cxn ang="0">
                  <a:pos x="111" y="4"/>
                </a:cxn>
                <a:cxn ang="0">
                  <a:pos x="154" y="0"/>
                </a:cxn>
                <a:cxn ang="0">
                  <a:pos x="147" y="5"/>
                </a:cxn>
                <a:cxn ang="0">
                  <a:pos x="137" y="10"/>
                </a:cxn>
                <a:cxn ang="0">
                  <a:pos x="118" y="25"/>
                </a:cxn>
                <a:cxn ang="0">
                  <a:pos x="95" y="94"/>
                </a:cxn>
                <a:cxn ang="0">
                  <a:pos x="97" y="103"/>
                </a:cxn>
                <a:cxn ang="0">
                  <a:pos x="102" y="115"/>
                </a:cxn>
                <a:cxn ang="0">
                  <a:pos x="106" y="120"/>
                </a:cxn>
                <a:cxn ang="0">
                  <a:pos x="113" y="124"/>
                </a:cxn>
                <a:cxn ang="0">
                  <a:pos x="121" y="124"/>
                </a:cxn>
                <a:cxn ang="0">
                  <a:pos x="70" y="128"/>
                </a:cxn>
                <a:cxn ang="0">
                  <a:pos x="75" y="124"/>
                </a:cxn>
                <a:cxn ang="0">
                  <a:pos x="82" y="121"/>
                </a:cxn>
                <a:cxn ang="0">
                  <a:pos x="84" y="116"/>
                </a:cxn>
                <a:cxn ang="0">
                  <a:pos x="83" y="110"/>
                </a:cxn>
                <a:cxn ang="0">
                  <a:pos x="73" y="73"/>
                </a:cxn>
                <a:cxn ang="0">
                  <a:pos x="39" y="107"/>
                </a:cxn>
                <a:cxn ang="0">
                  <a:pos x="33" y="113"/>
                </a:cxn>
                <a:cxn ang="0">
                  <a:pos x="31" y="118"/>
                </a:cxn>
                <a:cxn ang="0">
                  <a:pos x="34" y="123"/>
                </a:cxn>
                <a:cxn ang="0">
                  <a:pos x="39" y="124"/>
                </a:cxn>
                <a:cxn ang="0">
                  <a:pos x="41" y="128"/>
                </a:cxn>
                <a:cxn ang="0">
                  <a:pos x="0" y="124"/>
                </a:cxn>
                <a:cxn ang="0">
                  <a:pos x="9" y="123"/>
                </a:cxn>
                <a:cxn ang="0">
                  <a:pos x="22" y="115"/>
                </a:cxn>
                <a:cxn ang="0">
                  <a:pos x="71" y="66"/>
                </a:cxn>
                <a:cxn ang="0">
                  <a:pos x="56" y="15"/>
                </a:cxn>
                <a:cxn ang="0">
                  <a:pos x="50" y="6"/>
                </a:cxn>
                <a:cxn ang="0">
                  <a:pos x="41" y="4"/>
                </a:cxn>
              </a:cxnLst>
              <a:rect l="0" t="0" r="r" b="b"/>
              <a:pathLst>
                <a:path w="154" h="128">
                  <a:moveTo>
                    <a:pt x="41" y="0"/>
                  </a:moveTo>
                  <a:lnTo>
                    <a:pt x="86" y="0"/>
                  </a:lnTo>
                  <a:lnTo>
                    <a:pt x="85" y="4"/>
                  </a:lnTo>
                  <a:lnTo>
                    <a:pt x="82" y="4"/>
                  </a:lnTo>
                  <a:lnTo>
                    <a:pt x="79" y="4"/>
                  </a:lnTo>
                  <a:lnTo>
                    <a:pt x="77" y="5"/>
                  </a:lnTo>
                  <a:lnTo>
                    <a:pt x="75" y="5"/>
                  </a:lnTo>
                  <a:lnTo>
                    <a:pt x="74" y="7"/>
                  </a:lnTo>
                  <a:lnTo>
                    <a:pt x="73" y="9"/>
                  </a:lnTo>
                  <a:lnTo>
                    <a:pt x="73" y="11"/>
                  </a:lnTo>
                  <a:lnTo>
                    <a:pt x="73" y="13"/>
                  </a:lnTo>
                  <a:lnTo>
                    <a:pt x="73" y="16"/>
                  </a:lnTo>
                  <a:lnTo>
                    <a:pt x="75" y="21"/>
                  </a:lnTo>
                  <a:lnTo>
                    <a:pt x="84" y="53"/>
                  </a:lnTo>
                  <a:lnTo>
                    <a:pt x="104" y="33"/>
                  </a:lnTo>
                  <a:lnTo>
                    <a:pt x="114" y="22"/>
                  </a:lnTo>
                  <a:lnTo>
                    <a:pt x="121" y="13"/>
                  </a:lnTo>
                  <a:lnTo>
                    <a:pt x="122" y="11"/>
                  </a:lnTo>
                  <a:lnTo>
                    <a:pt x="122" y="9"/>
                  </a:lnTo>
                  <a:lnTo>
                    <a:pt x="122" y="7"/>
                  </a:lnTo>
                  <a:lnTo>
                    <a:pt x="119" y="6"/>
                  </a:lnTo>
                  <a:lnTo>
                    <a:pt x="118" y="5"/>
                  </a:lnTo>
                  <a:lnTo>
                    <a:pt x="115" y="4"/>
                  </a:lnTo>
                  <a:lnTo>
                    <a:pt x="111" y="4"/>
                  </a:lnTo>
                  <a:lnTo>
                    <a:pt x="112" y="0"/>
                  </a:lnTo>
                  <a:lnTo>
                    <a:pt x="154" y="0"/>
                  </a:lnTo>
                  <a:lnTo>
                    <a:pt x="153" y="4"/>
                  </a:lnTo>
                  <a:lnTo>
                    <a:pt x="147" y="5"/>
                  </a:lnTo>
                  <a:lnTo>
                    <a:pt x="142" y="6"/>
                  </a:lnTo>
                  <a:lnTo>
                    <a:pt x="137" y="10"/>
                  </a:lnTo>
                  <a:lnTo>
                    <a:pt x="129" y="15"/>
                  </a:lnTo>
                  <a:lnTo>
                    <a:pt x="118" y="25"/>
                  </a:lnTo>
                  <a:lnTo>
                    <a:pt x="85" y="59"/>
                  </a:lnTo>
                  <a:lnTo>
                    <a:pt x="95" y="94"/>
                  </a:lnTo>
                  <a:lnTo>
                    <a:pt x="96" y="98"/>
                  </a:lnTo>
                  <a:lnTo>
                    <a:pt x="97" y="103"/>
                  </a:lnTo>
                  <a:lnTo>
                    <a:pt x="100" y="109"/>
                  </a:lnTo>
                  <a:lnTo>
                    <a:pt x="102" y="115"/>
                  </a:lnTo>
                  <a:lnTo>
                    <a:pt x="104" y="118"/>
                  </a:lnTo>
                  <a:lnTo>
                    <a:pt x="106" y="120"/>
                  </a:lnTo>
                  <a:lnTo>
                    <a:pt x="109" y="123"/>
                  </a:lnTo>
                  <a:lnTo>
                    <a:pt x="113" y="124"/>
                  </a:lnTo>
                  <a:lnTo>
                    <a:pt x="116" y="124"/>
                  </a:lnTo>
                  <a:lnTo>
                    <a:pt x="121" y="124"/>
                  </a:lnTo>
                  <a:lnTo>
                    <a:pt x="119" y="128"/>
                  </a:lnTo>
                  <a:lnTo>
                    <a:pt x="70" y="128"/>
                  </a:lnTo>
                  <a:lnTo>
                    <a:pt x="71" y="124"/>
                  </a:lnTo>
                  <a:lnTo>
                    <a:pt x="75" y="124"/>
                  </a:lnTo>
                  <a:lnTo>
                    <a:pt x="79" y="123"/>
                  </a:lnTo>
                  <a:lnTo>
                    <a:pt x="82" y="121"/>
                  </a:lnTo>
                  <a:lnTo>
                    <a:pt x="84" y="119"/>
                  </a:lnTo>
                  <a:lnTo>
                    <a:pt x="84" y="116"/>
                  </a:lnTo>
                  <a:lnTo>
                    <a:pt x="84" y="114"/>
                  </a:lnTo>
                  <a:lnTo>
                    <a:pt x="83" y="110"/>
                  </a:lnTo>
                  <a:lnTo>
                    <a:pt x="82" y="105"/>
                  </a:lnTo>
                  <a:lnTo>
                    <a:pt x="73" y="73"/>
                  </a:lnTo>
                  <a:lnTo>
                    <a:pt x="43" y="104"/>
                  </a:lnTo>
                  <a:lnTo>
                    <a:pt x="39" y="107"/>
                  </a:lnTo>
                  <a:lnTo>
                    <a:pt x="35" y="110"/>
                  </a:lnTo>
                  <a:lnTo>
                    <a:pt x="33" y="113"/>
                  </a:lnTo>
                  <a:lnTo>
                    <a:pt x="32" y="115"/>
                  </a:lnTo>
                  <a:lnTo>
                    <a:pt x="31" y="118"/>
                  </a:lnTo>
                  <a:lnTo>
                    <a:pt x="32" y="120"/>
                  </a:lnTo>
                  <a:lnTo>
                    <a:pt x="34" y="123"/>
                  </a:lnTo>
                  <a:lnTo>
                    <a:pt x="35" y="123"/>
                  </a:lnTo>
                  <a:lnTo>
                    <a:pt x="39" y="124"/>
                  </a:lnTo>
                  <a:lnTo>
                    <a:pt x="42" y="124"/>
                  </a:lnTo>
                  <a:lnTo>
                    <a:pt x="41" y="128"/>
                  </a:lnTo>
                  <a:lnTo>
                    <a:pt x="0" y="128"/>
                  </a:lnTo>
                  <a:lnTo>
                    <a:pt x="0" y="124"/>
                  </a:lnTo>
                  <a:lnTo>
                    <a:pt x="4" y="124"/>
                  </a:lnTo>
                  <a:lnTo>
                    <a:pt x="9" y="123"/>
                  </a:lnTo>
                  <a:lnTo>
                    <a:pt x="13" y="120"/>
                  </a:lnTo>
                  <a:lnTo>
                    <a:pt x="22" y="115"/>
                  </a:lnTo>
                  <a:lnTo>
                    <a:pt x="34" y="104"/>
                  </a:lnTo>
                  <a:lnTo>
                    <a:pt x="71" y="66"/>
                  </a:lnTo>
                  <a:lnTo>
                    <a:pt x="61" y="29"/>
                  </a:lnTo>
                  <a:lnTo>
                    <a:pt x="56" y="15"/>
                  </a:lnTo>
                  <a:lnTo>
                    <a:pt x="52" y="9"/>
                  </a:lnTo>
                  <a:lnTo>
                    <a:pt x="50" y="6"/>
                  </a:lnTo>
                  <a:lnTo>
                    <a:pt x="45" y="5"/>
                  </a:lnTo>
                  <a:lnTo>
                    <a:pt x="41" y="4"/>
                  </a:lnTo>
                  <a:lnTo>
                    <a:pt x="41"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12" name="Freeform 56"/>
            <p:cNvSpPr>
              <a:spLocks/>
            </p:cNvSpPr>
            <p:nvPr/>
          </p:nvSpPr>
          <p:spPr bwMode="auto">
            <a:xfrm>
              <a:off x="6715365" y="4829500"/>
              <a:ext cx="105407" cy="348587"/>
            </a:xfrm>
            <a:custGeom>
              <a:avLst/>
              <a:gdLst/>
              <a:ahLst/>
              <a:cxnLst>
                <a:cxn ang="0">
                  <a:pos x="52" y="0"/>
                </a:cxn>
                <a:cxn ang="0">
                  <a:pos x="52" y="4"/>
                </a:cxn>
                <a:cxn ang="0">
                  <a:pos x="42" y="11"/>
                </a:cxn>
                <a:cxn ang="0">
                  <a:pos x="33" y="21"/>
                </a:cxn>
                <a:cxn ang="0">
                  <a:pos x="27" y="34"/>
                </a:cxn>
                <a:cxn ang="0">
                  <a:pos x="22" y="49"/>
                </a:cxn>
                <a:cxn ang="0">
                  <a:pos x="19" y="66"/>
                </a:cxn>
                <a:cxn ang="0">
                  <a:pos x="19" y="83"/>
                </a:cxn>
                <a:cxn ang="0">
                  <a:pos x="19" y="102"/>
                </a:cxn>
                <a:cxn ang="0">
                  <a:pos x="21" y="120"/>
                </a:cxn>
                <a:cxn ang="0">
                  <a:pos x="25" y="131"/>
                </a:cxn>
                <a:cxn ang="0">
                  <a:pos x="28" y="140"/>
                </a:cxn>
                <a:cxn ang="0">
                  <a:pos x="32" y="148"/>
                </a:cxn>
                <a:cxn ang="0">
                  <a:pos x="37" y="154"/>
                </a:cxn>
                <a:cxn ang="0">
                  <a:pos x="44" y="162"/>
                </a:cxn>
                <a:cxn ang="0">
                  <a:pos x="52" y="169"/>
                </a:cxn>
                <a:cxn ang="0">
                  <a:pos x="52" y="172"/>
                </a:cxn>
                <a:cxn ang="0">
                  <a:pos x="40" y="164"/>
                </a:cxn>
                <a:cxn ang="0">
                  <a:pos x="29" y="155"/>
                </a:cxn>
                <a:cxn ang="0">
                  <a:pos x="17" y="141"/>
                </a:cxn>
                <a:cxn ang="0">
                  <a:pos x="8" y="124"/>
                </a:cxn>
                <a:cxn ang="0">
                  <a:pos x="2" y="106"/>
                </a:cxn>
                <a:cxn ang="0">
                  <a:pos x="0" y="86"/>
                </a:cxn>
                <a:cxn ang="0">
                  <a:pos x="2" y="68"/>
                </a:cxn>
                <a:cxn ang="0">
                  <a:pos x="7" y="50"/>
                </a:cxn>
                <a:cxn ang="0">
                  <a:pos x="15" y="34"/>
                </a:cxn>
                <a:cxn ang="0">
                  <a:pos x="26" y="19"/>
                </a:cxn>
                <a:cxn ang="0">
                  <a:pos x="38" y="8"/>
                </a:cxn>
                <a:cxn ang="0">
                  <a:pos x="52" y="0"/>
                </a:cxn>
              </a:cxnLst>
              <a:rect l="0" t="0" r="r" b="b"/>
              <a:pathLst>
                <a:path w="52" h="172">
                  <a:moveTo>
                    <a:pt x="52" y="0"/>
                  </a:moveTo>
                  <a:lnTo>
                    <a:pt x="52" y="4"/>
                  </a:lnTo>
                  <a:lnTo>
                    <a:pt x="42" y="11"/>
                  </a:lnTo>
                  <a:lnTo>
                    <a:pt x="33" y="21"/>
                  </a:lnTo>
                  <a:lnTo>
                    <a:pt x="27" y="34"/>
                  </a:lnTo>
                  <a:lnTo>
                    <a:pt x="22" y="49"/>
                  </a:lnTo>
                  <a:lnTo>
                    <a:pt x="19" y="66"/>
                  </a:lnTo>
                  <a:lnTo>
                    <a:pt x="19" y="83"/>
                  </a:lnTo>
                  <a:lnTo>
                    <a:pt x="19" y="102"/>
                  </a:lnTo>
                  <a:lnTo>
                    <a:pt x="21" y="120"/>
                  </a:lnTo>
                  <a:lnTo>
                    <a:pt x="25" y="131"/>
                  </a:lnTo>
                  <a:lnTo>
                    <a:pt x="28" y="140"/>
                  </a:lnTo>
                  <a:lnTo>
                    <a:pt x="32" y="148"/>
                  </a:lnTo>
                  <a:lnTo>
                    <a:pt x="37" y="154"/>
                  </a:lnTo>
                  <a:lnTo>
                    <a:pt x="44" y="162"/>
                  </a:lnTo>
                  <a:lnTo>
                    <a:pt x="52" y="169"/>
                  </a:lnTo>
                  <a:lnTo>
                    <a:pt x="52" y="172"/>
                  </a:lnTo>
                  <a:lnTo>
                    <a:pt x="40" y="164"/>
                  </a:lnTo>
                  <a:lnTo>
                    <a:pt x="29" y="155"/>
                  </a:lnTo>
                  <a:lnTo>
                    <a:pt x="17" y="141"/>
                  </a:lnTo>
                  <a:lnTo>
                    <a:pt x="8" y="124"/>
                  </a:lnTo>
                  <a:lnTo>
                    <a:pt x="2" y="106"/>
                  </a:lnTo>
                  <a:lnTo>
                    <a:pt x="0" y="86"/>
                  </a:lnTo>
                  <a:lnTo>
                    <a:pt x="2" y="68"/>
                  </a:lnTo>
                  <a:lnTo>
                    <a:pt x="7" y="50"/>
                  </a:lnTo>
                  <a:lnTo>
                    <a:pt x="15" y="34"/>
                  </a:lnTo>
                  <a:lnTo>
                    <a:pt x="26" y="19"/>
                  </a:lnTo>
                  <a:lnTo>
                    <a:pt x="38" y="8"/>
                  </a:lnTo>
                  <a:lnTo>
                    <a:pt x="5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13" name="Freeform 57"/>
            <p:cNvSpPr>
              <a:spLocks/>
            </p:cNvSpPr>
            <p:nvPr/>
          </p:nvSpPr>
          <p:spPr bwMode="auto">
            <a:xfrm>
              <a:off x="7045774" y="5056488"/>
              <a:ext cx="54730" cy="101334"/>
            </a:xfrm>
            <a:custGeom>
              <a:avLst/>
              <a:gdLst/>
              <a:ahLst/>
              <a:cxnLst>
                <a:cxn ang="0">
                  <a:pos x="12" y="0"/>
                </a:cxn>
                <a:cxn ang="0">
                  <a:pos x="15" y="0"/>
                </a:cxn>
                <a:cxn ang="0">
                  <a:pos x="20" y="2"/>
                </a:cxn>
                <a:cxn ang="0">
                  <a:pos x="23" y="6"/>
                </a:cxn>
                <a:cxn ang="0">
                  <a:pos x="25" y="9"/>
                </a:cxn>
                <a:cxn ang="0">
                  <a:pos x="27" y="15"/>
                </a:cxn>
                <a:cxn ang="0">
                  <a:pos x="27" y="19"/>
                </a:cxn>
                <a:cxn ang="0">
                  <a:pos x="26" y="29"/>
                </a:cxn>
                <a:cxn ang="0">
                  <a:pos x="21" y="37"/>
                </a:cxn>
                <a:cxn ang="0">
                  <a:pos x="12" y="44"/>
                </a:cxn>
                <a:cxn ang="0">
                  <a:pos x="0" y="50"/>
                </a:cxn>
                <a:cxn ang="0">
                  <a:pos x="0" y="47"/>
                </a:cxn>
                <a:cxn ang="0">
                  <a:pos x="6" y="43"/>
                </a:cxn>
                <a:cxn ang="0">
                  <a:pos x="12" y="41"/>
                </a:cxn>
                <a:cxn ang="0">
                  <a:pos x="16" y="37"/>
                </a:cxn>
                <a:cxn ang="0">
                  <a:pos x="19" y="32"/>
                </a:cxn>
                <a:cxn ang="0">
                  <a:pos x="21" y="28"/>
                </a:cxn>
                <a:cxn ang="0">
                  <a:pos x="22" y="23"/>
                </a:cxn>
                <a:cxn ang="0">
                  <a:pos x="22" y="21"/>
                </a:cxn>
                <a:cxn ang="0">
                  <a:pos x="21" y="20"/>
                </a:cxn>
                <a:cxn ang="0">
                  <a:pos x="20" y="19"/>
                </a:cxn>
                <a:cxn ang="0">
                  <a:pos x="19" y="19"/>
                </a:cxn>
                <a:cxn ang="0">
                  <a:pos x="16" y="20"/>
                </a:cxn>
                <a:cxn ang="0">
                  <a:pos x="14" y="21"/>
                </a:cxn>
                <a:cxn ang="0">
                  <a:pos x="11" y="22"/>
                </a:cxn>
                <a:cxn ang="0">
                  <a:pos x="8" y="22"/>
                </a:cxn>
                <a:cxn ang="0">
                  <a:pos x="5" y="21"/>
                </a:cxn>
                <a:cxn ang="0">
                  <a:pos x="3" y="19"/>
                </a:cxn>
                <a:cxn ang="0">
                  <a:pos x="1" y="17"/>
                </a:cxn>
                <a:cxn ang="0">
                  <a:pos x="0" y="15"/>
                </a:cxn>
                <a:cxn ang="0">
                  <a:pos x="0" y="11"/>
                </a:cxn>
                <a:cxn ang="0">
                  <a:pos x="0" y="9"/>
                </a:cxn>
                <a:cxn ang="0">
                  <a:pos x="1" y="6"/>
                </a:cxn>
                <a:cxn ang="0">
                  <a:pos x="3" y="3"/>
                </a:cxn>
                <a:cxn ang="0">
                  <a:pos x="5" y="1"/>
                </a:cxn>
                <a:cxn ang="0">
                  <a:pos x="9" y="0"/>
                </a:cxn>
                <a:cxn ang="0">
                  <a:pos x="12" y="0"/>
                </a:cxn>
              </a:cxnLst>
              <a:rect l="0" t="0" r="r" b="b"/>
              <a:pathLst>
                <a:path w="27" h="50">
                  <a:moveTo>
                    <a:pt x="12" y="0"/>
                  </a:moveTo>
                  <a:lnTo>
                    <a:pt x="15" y="0"/>
                  </a:lnTo>
                  <a:lnTo>
                    <a:pt x="20" y="2"/>
                  </a:lnTo>
                  <a:lnTo>
                    <a:pt x="23" y="6"/>
                  </a:lnTo>
                  <a:lnTo>
                    <a:pt x="25" y="9"/>
                  </a:lnTo>
                  <a:lnTo>
                    <a:pt x="27" y="15"/>
                  </a:lnTo>
                  <a:lnTo>
                    <a:pt x="27" y="19"/>
                  </a:lnTo>
                  <a:lnTo>
                    <a:pt x="26" y="29"/>
                  </a:lnTo>
                  <a:lnTo>
                    <a:pt x="21" y="37"/>
                  </a:lnTo>
                  <a:lnTo>
                    <a:pt x="12" y="44"/>
                  </a:lnTo>
                  <a:lnTo>
                    <a:pt x="0" y="50"/>
                  </a:lnTo>
                  <a:lnTo>
                    <a:pt x="0" y="47"/>
                  </a:lnTo>
                  <a:lnTo>
                    <a:pt x="6" y="43"/>
                  </a:lnTo>
                  <a:lnTo>
                    <a:pt x="12" y="41"/>
                  </a:lnTo>
                  <a:lnTo>
                    <a:pt x="16" y="37"/>
                  </a:lnTo>
                  <a:lnTo>
                    <a:pt x="19" y="32"/>
                  </a:lnTo>
                  <a:lnTo>
                    <a:pt x="21" y="28"/>
                  </a:lnTo>
                  <a:lnTo>
                    <a:pt x="22" y="23"/>
                  </a:lnTo>
                  <a:lnTo>
                    <a:pt x="22" y="21"/>
                  </a:lnTo>
                  <a:lnTo>
                    <a:pt x="21" y="20"/>
                  </a:lnTo>
                  <a:lnTo>
                    <a:pt x="20" y="19"/>
                  </a:lnTo>
                  <a:lnTo>
                    <a:pt x="19" y="19"/>
                  </a:lnTo>
                  <a:lnTo>
                    <a:pt x="16" y="20"/>
                  </a:lnTo>
                  <a:lnTo>
                    <a:pt x="14" y="21"/>
                  </a:lnTo>
                  <a:lnTo>
                    <a:pt x="11" y="22"/>
                  </a:lnTo>
                  <a:lnTo>
                    <a:pt x="8" y="22"/>
                  </a:lnTo>
                  <a:lnTo>
                    <a:pt x="5" y="21"/>
                  </a:lnTo>
                  <a:lnTo>
                    <a:pt x="3" y="19"/>
                  </a:lnTo>
                  <a:lnTo>
                    <a:pt x="1" y="17"/>
                  </a:lnTo>
                  <a:lnTo>
                    <a:pt x="0" y="15"/>
                  </a:lnTo>
                  <a:lnTo>
                    <a:pt x="0" y="11"/>
                  </a:lnTo>
                  <a:lnTo>
                    <a:pt x="0" y="9"/>
                  </a:lnTo>
                  <a:lnTo>
                    <a:pt x="1" y="6"/>
                  </a:lnTo>
                  <a:lnTo>
                    <a:pt x="3" y="3"/>
                  </a:lnTo>
                  <a:lnTo>
                    <a:pt x="5" y="1"/>
                  </a:lnTo>
                  <a:lnTo>
                    <a:pt x="9" y="0"/>
                  </a:lnTo>
                  <a:lnTo>
                    <a:pt x="1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14" name="Freeform 58"/>
            <p:cNvSpPr>
              <a:spLocks/>
            </p:cNvSpPr>
            <p:nvPr/>
          </p:nvSpPr>
          <p:spPr bwMode="auto">
            <a:xfrm>
              <a:off x="7420779" y="4829500"/>
              <a:ext cx="105407" cy="348587"/>
            </a:xfrm>
            <a:custGeom>
              <a:avLst/>
              <a:gdLst/>
              <a:ahLst/>
              <a:cxnLst>
                <a:cxn ang="0">
                  <a:pos x="0" y="0"/>
                </a:cxn>
                <a:cxn ang="0">
                  <a:pos x="14" y="7"/>
                </a:cxn>
                <a:cxn ang="0">
                  <a:pos x="25" y="16"/>
                </a:cxn>
                <a:cxn ang="0">
                  <a:pos x="36" y="31"/>
                </a:cxn>
                <a:cxn ang="0">
                  <a:pos x="46" y="48"/>
                </a:cxn>
                <a:cxn ang="0">
                  <a:pos x="50" y="67"/>
                </a:cxn>
                <a:cxn ang="0">
                  <a:pos x="52" y="86"/>
                </a:cxn>
                <a:cxn ang="0">
                  <a:pos x="51" y="104"/>
                </a:cxn>
                <a:cxn ang="0">
                  <a:pos x="46" y="122"/>
                </a:cxn>
                <a:cxn ang="0">
                  <a:pos x="38" y="139"/>
                </a:cxn>
                <a:cxn ang="0">
                  <a:pos x="28" y="153"/>
                </a:cxn>
                <a:cxn ang="0">
                  <a:pos x="15" y="164"/>
                </a:cxn>
                <a:cxn ang="0">
                  <a:pos x="0" y="172"/>
                </a:cxn>
                <a:cxn ang="0">
                  <a:pos x="0" y="169"/>
                </a:cxn>
                <a:cxn ang="0">
                  <a:pos x="12" y="161"/>
                </a:cxn>
                <a:cxn ang="0">
                  <a:pos x="19" y="151"/>
                </a:cxn>
                <a:cxn ang="0">
                  <a:pos x="26" y="139"/>
                </a:cxn>
                <a:cxn ang="0">
                  <a:pos x="31" y="123"/>
                </a:cxn>
                <a:cxn ang="0">
                  <a:pos x="34" y="107"/>
                </a:cxn>
                <a:cxn ang="0">
                  <a:pos x="35" y="89"/>
                </a:cxn>
                <a:cxn ang="0">
                  <a:pos x="34" y="70"/>
                </a:cxn>
                <a:cxn ang="0">
                  <a:pos x="31" y="52"/>
                </a:cxn>
                <a:cxn ang="0">
                  <a:pos x="29" y="41"/>
                </a:cxn>
                <a:cxn ang="0">
                  <a:pos x="26" y="33"/>
                </a:cxn>
                <a:cxn ang="0">
                  <a:pos x="21" y="25"/>
                </a:cxn>
                <a:cxn ang="0">
                  <a:pos x="16" y="17"/>
                </a:cxn>
                <a:cxn ang="0">
                  <a:pos x="12" y="13"/>
                </a:cxn>
                <a:cxn ang="0">
                  <a:pos x="7" y="8"/>
                </a:cxn>
                <a:cxn ang="0">
                  <a:pos x="0" y="4"/>
                </a:cxn>
                <a:cxn ang="0">
                  <a:pos x="0" y="0"/>
                </a:cxn>
              </a:cxnLst>
              <a:rect l="0" t="0" r="r" b="b"/>
              <a:pathLst>
                <a:path w="52" h="172">
                  <a:moveTo>
                    <a:pt x="0" y="0"/>
                  </a:moveTo>
                  <a:lnTo>
                    <a:pt x="14" y="7"/>
                  </a:lnTo>
                  <a:lnTo>
                    <a:pt x="25" y="16"/>
                  </a:lnTo>
                  <a:lnTo>
                    <a:pt x="36" y="31"/>
                  </a:lnTo>
                  <a:lnTo>
                    <a:pt x="46" y="48"/>
                  </a:lnTo>
                  <a:lnTo>
                    <a:pt x="50" y="67"/>
                  </a:lnTo>
                  <a:lnTo>
                    <a:pt x="52" y="86"/>
                  </a:lnTo>
                  <a:lnTo>
                    <a:pt x="51" y="104"/>
                  </a:lnTo>
                  <a:lnTo>
                    <a:pt x="46" y="122"/>
                  </a:lnTo>
                  <a:lnTo>
                    <a:pt x="38" y="139"/>
                  </a:lnTo>
                  <a:lnTo>
                    <a:pt x="28" y="153"/>
                  </a:lnTo>
                  <a:lnTo>
                    <a:pt x="15" y="164"/>
                  </a:lnTo>
                  <a:lnTo>
                    <a:pt x="0" y="172"/>
                  </a:lnTo>
                  <a:lnTo>
                    <a:pt x="0" y="169"/>
                  </a:lnTo>
                  <a:lnTo>
                    <a:pt x="12" y="161"/>
                  </a:lnTo>
                  <a:lnTo>
                    <a:pt x="19" y="151"/>
                  </a:lnTo>
                  <a:lnTo>
                    <a:pt x="26" y="139"/>
                  </a:lnTo>
                  <a:lnTo>
                    <a:pt x="31" y="123"/>
                  </a:lnTo>
                  <a:lnTo>
                    <a:pt x="34" y="107"/>
                  </a:lnTo>
                  <a:lnTo>
                    <a:pt x="35" y="89"/>
                  </a:lnTo>
                  <a:lnTo>
                    <a:pt x="34" y="70"/>
                  </a:lnTo>
                  <a:lnTo>
                    <a:pt x="31" y="52"/>
                  </a:lnTo>
                  <a:lnTo>
                    <a:pt x="29" y="41"/>
                  </a:lnTo>
                  <a:lnTo>
                    <a:pt x="26" y="33"/>
                  </a:lnTo>
                  <a:lnTo>
                    <a:pt x="21" y="25"/>
                  </a:lnTo>
                  <a:lnTo>
                    <a:pt x="16" y="17"/>
                  </a:lnTo>
                  <a:lnTo>
                    <a:pt x="12" y="13"/>
                  </a:lnTo>
                  <a:lnTo>
                    <a:pt x="7" y="8"/>
                  </a:lnTo>
                  <a:lnTo>
                    <a:pt x="0" y="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15" name="Freeform 59"/>
            <p:cNvSpPr>
              <a:spLocks/>
            </p:cNvSpPr>
            <p:nvPr/>
          </p:nvSpPr>
          <p:spPr bwMode="auto">
            <a:xfrm>
              <a:off x="6176169" y="4837607"/>
              <a:ext cx="306085" cy="263467"/>
            </a:xfrm>
            <a:custGeom>
              <a:avLst/>
              <a:gdLst/>
              <a:ahLst/>
              <a:cxnLst>
                <a:cxn ang="0">
                  <a:pos x="30" y="0"/>
                </a:cxn>
                <a:cxn ang="0">
                  <a:pos x="61" y="0"/>
                </a:cxn>
                <a:cxn ang="0">
                  <a:pos x="100" y="100"/>
                </a:cxn>
                <a:cxn ang="0">
                  <a:pos x="121" y="26"/>
                </a:cxn>
                <a:cxn ang="0">
                  <a:pos x="124" y="21"/>
                </a:cxn>
                <a:cxn ang="0">
                  <a:pos x="124" y="15"/>
                </a:cxn>
                <a:cxn ang="0">
                  <a:pos x="125" y="12"/>
                </a:cxn>
                <a:cxn ang="0">
                  <a:pos x="124" y="9"/>
                </a:cxn>
                <a:cxn ang="0">
                  <a:pos x="121" y="6"/>
                </a:cxn>
                <a:cxn ang="0">
                  <a:pos x="119" y="5"/>
                </a:cxn>
                <a:cxn ang="0">
                  <a:pos x="117" y="4"/>
                </a:cxn>
                <a:cxn ang="0">
                  <a:pos x="113" y="4"/>
                </a:cxn>
                <a:cxn ang="0">
                  <a:pos x="110" y="4"/>
                </a:cxn>
                <a:cxn ang="0">
                  <a:pos x="112" y="0"/>
                </a:cxn>
                <a:cxn ang="0">
                  <a:pos x="151" y="0"/>
                </a:cxn>
                <a:cxn ang="0">
                  <a:pos x="150" y="4"/>
                </a:cxn>
                <a:cxn ang="0">
                  <a:pos x="146" y="4"/>
                </a:cxn>
                <a:cxn ang="0">
                  <a:pos x="142" y="4"/>
                </a:cxn>
                <a:cxn ang="0">
                  <a:pos x="140" y="5"/>
                </a:cxn>
                <a:cxn ang="0">
                  <a:pos x="137" y="7"/>
                </a:cxn>
                <a:cxn ang="0">
                  <a:pos x="134" y="11"/>
                </a:cxn>
                <a:cxn ang="0">
                  <a:pos x="133" y="14"/>
                </a:cxn>
                <a:cxn ang="0">
                  <a:pos x="130" y="19"/>
                </a:cxn>
                <a:cxn ang="0">
                  <a:pos x="128" y="25"/>
                </a:cxn>
                <a:cxn ang="0">
                  <a:pos x="98" y="130"/>
                </a:cxn>
                <a:cxn ang="0">
                  <a:pos x="95" y="130"/>
                </a:cxn>
                <a:cxn ang="0">
                  <a:pos x="53" y="24"/>
                </a:cxn>
                <a:cxn ang="0">
                  <a:pos x="31" y="103"/>
                </a:cxn>
                <a:cxn ang="0">
                  <a:pos x="29" y="108"/>
                </a:cxn>
                <a:cxn ang="0">
                  <a:pos x="27" y="113"/>
                </a:cxn>
                <a:cxn ang="0">
                  <a:pos x="27" y="116"/>
                </a:cxn>
                <a:cxn ang="0">
                  <a:pos x="29" y="119"/>
                </a:cxn>
                <a:cxn ang="0">
                  <a:pos x="30" y="121"/>
                </a:cxn>
                <a:cxn ang="0">
                  <a:pos x="32" y="123"/>
                </a:cxn>
                <a:cxn ang="0">
                  <a:pos x="36" y="124"/>
                </a:cxn>
                <a:cxn ang="0">
                  <a:pos x="41" y="124"/>
                </a:cxn>
                <a:cxn ang="0">
                  <a:pos x="40" y="128"/>
                </a:cxn>
                <a:cxn ang="0">
                  <a:pos x="0" y="128"/>
                </a:cxn>
                <a:cxn ang="0">
                  <a:pos x="2" y="124"/>
                </a:cxn>
                <a:cxn ang="0">
                  <a:pos x="6" y="124"/>
                </a:cxn>
                <a:cxn ang="0">
                  <a:pos x="10" y="124"/>
                </a:cxn>
                <a:cxn ang="0">
                  <a:pos x="12" y="123"/>
                </a:cxn>
                <a:cxn ang="0">
                  <a:pos x="15" y="121"/>
                </a:cxn>
                <a:cxn ang="0">
                  <a:pos x="18" y="119"/>
                </a:cxn>
                <a:cxn ang="0">
                  <a:pos x="20" y="116"/>
                </a:cxn>
                <a:cxn ang="0">
                  <a:pos x="21" y="111"/>
                </a:cxn>
                <a:cxn ang="0">
                  <a:pos x="23" y="105"/>
                </a:cxn>
                <a:cxn ang="0">
                  <a:pos x="48" y="14"/>
                </a:cxn>
                <a:cxn ang="0">
                  <a:pos x="45" y="10"/>
                </a:cxn>
                <a:cxn ang="0">
                  <a:pos x="41" y="6"/>
                </a:cxn>
                <a:cxn ang="0">
                  <a:pos x="37" y="5"/>
                </a:cxn>
                <a:cxn ang="0">
                  <a:pos x="33" y="4"/>
                </a:cxn>
                <a:cxn ang="0">
                  <a:pos x="29" y="4"/>
                </a:cxn>
                <a:cxn ang="0">
                  <a:pos x="30" y="0"/>
                </a:cxn>
              </a:cxnLst>
              <a:rect l="0" t="0" r="r" b="b"/>
              <a:pathLst>
                <a:path w="151" h="130">
                  <a:moveTo>
                    <a:pt x="30" y="0"/>
                  </a:moveTo>
                  <a:lnTo>
                    <a:pt x="61" y="0"/>
                  </a:lnTo>
                  <a:lnTo>
                    <a:pt x="100" y="100"/>
                  </a:lnTo>
                  <a:lnTo>
                    <a:pt x="121" y="26"/>
                  </a:lnTo>
                  <a:lnTo>
                    <a:pt x="124" y="21"/>
                  </a:lnTo>
                  <a:lnTo>
                    <a:pt x="124" y="15"/>
                  </a:lnTo>
                  <a:lnTo>
                    <a:pt x="125" y="12"/>
                  </a:lnTo>
                  <a:lnTo>
                    <a:pt x="124" y="9"/>
                  </a:lnTo>
                  <a:lnTo>
                    <a:pt x="121" y="6"/>
                  </a:lnTo>
                  <a:lnTo>
                    <a:pt x="119" y="5"/>
                  </a:lnTo>
                  <a:lnTo>
                    <a:pt x="117" y="4"/>
                  </a:lnTo>
                  <a:lnTo>
                    <a:pt x="113" y="4"/>
                  </a:lnTo>
                  <a:lnTo>
                    <a:pt x="110" y="4"/>
                  </a:lnTo>
                  <a:lnTo>
                    <a:pt x="112" y="0"/>
                  </a:lnTo>
                  <a:lnTo>
                    <a:pt x="151" y="0"/>
                  </a:lnTo>
                  <a:lnTo>
                    <a:pt x="150" y="4"/>
                  </a:lnTo>
                  <a:lnTo>
                    <a:pt x="146" y="4"/>
                  </a:lnTo>
                  <a:lnTo>
                    <a:pt x="142" y="4"/>
                  </a:lnTo>
                  <a:lnTo>
                    <a:pt x="140" y="5"/>
                  </a:lnTo>
                  <a:lnTo>
                    <a:pt x="137" y="7"/>
                  </a:lnTo>
                  <a:lnTo>
                    <a:pt x="134" y="11"/>
                  </a:lnTo>
                  <a:lnTo>
                    <a:pt x="133" y="14"/>
                  </a:lnTo>
                  <a:lnTo>
                    <a:pt x="130" y="19"/>
                  </a:lnTo>
                  <a:lnTo>
                    <a:pt x="128" y="25"/>
                  </a:lnTo>
                  <a:lnTo>
                    <a:pt x="98" y="130"/>
                  </a:lnTo>
                  <a:lnTo>
                    <a:pt x="95" y="130"/>
                  </a:lnTo>
                  <a:lnTo>
                    <a:pt x="53" y="24"/>
                  </a:lnTo>
                  <a:lnTo>
                    <a:pt x="31" y="103"/>
                  </a:lnTo>
                  <a:lnTo>
                    <a:pt x="29" y="108"/>
                  </a:lnTo>
                  <a:lnTo>
                    <a:pt x="27" y="113"/>
                  </a:lnTo>
                  <a:lnTo>
                    <a:pt x="27" y="116"/>
                  </a:lnTo>
                  <a:lnTo>
                    <a:pt x="29" y="119"/>
                  </a:lnTo>
                  <a:lnTo>
                    <a:pt x="30" y="121"/>
                  </a:lnTo>
                  <a:lnTo>
                    <a:pt x="32" y="123"/>
                  </a:lnTo>
                  <a:lnTo>
                    <a:pt x="36" y="124"/>
                  </a:lnTo>
                  <a:lnTo>
                    <a:pt x="41" y="124"/>
                  </a:lnTo>
                  <a:lnTo>
                    <a:pt x="40" y="128"/>
                  </a:lnTo>
                  <a:lnTo>
                    <a:pt x="0" y="128"/>
                  </a:lnTo>
                  <a:lnTo>
                    <a:pt x="2" y="124"/>
                  </a:lnTo>
                  <a:lnTo>
                    <a:pt x="6" y="124"/>
                  </a:lnTo>
                  <a:lnTo>
                    <a:pt x="10" y="124"/>
                  </a:lnTo>
                  <a:lnTo>
                    <a:pt x="12" y="123"/>
                  </a:lnTo>
                  <a:lnTo>
                    <a:pt x="15" y="121"/>
                  </a:lnTo>
                  <a:lnTo>
                    <a:pt x="18" y="119"/>
                  </a:lnTo>
                  <a:lnTo>
                    <a:pt x="20" y="116"/>
                  </a:lnTo>
                  <a:lnTo>
                    <a:pt x="21" y="111"/>
                  </a:lnTo>
                  <a:lnTo>
                    <a:pt x="23" y="105"/>
                  </a:lnTo>
                  <a:lnTo>
                    <a:pt x="48" y="14"/>
                  </a:lnTo>
                  <a:lnTo>
                    <a:pt x="45" y="10"/>
                  </a:lnTo>
                  <a:lnTo>
                    <a:pt x="41" y="6"/>
                  </a:lnTo>
                  <a:lnTo>
                    <a:pt x="37" y="5"/>
                  </a:lnTo>
                  <a:lnTo>
                    <a:pt x="33" y="4"/>
                  </a:lnTo>
                  <a:lnTo>
                    <a:pt x="29" y="4"/>
                  </a:lnTo>
                  <a:lnTo>
                    <a:pt x="3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16" name="Freeform 60"/>
            <p:cNvSpPr>
              <a:spLocks/>
            </p:cNvSpPr>
            <p:nvPr/>
          </p:nvSpPr>
          <p:spPr bwMode="auto">
            <a:xfrm>
              <a:off x="6435632" y="4837607"/>
              <a:ext cx="308112" cy="263467"/>
            </a:xfrm>
            <a:custGeom>
              <a:avLst/>
              <a:gdLst/>
              <a:ahLst/>
              <a:cxnLst>
                <a:cxn ang="0">
                  <a:pos x="29" y="0"/>
                </a:cxn>
                <a:cxn ang="0">
                  <a:pos x="60" y="0"/>
                </a:cxn>
                <a:cxn ang="0">
                  <a:pos x="101" y="100"/>
                </a:cxn>
                <a:cxn ang="0">
                  <a:pos x="122" y="26"/>
                </a:cxn>
                <a:cxn ang="0">
                  <a:pos x="123" y="21"/>
                </a:cxn>
                <a:cxn ang="0">
                  <a:pos x="124" y="15"/>
                </a:cxn>
                <a:cxn ang="0">
                  <a:pos x="124" y="12"/>
                </a:cxn>
                <a:cxn ang="0">
                  <a:pos x="124" y="9"/>
                </a:cxn>
                <a:cxn ang="0">
                  <a:pos x="122" y="6"/>
                </a:cxn>
                <a:cxn ang="0">
                  <a:pos x="119" y="5"/>
                </a:cxn>
                <a:cxn ang="0">
                  <a:pos x="117" y="4"/>
                </a:cxn>
                <a:cxn ang="0">
                  <a:pos x="113" y="4"/>
                </a:cxn>
                <a:cxn ang="0">
                  <a:pos x="111" y="4"/>
                </a:cxn>
                <a:cxn ang="0">
                  <a:pos x="112" y="0"/>
                </a:cxn>
                <a:cxn ang="0">
                  <a:pos x="152" y="0"/>
                </a:cxn>
                <a:cxn ang="0">
                  <a:pos x="150" y="4"/>
                </a:cxn>
                <a:cxn ang="0">
                  <a:pos x="146" y="4"/>
                </a:cxn>
                <a:cxn ang="0">
                  <a:pos x="143" y="4"/>
                </a:cxn>
                <a:cxn ang="0">
                  <a:pos x="140" y="5"/>
                </a:cxn>
                <a:cxn ang="0">
                  <a:pos x="137" y="7"/>
                </a:cxn>
                <a:cxn ang="0">
                  <a:pos x="134" y="11"/>
                </a:cxn>
                <a:cxn ang="0">
                  <a:pos x="132" y="14"/>
                </a:cxn>
                <a:cxn ang="0">
                  <a:pos x="129" y="19"/>
                </a:cxn>
                <a:cxn ang="0">
                  <a:pos x="128" y="25"/>
                </a:cxn>
                <a:cxn ang="0">
                  <a:pos x="98" y="130"/>
                </a:cxn>
                <a:cxn ang="0">
                  <a:pos x="95" y="130"/>
                </a:cxn>
                <a:cxn ang="0">
                  <a:pos x="52" y="24"/>
                </a:cxn>
                <a:cxn ang="0">
                  <a:pos x="30" y="103"/>
                </a:cxn>
                <a:cxn ang="0">
                  <a:pos x="29" y="108"/>
                </a:cxn>
                <a:cxn ang="0">
                  <a:pos x="28" y="113"/>
                </a:cxn>
                <a:cxn ang="0">
                  <a:pos x="28" y="116"/>
                </a:cxn>
                <a:cxn ang="0">
                  <a:pos x="29" y="119"/>
                </a:cxn>
                <a:cxn ang="0">
                  <a:pos x="30" y="121"/>
                </a:cxn>
                <a:cxn ang="0">
                  <a:pos x="32" y="123"/>
                </a:cxn>
                <a:cxn ang="0">
                  <a:pos x="35" y="124"/>
                </a:cxn>
                <a:cxn ang="0">
                  <a:pos x="41" y="124"/>
                </a:cxn>
                <a:cxn ang="0">
                  <a:pos x="40" y="128"/>
                </a:cxn>
                <a:cxn ang="0">
                  <a:pos x="0" y="128"/>
                </a:cxn>
                <a:cxn ang="0">
                  <a:pos x="1" y="124"/>
                </a:cxn>
                <a:cxn ang="0">
                  <a:pos x="6" y="124"/>
                </a:cxn>
                <a:cxn ang="0">
                  <a:pos x="9" y="124"/>
                </a:cxn>
                <a:cxn ang="0">
                  <a:pos x="11" y="123"/>
                </a:cxn>
                <a:cxn ang="0">
                  <a:pos x="14" y="121"/>
                </a:cxn>
                <a:cxn ang="0">
                  <a:pos x="18" y="119"/>
                </a:cxn>
                <a:cxn ang="0">
                  <a:pos x="19" y="116"/>
                </a:cxn>
                <a:cxn ang="0">
                  <a:pos x="21" y="111"/>
                </a:cxn>
                <a:cxn ang="0">
                  <a:pos x="23" y="105"/>
                </a:cxn>
                <a:cxn ang="0">
                  <a:pos x="49" y="14"/>
                </a:cxn>
                <a:cxn ang="0">
                  <a:pos x="45" y="10"/>
                </a:cxn>
                <a:cxn ang="0">
                  <a:pos x="41" y="6"/>
                </a:cxn>
                <a:cxn ang="0">
                  <a:pos x="38" y="5"/>
                </a:cxn>
                <a:cxn ang="0">
                  <a:pos x="33" y="4"/>
                </a:cxn>
                <a:cxn ang="0">
                  <a:pos x="28" y="4"/>
                </a:cxn>
                <a:cxn ang="0">
                  <a:pos x="29" y="0"/>
                </a:cxn>
              </a:cxnLst>
              <a:rect l="0" t="0" r="r" b="b"/>
              <a:pathLst>
                <a:path w="152" h="130">
                  <a:moveTo>
                    <a:pt x="29" y="0"/>
                  </a:moveTo>
                  <a:lnTo>
                    <a:pt x="60" y="0"/>
                  </a:lnTo>
                  <a:lnTo>
                    <a:pt x="101" y="100"/>
                  </a:lnTo>
                  <a:lnTo>
                    <a:pt x="122" y="26"/>
                  </a:lnTo>
                  <a:lnTo>
                    <a:pt x="123" y="21"/>
                  </a:lnTo>
                  <a:lnTo>
                    <a:pt x="124" y="15"/>
                  </a:lnTo>
                  <a:lnTo>
                    <a:pt x="124" y="12"/>
                  </a:lnTo>
                  <a:lnTo>
                    <a:pt x="124" y="9"/>
                  </a:lnTo>
                  <a:lnTo>
                    <a:pt x="122" y="6"/>
                  </a:lnTo>
                  <a:lnTo>
                    <a:pt x="119" y="5"/>
                  </a:lnTo>
                  <a:lnTo>
                    <a:pt x="117" y="4"/>
                  </a:lnTo>
                  <a:lnTo>
                    <a:pt x="113" y="4"/>
                  </a:lnTo>
                  <a:lnTo>
                    <a:pt x="111" y="4"/>
                  </a:lnTo>
                  <a:lnTo>
                    <a:pt x="112" y="0"/>
                  </a:lnTo>
                  <a:lnTo>
                    <a:pt x="152" y="0"/>
                  </a:lnTo>
                  <a:lnTo>
                    <a:pt x="150" y="4"/>
                  </a:lnTo>
                  <a:lnTo>
                    <a:pt x="146" y="4"/>
                  </a:lnTo>
                  <a:lnTo>
                    <a:pt x="143" y="4"/>
                  </a:lnTo>
                  <a:lnTo>
                    <a:pt x="140" y="5"/>
                  </a:lnTo>
                  <a:lnTo>
                    <a:pt x="137" y="7"/>
                  </a:lnTo>
                  <a:lnTo>
                    <a:pt x="134" y="11"/>
                  </a:lnTo>
                  <a:lnTo>
                    <a:pt x="132" y="14"/>
                  </a:lnTo>
                  <a:lnTo>
                    <a:pt x="129" y="19"/>
                  </a:lnTo>
                  <a:lnTo>
                    <a:pt x="128" y="25"/>
                  </a:lnTo>
                  <a:lnTo>
                    <a:pt x="98" y="130"/>
                  </a:lnTo>
                  <a:lnTo>
                    <a:pt x="95" y="130"/>
                  </a:lnTo>
                  <a:lnTo>
                    <a:pt x="52" y="24"/>
                  </a:lnTo>
                  <a:lnTo>
                    <a:pt x="30" y="103"/>
                  </a:lnTo>
                  <a:lnTo>
                    <a:pt x="29" y="108"/>
                  </a:lnTo>
                  <a:lnTo>
                    <a:pt x="28" y="113"/>
                  </a:lnTo>
                  <a:lnTo>
                    <a:pt x="28" y="116"/>
                  </a:lnTo>
                  <a:lnTo>
                    <a:pt x="29" y="119"/>
                  </a:lnTo>
                  <a:lnTo>
                    <a:pt x="30" y="121"/>
                  </a:lnTo>
                  <a:lnTo>
                    <a:pt x="32" y="123"/>
                  </a:lnTo>
                  <a:lnTo>
                    <a:pt x="35" y="124"/>
                  </a:lnTo>
                  <a:lnTo>
                    <a:pt x="41" y="124"/>
                  </a:lnTo>
                  <a:lnTo>
                    <a:pt x="40" y="128"/>
                  </a:lnTo>
                  <a:lnTo>
                    <a:pt x="0" y="128"/>
                  </a:lnTo>
                  <a:lnTo>
                    <a:pt x="1" y="124"/>
                  </a:lnTo>
                  <a:lnTo>
                    <a:pt x="6" y="124"/>
                  </a:lnTo>
                  <a:lnTo>
                    <a:pt x="9" y="124"/>
                  </a:lnTo>
                  <a:lnTo>
                    <a:pt x="11" y="123"/>
                  </a:lnTo>
                  <a:lnTo>
                    <a:pt x="14" y="121"/>
                  </a:lnTo>
                  <a:lnTo>
                    <a:pt x="18" y="119"/>
                  </a:lnTo>
                  <a:lnTo>
                    <a:pt x="19" y="116"/>
                  </a:lnTo>
                  <a:lnTo>
                    <a:pt x="21" y="111"/>
                  </a:lnTo>
                  <a:lnTo>
                    <a:pt x="23" y="105"/>
                  </a:lnTo>
                  <a:lnTo>
                    <a:pt x="49" y="14"/>
                  </a:lnTo>
                  <a:lnTo>
                    <a:pt x="45" y="10"/>
                  </a:lnTo>
                  <a:lnTo>
                    <a:pt x="41" y="6"/>
                  </a:lnTo>
                  <a:lnTo>
                    <a:pt x="38" y="5"/>
                  </a:lnTo>
                  <a:lnTo>
                    <a:pt x="33" y="4"/>
                  </a:lnTo>
                  <a:lnTo>
                    <a:pt x="28" y="4"/>
                  </a:lnTo>
                  <a:lnTo>
                    <a:pt x="2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17" name="Freeform 61"/>
            <p:cNvSpPr>
              <a:spLocks/>
            </p:cNvSpPr>
            <p:nvPr/>
          </p:nvSpPr>
          <p:spPr bwMode="auto">
            <a:xfrm>
              <a:off x="6814690" y="4922727"/>
              <a:ext cx="206759" cy="259414"/>
            </a:xfrm>
            <a:custGeom>
              <a:avLst/>
              <a:gdLst/>
              <a:ahLst/>
              <a:cxnLst>
                <a:cxn ang="0">
                  <a:pos x="50" y="5"/>
                </a:cxn>
                <a:cxn ang="0">
                  <a:pos x="52" y="17"/>
                </a:cxn>
                <a:cxn ang="0">
                  <a:pos x="57" y="76"/>
                </a:cxn>
                <a:cxn ang="0">
                  <a:pos x="74" y="54"/>
                </a:cxn>
                <a:cxn ang="0">
                  <a:pos x="87" y="34"/>
                </a:cxn>
                <a:cxn ang="0">
                  <a:pos x="93" y="26"/>
                </a:cxn>
                <a:cxn ang="0">
                  <a:pos x="94" y="21"/>
                </a:cxn>
                <a:cxn ang="0">
                  <a:pos x="93" y="19"/>
                </a:cxn>
                <a:cxn ang="0">
                  <a:pos x="88" y="16"/>
                </a:cxn>
                <a:cxn ang="0">
                  <a:pos x="86" y="12"/>
                </a:cxn>
                <a:cxn ang="0">
                  <a:pos x="86" y="5"/>
                </a:cxn>
                <a:cxn ang="0">
                  <a:pos x="89" y="1"/>
                </a:cxn>
                <a:cxn ang="0">
                  <a:pos x="95" y="1"/>
                </a:cxn>
                <a:cxn ang="0">
                  <a:pos x="99" y="3"/>
                </a:cxn>
                <a:cxn ang="0">
                  <a:pos x="102" y="10"/>
                </a:cxn>
                <a:cxn ang="0">
                  <a:pos x="101" y="19"/>
                </a:cxn>
                <a:cxn ang="0">
                  <a:pos x="96" y="31"/>
                </a:cxn>
                <a:cxn ang="0">
                  <a:pos x="85" y="47"/>
                </a:cxn>
                <a:cxn ang="0">
                  <a:pos x="60" y="81"/>
                </a:cxn>
                <a:cxn ang="0">
                  <a:pos x="31" y="113"/>
                </a:cxn>
                <a:cxn ang="0">
                  <a:pos x="19" y="124"/>
                </a:cxn>
                <a:cxn ang="0">
                  <a:pos x="10" y="128"/>
                </a:cxn>
                <a:cxn ang="0">
                  <a:pos x="4" y="127"/>
                </a:cxn>
                <a:cxn ang="0">
                  <a:pos x="0" y="124"/>
                </a:cxn>
                <a:cxn ang="0">
                  <a:pos x="0" y="117"/>
                </a:cxn>
                <a:cxn ang="0">
                  <a:pos x="5" y="110"/>
                </a:cxn>
                <a:cxn ang="0">
                  <a:pos x="11" y="110"/>
                </a:cxn>
                <a:cxn ang="0">
                  <a:pos x="13" y="111"/>
                </a:cxn>
                <a:cxn ang="0">
                  <a:pos x="14" y="115"/>
                </a:cxn>
                <a:cxn ang="0">
                  <a:pos x="16" y="116"/>
                </a:cxn>
                <a:cxn ang="0">
                  <a:pos x="19" y="115"/>
                </a:cxn>
                <a:cxn ang="0">
                  <a:pos x="26" y="109"/>
                </a:cxn>
                <a:cxn ang="0">
                  <a:pos x="35" y="100"/>
                </a:cxn>
                <a:cxn ang="0">
                  <a:pos x="44" y="92"/>
                </a:cxn>
                <a:cxn ang="0">
                  <a:pos x="37" y="20"/>
                </a:cxn>
                <a:cxn ang="0">
                  <a:pos x="33" y="12"/>
                </a:cxn>
                <a:cxn ang="0">
                  <a:pos x="26" y="10"/>
                </a:cxn>
                <a:cxn ang="0">
                  <a:pos x="20" y="11"/>
                </a:cxn>
                <a:cxn ang="0">
                  <a:pos x="46" y="0"/>
                </a:cxn>
              </a:cxnLst>
              <a:rect l="0" t="0" r="r" b="b"/>
              <a:pathLst>
                <a:path w="102" h="128">
                  <a:moveTo>
                    <a:pt x="46" y="0"/>
                  </a:moveTo>
                  <a:lnTo>
                    <a:pt x="50" y="5"/>
                  </a:lnTo>
                  <a:lnTo>
                    <a:pt x="51" y="11"/>
                  </a:lnTo>
                  <a:lnTo>
                    <a:pt x="52" y="17"/>
                  </a:lnTo>
                  <a:lnTo>
                    <a:pt x="54" y="30"/>
                  </a:lnTo>
                  <a:lnTo>
                    <a:pt x="57" y="76"/>
                  </a:lnTo>
                  <a:lnTo>
                    <a:pt x="65" y="67"/>
                  </a:lnTo>
                  <a:lnTo>
                    <a:pt x="74" y="54"/>
                  </a:lnTo>
                  <a:lnTo>
                    <a:pt x="81" y="46"/>
                  </a:lnTo>
                  <a:lnTo>
                    <a:pt x="87" y="34"/>
                  </a:lnTo>
                  <a:lnTo>
                    <a:pt x="91" y="30"/>
                  </a:lnTo>
                  <a:lnTo>
                    <a:pt x="93" y="26"/>
                  </a:lnTo>
                  <a:lnTo>
                    <a:pt x="94" y="24"/>
                  </a:lnTo>
                  <a:lnTo>
                    <a:pt x="94" y="21"/>
                  </a:lnTo>
                  <a:lnTo>
                    <a:pt x="94" y="19"/>
                  </a:lnTo>
                  <a:lnTo>
                    <a:pt x="93" y="19"/>
                  </a:lnTo>
                  <a:lnTo>
                    <a:pt x="91" y="17"/>
                  </a:lnTo>
                  <a:lnTo>
                    <a:pt x="88" y="16"/>
                  </a:lnTo>
                  <a:lnTo>
                    <a:pt x="87" y="14"/>
                  </a:lnTo>
                  <a:lnTo>
                    <a:pt x="86" y="12"/>
                  </a:lnTo>
                  <a:lnTo>
                    <a:pt x="86" y="9"/>
                  </a:lnTo>
                  <a:lnTo>
                    <a:pt x="86" y="5"/>
                  </a:lnTo>
                  <a:lnTo>
                    <a:pt x="87" y="2"/>
                  </a:lnTo>
                  <a:lnTo>
                    <a:pt x="89" y="1"/>
                  </a:lnTo>
                  <a:lnTo>
                    <a:pt x="93" y="0"/>
                  </a:lnTo>
                  <a:lnTo>
                    <a:pt x="95" y="1"/>
                  </a:lnTo>
                  <a:lnTo>
                    <a:pt x="97" y="2"/>
                  </a:lnTo>
                  <a:lnTo>
                    <a:pt x="99" y="3"/>
                  </a:lnTo>
                  <a:lnTo>
                    <a:pt x="101" y="6"/>
                  </a:lnTo>
                  <a:lnTo>
                    <a:pt x="102" y="10"/>
                  </a:lnTo>
                  <a:lnTo>
                    <a:pt x="102" y="13"/>
                  </a:lnTo>
                  <a:lnTo>
                    <a:pt x="101" y="19"/>
                  </a:lnTo>
                  <a:lnTo>
                    <a:pt x="99" y="24"/>
                  </a:lnTo>
                  <a:lnTo>
                    <a:pt x="96" y="31"/>
                  </a:lnTo>
                  <a:lnTo>
                    <a:pt x="92" y="37"/>
                  </a:lnTo>
                  <a:lnTo>
                    <a:pt x="85" y="47"/>
                  </a:lnTo>
                  <a:lnTo>
                    <a:pt x="76" y="60"/>
                  </a:lnTo>
                  <a:lnTo>
                    <a:pt x="60" y="81"/>
                  </a:lnTo>
                  <a:lnTo>
                    <a:pt x="40" y="104"/>
                  </a:lnTo>
                  <a:lnTo>
                    <a:pt x="31" y="113"/>
                  </a:lnTo>
                  <a:lnTo>
                    <a:pt x="24" y="119"/>
                  </a:lnTo>
                  <a:lnTo>
                    <a:pt x="19" y="124"/>
                  </a:lnTo>
                  <a:lnTo>
                    <a:pt x="14" y="126"/>
                  </a:lnTo>
                  <a:lnTo>
                    <a:pt x="10" y="128"/>
                  </a:lnTo>
                  <a:lnTo>
                    <a:pt x="7" y="128"/>
                  </a:lnTo>
                  <a:lnTo>
                    <a:pt x="4" y="127"/>
                  </a:lnTo>
                  <a:lnTo>
                    <a:pt x="2" y="126"/>
                  </a:lnTo>
                  <a:lnTo>
                    <a:pt x="0" y="124"/>
                  </a:lnTo>
                  <a:lnTo>
                    <a:pt x="0" y="120"/>
                  </a:lnTo>
                  <a:lnTo>
                    <a:pt x="0" y="117"/>
                  </a:lnTo>
                  <a:lnTo>
                    <a:pt x="2" y="114"/>
                  </a:lnTo>
                  <a:lnTo>
                    <a:pt x="5" y="110"/>
                  </a:lnTo>
                  <a:lnTo>
                    <a:pt x="9" y="110"/>
                  </a:lnTo>
                  <a:lnTo>
                    <a:pt x="11" y="110"/>
                  </a:lnTo>
                  <a:lnTo>
                    <a:pt x="12" y="110"/>
                  </a:lnTo>
                  <a:lnTo>
                    <a:pt x="13" y="111"/>
                  </a:lnTo>
                  <a:lnTo>
                    <a:pt x="14" y="113"/>
                  </a:lnTo>
                  <a:lnTo>
                    <a:pt x="14" y="115"/>
                  </a:lnTo>
                  <a:lnTo>
                    <a:pt x="15" y="116"/>
                  </a:lnTo>
                  <a:lnTo>
                    <a:pt x="16" y="116"/>
                  </a:lnTo>
                  <a:lnTo>
                    <a:pt x="18" y="116"/>
                  </a:lnTo>
                  <a:lnTo>
                    <a:pt x="19" y="115"/>
                  </a:lnTo>
                  <a:lnTo>
                    <a:pt x="22" y="113"/>
                  </a:lnTo>
                  <a:lnTo>
                    <a:pt x="26" y="109"/>
                  </a:lnTo>
                  <a:lnTo>
                    <a:pt x="31" y="106"/>
                  </a:lnTo>
                  <a:lnTo>
                    <a:pt x="35" y="100"/>
                  </a:lnTo>
                  <a:lnTo>
                    <a:pt x="40" y="96"/>
                  </a:lnTo>
                  <a:lnTo>
                    <a:pt x="44" y="92"/>
                  </a:lnTo>
                  <a:lnTo>
                    <a:pt x="39" y="32"/>
                  </a:lnTo>
                  <a:lnTo>
                    <a:pt x="37" y="20"/>
                  </a:lnTo>
                  <a:lnTo>
                    <a:pt x="35" y="13"/>
                  </a:lnTo>
                  <a:lnTo>
                    <a:pt x="33" y="12"/>
                  </a:lnTo>
                  <a:lnTo>
                    <a:pt x="30" y="11"/>
                  </a:lnTo>
                  <a:lnTo>
                    <a:pt x="26" y="10"/>
                  </a:lnTo>
                  <a:lnTo>
                    <a:pt x="24" y="10"/>
                  </a:lnTo>
                  <a:lnTo>
                    <a:pt x="20" y="11"/>
                  </a:lnTo>
                  <a:lnTo>
                    <a:pt x="20" y="6"/>
                  </a:lnTo>
                  <a:lnTo>
                    <a:pt x="46" y="0"/>
                  </a:lnTo>
                  <a:close/>
                </a:path>
              </a:pathLst>
            </a:custGeom>
            <a:solidFill>
              <a:srgbClr val="0000FF"/>
            </a:solid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5118" name="Line 62"/>
          <p:cNvSpPr>
            <a:spLocks noChangeShapeType="1"/>
          </p:cNvSpPr>
          <p:nvPr/>
        </p:nvSpPr>
        <p:spPr bwMode="auto">
          <a:xfrm flipH="1">
            <a:off x="4655880" y="4965287"/>
            <a:ext cx="1313529" cy="20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19" name="Line 63"/>
          <p:cNvSpPr>
            <a:spLocks noChangeShapeType="1"/>
          </p:cNvSpPr>
          <p:nvPr/>
        </p:nvSpPr>
        <p:spPr bwMode="auto">
          <a:xfrm flipH="1" flipV="1">
            <a:off x="4335606" y="4320806"/>
            <a:ext cx="320274" cy="644481"/>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20" name="Freeform 64"/>
          <p:cNvSpPr>
            <a:spLocks/>
          </p:cNvSpPr>
          <p:nvPr/>
        </p:nvSpPr>
        <p:spPr bwMode="auto">
          <a:xfrm>
            <a:off x="4333579" y="4320806"/>
            <a:ext cx="79055" cy="117547"/>
          </a:xfrm>
          <a:custGeom>
            <a:avLst/>
            <a:gdLst/>
            <a:ahLst/>
            <a:cxnLst>
              <a:cxn ang="0">
                <a:pos x="0" y="0"/>
              </a:cxn>
              <a:cxn ang="0">
                <a:pos x="39" y="45"/>
              </a:cxn>
              <a:cxn ang="0">
                <a:pos x="12" y="58"/>
              </a:cxn>
              <a:cxn ang="0">
                <a:pos x="0" y="0"/>
              </a:cxn>
            </a:cxnLst>
            <a:rect l="0" t="0" r="r" b="b"/>
            <a:pathLst>
              <a:path w="39" h="58">
                <a:moveTo>
                  <a:pt x="0" y="0"/>
                </a:moveTo>
                <a:lnTo>
                  <a:pt x="39" y="45"/>
                </a:lnTo>
                <a:lnTo>
                  <a:pt x="12" y="58"/>
                </a:lnTo>
                <a:lnTo>
                  <a:pt x="0" y="0"/>
                </a:lnTo>
                <a:close/>
              </a:path>
            </a:pathLst>
          </a:custGeom>
          <a:solidFill>
            <a:srgbClr val="0000FF"/>
          </a:solid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21" name="Freeform 65"/>
          <p:cNvSpPr>
            <a:spLocks noEditPoints="1"/>
          </p:cNvSpPr>
          <p:nvPr/>
        </p:nvSpPr>
        <p:spPr bwMode="auto">
          <a:xfrm>
            <a:off x="4295065" y="4243793"/>
            <a:ext cx="154056" cy="226987"/>
          </a:xfrm>
          <a:custGeom>
            <a:avLst/>
            <a:gdLst/>
            <a:ahLst/>
            <a:cxnLst>
              <a:cxn ang="0">
                <a:pos x="39" y="77"/>
              </a:cxn>
              <a:cxn ang="0">
                <a:pos x="39" y="79"/>
              </a:cxn>
              <a:cxn ang="0">
                <a:pos x="40" y="79"/>
              </a:cxn>
              <a:cxn ang="0">
                <a:pos x="39" y="77"/>
              </a:cxn>
              <a:cxn ang="0">
                <a:pos x="0" y="0"/>
              </a:cxn>
              <a:cxn ang="0">
                <a:pos x="28" y="32"/>
              </a:cxn>
              <a:cxn ang="0">
                <a:pos x="67" y="76"/>
              </a:cxn>
              <a:cxn ang="0">
                <a:pos x="76" y="86"/>
              </a:cxn>
              <a:cxn ang="0">
                <a:pos x="63" y="93"/>
              </a:cxn>
              <a:cxn ang="0">
                <a:pos x="24" y="112"/>
              </a:cxn>
              <a:cxn ang="0">
                <a:pos x="21" y="98"/>
              </a:cxn>
              <a:cxn ang="0">
                <a:pos x="9" y="41"/>
              </a:cxn>
              <a:cxn ang="0">
                <a:pos x="0" y="0"/>
              </a:cxn>
            </a:cxnLst>
            <a:rect l="0" t="0" r="r" b="b"/>
            <a:pathLst>
              <a:path w="76" h="112">
                <a:moveTo>
                  <a:pt x="39" y="77"/>
                </a:moveTo>
                <a:lnTo>
                  <a:pt x="39" y="79"/>
                </a:lnTo>
                <a:lnTo>
                  <a:pt x="40" y="79"/>
                </a:lnTo>
                <a:lnTo>
                  <a:pt x="39" y="77"/>
                </a:lnTo>
                <a:close/>
                <a:moveTo>
                  <a:pt x="0" y="0"/>
                </a:moveTo>
                <a:lnTo>
                  <a:pt x="28" y="32"/>
                </a:lnTo>
                <a:lnTo>
                  <a:pt x="67" y="76"/>
                </a:lnTo>
                <a:lnTo>
                  <a:pt x="76" y="86"/>
                </a:lnTo>
                <a:lnTo>
                  <a:pt x="63" y="93"/>
                </a:lnTo>
                <a:lnTo>
                  <a:pt x="24" y="112"/>
                </a:lnTo>
                <a:lnTo>
                  <a:pt x="21" y="98"/>
                </a:lnTo>
                <a:lnTo>
                  <a:pt x="9" y="41"/>
                </a:lnTo>
                <a:lnTo>
                  <a:pt x="0" y="0"/>
                </a:lnTo>
                <a:close/>
              </a:path>
            </a:pathLst>
          </a:custGeom>
          <a:solidFill>
            <a:srgbClr val="0000FF"/>
          </a:solid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24" name="Group 423"/>
          <p:cNvGrpSpPr/>
          <p:nvPr/>
        </p:nvGrpSpPr>
        <p:grpSpPr>
          <a:xfrm>
            <a:off x="5647109" y="3672271"/>
            <a:ext cx="2685843" cy="354668"/>
            <a:chOff x="5647109" y="3672271"/>
            <a:chExt cx="2685843" cy="354668"/>
          </a:xfrm>
        </p:grpSpPr>
        <p:sp>
          <p:nvSpPr>
            <p:cNvPr id="45122" name="Freeform 66"/>
            <p:cNvSpPr>
              <a:spLocks/>
            </p:cNvSpPr>
            <p:nvPr/>
          </p:nvSpPr>
          <p:spPr bwMode="auto">
            <a:xfrm>
              <a:off x="8128220" y="3769551"/>
              <a:ext cx="204732" cy="257387"/>
            </a:xfrm>
            <a:custGeom>
              <a:avLst/>
              <a:gdLst/>
              <a:ahLst/>
              <a:cxnLst>
                <a:cxn ang="0">
                  <a:pos x="49" y="5"/>
                </a:cxn>
                <a:cxn ang="0">
                  <a:pos x="53" y="17"/>
                </a:cxn>
                <a:cxn ang="0">
                  <a:pos x="57" y="75"/>
                </a:cxn>
                <a:cxn ang="0">
                  <a:pos x="75" y="54"/>
                </a:cxn>
                <a:cxn ang="0">
                  <a:pos x="88" y="35"/>
                </a:cxn>
                <a:cxn ang="0">
                  <a:pos x="93" y="27"/>
                </a:cxn>
                <a:cxn ang="0">
                  <a:pos x="94" y="20"/>
                </a:cxn>
                <a:cxn ang="0">
                  <a:pos x="93" y="18"/>
                </a:cxn>
                <a:cxn ang="0">
                  <a:pos x="89" y="16"/>
                </a:cxn>
                <a:cxn ang="0">
                  <a:pos x="86" y="11"/>
                </a:cxn>
                <a:cxn ang="0">
                  <a:pos x="86" y="5"/>
                </a:cxn>
                <a:cxn ang="0">
                  <a:pos x="90" y="0"/>
                </a:cxn>
                <a:cxn ang="0">
                  <a:pos x="95" y="0"/>
                </a:cxn>
                <a:cxn ang="0">
                  <a:pos x="99" y="4"/>
                </a:cxn>
                <a:cxn ang="0">
                  <a:pos x="101" y="9"/>
                </a:cxn>
                <a:cxn ang="0">
                  <a:pos x="101" y="18"/>
                </a:cxn>
                <a:cxn ang="0">
                  <a:pos x="96" y="30"/>
                </a:cxn>
                <a:cxn ang="0">
                  <a:pos x="85" y="48"/>
                </a:cxn>
                <a:cxn ang="0">
                  <a:pos x="59" y="81"/>
                </a:cxn>
                <a:cxn ang="0">
                  <a:pos x="31" y="113"/>
                </a:cxn>
                <a:cxn ang="0">
                  <a:pos x="18" y="124"/>
                </a:cxn>
                <a:cxn ang="0">
                  <a:pos x="11" y="127"/>
                </a:cxn>
                <a:cxn ang="0">
                  <a:pos x="4" y="127"/>
                </a:cxn>
                <a:cxn ang="0">
                  <a:pos x="0" y="123"/>
                </a:cxn>
                <a:cxn ang="0">
                  <a:pos x="1" y="116"/>
                </a:cxn>
                <a:cxn ang="0">
                  <a:pos x="5" y="111"/>
                </a:cxn>
                <a:cxn ang="0">
                  <a:pos x="11" y="110"/>
                </a:cxn>
                <a:cxn ang="0">
                  <a:pos x="13" y="112"/>
                </a:cxn>
                <a:cxn ang="0">
                  <a:pos x="15" y="114"/>
                </a:cxn>
                <a:cxn ang="0">
                  <a:pos x="16" y="116"/>
                </a:cxn>
                <a:cxn ang="0">
                  <a:pos x="18" y="115"/>
                </a:cxn>
                <a:cxn ang="0">
                  <a:pos x="26" y="110"/>
                </a:cxn>
                <a:cxn ang="0">
                  <a:pos x="36" y="100"/>
                </a:cxn>
                <a:cxn ang="0">
                  <a:pos x="44" y="91"/>
                </a:cxn>
                <a:cxn ang="0">
                  <a:pos x="37" y="19"/>
                </a:cxn>
                <a:cxn ang="0">
                  <a:pos x="33" y="11"/>
                </a:cxn>
                <a:cxn ang="0">
                  <a:pos x="26" y="10"/>
                </a:cxn>
                <a:cxn ang="0">
                  <a:pos x="20" y="10"/>
                </a:cxn>
                <a:cxn ang="0">
                  <a:pos x="47" y="0"/>
                </a:cxn>
              </a:cxnLst>
              <a:rect l="0" t="0" r="r" b="b"/>
              <a:pathLst>
                <a:path w="101" h="127">
                  <a:moveTo>
                    <a:pt x="47" y="0"/>
                  </a:moveTo>
                  <a:lnTo>
                    <a:pt x="49" y="5"/>
                  </a:lnTo>
                  <a:lnTo>
                    <a:pt x="52" y="10"/>
                  </a:lnTo>
                  <a:lnTo>
                    <a:pt x="53" y="17"/>
                  </a:lnTo>
                  <a:lnTo>
                    <a:pt x="54" y="29"/>
                  </a:lnTo>
                  <a:lnTo>
                    <a:pt x="57" y="75"/>
                  </a:lnTo>
                  <a:lnTo>
                    <a:pt x="65" y="67"/>
                  </a:lnTo>
                  <a:lnTo>
                    <a:pt x="75" y="54"/>
                  </a:lnTo>
                  <a:lnTo>
                    <a:pt x="80" y="46"/>
                  </a:lnTo>
                  <a:lnTo>
                    <a:pt x="88" y="35"/>
                  </a:lnTo>
                  <a:lnTo>
                    <a:pt x="90" y="30"/>
                  </a:lnTo>
                  <a:lnTo>
                    <a:pt x="93" y="27"/>
                  </a:lnTo>
                  <a:lnTo>
                    <a:pt x="94" y="23"/>
                  </a:lnTo>
                  <a:lnTo>
                    <a:pt x="94" y="20"/>
                  </a:lnTo>
                  <a:lnTo>
                    <a:pt x="94" y="19"/>
                  </a:lnTo>
                  <a:lnTo>
                    <a:pt x="93" y="18"/>
                  </a:lnTo>
                  <a:lnTo>
                    <a:pt x="90" y="18"/>
                  </a:lnTo>
                  <a:lnTo>
                    <a:pt x="89" y="16"/>
                  </a:lnTo>
                  <a:lnTo>
                    <a:pt x="87" y="15"/>
                  </a:lnTo>
                  <a:lnTo>
                    <a:pt x="86" y="11"/>
                  </a:lnTo>
                  <a:lnTo>
                    <a:pt x="86" y="8"/>
                  </a:lnTo>
                  <a:lnTo>
                    <a:pt x="86" y="5"/>
                  </a:lnTo>
                  <a:lnTo>
                    <a:pt x="88" y="2"/>
                  </a:lnTo>
                  <a:lnTo>
                    <a:pt x="90" y="0"/>
                  </a:lnTo>
                  <a:lnTo>
                    <a:pt x="93" y="0"/>
                  </a:lnTo>
                  <a:lnTo>
                    <a:pt x="95" y="0"/>
                  </a:lnTo>
                  <a:lnTo>
                    <a:pt x="97" y="1"/>
                  </a:lnTo>
                  <a:lnTo>
                    <a:pt x="99" y="4"/>
                  </a:lnTo>
                  <a:lnTo>
                    <a:pt x="100" y="6"/>
                  </a:lnTo>
                  <a:lnTo>
                    <a:pt x="101" y="9"/>
                  </a:lnTo>
                  <a:lnTo>
                    <a:pt x="101" y="12"/>
                  </a:lnTo>
                  <a:lnTo>
                    <a:pt x="101" y="18"/>
                  </a:lnTo>
                  <a:lnTo>
                    <a:pt x="99" y="23"/>
                  </a:lnTo>
                  <a:lnTo>
                    <a:pt x="96" y="30"/>
                  </a:lnTo>
                  <a:lnTo>
                    <a:pt x="91" y="38"/>
                  </a:lnTo>
                  <a:lnTo>
                    <a:pt x="85" y="48"/>
                  </a:lnTo>
                  <a:lnTo>
                    <a:pt x="76" y="60"/>
                  </a:lnTo>
                  <a:lnTo>
                    <a:pt x="59" y="81"/>
                  </a:lnTo>
                  <a:lnTo>
                    <a:pt x="39" y="103"/>
                  </a:lnTo>
                  <a:lnTo>
                    <a:pt x="31" y="113"/>
                  </a:lnTo>
                  <a:lnTo>
                    <a:pt x="24" y="120"/>
                  </a:lnTo>
                  <a:lnTo>
                    <a:pt x="18" y="124"/>
                  </a:lnTo>
                  <a:lnTo>
                    <a:pt x="14" y="126"/>
                  </a:lnTo>
                  <a:lnTo>
                    <a:pt x="11" y="127"/>
                  </a:lnTo>
                  <a:lnTo>
                    <a:pt x="6" y="127"/>
                  </a:lnTo>
                  <a:lnTo>
                    <a:pt x="4" y="127"/>
                  </a:lnTo>
                  <a:lnTo>
                    <a:pt x="2" y="125"/>
                  </a:lnTo>
                  <a:lnTo>
                    <a:pt x="0" y="123"/>
                  </a:lnTo>
                  <a:lnTo>
                    <a:pt x="0" y="120"/>
                  </a:lnTo>
                  <a:lnTo>
                    <a:pt x="1" y="116"/>
                  </a:lnTo>
                  <a:lnTo>
                    <a:pt x="3" y="113"/>
                  </a:lnTo>
                  <a:lnTo>
                    <a:pt x="5" y="111"/>
                  </a:lnTo>
                  <a:lnTo>
                    <a:pt x="10" y="110"/>
                  </a:lnTo>
                  <a:lnTo>
                    <a:pt x="11" y="110"/>
                  </a:lnTo>
                  <a:lnTo>
                    <a:pt x="12" y="111"/>
                  </a:lnTo>
                  <a:lnTo>
                    <a:pt x="13" y="112"/>
                  </a:lnTo>
                  <a:lnTo>
                    <a:pt x="14" y="113"/>
                  </a:lnTo>
                  <a:lnTo>
                    <a:pt x="15" y="114"/>
                  </a:lnTo>
                  <a:lnTo>
                    <a:pt x="15" y="115"/>
                  </a:lnTo>
                  <a:lnTo>
                    <a:pt x="16" y="116"/>
                  </a:lnTo>
                  <a:lnTo>
                    <a:pt x="17" y="115"/>
                  </a:lnTo>
                  <a:lnTo>
                    <a:pt x="18" y="115"/>
                  </a:lnTo>
                  <a:lnTo>
                    <a:pt x="22" y="113"/>
                  </a:lnTo>
                  <a:lnTo>
                    <a:pt x="26" y="110"/>
                  </a:lnTo>
                  <a:lnTo>
                    <a:pt x="31" y="105"/>
                  </a:lnTo>
                  <a:lnTo>
                    <a:pt x="36" y="100"/>
                  </a:lnTo>
                  <a:lnTo>
                    <a:pt x="41" y="95"/>
                  </a:lnTo>
                  <a:lnTo>
                    <a:pt x="44" y="91"/>
                  </a:lnTo>
                  <a:lnTo>
                    <a:pt x="38" y="31"/>
                  </a:lnTo>
                  <a:lnTo>
                    <a:pt x="37" y="19"/>
                  </a:lnTo>
                  <a:lnTo>
                    <a:pt x="35" y="14"/>
                  </a:lnTo>
                  <a:lnTo>
                    <a:pt x="33" y="11"/>
                  </a:lnTo>
                  <a:lnTo>
                    <a:pt x="30" y="10"/>
                  </a:lnTo>
                  <a:lnTo>
                    <a:pt x="26" y="10"/>
                  </a:lnTo>
                  <a:lnTo>
                    <a:pt x="24" y="10"/>
                  </a:lnTo>
                  <a:lnTo>
                    <a:pt x="20" y="10"/>
                  </a:lnTo>
                  <a:lnTo>
                    <a:pt x="20" y="6"/>
                  </a:lnTo>
                  <a:lnTo>
                    <a:pt x="47" y="0"/>
                  </a:lnTo>
                  <a:close/>
                </a:path>
              </a:pathLst>
            </a:custGeom>
            <a:solidFill>
              <a:srgbClr val="0000FF"/>
            </a:solid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43" name="Line 87"/>
            <p:cNvSpPr>
              <a:spLocks noChangeShapeType="1"/>
            </p:cNvSpPr>
            <p:nvPr/>
          </p:nvSpPr>
          <p:spPr bwMode="auto">
            <a:xfrm flipH="1">
              <a:off x="5847787" y="3868858"/>
              <a:ext cx="6081" cy="344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44" name="Line 88"/>
            <p:cNvSpPr>
              <a:spLocks noChangeShapeType="1"/>
            </p:cNvSpPr>
            <p:nvPr/>
          </p:nvSpPr>
          <p:spPr bwMode="auto">
            <a:xfrm flipH="1">
              <a:off x="5833597" y="3903312"/>
              <a:ext cx="14189" cy="2634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45" name="Line 89"/>
            <p:cNvSpPr>
              <a:spLocks noChangeShapeType="1"/>
            </p:cNvSpPr>
            <p:nvPr/>
          </p:nvSpPr>
          <p:spPr bwMode="auto">
            <a:xfrm flipH="1">
              <a:off x="5811300" y="3929659"/>
              <a:ext cx="22298"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46" name="Line 90"/>
            <p:cNvSpPr>
              <a:spLocks noChangeShapeType="1"/>
            </p:cNvSpPr>
            <p:nvPr/>
          </p:nvSpPr>
          <p:spPr bwMode="auto">
            <a:xfrm flipH="1">
              <a:off x="5782921" y="3951952"/>
              <a:ext cx="28379" cy="1621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47" name="Line 91"/>
            <p:cNvSpPr>
              <a:spLocks noChangeShapeType="1"/>
            </p:cNvSpPr>
            <p:nvPr/>
          </p:nvSpPr>
          <p:spPr bwMode="auto">
            <a:xfrm flipH="1">
              <a:off x="5750488" y="3968165"/>
              <a:ext cx="32433" cy="40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48" name="Line 92"/>
            <p:cNvSpPr>
              <a:spLocks noChangeShapeType="1"/>
            </p:cNvSpPr>
            <p:nvPr/>
          </p:nvSpPr>
          <p:spPr bwMode="auto">
            <a:xfrm flipH="1" flipV="1">
              <a:off x="5718055" y="3968165"/>
              <a:ext cx="32433" cy="40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49" name="Line 93"/>
            <p:cNvSpPr>
              <a:spLocks noChangeShapeType="1"/>
            </p:cNvSpPr>
            <p:nvPr/>
          </p:nvSpPr>
          <p:spPr bwMode="auto">
            <a:xfrm flipH="1" flipV="1">
              <a:off x="5689677" y="3951952"/>
              <a:ext cx="28379" cy="1621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50" name="Line 94"/>
            <p:cNvSpPr>
              <a:spLocks noChangeShapeType="1"/>
            </p:cNvSpPr>
            <p:nvPr/>
          </p:nvSpPr>
          <p:spPr bwMode="auto">
            <a:xfrm flipH="1" flipV="1">
              <a:off x="5667379" y="3929659"/>
              <a:ext cx="22298"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51" name="Line 95"/>
            <p:cNvSpPr>
              <a:spLocks noChangeShapeType="1"/>
            </p:cNvSpPr>
            <p:nvPr/>
          </p:nvSpPr>
          <p:spPr bwMode="auto">
            <a:xfrm flipH="1" flipV="1">
              <a:off x="5653190" y="3903312"/>
              <a:ext cx="14189" cy="2634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52" name="Line 96"/>
            <p:cNvSpPr>
              <a:spLocks noChangeShapeType="1"/>
            </p:cNvSpPr>
            <p:nvPr/>
          </p:nvSpPr>
          <p:spPr bwMode="auto">
            <a:xfrm flipH="1" flipV="1">
              <a:off x="5647109" y="3868858"/>
              <a:ext cx="6081" cy="344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53" name="Line 97"/>
            <p:cNvSpPr>
              <a:spLocks noChangeShapeType="1"/>
            </p:cNvSpPr>
            <p:nvPr/>
          </p:nvSpPr>
          <p:spPr bwMode="auto">
            <a:xfrm flipV="1">
              <a:off x="5647109" y="3834405"/>
              <a:ext cx="6081" cy="344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54" name="Line 98"/>
            <p:cNvSpPr>
              <a:spLocks noChangeShapeType="1"/>
            </p:cNvSpPr>
            <p:nvPr/>
          </p:nvSpPr>
          <p:spPr bwMode="auto">
            <a:xfrm flipV="1">
              <a:off x="5653190" y="3808058"/>
              <a:ext cx="14189" cy="2634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55" name="Line 99"/>
            <p:cNvSpPr>
              <a:spLocks noChangeShapeType="1"/>
            </p:cNvSpPr>
            <p:nvPr/>
          </p:nvSpPr>
          <p:spPr bwMode="auto">
            <a:xfrm flipV="1">
              <a:off x="5667379" y="3785765"/>
              <a:ext cx="22298"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56" name="Line 100"/>
            <p:cNvSpPr>
              <a:spLocks noChangeShapeType="1"/>
            </p:cNvSpPr>
            <p:nvPr/>
          </p:nvSpPr>
          <p:spPr bwMode="auto">
            <a:xfrm flipV="1">
              <a:off x="5689677" y="3769551"/>
              <a:ext cx="28379" cy="1621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57" name="Line 101"/>
            <p:cNvSpPr>
              <a:spLocks noChangeShapeType="1"/>
            </p:cNvSpPr>
            <p:nvPr/>
          </p:nvSpPr>
          <p:spPr bwMode="auto">
            <a:xfrm flipV="1">
              <a:off x="5718055" y="3765498"/>
              <a:ext cx="32433" cy="40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58" name="Line 102"/>
            <p:cNvSpPr>
              <a:spLocks noChangeShapeType="1"/>
            </p:cNvSpPr>
            <p:nvPr/>
          </p:nvSpPr>
          <p:spPr bwMode="auto">
            <a:xfrm>
              <a:off x="5750488" y="3765498"/>
              <a:ext cx="32433" cy="40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59" name="Line 103"/>
            <p:cNvSpPr>
              <a:spLocks noChangeShapeType="1"/>
            </p:cNvSpPr>
            <p:nvPr/>
          </p:nvSpPr>
          <p:spPr bwMode="auto">
            <a:xfrm>
              <a:off x="5782921" y="3769551"/>
              <a:ext cx="28379" cy="1621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60" name="Line 104"/>
            <p:cNvSpPr>
              <a:spLocks noChangeShapeType="1"/>
            </p:cNvSpPr>
            <p:nvPr/>
          </p:nvSpPr>
          <p:spPr bwMode="auto">
            <a:xfrm>
              <a:off x="5811300" y="3785765"/>
              <a:ext cx="22298"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61" name="Line 105"/>
            <p:cNvSpPr>
              <a:spLocks noChangeShapeType="1"/>
            </p:cNvSpPr>
            <p:nvPr/>
          </p:nvSpPr>
          <p:spPr bwMode="auto">
            <a:xfrm>
              <a:off x="5833597" y="3808058"/>
              <a:ext cx="14189" cy="2634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62" name="Line 106"/>
            <p:cNvSpPr>
              <a:spLocks noChangeShapeType="1"/>
            </p:cNvSpPr>
            <p:nvPr/>
          </p:nvSpPr>
          <p:spPr bwMode="auto">
            <a:xfrm>
              <a:off x="5847787" y="3834405"/>
              <a:ext cx="6081" cy="344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63" name="Freeform 107"/>
            <p:cNvSpPr>
              <a:spLocks/>
            </p:cNvSpPr>
            <p:nvPr/>
          </p:nvSpPr>
          <p:spPr bwMode="auto">
            <a:xfrm>
              <a:off x="5669406" y="3787792"/>
              <a:ext cx="166218" cy="166187"/>
            </a:xfrm>
            <a:custGeom>
              <a:avLst/>
              <a:gdLst/>
              <a:ahLst/>
              <a:cxnLst>
                <a:cxn ang="0">
                  <a:pos x="10" y="0"/>
                </a:cxn>
                <a:cxn ang="0">
                  <a:pos x="82" y="72"/>
                </a:cxn>
                <a:cxn ang="0">
                  <a:pos x="72" y="82"/>
                </a:cxn>
                <a:cxn ang="0">
                  <a:pos x="0" y="10"/>
                </a:cxn>
                <a:cxn ang="0">
                  <a:pos x="10" y="0"/>
                </a:cxn>
              </a:cxnLst>
              <a:rect l="0" t="0" r="r" b="b"/>
              <a:pathLst>
                <a:path w="82" h="82">
                  <a:moveTo>
                    <a:pt x="10" y="0"/>
                  </a:moveTo>
                  <a:lnTo>
                    <a:pt x="82" y="72"/>
                  </a:lnTo>
                  <a:lnTo>
                    <a:pt x="72" y="82"/>
                  </a:lnTo>
                  <a:lnTo>
                    <a:pt x="0" y="10"/>
                  </a:lnTo>
                  <a:lnTo>
                    <a:pt x="10" y="0"/>
                  </a:lnTo>
                  <a:close/>
                </a:path>
              </a:pathLst>
            </a:custGeom>
            <a:solidFill>
              <a:srgbClr val="0000FF"/>
            </a:solid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64" name="Freeform 108"/>
            <p:cNvSpPr>
              <a:spLocks/>
            </p:cNvSpPr>
            <p:nvPr/>
          </p:nvSpPr>
          <p:spPr bwMode="auto">
            <a:xfrm>
              <a:off x="5669406" y="3787792"/>
              <a:ext cx="166218" cy="166187"/>
            </a:xfrm>
            <a:custGeom>
              <a:avLst/>
              <a:gdLst/>
              <a:ahLst/>
              <a:cxnLst>
                <a:cxn ang="0">
                  <a:pos x="72" y="0"/>
                </a:cxn>
                <a:cxn ang="0">
                  <a:pos x="82" y="10"/>
                </a:cxn>
                <a:cxn ang="0">
                  <a:pos x="10" y="82"/>
                </a:cxn>
                <a:cxn ang="0">
                  <a:pos x="0" y="72"/>
                </a:cxn>
                <a:cxn ang="0">
                  <a:pos x="72" y="0"/>
                </a:cxn>
              </a:cxnLst>
              <a:rect l="0" t="0" r="r" b="b"/>
              <a:pathLst>
                <a:path w="82" h="82">
                  <a:moveTo>
                    <a:pt x="72" y="0"/>
                  </a:moveTo>
                  <a:lnTo>
                    <a:pt x="82" y="10"/>
                  </a:lnTo>
                  <a:lnTo>
                    <a:pt x="10" y="82"/>
                  </a:lnTo>
                  <a:lnTo>
                    <a:pt x="0" y="72"/>
                  </a:lnTo>
                  <a:lnTo>
                    <a:pt x="72" y="0"/>
                  </a:lnTo>
                  <a:close/>
                </a:path>
              </a:pathLst>
            </a:custGeom>
            <a:solidFill>
              <a:srgbClr val="0000FF"/>
            </a:solid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67" name="Freeform 111"/>
            <p:cNvSpPr>
              <a:spLocks noEditPoints="1"/>
            </p:cNvSpPr>
            <p:nvPr/>
          </p:nvSpPr>
          <p:spPr bwMode="auto">
            <a:xfrm>
              <a:off x="6007924" y="3765498"/>
              <a:ext cx="44595" cy="182400"/>
            </a:xfrm>
            <a:custGeom>
              <a:avLst/>
              <a:gdLst/>
              <a:ahLst/>
              <a:cxnLst>
                <a:cxn ang="0">
                  <a:pos x="11" y="68"/>
                </a:cxn>
                <a:cxn ang="0">
                  <a:pos x="13" y="69"/>
                </a:cxn>
                <a:cxn ang="0">
                  <a:pos x="17" y="70"/>
                </a:cxn>
                <a:cxn ang="0">
                  <a:pos x="19" y="71"/>
                </a:cxn>
                <a:cxn ang="0">
                  <a:pos x="20" y="73"/>
                </a:cxn>
                <a:cxn ang="0">
                  <a:pos x="21" y="76"/>
                </a:cxn>
                <a:cxn ang="0">
                  <a:pos x="22" y="79"/>
                </a:cxn>
                <a:cxn ang="0">
                  <a:pos x="21" y="82"/>
                </a:cxn>
                <a:cxn ang="0">
                  <a:pos x="20" y="84"/>
                </a:cxn>
                <a:cxn ang="0">
                  <a:pos x="19" y="86"/>
                </a:cxn>
                <a:cxn ang="0">
                  <a:pos x="17" y="89"/>
                </a:cxn>
                <a:cxn ang="0">
                  <a:pos x="13" y="90"/>
                </a:cxn>
                <a:cxn ang="0">
                  <a:pos x="11" y="90"/>
                </a:cxn>
                <a:cxn ang="0">
                  <a:pos x="8" y="90"/>
                </a:cxn>
                <a:cxn ang="0">
                  <a:pos x="5" y="89"/>
                </a:cxn>
                <a:cxn ang="0">
                  <a:pos x="3" y="86"/>
                </a:cxn>
                <a:cxn ang="0">
                  <a:pos x="1" y="84"/>
                </a:cxn>
                <a:cxn ang="0">
                  <a:pos x="0" y="82"/>
                </a:cxn>
                <a:cxn ang="0">
                  <a:pos x="0" y="79"/>
                </a:cxn>
                <a:cxn ang="0">
                  <a:pos x="0" y="76"/>
                </a:cxn>
                <a:cxn ang="0">
                  <a:pos x="1" y="73"/>
                </a:cxn>
                <a:cxn ang="0">
                  <a:pos x="3" y="71"/>
                </a:cxn>
                <a:cxn ang="0">
                  <a:pos x="5" y="70"/>
                </a:cxn>
                <a:cxn ang="0">
                  <a:pos x="8" y="69"/>
                </a:cxn>
                <a:cxn ang="0">
                  <a:pos x="11" y="68"/>
                </a:cxn>
                <a:cxn ang="0">
                  <a:pos x="11" y="0"/>
                </a:cxn>
                <a:cxn ang="0">
                  <a:pos x="13" y="0"/>
                </a:cxn>
                <a:cxn ang="0">
                  <a:pos x="17" y="1"/>
                </a:cxn>
                <a:cxn ang="0">
                  <a:pos x="19" y="3"/>
                </a:cxn>
                <a:cxn ang="0">
                  <a:pos x="20" y="6"/>
                </a:cxn>
                <a:cxn ang="0">
                  <a:pos x="21" y="8"/>
                </a:cxn>
                <a:cxn ang="0">
                  <a:pos x="22" y="11"/>
                </a:cxn>
                <a:cxn ang="0">
                  <a:pos x="21" y="13"/>
                </a:cxn>
                <a:cxn ang="0">
                  <a:pos x="20" y="17"/>
                </a:cxn>
                <a:cxn ang="0">
                  <a:pos x="19" y="19"/>
                </a:cxn>
                <a:cxn ang="0">
                  <a:pos x="17" y="20"/>
                </a:cxn>
                <a:cxn ang="0">
                  <a:pos x="13" y="21"/>
                </a:cxn>
                <a:cxn ang="0">
                  <a:pos x="11" y="22"/>
                </a:cxn>
                <a:cxn ang="0">
                  <a:pos x="8" y="21"/>
                </a:cxn>
                <a:cxn ang="0">
                  <a:pos x="5" y="20"/>
                </a:cxn>
                <a:cxn ang="0">
                  <a:pos x="3" y="19"/>
                </a:cxn>
                <a:cxn ang="0">
                  <a:pos x="1" y="17"/>
                </a:cxn>
                <a:cxn ang="0">
                  <a:pos x="0" y="13"/>
                </a:cxn>
                <a:cxn ang="0">
                  <a:pos x="0" y="11"/>
                </a:cxn>
                <a:cxn ang="0">
                  <a:pos x="0" y="8"/>
                </a:cxn>
                <a:cxn ang="0">
                  <a:pos x="1" y="6"/>
                </a:cxn>
                <a:cxn ang="0">
                  <a:pos x="3" y="3"/>
                </a:cxn>
                <a:cxn ang="0">
                  <a:pos x="5" y="1"/>
                </a:cxn>
                <a:cxn ang="0">
                  <a:pos x="8" y="0"/>
                </a:cxn>
                <a:cxn ang="0">
                  <a:pos x="11" y="0"/>
                </a:cxn>
              </a:cxnLst>
              <a:rect l="0" t="0" r="r" b="b"/>
              <a:pathLst>
                <a:path w="22" h="90">
                  <a:moveTo>
                    <a:pt x="11" y="68"/>
                  </a:moveTo>
                  <a:lnTo>
                    <a:pt x="13" y="69"/>
                  </a:lnTo>
                  <a:lnTo>
                    <a:pt x="17" y="70"/>
                  </a:lnTo>
                  <a:lnTo>
                    <a:pt x="19" y="71"/>
                  </a:lnTo>
                  <a:lnTo>
                    <a:pt x="20" y="73"/>
                  </a:lnTo>
                  <a:lnTo>
                    <a:pt x="21" y="76"/>
                  </a:lnTo>
                  <a:lnTo>
                    <a:pt x="22" y="79"/>
                  </a:lnTo>
                  <a:lnTo>
                    <a:pt x="21" y="82"/>
                  </a:lnTo>
                  <a:lnTo>
                    <a:pt x="20" y="84"/>
                  </a:lnTo>
                  <a:lnTo>
                    <a:pt x="19" y="86"/>
                  </a:lnTo>
                  <a:lnTo>
                    <a:pt x="17" y="89"/>
                  </a:lnTo>
                  <a:lnTo>
                    <a:pt x="13" y="90"/>
                  </a:lnTo>
                  <a:lnTo>
                    <a:pt x="11" y="90"/>
                  </a:lnTo>
                  <a:lnTo>
                    <a:pt x="8" y="90"/>
                  </a:lnTo>
                  <a:lnTo>
                    <a:pt x="5" y="89"/>
                  </a:lnTo>
                  <a:lnTo>
                    <a:pt x="3" y="86"/>
                  </a:lnTo>
                  <a:lnTo>
                    <a:pt x="1" y="84"/>
                  </a:lnTo>
                  <a:lnTo>
                    <a:pt x="0" y="82"/>
                  </a:lnTo>
                  <a:lnTo>
                    <a:pt x="0" y="79"/>
                  </a:lnTo>
                  <a:lnTo>
                    <a:pt x="0" y="76"/>
                  </a:lnTo>
                  <a:lnTo>
                    <a:pt x="1" y="73"/>
                  </a:lnTo>
                  <a:lnTo>
                    <a:pt x="3" y="71"/>
                  </a:lnTo>
                  <a:lnTo>
                    <a:pt x="5" y="70"/>
                  </a:lnTo>
                  <a:lnTo>
                    <a:pt x="8" y="69"/>
                  </a:lnTo>
                  <a:lnTo>
                    <a:pt x="11" y="68"/>
                  </a:lnTo>
                  <a:close/>
                  <a:moveTo>
                    <a:pt x="11" y="0"/>
                  </a:moveTo>
                  <a:lnTo>
                    <a:pt x="13" y="0"/>
                  </a:lnTo>
                  <a:lnTo>
                    <a:pt x="17" y="1"/>
                  </a:lnTo>
                  <a:lnTo>
                    <a:pt x="19" y="3"/>
                  </a:lnTo>
                  <a:lnTo>
                    <a:pt x="20" y="6"/>
                  </a:lnTo>
                  <a:lnTo>
                    <a:pt x="21" y="8"/>
                  </a:lnTo>
                  <a:lnTo>
                    <a:pt x="22" y="11"/>
                  </a:lnTo>
                  <a:lnTo>
                    <a:pt x="21" y="13"/>
                  </a:lnTo>
                  <a:lnTo>
                    <a:pt x="20" y="17"/>
                  </a:lnTo>
                  <a:lnTo>
                    <a:pt x="19" y="19"/>
                  </a:lnTo>
                  <a:lnTo>
                    <a:pt x="17" y="20"/>
                  </a:lnTo>
                  <a:lnTo>
                    <a:pt x="13" y="21"/>
                  </a:lnTo>
                  <a:lnTo>
                    <a:pt x="11" y="22"/>
                  </a:lnTo>
                  <a:lnTo>
                    <a:pt x="8" y="21"/>
                  </a:lnTo>
                  <a:lnTo>
                    <a:pt x="5" y="20"/>
                  </a:lnTo>
                  <a:lnTo>
                    <a:pt x="3" y="19"/>
                  </a:lnTo>
                  <a:lnTo>
                    <a:pt x="1" y="17"/>
                  </a:lnTo>
                  <a:lnTo>
                    <a:pt x="0" y="13"/>
                  </a:lnTo>
                  <a:lnTo>
                    <a:pt x="0" y="11"/>
                  </a:lnTo>
                  <a:lnTo>
                    <a:pt x="0" y="8"/>
                  </a:lnTo>
                  <a:lnTo>
                    <a:pt x="1" y="6"/>
                  </a:lnTo>
                  <a:lnTo>
                    <a:pt x="3" y="3"/>
                  </a:lnTo>
                  <a:lnTo>
                    <a:pt x="5" y="1"/>
                  </a:lnTo>
                  <a:lnTo>
                    <a:pt x="8" y="0"/>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68" name="Freeform 112"/>
            <p:cNvSpPr>
              <a:spLocks noEditPoints="1"/>
            </p:cNvSpPr>
            <p:nvPr/>
          </p:nvSpPr>
          <p:spPr bwMode="auto">
            <a:xfrm>
              <a:off x="6194412" y="3680378"/>
              <a:ext cx="245273" cy="336427"/>
            </a:xfrm>
            <a:custGeom>
              <a:avLst/>
              <a:gdLst/>
              <a:ahLst/>
              <a:cxnLst>
                <a:cxn ang="0">
                  <a:pos x="60" y="6"/>
                </a:cxn>
                <a:cxn ang="0">
                  <a:pos x="51" y="8"/>
                </a:cxn>
                <a:cxn ang="0">
                  <a:pos x="42" y="11"/>
                </a:cxn>
                <a:cxn ang="0">
                  <a:pos x="34" y="18"/>
                </a:cxn>
                <a:cxn ang="0">
                  <a:pos x="27" y="30"/>
                </a:cxn>
                <a:cxn ang="0">
                  <a:pos x="23" y="45"/>
                </a:cxn>
                <a:cxn ang="0">
                  <a:pos x="22" y="65"/>
                </a:cxn>
                <a:cxn ang="0">
                  <a:pos x="23" y="84"/>
                </a:cxn>
                <a:cxn ang="0">
                  <a:pos x="27" y="101"/>
                </a:cxn>
                <a:cxn ang="0">
                  <a:pos x="34" y="113"/>
                </a:cxn>
                <a:cxn ang="0">
                  <a:pos x="42" y="121"/>
                </a:cxn>
                <a:cxn ang="0">
                  <a:pos x="51" y="125"/>
                </a:cxn>
                <a:cxn ang="0">
                  <a:pos x="60" y="126"/>
                </a:cxn>
                <a:cxn ang="0">
                  <a:pos x="70" y="125"/>
                </a:cxn>
                <a:cxn ang="0">
                  <a:pos x="80" y="121"/>
                </a:cxn>
                <a:cxn ang="0">
                  <a:pos x="87" y="113"/>
                </a:cxn>
                <a:cxn ang="0">
                  <a:pos x="95" y="102"/>
                </a:cxn>
                <a:cxn ang="0">
                  <a:pos x="98" y="86"/>
                </a:cxn>
                <a:cxn ang="0">
                  <a:pos x="99" y="67"/>
                </a:cxn>
                <a:cxn ang="0">
                  <a:pos x="98" y="46"/>
                </a:cxn>
                <a:cxn ang="0">
                  <a:pos x="93" y="30"/>
                </a:cxn>
                <a:cxn ang="0">
                  <a:pos x="87" y="19"/>
                </a:cxn>
                <a:cxn ang="0">
                  <a:pos x="79" y="11"/>
                </a:cxn>
                <a:cxn ang="0">
                  <a:pos x="70" y="8"/>
                </a:cxn>
                <a:cxn ang="0">
                  <a:pos x="60" y="6"/>
                </a:cxn>
                <a:cxn ang="0">
                  <a:pos x="62" y="0"/>
                </a:cxn>
                <a:cxn ang="0">
                  <a:pos x="77" y="2"/>
                </a:cxn>
                <a:cxn ang="0">
                  <a:pos x="91" y="8"/>
                </a:cxn>
                <a:cxn ang="0">
                  <a:pos x="104" y="19"/>
                </a:cxn>
                <a:cxn ang="0">
                  <a:pos x="114" y="32"/>
                </a:cxn>
                <a:cxn ang="0">
                  <a:pos x="119" y="48"/>
                </a:cxn>
                <a:cxn ang="0">
                  <a:pos x="121" y="65"/>
                </a:cxn>
                <a:cxn ang="0">
                  <a:pos x="120" y="81"/>
                </a:cxn>
                <a:cxn ang="0">
                  <a:pos x="116" y="94"/>
                </a:cxn>
                <a:cxn ang="0">
                  <a:pos x="109" y="106"/>
                </a:cxn>
                <a:cxn ang="0">
                  <a:pos x="99" y="116"/>
                </a:cxn>
                <a:cxn ang="0">
                  <a:pos x="88" y="125"/>
                </a:cxn>
                <a:cxn ang="0">
                  <a:pos x="76" y="129"/>
                </a:cxn>
                <a:cxn ang="0">
                  <a:pos x="85" y="144"/>
                </a:cxn>
                <a:cxn ang="0">
                  <a:pos x="96" y="154"/>
                </a:cxn>
                <a:cxn ang="0">
                  <a:pos x="107" y="159"/>
                </a:cxn>
                <a:cxn ang="0">
                  <a:pos x="119" y="162"/>
                </a:cxn>
                <a:cxn ang="0">
                  <a:pos x="119" y="166"/>
                </a:cxn>
                <a:cxn ang="0">
                  <a:pos x="107" y="165"/>
                </a:cxn>
                <a:cxn ang="0">
                  <a:pos x="93" y="160"/>
                </a:cxn>
                <a:cxn ang="0">
                  <a:pos x="79" y="155"/>
                </a:cxn>
                <a:cxn ang="0">
                  <a:pos x="66" y="148"/>
                </a:cxn>
                <a:cxn ang="0">
                  <a:pos x="54" y="139"/>
                </a:cxn>
                <a:cxn ang="0">
                  <a:pos x="44" y="129"/>
                </a:cxn>
                <a:cxn ang="0">
                  <a:pos x="32" y="124"/>
                </a:cxn>
                <a:cxn ang="0">
                  <a:pos x="23" y="118"/>
                </a:cxn>
                <a:cxn ang="0">
                  <a:pos x="13" y="108"/>
                </a:cxn>
                <a:cxn ang="0">
                  <a:pos x="5" y="96"/>
                </a:cxn>
                <a:cxn ang="0">
                  <a:pos x="1" y="82"/>
                </a:cxn>
                <a:cxn ang="0">
                  <a:pos x="0" y="65"/>
                </a:cxn>
                <a:cxn ang="0">
                  <a:pos x="2" y="48"/>
                </a:cxn>
                <a:cxn ang="0">
                  <a:pos x="7" y="32"/>
                </a:cxn>
                <a:cxn ang="0">
                  <a:pos x="17" y="19"/>
                </a:cxn>
                <a:cxn ang="0">
                  <a:pos x="31" y="8"/>
                </a:cxn>
                <a:cxn ang="0">
                  <a:pos x="45" y="2"/>
                </a:cxn>
                <a:cxn ang="0">
                  <a:pos x="62" y="0"/>
                </a:cxn>
              </a:cxnLst>
              <a:rect l="0" t="0" r="r" b="b"/>
              <a:pathLst>
                <a:path w="121" h="166">
                  <a:moveTo>
                    <a:pt x="60" y="6"/>
                  </a:moveTo>
                  <a:lnTo>
                    <a:pt x="51" y="8"/>
                  </a:lnTo>
                  <a:lnTo>
                    <a:pt x="42" y="11"/>
                  </a:lnTo>
                  <a:lnTo>
                    <a:pt x="34" y="18"/>
                  </a:lnTo>
                  <a:lnTo>
                    <a:pt x="27" y="30"/>
                  </a:lnTo>
                  <a:lnTo>
                    <a:pt x="23" y="45"/>
                  </a:lnTo>
                  <a:lnTo>
                    <a:pt x="22" y="65"/>
                  </a:lnTo>
                  <a:lnTo>
                    <a:pt x="23" y="84"/>
                  </a:lnTo>
                  <a:lnTo>
                    <a:pt x="27" y="101"/>
                  </a:lnTo>
                  <a:lnTo>
                    <a:pt x="34" y="113"/>
                  </a:lnTo>
                  <a:lnTo>
                    <a:pt x="42" y="121"/>
                  </a:lnTo>
                  <a:lnTo>
                    <a:pt x="51" y="125"/>
                  </a:lnTo>
                  <a:lnTo>
                    <a:pt x="60" y="126"/>
                  </a:lnTo>
                  <a:lnTo>
                    <a:pt x="70" y="125"/>
                  </a:lnTo>
                  <a:lnTo>
                    <a:pt x="80" y="121"/>
                  </a:lnTo>
                  <a:lnTo>
                    <a:pt x="87" y="113"/>
                  </a:lnTo>
                  <a:lnTo>
                    <a:pt x="95" y="102"/>
                  </a:lnTo>
                  <a:lnTo>
                    <a:pt x="98" y="86"/>
                  </a:lnTo>
                  <a:lnTo>
                    <a:pt x="99" y="67"/>
                  </a:lnTo>
                  <a:lnTo>
                    <a:pt x="98" y="46"/>
                  </a:lnTo>
                  <a:lnTo>
                    <a:pt x="93" y="30"/>
                  </a:lnTo>
                  <a:lnTo>
                    <a:pt x="87" y="19"/>
                  </a:lnTo>
                  <a:lnTo>
                    <a:pt x="79" y="11"/>
                  </a:lnTo>
                  <a:lnTo>
                    <a:pt x="70" y="8"/>
                  </a:lnTo>
                  <a:lnTo>
                    <a:pt x="60" y="6"/>
                  </a:lnTo>
                  <a:close/>
                  <a:moveTo>
                    <a:pt x="62" y="0"/>
                  </a:moveTo>
                  <a:lnTo>
                    <a:pt x="77" y="2"/>
                  </a:lnTo>
                  <a:lnTo>
                    <a:pt x="91" y="8"/>
                  </a:lnTo>
                  <a:lnTo>
                    <a:pt x="104" y="19"/>
                  </a:lnTo>
                  <a:lnTo>
                    <a:pt x="114" y="32"/>
                  </a:lnTo>
                  <a:lnTo>
                    <a:pt x="119" y="48"/>
                  </a:lnTo>
                  <a:lnTo>
                    <a:pt x="121" y="65"/>
                  </a:lnTo>
                  <a:lnTo>
                    <a:pt x="120" y="81"/>
                  </a:lnTo>
                  <a:lnTo>
                    <a:pt x="116" y="94"/>
                  </a:lnTo>
                  <a:lnTo>
                    <a:pt x="109" y="106"/>
                  </a:lnTo>
                  <a:lnTo>
                    <a:pt x="99" y="116"/>
                  </a:lnTo>
                  <a:lnTo>
                    <a:pt x="88" y="125"/>
                  </a:lnTo>
                  <a:lnTo>
                    <a:pt x="76" y="129"/>
                  </a:lnTo>
                  <a:lnTo>
                    <a:pt x="85" y="144"/>
                  </a:lnTo>
                  <a:lnTo>
                    <a:pt x="96" y="154"/>
                  </a:lnTo>
                  <a:lnTo>
                    <a:pt x="107" y="159"/>
                  </a:lnTo>
                  <a:lnTo>
                    <a:pt x="119" y="162"/>
                  </a:lnTo>
                  <a:lnTo>
                    <a:pt x="119" y="166"/>
                  </a:lnTo>
                  <a:lnTo>
                    <a:pt x="107" y="165"/>
                  </a:lnTo>
                  <a:lnTo>
                    <a:pt x="93" y="160"/>
                  </a:lnTo>
                  <a:lnTo>
                    <a:pt x="79" y="155"/>
                  </a:lnTo>
                  <a:lnTo>
                    <a:pt x="66" y="148"/>
                  </a:lnTo>
                  <a:lnTo>
                    <a:pt x="54" y="139"/>
                  </a:lnTo>
                  <a:lnTo>
                    <a:pt x="44" y="129"/>
                  </a:lnTo>
                  <a:lnTo>
                    <a:pt x="32" y="124"/>
                  </a:lnTo>
                  <a:lnTo>
                    <a:pt x="23" y="118"/>
                  </a:lnTo>
                  <a:lnTo>
                    <a:pt x="13" y="108"/>
                  </a:lnTo>
                  <a:lnTo>
                    <a:pt x="5" y="96"/>
                  </a:lnTo>
                  <a:lnTo>
                    <a:pt x="1" y="82"/>
                  </a:lnTo>
                  <a:lnTo>
                    <a:pt x="0" y="65"/>
                  </a:lnTo>
                  <a:lnTo>
                    <a:pt x="2" y="48"/>
                  </a:lnTo>
                  <a:lnTo>
                    <a:pt x="7" y="32"/>
                  </a:lnTo>
                  <a:lnTo>
                    <a:pt x="17" y="19"/>
                  </a:lnTo>
                  <a:lnTo>
                    <a:pt x="31" y="8"/>
                  </a:lnTo>
                  <a:lnTo>
                    <a:pt x="45" y="2"/>
                  </a:lnTo>
                  <a:lnTo>
                    <a:pt x="6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69" name="Freeform 113"/>
            <p:cNvSpPr>
              <a:spLocks/>
            </p:cNvSpPr>
            <p:nvPr/>
          </p:nvSpPr>
          <p:spPr bwMode="auto">
            <a:xfrm>
              <a:off x="6459956" y="3769551"/>
              <a:ext cx="188516" cy="178347"/>
            </a:xfrm>
            <a:custGeom>
              <a:avLst/>
              <a:gdLst/>
              <a:ahLst/>
              <a:cxnLst>
                <a:cxn ang="0">
                  <a:pos x="0" y="0"/>
                </a:cxn>
                <a:cxn ang="0">
                  <a:pos x="29" y="0"/>
                </a:cxn>
                <a:cxn ang="0">
                  <a:pos x="29" y="57"/>
                </a:cxn>
                <a:cxn ang="0">
                  <a:pos x="29" y="62"/>
                </a:cxn>
                <a:cxn ang="0">
                  <a:pos x="30" y="67"/>
                </a:cxn>
                <a:cxn ang="0">
                  <a:pos x="31" y="70"/>
                </a:cxn>
                <a:cxn ang="0">
                  <a:pos x="32" y="72"/>
                </a:cxn>
                <a:cxn ang="0">
                  <a:pos x="36" y="74"/>
                </a:cxn>
                <a:cxn ang="0">
                  <a:pos x="39" y="75"/>
                </a:cxn>
                <a:cxn ang="0">
                  <a:pos x="43" y="75"/>
                </a:cxn>
                <a:cxn ang="0">
                  <a:pos x="48" y="75"/>
                </a:cxn>
                <a:cxn ang="0">
                  <a:pos x="52" y="73"/>
                </a:cxn>
                <a:cxn ang="0">
                  <a:pos x="56" y="71"/>
                </a:cxn>
                <a:cxn ang="0">
                  <a:pos x="60" y="68"/>
                </a:cxn>
                <a:cxn ang="0">
                  <a:pos x="64" y="64"/>
                </a:cxn>
                <a:cxn ang="0">
                  <a:pos x="64" y="16"/>
                </a:cxn>
                <a:cxn ang="0">
                  <a:pos x="64" y="11"/>
                </a:cxn>
                <a:cxn ang="0">
                  <a:pos x="63" y="7"/>
                </a:cxn>
                <a:cxn ang="0">
                  <a:pos x="62" y="5"/>
                </a:cxn>
                <a:cxn ang="0">
                  <a:pos x="60" y="4"/>
                </a:cxn>
                <a:cxn ang="0">
                  <a:pos x="57" y="2"/>
                </a:cxn>
                <a:cxn ang="0">
                  <a:pos x="52" y="1"/>
                </a:cxn>
                <a:cxn ang="0">
                  <a:pos x="52" y="0"/>
                </a:cxn>
                <a:cxn ang="0">
                  <a:pos x="81" y="0"/>
                </a:cxn>
                <a:cxn ang="0">
                  <a:pos x="81" y="52"/>
                </a:cxn>
                <a:cxn ang="0">
                  <a:pos x="81" y="64"/>
                </a:cxn>
                <a:cxn ang="0">
                  <a:pos x="81" y="71"/>
                </a:cxn>
                <a:cxn ang="0">
                  <a:pos x="82" y="74"/>
                </a:cxn>
                <a:cxn ang="0">
                  <a:pos x="83" y="77"/>
                </a:cxn>
                <a:cxn ang="0">
                  <a:pos x="84" y="78"/>
                </a:cxn>
                <a:cxn ang="0">
                  <a:pos x="86" y="78"/>
                </a:cxn>
                <a:cxn ang="0">
                  <a:pos x="89" y="78"/>
                </a:cxn>
                <a:cxn ang="0">
                  <a:pos x="92" y="75"/>
                </a:cxn>
                <a:cxn ang="0">
                  <a:pos x="93" y="78"/>
                </a:cxn>
                <a:cxn ang="0">
                  <a:pos x="69" y="88"/>
                </a:cxn>
                <a:cxn ang="0">
                  <a:pos x="64" y="88"/>
                </a:cxn>
                <a:cxn ang="0">
                  <a:pos x="64" y="69"/>
                </a:cxn>
                <a:cxn ang="0">
                  <a:pos x="59" y="75"/>
                </a:cxn>
                <a:cxn ang="0">
                  <a:pos x="54" y="80"/>
                </a:cxn>
                <a:cxn ang="0">
                  <a:pos x="51" y="82"/>
                </a:cxn>
                <a:cxn ang="0">
                  <a:pos x="48" y="84"/>
                </a:cxn>
                <a:cxn ang="0">
                  <a:pos x="41" y="88"/>
                </a:cxn>
                <a:cxn ang="0">
                  <a:pos x="35" y="88"/>
                </a:cxn>
                <a:cxn ang="0">
                  <a:pos x="30" y="88"/>
                </a:cxn>
                <a:cxn ang="0">
                  <a:pos x="26" y="87"/>
                </a:cxn>
                <a:cxn ang="0">
                  <a:pos x="22" y="83"/>
                </a:cxn>
                <a:cxn ang="0">
                  <a:pos x="19" y="81"/>
                </a:cxn>
                <a:cxn ang="0">
                  <a:pos x="17" y="77"/>
                </a:cxn>
                <a:cxn ang="0">
                  <a:pos x="15" y="73"/>
                </a:cxn>
                <a:cxn ang="0">
                  <a:pos x="14" y="66"/>
                </a:cxn>
                <a:cxn ang="0">
                  <a:pos x="12" y="54"/>
                </a:cxn>
                <a:cxn ang="0">
                  <a:pos x="12" y="16"/>
                </a:cxn>
                <a:cxn ang="0">
                  <a:pos x="12" y="12"/>
                </a:cxn>
                <a:cxn ang="0">
                  <a:pos x="12" y="9"/>
                </a:cxn>
                <a:cxn ang="0">
                  <a:pos x="11" y="7"/>
                </a:cxn>
                <a:cxn ang="0">
                  <a:pos x="10" y="5"/>
                </a:cxn>
                <a:cxn ang="0">
                  <a:pos x="8" y="4"/>
                </a:cxn>
                <a:cxn ang="0">
                  <a:pos x="7" y="2"/>
                </a:cxn>
                <a:cxn ang="0">
                  <a:pos x="4" y="2"/>
                </a:cxn>
                <a:cxn ang="0">
                  <a:pos x="0" y="1"/>
                </a:cxn>
                <a:cxn ang="0">
                  <a:pos x="0" y="0"/>
                </a:cxn>
              </a:cxnLst>
              <a:rect l="0" t="0" r="r" b="b"/>
              <a:pathLst>
                <a:path w="93" h="88">
                  <a:moveTo>
                    <a:pt x="0" y="0"/>
                  </a:moveTo>
                  <a:lnTo>
                    <a:pt x="29" y="0"/>
                  </a:lnTo>
                  <a:lnTo>
                    <a:pt x="29" y="57"/>
                  </a:lnTo>
                  <a:lnTo>
                    <a:pt x="29" y="62"/>
                  </a:lnTo>
                  <a:lnTo>
                    <a:pt x="30" y="67"/>
                  </a:lnTo>
                  <a:lnTo>
                    <a:pt x="31" y="70"/>
                  </a:lnTo>
                  <a:lnTo>
                    <a:pt x="32" y="72"/>
                  </a:lnTo>
                  <a:lnTo>
                    <a:pt x="36" y="74"/>
                  </a:lnTo>
                  <a:lnTo>
                    <a:pt x="39" y="75"/>
                  </a:lnTo>
                  <a:lnTo>
                    <a:pt x="43" y="75"/>
                  </a:lnTo>
                  <a:lnTo>
                    <a:pt x="48" y="75"/>
                  </a:lnTo>
                  <a:lnTo>
                    <a:pt x="52" y="73"/>
                  </a:lnTo>
                  <a:lnTo>
                    <a:pt x="56" y="71"/>
                  </a:lnTo>
                  <a:lnTo>
                    <a:pt x="60" y="68"/>
                  </a:lnTo>
                  <a:lnTo>
                    <a:pt x="64" y="64"/>
                  </a:lnTo>
                  <a:lnTo>
                    <a:pt x="64" y="16"/>
                  </a:lnTo>
                  <a:lnTo>
                    <a:pt x="64" y="11"/>
                  </a:lnTo>
                  <a:lnTo>
                    <a:pt x="63" y="7"/>
                  </a:lnTo>
                  <a:lnTo>
                    <a:pt x="62" y="5"/>
                  </a:lnTo>
                  <a:lnTo>
                    <a:pt x="60" y="4"/>
                  </a:lnTo>
                  <a:lnTo>
                    <a:pt x="57" y="2"/>
                  </a:lnTo>
                  <a:lnTo>
                    <a:pt x="52" y="1"/>
                  </a:lnTo>
                  <a:lnTo>
                    <a:pt x="52" y="0"/>
                  </a:lnTo>
                  <a:lnTo>
                    <a:pt x="81" y="0"/>
                  </a:lnTo>
                  <a:lnTo>
                    <a:pt x="81" y="52"/>
                  </a:lnTo>
                  <a:lnTo>
                    <a:pt x="81" y="64"/>
                  </a:lnTo>
                  <a:lnTo>
                    <a:pt x="81" y="71"/>
                  </a:lnTo>
                  <a:lnTo>
                    <a:pt x="82" y="74"/>
                  </a:lnTo>
                  <a:lnTo>
                    <a:pt x="83" y="77"/>
                  </a:lnTo>
                  <a:lnTo>
                    <a:pt x="84" y="78"/>
                  </a:lnTo>
                  <a:lnTo>
                    <a:pt x="86" y="78"/>
                  </a:lnTo>
                  <a:lnTo>
                    <a:pt x="89" y="78"/>
                  </a:lnTo>
                  <a:lnTo>
                    <a:pt x="92" y="75"/>
                  </a:lnTo>
                  <a:lnTo>
                    <a:pt x="93" y="78"/>
                  </a:lnTo>
                  <a:lnTo>
                    <a:pt x="69" y="88"/>
                  </a:lnTo>
                  <a:lnTo>
                    <a:pt x="64" y="88"/>
                  </a:lnTo>
                  <a:lnTo>
                    <a:pt x="64" y="69"/>
                  </a:lnTo>
                  <a:lnTo>
                    <a:pt x="59" y="75"/>
                  </a:lnTo>
                  <a:lnTo>
                    <a:pt x="54" y="80"/>
                  </a:lnTo>
                  <a:lnTo>
                    <a:pt x="51" y="82"/>
                  </a:lnTo>
                  <a:lnTo>
                    <a:pt x="48" y="84"/>
                  </a:lnTo>
                  <a:lnTo>
                    <a:pt x="41" y="88"/>
                  </a:lnTo>
                  <a:lnTo>
                    <a:pt x="35" y="88"/>
                  </a:lnTo>
                  <a:lnTo>
                    <a:pt x="30" y="88"/>
                  </a:lnTo>
                  <a:lnTo>
                    <a:pt x="26" y="87"/>
                  </a:lnTo>
                  <a:lnTo>
                    <a:pt x="22" y="83"/>
                  </a:lnTo>
                  <a:lnTo>
                    <a:pt x="19" y="81"/>
                  </a:lnTo>
                  <a:lnTo>
                    <a:pt x="17" y="77"/>
                  </a:lnTo>
                  <a:lnTo>
                    <a:pt x="15" y="73"/>
                  </a:lnTo>
                  <a:lnTo>
                    <a:pt x="14" y="66"/>
                  </a:lnTo>
                  <a:lnTo>
                    <a:pt x="12" y="54"/>
                  </a:lnTo>
                  <a:lnTo>
                    <a:pt x="12" y="16"/>
                  </a:lnTo>
                  <a:lnTo>
                    <a:pt x="12" y="12"/>
                  </a:lnTo>
                  <a:lnTo>
                    <a:pt x="12" y="9"/>
                  </a:lnTo>
                  <a:lnTo>
                    <a:pt x="11" y="7"/>
                  </a:lnTo>
                  <a:lnTo>
                    <a:pt x="10" y="5"/>
                  </a:lnTo>
                  <a:lnTo>
                    <a:pt x="8" y="4"/>
                  </a:lnTo>
                  <a:lnTo>
                    <a:pt x="7" y="2"/>
                  </a:lnTo>
                  <a:lnTo>
                    <a:pt x="4" y="2"/>
                  </a:lnTo>
                  <a:lnTo>
                    <a:pt x="0" y="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70" name="Freeform 114"/>
            <p:cNvSpPr>
              <a:spLocks noEditPoints="1"/>
            </p:cNvSpPr>
            <p:nvPr/>
          </p:nvSpPr>
          <p:spPr bwMode="auto">
            <a:xfrm>
              <a:off x="6664688" y="3765498"/>
              <a:ext cx="145948" cy="182400"/>
            </a:xfrm>
            <a:custGeom>
              <a:avLst/>
              <a:gdLst/>
              <a:ahLst/>
              <a:cxnLst>
                <a:cxn ang="0">
                  <a:pos x="34" y="6"/>
                </a:cxn>
                <a:cxn ang="0">
                  <a:pos x="29" y="7"/>
                </a:cxn>
                <a:cxn ang="0">
                  <a:pos x="24" y="9"/>
                </a:cxn>
                <a:cxn ang="0">
                  <a:pos x="21" y="12"/>
                </a:cxn>
                <a:cxn ang="0">
                  <a:pos x="18" y="17"/>
                </a:cxn>
                <a:cxn ang="0">
                  <a:pos x="15" y="21"/>
                </a:cxn>
                <a:cxn ang="0">
                  <a:pos x="13" y="28"/>
                </a:cxn>
                <a:cxn ang="0">
                  <a:pos x="52" y="28"/>
                </a:cxn>
                <a:cxn ang="0">
                  <a:pos x="51" y="23"/>
                </a:cxn>
                <a:cxn ang="0">
                  <a:pos x="51" y="20"/>
                </a:cxn>
                <a:cxn ang="0">
                  <a:pos x="50" y="17"/>
                </a:cxn>
                <a:cxn ang="0">
                  <a:pos x="47" y="12"/>
                </a:cxn>
                <a:cxn ang="0">
                  <a:pos x="43" y="9"/>
                </a:cxn>
                <a:cxn ang="0">
                  <a:pos x="39" y="7"/>
                </a:cxn>
                <a:cxn ang="0">
                  <a:pos x="34" y="6"/>
                </a:cxn>
                <a:cxn ang="0">
                  <a:pos x="39" y="0"/>
                </a:cxn>
                <a:cxn ang="0">
                  <a:pos x="52" y="2"/>
                </a:cxn>
                <a:cxn ang="0">
                  <a:pos x="63" y="9"/>
                </a:cxn>
                <a:cxn ang="0">
                  <a:pos x="69" y="20"/>
                </a:cxn>
                <a:cxn ang="0">
                  <a:pos x="72" y="34"/>
                </a:cxn>
                <a:cxn ang="0">
                  <a:pos x="13" y="34"/>
                </a:cxn>
                <a:cxn ang="0">
                  <a:pos x="15" y="51"/>
                </a:cxn>
                <a:cxn ang="0">
                  <a:pos x="23" y="63"/>
                </a:cxn>
                <a:cxn ang="0">
                  <a:pos x="33" y="71"/>
                </a:cxn>
                <a:cxn ang="0">
                  <a:pos x="45" y="74"/>
                </a:cxn>
                <a:cxn ang="0">
                  <a:pos x="50" y="73"/>
                </a:cxn>
                <a:cxn ang="0">
                  <a:pos x="55" y="72"/>
                </a:cxn>
                <a:cxn ang="0">
                  <a:pos x="60" y="70"/>
                </a:cxn>
                <a:cxn ang="0">
                  <a:pos x="62" y="68"/>
                </a:cxn>
                <a:cxn ang="0">
                  <a:pos x="65" y="64"/>
                </a:cxn>
                <a:cxn ang="0">
                  <a:pos x="67" y="60"/>
                </a:cxn>
                <a:cxn ang="0">
                  <a:pos x="69" y="54"/>
                </a:cxn>
                <a:cxn ang="0">
                  <a:pos x="72" y="55"/>
                </a:cxn>
                <a:cxn ang="0">
                  <a:pos x="67" y="69"/>
                </a:cxn>
                <a:cxn ang="0">
                  <a:pos x="61" y="80"/>
                </a:cxn>
                <a:cxn ang="0">
                  <a:pos x="50" y="87"/>
                </a:cxn>
                <a:cxn ang="0">
                  <a:pos x="36" y="90"/>
                </a:cxn>
                <a:cxn ang="0">
                  <a:pos x="23" y="87"/>
                </a:cxn>
                <a:cxn ang="0">
                  <a:pos x="11" y="79"/>
                </a:cxn>
                <a:cxn ang="0">
                  <a:pos x="4" y="70"/>
                </a:cxn>
                <a:cxn ang="0">
                  <a:pos x="1" y="59"/>
                </a:cxn>
                <a:cxn ang="0">
                  <a:pos x="0" y="47"/>
                </a:cxn>
                <a:cxn ang="0">
                  <a:pos x="1" y="32"/>
                </a:cxn>
                <a:cxn ang="0">
                  <a:pos x="4" y="21"/>
                </a:cxn>
                <a:cxn ang="0">
                  <a:pos x="11" y="12"/>
                </a:cxn>
                <a:cxn ang="0">
                  <a:pos x="19" y="6"/>
                </a:cxn>
                <a:cxn ang="0">
                  <a:pos x="29" y="1"/>
                </a:cxn>
                <a:cxn ang="0">
                  <a:pos x="39" y="0"/>
                </a:cxn>
              </a:cxnLst>
              <a:rect l="0" t="0" r="r" b="b"/>
              <a:pathLst>
                <a:path w="72" h="90">
                  <a:moveTo>
                    <a:pt x="34" y="6"/>
                  </a:moveTo>
                  <a:lnTo>
                    <a:pt x="29" y="7"/>
                  </a:lnTo>
                  <a:lnTo>
                    <a:pt x="24" y="9"/>
                  </a:lnTo>
                  <a:lnTo>
                    <a:pt x="21" y="12"/>
                  </a:lnTo>
                  <a:lnTo>
                    <a:pt x="18" y="17"/>
                  </a:lnTo>
                  <a:lnTo>
                    <a:pt x="15" y="21"/>
                  </a:lnTo>
                  <a:lnTo>
                    <a:pt x="13" y="28"/>
                  </a:lnTo>
                  <a:lnTo>
                    <a:pt x="52" y="28"/>
                  </a:lnTo>
                  <a:lnTo>
                    <a:pt x="51" y="23"/>
                  </a:lnTo>
                  <a:lnTo>
                    <a:pt x="51" y="20"/>
                  </a:lnTo>
                  <a:lnTo>
                    <a:pt x="50" y="17"/>
                  </a:lnTo>
                  <a:lnTo>
                    <a:pt x="47" y="12"/>
                  </a:lnTo>
                  <a:lnTo>
                    <a:pt x="43" y="9"/>
                  </a:lnTo>
                  <a:lnTo>
                    <a:pt x="39" y="7"/>
                  </a:lnTo>
                  <a:lnTo>
                    <a:pt x="34" y="6"/>
                  </a:lnTo>
                  <a:close/>
                  <a:moveTo>
                    <a:pt x="39" y="0"/>
                  </a:moveTo>
                  <a:lnTo>
                    <a:pt x="52" y="2"/>
                  </a:lnTo>
                  <a:lnTo>
                    <a:pt x="63" y="9"/>
                  </a:lnTo>
                  <a:lnTo>
                    <a:pt x="69" y="20"/>
                  </a:lnTo>
                  <a:lnTo>
                    <a:pt x="72" y="34"/>
                  </a:lnTo>
                  <a:lnTo>
                    <a:pt x="13" y="34"/>
                  </a:lnTo>
                  <a:lnTo>
                    <a:pt x="15" y="51"/>
                  </a:lnTo>
                  <a:lnTo>
                    <a:pt x="23" y="63"/>
                  </a:lnTo>
                  <a:lnTo>
                    <a:pt x="33" y="71"/>
                  </a:lnTo>
                  <a:lnTo>
                    <a:pt x="45" y="74"/>
                  </a:lnTo>
                  <a:lnTo>
                    <a:pt x="50" y="73"/>
                  </a:lnTo>
                  <a:lnTo>
                    <a:pt x="55" y="72"/>
                  </a:lnTo>
                  <a:lnTo>
                    <a:pt x="60" y="70"/>
                  </a:lnTo>
                  <a:lnTo>
                    <a:pt x="62" y="68"/>
                  </a:lnTo>
                  <a:lnTo>
                    <a:pt x="65" y="64"/>
                  </a:lnTo>
                  <a:lnTo>
                    <a:pt x="67" y="60"/>
                  </a:lnTo>
                  <a:lnTo>
                    <a:pt x="69" y="54"/>
                  </a:lnTo>
                  <a:lnTo>
                    <a:pt x="72" y="55"/>
                  </a:lnTo>
                  <a:lnTo>
                    <a:pt x="67" y="69"/>
                  </a:lnTo>
                  <a:lnTo>
                    <a:pt x="61" y="80"/>
                  </a:lnTo>
                  <a:lnTo>
                    <a:pt x="50" y="87"/>
                  </a:lnTo>
                  <a:lnTo>
                    <a:pt x="36" y="90"/>
                  </a:lnTo>
                  <a:lnTo>
                    <a:pt x="23" y="87"/>
                  </a:lnTo>
                  <a:lnTo>
                    <a:pt x="11" y="79"/>
                  </a:lnTo>
                  <a:lnTo>
                    <a:pt x="4" y="70"/>
                  </a:lnTo>
                  <a:lnTo>
                    <a:pt x="1" y="59"/>
                  </a:lnTo>
                  <a:lnTo>
                    <a:pt x="0" y="47"/>
                  </a:lnTo>
                  <a:lnTo>
                    <a:pt x="1" y="32"/>
                  </a:lnTo>
                  <a:lnTo>
                    <a:pt x="4" y="21"/>
                  </a:lnTo>
                  <a:lnTo>
                    <a:pt x="11" y="12"/>
                  </a:lnTo>
                  <a:lnTo>
                    <a:pt x="19" y="6"/>
                  </a:lnTo>
                  <a:lnTo>
                    <a:pt x="29" y="1"/>
                  </a:lnTo>
                  <a:lnTo>
                    <a:pt x="3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71" name="Freeform 115"/>
            <p:cNvSpPr>
              <a:spLocks/>
            </p:cNvSpPr>
            <p:nvPr/>
          </p:nvSpPr>
          <p:spPr bwMode="auto">
            <a:xfrm>
              <a:off x="6830907" y="3765498"/>
              <a:ext cx="125677" cy="176320"/>
            </a:xfrm>
            <a:custGeom>
              <a:avLst/>
              <a:gdLst/>
              <a:ahLst/>
              <a:cxnLst>
                <a:cxn ang="0">
                  <a:pos x="24" y="0"/>
                </a:cxn>
                <a:cxn ang="0">
                  <a:pos x="27" y="0"/>
                </a:cxn>
                <a:cxn ang="0">
                  <a:pos x="27" y="22"/>
                </a:cxn>
                <a:cxn ang="0">
                  <a:pos x="35" y="10"/>
                </a:cxn>
                <a:cxn ang="0">
                  <a:pos x="43" y="2"/>
                </a:cxn>
                <a:cxn ang="0">
                  <a:pos x="49" y="0"/>
                </a:cxn>
                <a:cxn ang="0">
                  <a:pos x="53" y="0"/>
                </a:cxn>
                <a:cxn ang="0">
                  <a:pos x="56" y="1"/>
                </a:cxn>
                <a:cxn ang="0">
                  <a:pos x="58" y="3"/>
                </a:cxn>
                <a:cxn ang="0">
                  <a:pos x="60" y="6"/>
                </a:cxn>
                <a:cxn ang="0">
                  <a:pos x="62" y="9"/>
                </a:cxn>
                <a:cxn ang="0">
                  <a:pos x="62" y="12"/>
                </a:cxn>
                <a:cxn ang="0">
                  <a:pos x="62" y="16"/>
                </a:cxn>
                <a:cxn ang="0">
                  <a:pos x="59" y="19"/>
                </a:cxn>
                <a:cxn ang="0">
                  <a:pos x="57" y="21"/>
                </a:cxn>
                <a:cxn ang="0">
                  <a:pos x="54" y="22"/>
                </a:cxn>
                <a:cxn ang="0">
                  <a:pos x="52" y="21"/>
                </a:cxn>
                <a:cxn ang="0">
                  <a:pos x="49" y="20"/>
                </a:cxn>
                <a:cxn ang="0">
                  <a:pos x="47" y="18"/>
                </a:cxn>
                <a:cxn ang="0">
                  <a:pos x="44" y="16"/>
                </a:cxn>
                <a:cxn ang="0">
                  <a:pos x="42" y="14"/>
                </a:cxn>
                <a:cxn ang="0">
                  <a:pos x="41" y="14"/>
                </a:cxn>
                <a:cxn ang="0">
                  <a:pos x="38" y="14"/>
                </a:cxn>
                <a:cxn ang="0">
                  <a:pos x="36" y="16"/>
                </a:cxn>
                <a:cxn ang="0">
                  <a:pos x="34" y="19"/>
                </a:cxn>
                <a:cxn ang="0">
                  <a:pos x="31" y="24"/>
                </a:cxn>
                <a:cxn ang="0">
                  <a:pos x="27" y="30"/>
                </a:cxn>
                <a:cxn ang="0">
                  <a:pos x="27" y="68"/>
                </a:cxn>
                <a:cxn ang="0">
                  <a:pos x="27" y="72"/>
                </a:cxn>
                <a:cxn ang="0">
                  <a:pos x="28" y="76"/>
                </a:cxn>
                <a:cxn ang="0">
                  <a:pos x="29" y="79"/>
                </a:cxn>
                <a:cxn ang="0">
                  <a:pos x="32" y="82"/>
                </a:cxn>
                <a:cxn ang="0">
                  <a:pos x="34" y="84"/>
                </a:cxn>
                <a:cxn ang="0">
                  <a:pos x="36" y="85"/>
                </a:cxn>
                <a:cxn ang="0">
                  <a:pos x="39" y="85"/>
                </a:cxn>
                <a:cxn ang="0">
                  <a:pos x="44" y="86"/>
                </a:cxn>
                <a:cxn ang="0">
                  <a:pos x="44" y="87"/>
                </a:cxn>
                <a:cxn ang="0">
                  <a:pos x="0" y="87"/>
                </a:cxn>
                <a:cxn ang="0">
                  <a:pos x="0" y="86"/>
                </a:cxn>
                <a:cxn ang="0">
                  <a:pos x="3" y="85"/>
                </a:cxn>
                <a:cxn ang="0">
                  <a:pos x="6" y="85"/>
                </a:cxn>
                <a:cxn ang="0">
                  <a:pos x="8" y="84"/>
                </a:cxn>
                <a:cxn ang="0">
                  <a:pos x="10" y="82"/>
                </a:cxn>
                <a:cxn ang="0">
                  <a:pos x="11" y="79"/>
                </a:cxn>
                <a:cxn ang="0">
                  <a:pos x="12" y="76"/>
                </a:cxn>
                <a:cxn ang="0">
                  <a:pos x="12" y="73"/>
                </a:cxn>
                <a:cxn ang="0">
                  <a:pos x="12" y="68"/>
                </a:cxn>
                <a:cxn ang="0">
                  <a:pos x="12" y="35"/>
                </a:cxn>
                <a:cxn ang="0">
                  <a:pos x="12" y="23"/>
                </a:cxn>
                <a:cxn ang="0">
                  <a:pos x="11" y="17"/>
                </a:cxn>
                <a:cxn ang="0">
                  <a:pos x="11" y="13"/>
                </a:cxn>
                <a:cxn ang="0">
                  <a:pos x="10" y="12"/>
                </a:cxn>
                <a:cxn ang="0">
                  <a:pos x="7" y="11"/>
                </a:cxn>
                <a:cxn ang="0">
                  <a:pos x="6" y="10"/>
                </a:cxn>
                <a:cxn ang="0">
                  <a:pos x="3" y="11"/>
                </a:cxn>
                <a:cxn ang="0">
                  <a:pos x="1" y="12"/>
                </a:cxn>
                <a:cxn ang="0">
                  <a:pos x="0" y="10"/>
                </a:cxn>
                <a:cxn ang="0">
                  <a:pos x="24" y="0"/>
                </a:cxn>
              </a:cxnLst>
              <a:rect l="0" t="0" r="r" b="b"/>
              <a:pathLst>
                <a:path w="62" h="87">
                  <a:moveTo>
                    <a:pt x="24" y="0"/>
                  </a:moveTo>
                  <a:lnTo>
                    <a:pt x="27" y="0"/>
                  </a:lnTo>
                  <a:lnTo>
                    <a:pt x="27" y="22"/>
                  </a:lnTo>
                  <a:lnTo>
                    <a:pt x="35" y="10"/>
                  </a:lnTo>
                  <a:lnTo>
                    <a:pt x="43" y="2"/>
                  </a:lnTo>
                  <a:lnTo>
                    <a:pt x="49" y="0"/>
                  </a:lnTo>
                  <a:lnTo>
                    <a:pt x="53" y="0"/>
                  </a:lnTo>
                  <a:lnTo>
                    <a:pt x="56" y="1"/>
                  </a:lnTo>
                  <a:lnTo>
                    <a:pt x="58" y="3"/>
                  </a:lnTo>
                  <a:lnTo>
                    <a:pt x="60" y="6"/>
                  </a:lnTo>
                  <a:lnTo>
                    <a:pt x="62" y="9"/>
                  </a:lnTo>
                  <a:lnTo>
                    <a:pt x="62" y="12"/>
                  </a:lnTo>
                  <a:lnTo>
                    <a:pt x="62" y="16"/>
                  </a:lnTo>
                  <a:lnTo>
                    <a:pt x="59" y="19"/>
                  </a:lnTo>
                  <a:lnTo>
                    <a:pt x="57" y="21"/>
                  </a:lnTo>
                  <a:lnTo>
                    <a:pt x="54" y="22"/>
                  </a:lnTo>
                  <a:lnTo>
                    <a:pt x="52" y="21"/>
                  </a:lnTo>
                  <a:lnTo>
                    <a:pt x="49" y="20"/>
                  </a:lnTo>
                  <a:lnTo>
                    <a:pt x="47" y="18"/>
                  </a:lnTo>
                  <a:lnTo>
                    <a:pt x="44" y="16"/>
                  </a:lnTo>
                  <a:lnTo>
                    <a:pt x="42" y="14"/>
                  </a:lnTo>
                  <a:lnTo>
                    <a:pt x="41" y="14"/>
                  </a:lnTo>
                  <a:lnTo>
                    <a:pt x="38" y="14"/>
                  </a:lnTo>
                  <a:lnTo>
                    <a:pt x="36" y="16"/>
                  </a:lnTo>
                  <a:lnTo>
                    <a:pt x="34" y="19"/>
                  </a:lnTo>
                  <a:lnTo>
                    <a:pt x="31" y="24"/>
                  </a:lnTo>
                  <a:lnTo>
                    <a:pt x="27" y="30"/>
                  </a:lnTo>
                  <a:lnTo>
                    <a:pt x="27" y="68"/>
                  </a:lnTo>
                  <a:lnTo>
                    <a:pt x="27" y="72"/>
                  </a:lnTo>
                  <a:lnTo>
                    <a:pt x="28" y="76"/>
                  </a:lnTo>
                  <a:lnTo>
                    <a:pt x="29" y="79"/>
                  </a:lnTo>
                  <a:lnTo>
                    <a:pt x="32" y="82"/>
                  </a:lnTo>
                  <a:lnTo>
                    <a:pt x="34" y="84"/>
                  </a:lnTo>
                  <a:lnTo>
                    <a:pt x="36" y="85"/>
                  </a:lnTo>
                  <a:lnTo>
                    <a:pt x="39" y="85"/>
                  </a:lnTo>
                  <a:lnTo>
                    <a:pt x="44" y="86"/>
                  </a:lnTo>
                  <a:lnTo>
                    <a:pt x="44" y="87"/>
                  </a:lnTo>
                  <a:lnTo>
                    <a:pt x="0" y="87"/>
                  </a:lnTo>
                  <a:lnTo>
                    <a:pt x="0" y="86"/>
                  </a:lnTo>
                  <a:lnTo>
                    <a:pt x="3" y="85"/>
                  </a:lnTo>
                  <a:lnTo>
                    <a:pt x="6" y="85"/>
                  </a:lnTo>
                  <a:lnTo>
                    <a:pt x="8" y="84"/>
                  </a:lnTo>
                  <a:lnTo>
                    <a:pt x="10" y="82"/>
                  </a:lnTo>
                  <a:lnTo>
                    <a:pt x="11" y="79"/>
                  </a:lnTo>
                  <a:lnTo>
                    <a:pt x="12" y="76"/>
                  </a:lnTo>
                  <a:lnTo>
                    <a:pt x="12" y="73"/>
                  </a:lnTo>
                  <a:lnTo>
                    <a:pt x="12" y="68"/>
                  </a:lnTo>
                  <a:lnTo>
                    <a:pt x="12" y="35"/>
                  </a:lnTo>
                  <a:lnTo>
                    <a:pt x="12" y="23"/>
                  </a:lnTo>
                  <a:lnTo>
                    <a:pt x="11" y="17"/>
                  </a:lnTo>
                  <a:lnTo>
                    <a:pt x="11" y="13"/>
                  </a:lnTo>
                  <a:lnTo>
                    <a:pt x="10" y="12"/>
                  </a:lnTo>
                  <a:lnTo>
                    <a:pt x="7" y="11"/>
                  </a:lnTo>
                  <a:lnTo>
                    <a:pt x="6" y="10"/>
                  </a:lnTo>
                  <a:lnTo>
                    <a:pt x="3" y="11"/>
                  </a:lnTo>
                  <a:lnTo>
                    <a:pt x="1" y="12"/>
                  </a:lnTo>
                  <a:lnTo>
                    <a:pt x="0" y="10"/>
                  </a:lnTo>
                  <a:lnTo>
                    <a:pt x="2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72" name="Freeform 116"/>
            <p:cNvSpPr>
              <a:spLocks/>
            </p:cNvSpPr>
            <p:nvPr/>
          </p:nvSpPr>
          <p:spPr bwMode="auto">
            <a:xfrm>
              <a:off x="6956584" y="3769551"/>
              <a:ext cx="186489" cy="257387"/>
            </a:xfrm>
            <a:custGeom>
              <a:avLst/>
              <a:gdLst/>
              <a:ahLst/>
              <a:cxnLst>
                <a:cxn ang="0">
                  <a:pos x="40" y="0"/>
                </a:cxn>
                <a:cxn ang="0">
                  <a:pos x="39" y="1"/>
                </a:cxn>
                <a:cxn ang="0">
                  <a:pos x="33" y="4"/>
                </a:cxn>
                <a:cxn ang="0">
                  <a:pos x="31" y="9"/>
                </a:cxn>
                <a:cxn ang="0">
                  <a:pos x="32" y="16"/>
                </a:cxn>
                <a:cxn ang="0">
                  <a:pos x="55" y="62"/>
                </a:cxn>
                <a:cxn ang="0">
                  <a:pos x="75" y="11"/>
                </a:cxn>
                <a:cxn ang="0">
                  <a:pos x="75" y="6"/>
                </a:cxn>
                <a:cxn ang="0">
                  <a:pos x="74" y="4"/>
                </a:cxn>
                <a:cxn ang="0">
                  <a:pos x="70" y="2"/>
                </a:cxn>
                <a:cxn ang="0">
                  <a:pos x="67" y="0"/>
                </a:cxn>
                <a:cxn ang="0">
                  <a:pos x="92" y="1"/>
                </a:cxn>
                <a:cxn ang="0">
                  <a:pos x="87" y="4"/>
                </a:cxn>
                <a:cxn ang="0">
                  <a:pos x="82" y="8"/>
                </a:cxn>
                <a:cxn ang="0">
                  <a:pos x="81" y="12"/>
                </a:cxn>
                <a:cxn ang="0">
                  <a:pos x="46" y="100"/>
                </a:cxn>
                <a:cxn ang="0">
                  <a:pos x="33" y="121"/>
                </a:cxn>
                <a:cxn ang="0">
                  <a:pos x="22" y="127"/>
                </a:cxn>
                <a:cxn ang="0">
                  <a:pos x="13" y="127"/>
                </a:cxn>
                <a:cxn ang="0">
                  <a:pos x="7" y="124"/>
                </a:cxn>
                <a:cxn ang="0">
                  <a:pos x="4" y="119"/>
                </a:cxn>
                <a:cxn ang="0">
                  <a:pos x="4" y="113"/>
                </a:cxn>
                <a:cxn ang="0">
                  <a:pos x="6" y="109"/>
                </a:cxn>
                <a:cxn ang="0">
                  <a:pos x="11" y="106"/>
                </a:cxn>
                <a:cxn ang="0">
                  <a:pos x="16" y="106"/>
                </a:cxn>
                <a:cxn ang="0">
                  <a:pos x="23" y="109"/>
                </a:cxn>
                <a:cxn ang="0">
                  <a:pos x="27" y="110"/>
                </a:cxn>
                <a:cxn ang="0">
                  <a:pos x="31" y="110"/>
                </a:cxn>
                <a:cxn ang="0">
                  <a:pos x="36" y="104"/>
                </a:cxn>
                <a:cxn ang="0">
                  <a:pos x="40" y="95"/>
                </a:cxn>
                <a:cxn ang="0">
                  <a:pos x="15" y="18"/>
                </a:cxn>
                <a:cxn ang="0">
                  <a:pos x="11" y="9"/>
                </a:cxn>
                <a:cxn ang="0">
                  <a:pos x="7" y="5"/>
                </a:cxn>
                <a:cxn ang="0">
                  <a:pos x="0" y="1"/>
                </a:cxn>
              </a:cxnLst>
              <a:rect l="0" t="0" r="r" b="b"/>
              <a:pathLst>
                <a:path w="92" h="127">
                  <a:moveTo>
                    <a:pt x="0" y="0"/>
                  </a:moveTo>
                  <a:lnTo>
                    <a:pt x="40" y="0"/>
                  </a:lnTo>
                  <a:lnTo>
                    <a:pt x="40" y="1"/>
                  </a:lnTo>
                  <a:lnTo>
                    <a:pt x="39" y="1"/>
                  </a:lnTo>
                  <a:lnTo>
                    <a:pt x="35" y="2"/>
                  </a:lnTo>
                  <a:lnTo>
                    <a:pt x="33" y="4"/>
                  </a:lnTo>
                  <a:lnTo>
                    <a:pt x="31" y="6"/>
                  </a:lnTo>
                  <a:lnTo>
                    <a:pt x="31" y="9"/>
                  </a:lnTo>
                  <a:lnTo>
                    <a:pt x="31" y="11"/>
                  </a:lnTo>
                  <a:lnTo>
                    <a:pt x="32" y="16"/>
                  </a:lnTo>
                  <a:lnTo>
                    <a:pt x="34" y="19"/>
                  </a:lnTo>
                  <a:lnTo>
                    <a:pt x="55" y="62"/>
                  </a:lnTo>
                  <a:lnTo>
                    <a:pt x="74" y="16"/>
                  </a:lnTo>
                  <a:lnTo>
                    <a:pt x="75" y="11"/>
                  </a:lnTo>
                  <a:lnTo>
                    <a:pt x="75" y="7"/>
                  </a:lnTo>
                  <a:lnTo>
                    <a:pt x="75" y="6"/>
                  </a:lnTo>
                  <a:lnTo>
                    <a:pt x="75" y="5"/>
                  </a:lnTo>
                  <a:lnTo>
                    <a:pt x="74" y="4"/>
                  </a:lnTo>
                  <a:lnTo>
                    <a:pt x="73" y="2"/>
                  </a:lnTo>
                  <a:lnTo>
                    <a:pt x="70" y="2"/>
                  </a:lnTo>
                  <a:lnTo>
                    <a:pt x="67" y="1"/>
                  </a:lnTo>
                  <a:lnTo>
                    <a:pt x="67" y="0"/>
                  </a:lnTo>
                  <a:lnTo>
                    <a:pt x="92" y="0"/>
                  </a:lnTo>
                  <a:lnTo>
                    <a:pt x="92" y="1"/>
                  </a:lnTo>
                  <a:lnTo>
                    <a:pt x="89" y="2"/>
                  </a:lnTo>
                  <a:lnTo>
                    <a:pt x="87" y="4"/>
                  </a:lnTo>
                  <a:lnTo>
                    <a:pt x="85" y="6"/>
                  </a:lnTo>
                  <a:lnTo>
                    <a:pt x="82" y="8"/>
                  </a:lnTo>
                  <a:lnTo>
                    <a:pt x="82" y="10"/>
                  </a:lnTo>
                  <a:lnTo>
                    <a:pt x="81" y="12"/>
                  </a:lnTo>
                  <a:lnTo>
                    <a:pt x="80" y="16"/>
                  </a:lnTo>
                  <a:lnTo>
                    <a:pt x="46" y="100"/>
                  </a:lnTo>
                  <a:lnTo>
                    <a:pt x="39" y="112"/>
                  </a:lnTo>
                  <a:lnTo>
                    <a:pt x="33" y="121"/>
                  </a:lnTo>
                  <a:lnTo>
                    <a:pt x="27" y="125"/>
                  </a:lnTo>
                  <a:lnTo>
                    <a:pt x="22" y="127"/>
                  </a:lnTo>
                  <a:lnTo>
                    <a:pt x="16" y="127"/>
                  </a:lnTo>
                  <a:lnTo>
                    <a:pt x="13" y="127"/>
                  </a:lnTo>
                  <a:lnTo>
                    <a:pt x="9" y="126"/>
                  </a:lnTo>
                  <a:lnTo>
                    <a:pt x="7" y="124"/>
                  </a:lnTo>
                  <a:lnTo>
                    <a:pt x="5" y="122"/>
                  </a:lnTo>
                  <a:lnTo>
                    <a:pt x="4" y="119"/>
                  </a:lnTo>
                  <a:lnTo>
                    <a:pt x="4" y="116"/>
                  </a:lnTo>
                  <a:lnTo>
                    <a:pt x="4" y="113"/>
                  </a:lnTo>
                  <a:lnTo>
                    <a:pt x="5" y="111"/>
                  </a:lnTo>
                  <a:lnTo>
                    <a:pt x="6" y="109"/>
                  </a:lnTo>
                  <a:lnTo>
                    <a:pt x="8" y="108"/>
                  </a:lnTo>
                  <a:lnTo>
                    <a:pt x="11" y="106"/>
                  </a:lnTo>
                  <a:lnTo>
                    <a:pt x="14" y="106"/>
                  </a:lnTo>
                  <a:lnTo>
                    <a:pt x="16" y="106"/>
                  </a:lnTo>
                  <a:lnTo>
                    <a:pt x="19" y="108"/>
                  </a:lnTo>
                  <a:lnTo>
                    <a:pt x="23" y="109"/>
                  </a:lnTo>
                  <a:lnTo>
                    <a:pt x="25" y="110"/>
                  </a:lnTo>
                  <a:lnTo>
                    <a:pt x="27" y="110"/>
                  </a:lnTo>
                  <a:lnTo>
                    <a:pt x="27" y="110"/>
                  </a:lnTo>
                  <a:lnTo>
                    <a:pt x="31" y="110"/>
                  </a:lnTo>
                  <a:lnTo>
                    <a:pt x="34" y="106"/>
                  </a:lnTo>
                  <a:lnTo>
                    <a:pt x="36" y="104"/>
                  </a:lnTo>
                  <a:lnTo>
                    <a:pt x="38" y="101"/>
                  </a:lnTo>
                  <a:lnTo>
                    <a:pt x="40" y="95"/>
                  </a:lnTo>
                  <a:lnTo>
                    <a:pt x="47" y="82"/>
                  </a:lnTo>
                  <a:lnTo>
                    <a:pt x="15" y="18"/>
                  </a:lnTo>
                  <a:lnTo>
                    <a:pt x="13" y="14"/>
                  </a:lnTo>
                  <a:lnTo>
                    <a:pt x="11" y="9"/>
                  </a:lnTo>
                  <a:lnTo>
                    <a:pt x="8" y="7"/>
                  </a:lnTo>
                  <a:lnTo>
                    <a:pt x="7" y="5"/>
                  </a:lnTo>
                  <a:lnTo>
                    <a:pt x="4" y="4"/>
                  </a:lnTo>
                  <a:lnTo>
                    <a:pt x="0" y="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73" name="Freeform 117"/>
            <p:cNvSpPr>
              <a:spLocks noEditPoints="1"/>
            </p:cNvSpPr>
            <p:nvPr/>
          </p:nvSpPr>
          <p:spPr bwMode="auto">
            <a:xfrm>
              <a:off x="7236317" y="3765498"/>
              <a:ext cx="184462" cy="261441"/>
            </a:xfrm>
            <a:custGeom>
              <a:avLst/>
              <a:gdLst/>
              <a:ahLst/>
              <a:cxnLst>
                <a:cxn ang="0">
                  <a:pos x="47" y="14"/>
                </a:cxn>
                <a:cxn ang="0">
                  <a:pos x="41" y="18"/>
                </a:cxn>
                <a:cxn ang="0">
                  <a:pos x="35" y="22"/>
                </a:cxn>
                <a:cxn ang="0">
                  <a:pos x="32" y="58"/>
                </a:cxn>
                <a:cxn ang="0">
                  <a:pos x="32" y="68"/>
                </a:cxn>
                <a:cxn ang="0">
                  <a:pos x="34" y="74"/>
                </a:cxn>
                <a:cxn ang="0">
                  <a:pos x="40" y="80"/>
                </a:cxn>
                <a:cxn ang="0">
                  <a:pos x="47" y="83"/>
                </a:cxn>
                <a:cxn ang="0">
                  <a:pos x="57" y="83"/>
                </a:cxn>
                <a:cxn ang="0">
                  <a:pos x="65" y="80"/>
                </a:cxn>
                <a:cxn ang="0">
                  <a:pos x="74" y="65"/>
                </a:cxn>
                <a:cxn ang="0">
                  <a:pos x="75" y="39"/>
                </a:cxn>
                <a:cxn ang="0">
                  <a:pos x="67" y="21"/>
                </a:cxn>
                <a:cxn ang="0">
                  <a:pos x="57" y="14"/>
                </a:cxn>
                <a:cxn ang="0">
                  <a:pos x="28" y="0"/>
                </a:cxn>
                <a:cxn ang="0">
                  <a:pos x="32" y="21"/>
                </a:cxn>
                <a:cxn ang="0">
                  <a:pos x="41" y="8"/>
                </a:cxn>
                <a:cxn ang="0">
                  <a:pos x="49" y="2"/>
                </a:cxn>
                <a:cxn ang="0">
                  <a:pos x="59" y="0"/>
                </a:cxn>
                <a:cxn ang="0">
                  <a:pos x="80" y="10"/>
                </a:cxn>
                <a:cxn ang="0">
                  <a:pos x="90" y="30"/>
                </a:cxn>
                <a:cxn ang="0">
                  <a:pos x="90" y="55"/>
                </a:cxn>
                <a:cxn ang="0">
                  <a:pos x="78" y="79"/>
                </a:cxn>
                <a:cxn ang="0">
                  <a:pos x="52" y="90"/>
                </a:cxn>
                <a:cxn ang="0">
                  <a:pos x="41" y="87"/>
                </a:cxn>
                <a:cxn ang="0">
                  <a:pos x="32" y="82"/>
                </a:cxn>
                <a:cxn ang="0">
                  <a:pos x="32" y="115"/>
                </a:cxn>
                <a:cxn ang="0">
                  <a:pos x="33" y="122"/>
                </a:cxn>
                <a:cxn ang="0">
                  <a:pos x="35" y="126"/>
                </a:cxn>
                <a:cxn ang="0">
                  <a:pos x="41" y="128"/>
                </a:cxn>
                <a:cxn ang="0">
                  <a:pos x="44" y="129"/>
                </a:cxn>
                <a:cxn ang="0">
                  <a:pos x="0" y="128"/>
                </a:cxn>
                <a:cxn ang="0">
                  <a:pos x="7" y="127"/>
                </a:cxn>
                <a:cxn ang="0">
                  <a:pos x="13" y="124"/>
                </a:cxn>
                <a:cxn ang="0">
                  <a:pos x="15" y="120"/>
                </a:cxn>
                <a:cxn ang="0">
                  <a:pos x="15" y="110"/>
                </a:cxn>
                <a:cxn ang="0">
                  <a:pos x="15" y="21"/>
                </a:cxn>
                <a:cxn ang="0">
                  <a:pos x="15" y="16"/>
                </a:cxn>
                <a:cxn ang="0">
                  <a:pos x="13" y="12"/>
                </a:cxn>
                <a:cxn ang="0">
                  <a:pos x="10" y="11"/>
                </a:cxn>
                <a:cxn ang="0">
                  <a:pos x="4" y="12"/>
                </a:cxn>
                <a:cxn ang="0">
                  <a:pos x="28" y="0"/>
                </a:cxn>
              </a:cxnLst>
              <a:rect l="0" t="0" r="r" b="b"/>
              <a:pathLst>
                <a:path w="91" h="129">
                  <a:moveTo>
                    <a:pt x="52" y="14"/>
                  </a:moveTo>
                  <a:lnTo>
                    <a:pt x="47" y="14"/>
                  </a:lnTo>
                  <a:lnTo>
                    <a:pt x="43" y="17"/>
                  </a:lnTo>
                  <a:lnTo>
                    <a:pt x="41" y="18"/>
                  </a:lnTo>
                  <a:lnTo>
                    <a:pt x="38" y="19"/>
                  </a:lnTo>
                  <a:lnTo>
                    <a:pt x="35" y="22"/>
                  </a:lnTo>
                  <a:lnTo>
                    <a:pt x="32" y="25"/>
                  </a:lnTo>
                  <a:lnTo>
                    <a:pt x="32" y="58"/>
                  </a:lnTo>
                  <a:lnTo>
                    <a:pt x="32" y="63"/>
                  </a:lnTo>
                  <a:lnTo>
                    <a:pt x="32" y="68"/>
                  </a:lnTo>
                  <a:lnTo>
                    <a:pt x="33" y="71"/>
                  </a:lnTo>
                  <a:lnTo>
                    <a:pt x="34" y="74"/>
                  </a:lnTo>
                  <a:lnTo>
                    <a:pt x="36" y="77"/>
                  </a:lnTo>
                  <a:lnTo>
                    <a:pt x="40" y="80"/>
                  </a:lnTo>
                  <a:lnTo>
                    <a:pt x="43" y="82"/>
                  </a:lnTo>
                  <a:lnTo>
                    <a:pt x="47" y="83"/>
                  </a:lnTo>
                  <a:lnTo>
                    <a:pt x="53" y="84"/>
                  </a:lnTo>
                  <a:lnTo>
                    <a:pt x="57" y="83"/>
                  </a:lnTo>
                  <a:lnTo>
                    <a:pt x="61" y="82"/>
                  </a:lnTo>
                  <a:lnTo>
                    <a:pt x="65" y="80"/>
                  </a:lnTo>
                  <a:lnTo>
                    <a:pt x="68" y="76"/>
                  </a:lnTo>
                  <a:lnTo>
                    <a:pt x="74" y="65"/>
                  </a:lnTo>
                  <a:lnTo>
                    <a:pt x="76" y="51"/>
                  </a:lnTo>
                  <a:lnTo>
                    <a:pt x="75" y="39"/>
                  </a:lnTo>
                  <a:lnTo>
                    <a:pt x="72" y="29"/>
                  </a:lnTo>
                  <a:lnTo>
                    <a:pt x="67" y="21"/>
                  </a:lnTo>
                  <a:lnTo>
                    <a:pt x="63" y="17"/>
                  </a:lnTo>
                  <a:lnTo>
                    <a:pt x="57" y="14"/>
                  </a:lnTo>
                  <a:lnTo>
                    <a:pt x="52" y="14"/>
                  </a:lnTo>
                  <a:close/>
                  <a:moveTo>
                    <a:pt x="28" y="0"/>
                  </a:moveTo>
                  <a:lnTo>
                    <a:pt x="32" y="0"/>
                  </a:lnTo>
                  <a:lnTo>
                    <a:pt x="32" y="21"/>
                  </a:lnTo>
                  <a:lnTo>
                    <a:pt x="36" y="13"/>
                  </a:lnTo>
                  <a:lnTo>
                    <a:pt x="41" y="8"/>
                  </a:lnTo>
                  <a:lnTo>
                    <a:pt x="45" y="4"/>
                  </a:lnTo>
                  <a:lnTo>
                    <a:pt x="49" y="2"/>
                  </a:lnTo>
                  <a:lnTo>
                    <a:pt x="54" y="0"/>
                  </a:lnTo>
                  <a:lnTo>
                    <a:pt x="59" y="0"/>
                  </a:lnTo>
                  <a:lnTo>
                    <a:pt x="72" y="2"/>
                  </a:lnTo>
                  <a:lnTo>
                    <a:pt x="80" y="10"/>
                  </a:lnTo>
                  <a:lnTo>
                    <a:pt x="87" y="19"/>
                  </a:lnTo>
                  <a:lnTo>
                    <a:pt x="90" y="30"/>
                  </a:lnTo>
                  <a:lnTo>
                    <a:pt x="91" y="42"/>
                  </a:lnTo>
                  <a:lnTo>
                    <a:pt x="90" y="55"/>
                  </a:lnTo>
                  <a:lnTo>
                    <a:pt x="86" y="68"/>
                  </a:lnTo>
                  <a:lnTo>
                    <a:pt x="78" y="79"/>
                  </a:lnTo>
                  <a:lnTo>
                    <a:pt x="67" y="87"/>
                  </a:lnTo>
                  <a:lnTo>
                    <a:pt x="52" y="90"/>
                  </a:lnTo>
                  <a:lnTo>
                    <a:pt x="46" y="90"/>
                  </a:lnTo>
                  <a:lnTo>
                    <a:pt x="41" y="87"/>
                  </a:lnTo>
                  <a:lnTo>
                    <a:pt x="36" y="85"/>
                  </a:lnTo>
                  <a:lnTo>
                    <a:pt x="32" y="82"/>
                  </a:lnTo>
                  <a:lnTo>
                    <a:pt x="32" y="110"/>
                  </a:lnTo>
                  <a:lnTo>
                    <a:pt x="32" y="115"/>
                  </a:lnTo>
                  <a:lnTo>
                    <a:pt x="32" y="120"/>
                  </a:lnTo>
                  <a:lnTo>
                    <a:pt x="33" y="122"/>
                  </a:lnTo>
                  <a:lnTo>
                    <a:pt x="34" y="125"/>
                  </a:lnTo>
                  <a:lnTo>
                    <a:pt x="35" y="126"/>
                  </a:lnTo>
                  <a:lnTo>
                    <a:pt x="37" y="127"/>
                  </a:lnTo>
                  <a:lnTo>
                    <a:pt x="41" y="128"/>
                  </a:lnTo>
                  <a:lnTo>
                    <a:pt x="44" y="128"/>
                  </a:lnTo>
                  <a:lnTo>
                    <a:pt x="44" y="129"/>
                  </a:lnTo>
                  <a:lnTo>
                    <a:pt x="0" y="129"/>
                  </a:lnTo>
                  <a:lnTo>
                    <a:pt x="0" y="128"/>
                  </a:lnTo>
                  <a:lnTo>
                    <a:pt x="2" y="128"/>
                  </a:lnTo>
                  <a:lnTo>
                    <a:pt x="7" y="127"/>
                  </a:lnTo>
                  <a:lnTo>
                    <a:pt x="12" y="126"/>
                  </a:lnTo>
                  <a:lnTo>
                    <a:pt x="13" y="124"/>
                  </a:lnTo>
                  <a:lnTo>
                    <a:pt x="14" y="123"/>
                  </a:lnTo>
                  <a:lnTo>
                    <a:pt x="15" y="120"/>
                  </a:lnTo>
                  <a:lnTo>
                    <a:pt x="15" y="116"/>
                  </a:lnTo>
                  <a:lnTo>
                    <a:pt x="15" y="110"/>
                  </a:lnTo>
                  <a:lnTo>
                    <a:pt x="15" y="25"/>
                  </a:lnTo>
                  <a:lnTo>
                    <a:pt x="15" y="21"/>
                  </a:lnTo>
                  <a:lnTo>
                    <a:pt x="15" y="18"/>
                  </a:lnTo>
                  <a:lnTo>
                    <a:pt x="15" y="16"/>
                  </a:lnTo>
                  <a:lnTo>
                    <a:pt x="14" y="13"/>
                  </a:lnTo>
                  <a:lnTo>
                    <a:pt x="13" y="12"/>
                  </a:lnTo>
                  <a:lnTo>
                    <a:pt x="12" y="11"/>
                  </a:lnTo>
                  <a:lnTo>
                    <a:pt x="10" y="11"/>
                  </a:lnTo>
                  <a:lnTo>
                    <a:pt x="7" y="11"/>
                  </a:lnTo>
                  <a:lnTo>
                    <a:pt x="4" y="12"/>
                  </a:lnTo>
                  <a:lnTo>
                    <a:pt x="3" y="10"/>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74" name="Freeform 118"/>
            <p:cNvSpPr>
              <a:spLocks noEditPoints="1"/>
            </p:cNvSpPr>
            <p:nvPr/>
          </p:nvSpPr>
          <p:spPr bwMode="auto">
            <a:xfrm>
              <a:off x="7447130" y="3765498"/>
              <a:ext cx="164191" cy="182400"/>
            </a:xfrm>
            <a:custGeom>
              <a:avLst/>
              <a:gdLst/>
              <a:ahLst/>
              <a:cxnLst>
                <a:cxn ang="0">
                  <a:pos x="37" y="6"/>
                </a:cxn>
                <a:cxn ang="0">
                  <a:pos x="33" y="7"/>
                </a:cxn>
                <a:cxn ang="0">
                  <a:pos x="27" y="9"/>
                </a:cxn>
                <a:cxn ang="0">
                  <a:pos x="24" y="11"/>
                </a:cxn>
                <a:cxn ang="0">
                  <a:pos x="21" y="14"/>
                </a:cxn>
                <a:cxn ang="0">
                  <a:pos x="18" y="19"/>
                </a:cxn>
                <a:cxn ang="0">
                  <a:pos x="16" y="28"/>
                </a:cxn>
                <a:cxn ang="0">
                  <a:pos x="15" y="38"/>
                </a:cxn>
                <a:cxn ang="0">
                  <a:pos x="17" y="55"/>
                </a:cxn>
                <a:cxn ang="0">
                  <a:pos x="23" y="71"/>
                </a:cxn>
                <a:cxn ang="0">
                  <a:pos x="29" y="77"/>
                </a:cxn>
                <a:cxn ang="0">
                  <a:pos x="36" y="82"/>
                </a:cxn>
                <a:cxn ang="0">
                  <a:pos x="44" y="84"/>
                </a:cxn>
                <a:cxn ang="0">
                  <a:pos x="48" y="83"/>
                </a:cxn>
                <a:cxn ang="0">
                  <a:pos x="53" y="82"/>
                </a:cxn>
                <a:cxn ang="0">
                  <a:pos x="56" y="80"/>
                </a:cxn>
                <a:cxn ang="0">
                  <a:pos x="59" y="76"/>
                </a:cxn>
                <a:cxn ang="0">
                  <a:pos x="64" y="66"/>
                </a:cxn>
                <a:cxn ang="0">
                  <a:pos x="66" y="51"/>
                </a:cxn>
                <a:cxn ang="0">
                  <a:pos x="65" y="37"/>
                </a:cxn>
                <a:cxn ang="0">
                  <a:pos x="62" y="24"/>
                </a:cxn>
                <a:cxn ang="0">
                  <a:pos x="55" y="14"/>
                </a:cxn>
                <a:cxn ang="0">
                  <a:pos x="47" y="8"/>
                </a:cxn>
                <a:cxn ang="0">
                  <a:pos x="37" y="6"/>
                </a:cxn>
                <a:cxn ang="0">
                  <a:pos x="41" y="0"/>
                </a:cxn>
                <a:cxn ang="0">
                  <a:pos x="53" y="1"/>
                </a:cxn>
                <a:cxn ang="0">
                  <a:pos x="63" y="7"/>
                </a:cxn>
                <a:cxn ang="0">
                  <a:pos x="71" y="14"/>
                </a:cxn>
                <a:cxn ang="0">
                  <a:pos x="79" y="28"/>
                </a:cxn>
                <a:cxn ang="0">
                  <a:pos x="81" y="43"/>
                </a:cxn>
                <a:cxn ang="0">
                  <a:pos x="80" y="54"/>
                </a:cxn>
                <a:cxn ang="0">
                  <a:pos x="76" y="66"/>
                </a:cxn>
                <a:cxn ang="0">
                  <a:pos x="71" y="73"/>
                </a:cxn>
                <a:cxn ang="0">
                  <a:pos x="67" y="80"/>
                </a:cxn>
                <a:cxn ang="0">
                  <a:pos x="62" y="84"/>
                </a:cxn>
                <a:cxn ang="0">
                  <a:pos x="50" y="89"/>
                </a:cxn>
                <a:cxn ang="0">
                  <a:pos x="39" y="90"/>
                </a:cxn>
                <a:cxn ang="0">
                  <a:pos x="27" y="89"/>
                </a:cxn>
                <a:cxn ang="0">
                  <a:pos x="17" y="83"/>
                </a:cxn>
                <a:cxn ang="0">
                  <a:pos x="10" y="74"/>
                </a:cxn>
                <a:cxn ang="0">
                  <a:pos x="2" y="61"/>
                </a:cxn>
                <a:cxn ang="0">
                  <a:pos x="0" y="45"/>
                </a:cxn>
                <a:cxn ang="0">
                  <a:pos x="1" y="34"/>
                </a:cxn>
                <a:cxn ang="0">
                  <a:pos x="5" y="22"/>
                </a:cxn>
                <a:cxn ang="0">
                  <a:pos x="10" y="16"/>
                </a:cxn>
                <a:cxn ang="0">
                  <a:pos x="15" y="10"/>
                </a:cxn>
                <a:cxn ang="0">
                  <a:pos x="21" y="6"/>
                </a:cxn>
                <a:cxn ang="0">
                  <a:pos x="31" y="1"/>
                </a:cxn>
                <a:cxn ang="0">
                  <a:pos x="41" y="0"/>
                </a:cxn>
              </a:cxnLst>
              <a:rect l="0" t="0" r="r" b="b"/>
              <a:pathLst>
                <a:path w="81" h="90">
                  <a:moveTo>
                    <a:pt x="37" y="6"/>
                  </a:moveTo>
                  <a:lnTo>
                    <a:pt x="33" y="7"/>
                  </a:lnTo>
                  <a:lnTo>
                    <a:pt x="27" y="9"/>
                  </a:lnTo>
                  <a:lnTo>
                    <a:pt x="24" y="11"/>
                  </a:lnTo>
                  <a:lnTo>
                    <a:pt x="21" y="14"/>
                  </a:lnTo>
                  <a:lnTo>
                    <a:pt x="18" y="19"/>
                  </a:lnTo>
                  <a:lnTo>
                    <a:pt x="16" y="28"/>
                  </a:lnTo>
                  <a:lnTo>
                    <a:pt x="15" y="38"/>
                  </a:lnTo>
                  <a:lnTo>
                    <a:pt x="17" y="55"/>
                  </a:lnTo>
                  <a:lnTo>
                    <a:pt x="23" y="71"/>
                  </a:lnTo>
                  <a:lnTo>
                    <a:pt x="29" y="77"/>
                  </a:lnTo>
                  <a:lnTo>
                    <a:pt x="36" y="82"/>
                  </a:lnTo>
                  <a:lnTo>
                    <a:pt x="44" y="84"/>
                  </a:lnTo>
                  <a:lnTo>
                    <a:pt x="48" y="83"/>
                  </a:lnTo>
                  <a:lnTo>
                    <a:pt x="53" y="82"/>
                  </a:lnTo>
                  <a:lnTo>
                    <a:pt x="56" y="80"/>
                  </a:lnTo>
                  <a:lnTo>
                    <a:pt x="59" y="76"/>
                  </a:lnTo>
                  <a:lnTo>
                    <a:pt x="64" y="66"/>
                  </a:lnTo>
                  <a:lnTo>
                    <a:pt x="66" y="51"/>
                  </a:lnTo>
                  <a:lnTo>
                    <a:pt x="65" y="37"/>
                  </a:lnTo>
                  <a:lnTo>
                    <a:pt x="62" y="24"/>
                  </a:lnTo>
                  <a:lnTo>
                    <a:pt x="55" y="14"/>
                  </a:lnTo>
                  <a:lnTo>
                    <a:pt x="47" y="8"/>
                  </a:lnTo>
                  <a:lnTo>
                    <a:pt x="37" y="6"/>
                  </a:lnTo>
                  <a:close/>
                  <a:moveTo>
                    <a:pt x="41" y="0"/>
                  </a:moveTo>
                  <a:lnTo>
                    <a:pt x="53" y="1"/>
                  </a:lnTo>
                  <a:lnTo>
                    <a:pt x="63" y="7"/>
                  </a:lnTo>
                  <a:lnTo>
                    <a:pt x="71" y="14"/>
                  </a:lnTo>
                  <a:lnTo>
                    <a:pt x="79" y="28"/>
                  </a:lnTo>
                  <a:lnTo>
                    <a:pt x="81" y="43"/>
                  </a:lnTo>
                  <a:lnTo>
                    <a:pt x="80" y="54"/>
                  </a:lnTo>
                  <a:lnTo>
                    <a:pt x="76" y="66"/>
                  </a:lnTo>
                  <a:lnTo>
                    <a:pt x="71" y="73"/>
                  </a:lnTo>
                  <a:lnTo>
                    <a:pt x="67" y="80"/>
                  </a:lnTo>
                  <a:lnTo>
                    <a:pt x="62" y="84"/>
                  </a:lnTo>
                  <a:lnTo>
                    <a:pt x="50" y="89"/>
                  </a:lnTo>
                  <a:lnTo>
                    <a:pt x="39" y="90"/>
                  </a:lnTo>
                  <a:lnTo>
                    <a:pt x="27" y="89"/>
                  </a:lnTo>
                  <a:lnTo>
                    <a:pt x="17" y="83"/>
                  </a:lnTo>
                  <a:lnTo>
                    <a:pt x="10" y="74"/>
                  </a:lnTo>
                  <a:lnTo>
                    <a:pt x="2" y="61"/>
                  </a:lnTo>
                  <a:lnTo>
                    <a:pt x="0" y="45"/>
                  </a:lnTo>
                  <a:lnTo>
                    <a:pt x="1" y="34"/>
                  </a:lnTo>
                  <a:lnTo>
                    <a:pt x="5" y="22"/>
                  </a:lnTo>
                  <a:lnTo>
                    <a:pt x="10" y="16"/>
                  </a:lnTo>
                  <a:lnTo>
                    <a:pt x="15" y="10"/>
                  </a:lnTo>
                  <a:lnTo>
                    <a:pt x="21" y="6"/>
                  </a:lnTo>
                  <a:lnTo>
                    <a:pt x="31" y="1"/>
                  </a:lnTo>
                  <a:lnTo>
                    <a:pt x="4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75" name="Freeform 119"/>
            <p:cNvSpPr>
              <a:spLocks noEditPoints="1"/>
            </p:cNvSpPr>
            <p:nvPr/>
          </p:nvSpPr>
          <p:spPr bwMode="auto">
            <a:xfrm>
              <a:off x="7645781" y="3672271"/>
              <a:ext cx="81082" cy="269547"/>
            </a:xfrm>
            <a:custGeom>
              <a:avLst/>
              <a:gdLst/>
              <a:ahLst/>
              <a:cxnLst>
                <a:cxn ang="0">
                  <a:pos x="23" y="46"/>
                </a:cxn>
                <a:cxn ang="0">
                  <a:pos x="28" y="46"/>
                </a:cxn>
                <a:cxn ang="0">
                  <a:pos x="28" y="114"/>
                </a:cxn>
                <a:cxn ang="0">
                  <a:pos x="28" y="119"/>
                </a:cxn>
                <a:cxn ang="0">
                  <a:pos x="28" y="123"/>
                </a:cxn>
                <a:cxn ang="0">
                  <a:pos x="29" y="126"/>
                </a:cxn>
                <a:cxn ang="0">
                  <a:pos x="30" y="129"/>
                </a:cxn>
                <a:cxn ang="0">
                  <a:pos x="32" y="130"/>
                </a:cxn>
                <a:cxn ang="0">
                  <a:pos x="33" y="131"/>
                </a:cxn>
                <a:cxn ang="0">
                  <a:pos x="37" y="132"/>
                </a:cxn>
                <a:cxn ang="0">
                  <a:pos x="40" y="132"/>
                </a:cxn>
                <a:cxn ang="0">
                  <a:pos x="40" y="133"/>
                </a:cxn>
                <a:cxn ang="0">
                  <a:pos x="0" y="133"/>
                </a:cxn>
                <a:cxn ang="0">
                  <a:pos x="0" y="132"/>
                </a:cxn>
                <a:cxn ang="0">
                  <a:pos x="3" y="132"/>
                </a:cxn>
                <a:cxn ang="0">
                  <a:pos x="6" y="131"/>
                </a:cxn>
                <a:cxn ang="0">
                  <a:pos x="8" y="130"/>
                </a:cxn>
                <a:cxn ang="0">
                  <a:pos x="9" y="129"/>
                </a:cxn>
                <a:cxn ang="0">
                  <a:pos x="10" y="126"/>
                </a:cxn>
                <a:cxn ang="0">
                  <a:pos x="11" y="123"/>
                </a:cxn>
                <a:cxn ang="0">
                  <a:pos x="11" y="119"/>
                </a:cxn>
                <a:cxn ang="0">
                  <a:pos x="11" y="114"/>
                </a:cxn>
                <a:cxn ang="0">
                  <a:pos x="11" y="81"/>
                </a:cxn>
                <a:cxn ang="0">
                  <a:pos x="11" y="69"/>
                </a:cxn>
                <a:cxn ang="0">
                  <a:pos x="11" y="63"/>
                </a:cxn>
                <a:cxn ang="0">
                  <a:pos x="10" y="59"/>
                </a:cxn>
                <a:cxn ang="0">
                  <a:pos x="9" y="58"/>
                </a:cxn>
                <a:cxn ang="0">
                  <a:pos x="8" y="57"/>
                </a:cxn>
                <a:cxn ang="0">
                  <a:pos x="6" y="56"/>
                </a:cxn>
                <a:cxn ang="0">
                  <a:pos x="3" y="57"/>
                </a:cxn>
                <a:cxn ang="0">
                  <a:pos x="1" y="58"/>
                </a:cxn>
                <a:cxn ang="0">
                  <a:pos x="0" y="56"/>
                </a:cxn>
                <a:cxn ang="0">
                  <a:pos x="23" y="46"/>
                </a:cxn>
                <a:cxn ang="0">
                  <a:pos x="19" y="0"/>
                </a:cxn>
                <a:cxn ang="0">
                  <a:pos x="21" y="1"/>
                </a:cxn>
                <a:cxn ang="0">
                  <a:pos x="24" y="2"/>
                </a:cxn>
                <a:cxn ang="0">
                  <a:pos x="27" y="3"/>
                </a:cxn>
                <a:cxn ang="0">
                  <a:pos x="28" y="5"/>
                </a:cxn>
                <a:cxn ang="0">
                  <a:pos x="29" y="8"/>
                </a:cxn>
                <a:cxn ang="0">
                  <a:pos x="30" y="11"/>
                </a:cxn>
                <a:cxn ang="0">
                  <a:pos x="29" y="14"/>
                </a:cxn>
                <a:cxn ang="0">
                  <a:pos x="28" y="16"/>
                </a:cxn>
                <a:cxn ang="0">
                  <a:pos x="27" y="18"/>
                </a:cxn>
                <a:cxn ang="0">
                  <a:pos x="24" y="21"/>
                </a:cxn>
                <a:cxn ang="0">
                  <a:pos x="21" y="22"/>
                </a:cxn>
                <a:cxn ang="0">
                  <a:pos x="19" y="22"/>
                </a:cxn>
                <a:cxn ang="0">
                  <a:pos x="16" y="22"/>
                </a:cxn>
                <a:cxn ang="0">
                  <a:pos x="13" y="21"/>
                </a:cxn>
                <a:cxn ang="0">
                  <a:pos x="11" y="18"/>
                </a:cxn>
                <a:cxn ang="0">
                  <a:pos x="9" y="16"/>
                </a:cxn>
                <a:cxn ang="0">
                  <a:pos x="8" y="14"/>
                </a:cxn>
                <a:cxn ang="0">
                  <a:pos x="8" y="11"/>
                </a:cxn>
                <a:cxn ang="0">
                  <a:pos x="8" y="8"/>
                </a:cxn>
                <a:cxn ang="0">
                  <a:pos x="9" y="5"/>
                </a:cxn>
                <a:cxn ang="0">
                  <a:pos x="11" y="3"/>
                </a:cxn>
                <a:cxn ang="0">
                  <a:pos x="13" y="2"/>
                </a:cxn>
                <a:cxn ang="0">
                  <a:pos x="16" y="1"/>
                </a:cxn>
                <a:cxn ang="0">
                  <a:pos x="19" y="0"/>
                </a:cxn>
              </a:cxnLst>
              <a:rect l="0" t="0" r="r" b="b"/>
              <a:pathLst>
                <a:path w="40" h="133">
                  <a:moveTo>
                    <a:pt x="23" y="46"/>
                  </a:moveTo>
                  <a:lnTo>
                    <a:pt x="28" y="46"/>
                  </a:lnTo>
                  <a:lnTo>
                    <a:pt x="28" y="114"/>
                  </a:lnTo>
                  <a:lnTo>
                    <a:pt x="28" y="119"/>
                  </a:lnTo>
                  <a:lnTo>
                    <a:pt x="28" y="123"/>
                  </a:lnTo>
                  <a:lnTo>
                    <a:pt x="29" y="126"/>
                  </a:lnTo>
                  <a:lnTo>
                    <a:pt x="30" y="129"/>
                  </a:lnTo>
                  <a:lnTo>
                    <a:pt x="32" y="130"/>
                  </a:lnTo>
                  <a:lnTo>
                    <a:pt x="33" y="131"/>
                  </a:lnTo>
                  <a:lnTo>
                    <a:pt x="37" y="132"/>
                  </a:lnTo>
                  <a:lnTo>
                    <a:pt x="40" y="132"/>
                  </a:lnTo>
                  <a:lnTo>
                    <a:pt x="40" y="133"/>
                  </a:lnTo>
                  <a:lnTo>
                    <a:pt x="0" y="133"/>
                  </a:lnTo>
                  <a:lnTo>
                    <a:pt x="0" y="132"/>
                  </a:lnTo>
                  <a:lnTo>
                    <a:pt x="3" y="132"/>
                  </a:lnTo>
                  <a:lnTo>
                    <a:pt x="6" y="131"/>
                  </a:lnTo>
                  <a:lnTo>
                    <a:pt x="8" y="130"/>
                  </a:lnTo>
                  <a:lnTo>
                    <a:pt x="9" y="129"/>
                  </a:lnTo>
                  <a:lnTo>
                    <a:pt x="10" y="126"/>
                  </a:lnTo>
                  <a:lnTo>
                    <a:pt x="11" y="123"/>
                  </a:lnTo>
                  <a:lnTo>
                    <a:pt x="11" y="119"/>
                  </a:lnTo>
                  <a:lnTo>
                    <a:pt x="11" y="114"/>
                  </a:lnTo>
                  <a:lnTo>
                    <a:pt x="11" y="81"/>
                  </a:lnTo>
                  <a:lnTo>
                    <a:pt x="11" y="69"/>
                  </a:lnTo>
                  <a:lnTo>
                    <a:pt x="11" y="63"/>
                  </a:lnTo>
                  <a:lnTo>
                    <a:pt x="10" y="59"/>
                  </a:lnTo>
                  <a:lnTo>
                    <a:pt x="9" y="58"/>
                  </a:lnTo>
                  <a:lnTo>
                    <a:pt x="8" y="57"/>
                  </a:lnTo>
                  <a:lnTo>
                    <a:pt x="6" y="56"/>
                  </a:lnTo>
                  <a:lnTo>
                    <a:pt x="3" y="57"/>
                  </a:lnTo>
                  <a:lnTo>
                    <a:pt x="1" y="58"/>
                  </a:lnTo>
                  <a:lnTo>
                    <a:pt x="0" y="56"/>
                  </a:lnTo>
                  <a:lnTo>
                    <a:pt x="23" y="46"/>
                  </a:lnTo>
                  <a:close/>
                  <a:moveTo>
                    <a:pt x="19" y="0"/>
                  </a:moveTo>
                  <a:lnTo>
                    <a:pt x="21" y="1"/>
                  </a:lnTo>
                  <a:lnTo>
                    <a:pt x="24" y="2"/>
                  </a:lnTo>
                  <a:lnTo>
                    <a:pt x="27" y="3"/>
                  </a:lnTo>
                  <a:lnTo>
                    <a:pt x="28" y="5"/>
                  </a:lnTo>
                  <a:lnTo>
                    <a:pt x="29" y="8"/>
                  </a:lnTo>
                  <a:lnTo>
                    <a:pt x="30" y="11"/>
                  </a:lnTo>
                  <a:lnTo>
                    <a:pt x="29" y="14"/>
                  </a:lnTo>
                  <a:lnTo>
                    <a:pt x="28" y="16"/>
                  </a:lnTo>
                  <a:lnTo>
                    <a:pt x="27" y="18"/>
                  </a:lnTo>
                  <a:lnTo>
                    <a:pt x="24" y="21"/>
                  </a:lnTo>
                  <a:lnTo>
                    <a:pt x="21" y="22"/>
                  </a:lnTo>
                  <a:lnTo>
                    <a:pt x="19" y="22"/>
                  </a:lnTo>
                  <a:lnTo>
                    <a:pt x="16" y="22"/>
                  </a:lnTo>
                  <a:lnTo>
                    <a:pt x="13" y="21"/>
                  </a:lnTo>
                  <a:lnTo>
                    <a:pt x="11" y="18"/>
                  </a:lnTo>
                  <a:lnTo>
                    <a:pt x="9" y="16"/>
                  </a:lnTo>
                  <a:lnTo>
                    <a:pt x="8" y="14"/>
                  </a:lnTo>
                  <a:lnTo>
                    <a:pt x="8" y="11"/>
                  </a:lnTo>
                  <a:lnTo>
                    <a:pt x="8" y="8"/>
                  </a:lnTo>
                  <a:lnTo>
                    <a:pt x="9" y="5"/>
                  </a:lnTo>
                  <a:lnTo>
                    <a:pt x="11" y="3"/>
                  </a:lnTo>
                  <a:lnTo>
                    <a:pt x="13" y="2"/>
                  </a:lnTo>
                  <a:lnTo>
                    <a:pt x="16" y="1"/>
                  </a:lnTo>
                  <a:lnTo>
                    <a:pt x="1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76" name="Freeform 120"/>
            <p:cNvSpPr>
              <a:spLocks/>
            </p:cNvSpPr>
            <p:nvPr/>
          </p:nvSpPr>
          <p:spPr bwMode="auto">
            <a:xfrm>
              <a:off x="7743080" y="3765498"/>
              <a:ext cx="184462" cy="176320"/>
            </a:xfrm>
            <a:custGeom>
              <a:avLst/>
              <a:gdLst/>
              <a:ahLst/>
              <a:cxnLst>
                <a:cxn ang="0">
                  <a:pos x="27" y="0"/>
                </a:cxn>
                <a:cxn ang="0">
                  <a:pos x="37" y="8"/>
                </a:cxn>
                <a:cxn ang="0">
                  <a:pos x="57" y="0"/>
                </a:cxn>
                <a:cxn ang="0">
                  <a:pos x="66" y="1"/>
                </a:cxn>
                <a:cxn ang="0">
                  <a:pos x="73" y="7"/>
                </a:cxn>
                <a:cxn ang="0">
                  <a:pos x="78" y="14"/>
                </a:cxn>
                <a:cxn ang="0">
                  <a:pos x="79" y="24"/>
                </a:cxn>
                <a:cxn ang="0">
                  <a:pos x="79" y="68"/>
                </a:cxn>
                <a:cxn ang="0">
                  <a:pos x="80" y="77"/>
                </a:cxn>
                <a:cxn ang="0">
                  <a:pos x="82" y="83"/>
                </a:cxn>
                <a:cxn ang="0">
                  <a:pos x="86" y="85"/>
                </a:cxn>
                <a:cxn ang="0">
                  <a:pos x="91" y="86"/>
                </a:cxn>
                <a:cxn ang="0">
                  <a:pos x="52" y="87"/>
                </a:cxn>
                <a:cxn ang="0">
                  <a:pos x="53" y="86"/>
                </a:cxn>
                <a:cxn ang="0">
                  <a:pos x="58" y="85"/>
                </a:cxn>
                <a:cxn ang="0">
                  <a:pos x="63" y="82"/>
                </a:cxn>
                <a:cxn ang="0">
                  <a:pos x="64" y="76"/>
                </a:cxn>
                <a:cxn ang="0">
                  <a:pos x="64" y="68"/>
                </a:cxn>
                <a:cxn ang="0">
                  <a:pos x="64" y="27"/>
                </a:cxn>
                <a:cxn ang="0">
                  <a:pos x="60" y="17"/>
                </a:cxn>
                <a:cxn ang="0">
                  <a:pos x="55" y="12"/>
                </a:cxn>
                <a:cxn ang="0">
                  <a:pos x="39" y="14"/>
                </a:cxn>
                <a:cxn ang="0">
                  <a:pos x="27" y="68"/>
                </a:cxn>
                <a:cxn ang="0">
                  <a:pos x="28" y="77"/>
                </a:cxn>
                <a:cxn ang="0">
                  <a:pos x="29" y="83"/>
                </a:cxn>
                <a:cxn ang="0">
                  <a:pos x="34" y="85"/>
                </a:cxn>
                <a:cxn ang="0">
                  <a:pos x="39" y="86"/>
                </a:cxn>
                <a:cxn ang="0">
                  <a:pos x="0" y="87"/>
                </a:cxn>
                <a:cxn ang="0">
                  <a:pos x="2" y="86"/>
                </a:cxn>
                <a:cxn ang="0">
                  <a:pos x="7" y="84"/>
                </a:cxn>
                <a:cxn ang="0">
                  <a:pos x="11" y="79"/>
                </a:cxn>
                <a:cxn ang="0">
                  <a:pos x="12" y="68"/>
                </a:cxn>
                <a:cxn ang="0">
                  <a:pos x="12" y="23"/>
                </a:cxn>
                <a:cxn ang="0">
                  <a:pos x="11" y="13"/>
                </a:cxn>
                <a:cxn ang="0">
                  <a:pos x="7" y="11"/>
                </a:cxn>
                <a:cxn ang="0">
                  <a:pos x="4" y="11"/>
                </a:cxn>
                <a:cxn ang="0">
                  <a:pos x="0" y="10"/>
                </a:cxn>
              </a:cxnLst>
              <a:rect l="0" t="0" r="r" b="b"/>
              <a:pathLst>
                <a:path w="91" h="87">
                  <a:moveTo>
                    <a:pt x="24" y="0"/>
                  </a:moveTo>
                  <a:lnTo>
                    <a:pt x="27" y="0"/>
                  </a:lnTo>
                  <a:lnTo>
                    <a:pt x="27" y="19"/>
                  </a:lnTo>
                  <a:lnTo>
                    <a:pt x="37" y="8"/>
                  </a:lnTo>
                  <a:lnTo>
                    <a:pt x="47" y="2"/>
                  </a:lnTo>
                  <a:lnTo>
                    <a:pt x="57" y="0"/>
                  </a:lnTo>
                  <a:lnTo>
                    <a:pt x="61" y="0"/>
                  </a:lnTo>
                  <a:lnTo>
                    <a:pt x="66" y="1"/>
                  </a:lnTo>
                  <a:lnTo>
                    <a:pt x="69" y="3"/>
                  </a:lnTo>
                  <a:lnTo>
                    <a:pt x="73" y="7"/>
                  </a:lnTo>
                  <a:lnTo>
                    <a:pt x="75" y="10"/>
                  </a:lnTo>
                  <a:lnTo>
                    <a:pt x="78" y="14"/>
                  </a:lnTo>
                  <a:lnTo>
                    <a:pt x="79" y="19"/>
                  </a:lnTo>
                  <a:lnTo>
                    <a:pt x="79" y="24"/>
                  </a:lnTo>
                  <a:lnTo>
                    <a:pt x="79" y="32"/>
                  </a:lnTo>
                  <a:lnTo>
                    <a:pt x="79" y="68"/>
                  </a:lnTo>
                  <a:lnTo>
                    <a:pt x="80" y="73"/>
                  </a:lnTo>
                  <a:lnTo>
                    <a:pt x="80" y="77"/>
                  </a:lnTo>
                  <a:lnTo>
                    <a:pt x="80" y="81"/>
                  </a:lnTo>
                  <a:lnTo>
                    <a:pt x="82" y="83"/>
                  </a:lnTo>
                  <a:lnTo>
                    <a:pt x="84" y="84"/>
                  </a:lnTo>
                  <a:lnTo>
                    <a:pt x="86" y="85"/>
                  </a:lnTo>
                  <a:lnTo>
                    <a:pt x="88" y="86"/>
                  </a:lnTo>
                  <a:lnTo>
                    <a:pt x="91" y="86"/>
                  </a:lnTo>
                  <a:lnTo>
                    <a:pt x="91" y="87"/>
                  </a:lnTo>
                  <a:lnTo>
                    <a:pt x="52" y="87"/>
                  </a:lnTo>
                  <a:lnTo>
                    <a:pt x="52" y="86"/>
                  </a:lnTo>
                  <a:lnTo>
                    <a:pt x="53" y="86"/>
                  </a:lnTo>
                  <a:lnTo>
                    <a:pt x="56" y="85"/>
                  </a:lnTo>
                  <a:lnTo>
                    <a:pt x="58" y="85"/>
                  </a:lnTo>
                  <a:lnTo>
                    <a:pt x="60" y="84"/>
                  </a:lnTo>
                  <a:lnTo>
                    <a:pt x="63" y="82"/>
                  </a:lnTo>
                  <a:lnTo>
                    <a:pt x="64" y="77"/>
                  </a:lnTo>
                  <a:lnTo>
                    <a:pt x="64" y="76"/>
                  </a:lnTo>
                  <a:lnTo>
                    <a:pt x="64" y="73"/>
                  </a:lnTo>
                  <a:lnTo>
                    <a:pt x="64" y="68"/>
                  </a:lnTo>
                  <a:lnTo>
                    <a:pt x="64" y="33"/>
                  </a:lnTo>
                  <a:lnTo>
                    <a:pt x="64" y="27"/>
                  </a:lnTo>
                  <a:lnTo>
                    <a:pt x="63" y="21"/>
                  </a:lnTo>
                  <a:lnTo>
                    <a:pt x="60" y="17"/>
                  </a:lnTo>
                  <a:lnTo>
                    <a:pt x="58" y="14"/>
                  </a:lnTo>
                  <a:lnTo>
                    <a:pt x="55" y="12"/>
                  </a:lnTo>
                  <a:lnTo>
                    <a:pt x="50" y="12"/>
                  </a:lnTo>
                  <a:lnTo>
                    <a:pt x="39" y="14"/>
                  </a:lnTo>
                  <a:lnTo>
                    <a:pt x="27" y="24"/>
                  </a:lnTo>
                  <a:lnTo>
                    <a:pt x="27" y="68"/>
                  </a:lnTo>
                  <a:lnTo>
                    <a:pt x="27" y="74"/>
                  </a:lnTo>
                  <a:lnTo>
                    <a:pt x="28" y="77"/>
                  </a:lnTo>
                  <a:lnTo>
                    <a:pt x="28" y="80"/>
                  </a:lnTo>
                  <a:lnTo>
                    <a:pt x="29" y="83"/>
                  </a:lnTo>
                  <a:lnTo>
                    <a:pt x="32" y="84"/>
                  </a:lnTo>
                  <a:lnTo>
                    <a:pt x="34" y="85"/>
                  </a:lnTo>
                  <a:lnTo>
                    <a:pt x="36" y="86"/>
                  </a:lnTo>
                  <a:lnTo>
                    <a:pt x="39" y="86"/>
                  </a:lnTo>
                  <a:lnTo>
                    <a:pt x="39" y="87"/>
                  </a:lnTo>
                  <a:lnTo>
                    <a:pt x="0" y="87"/>
                  </a:lnTo>
                  <a:lnTo>
                    <a:pt x="0" y="86"/>
                  </a:lnTo>
                  <a:lnTo>
                    <a:pt x="2" y="86"/>
                  </a:lnTo>
                  <a:lnTo>
                    <a:pt x="5" y="85"/>
                  </a:lnTo>
                  <a:lnTo>
                    <a:pt x="7" y="84"/>
                  </a:lnTo>
                  <a:lnTo>
                    <a:pt x="10" y="82"/>
                  </a:lnTo>
                  <a:lnTo>
                    <a:pt x="11" y="79"/>
                  </a:lnTo>
                  <a:lnTo>
                    <a:pt x="12" y="74"/>
                  </a:lnTo>
                  <a:lnTo>
                    <a:pt x="12" y="68"/>
                  </a:lnTo>
                  <a:lnTo>
                    <a:pt x="12" y="35"/>
                  </a:lnTo>
                  <a:lnTo>
                    <a:pt x="12" y="23"/>
                  </a:lnTo>
                  <a:lnTo>
                    <a:pt x="11" y="17"/>
                  </a:lnTo>
                  <a:lnTo>
                    <a:pt x="11" y="13"/>
                  </a:lnTo>
                  <a:lnTo>
                    <a:pt x="10" y="12"/>
                  </a:lnTo>
                  <a:lnTo>
                    <a:pt x="7" y="11"/>
                  </a:lnTo>
                  <a:lnTo>
                    <a:pt x="6" y="10"/>
                  </a:lnTo>
                  <a:lnTo>
                    <a:pt x="4" y="11"/>
                  </a:lnTo>
                  <a:lnTo>
                    <a:pt x="1" y="12"/>
                  </a:lnTo>
                  <a:lnTo>
                    <a:pt x="0" y="10"/>
                  </a:lnTo>
                  <a:lnTo>
                    <a:pt x="2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77" name="Freeform 121"/>
            <p:cNvSpPr>
              <a:spLocks/>
            </p:cNvSpPr>
            <p:nvPr/>
          </p:nvSpPr>
          <p:spPr bwMode="auto">
            <a:xfrm>
              <a:off x="7933623" y="3712805"/>
              <a:ext cx="109461" cy="235094"/>
            </a:xfrm>
            <a:custGeom>
              <a:avLst/>
              <a:gdLst/>
              <a:ahLst/>
              <a:cxnLst>
                <a:cxn ang="0">
                  <a:pos x="27" y="0"/>
                </a:cxn>
                <a:cxn ang="0">
                  <a:pos x="29" y="0"/>
                </a:cxn>
                <a:cxn ang="0">
                  <a:pos x="29" y="28"/>
                </a:cxn>
                <a:cxn ang="0">
                  <a:pos x="49" y="28"/>
                </a:cxn>
                <a:cxn ang="0">
                  <a:pos x="49" y="34"/>
                </a:cxn>
                <a:cxn ang="0">
                  <a:pos x="29" y="34"/>
                </a:cxn>
                <a:cxn ang="0">
                  <a:pos x="29" y="90"/>
                </a:cxn>
                <a:cxn ang="0">
                  <a:pos x="29" y="95"/>
                </a:cxn>
                <a:cxn ang="0">
                  <a:pos x="30" y="98"/>
                </a:cxn>
                <a:cxn ang="0">
                  <a:pos x="32" y="101"/>
                </a:cxn>
                <a:cxn ang="0">
                  <a:pos x="35" y="103"/>
                </a:cxn>
                <a:cxn ang="0">
                  <a:pos x="38" y="103"/>
                </a:cxn>
                <a:cxn ang="0">
                  <a:pos x="42" y="103"/>
                </a:cxn>
                <a:cxn ang="0">
                  <a:pos x="45" y="102"/>
                </a:cxn>
                <a:cxn ang="0">
                  <a:pos x="47" y="100"/>
                </a:cxn>
                <a:cxn ang="0">
                  <a:pos x="49" y="98"/>
                </a:cxn>
                <a:cxn ang="0">
                  <a:pos x="54" y="98"/>
                </a:cxn>
                <a:cxn ang="0">
                  <a:pos x="51" y="103"/>
                </a:cxn>
                <a:cxn ang="0">
                  <a:pos x="48" y="108"/>
                </a:cxn>
                <a:cxn ang="0">
                  <a:pos x="44" y="111"/>
                </a:cxn>
                <a:cxn ang="0">
                  <a:pos x="39" y="113"/>
                </a:cxn>
                <a:cxn ang="0">
                  <a:pos x="35" y="116"/>
                </a:cxn>
                <a:cxn ang="0">
                  <a:pos x="30" y="116"/>
                </a:cxn>
                <a:cxn ang="0">
                  <a:pos x="26" y="116"/>
                </a:cxn>
                <a:cxn ang="0">
                  <a:pos x="22" y="113"/>
                </a:cxn>
                <a:cxn ang="0">
                  <a:pos x="18" y="110"/>
                </a:cxn>
                <a:cxn ang="0">
                  <a:pos x="16" y="107"/>
                </a:cxn>
                <a:cxn ang="0">
                  <a:pos x="15" y="103"/>
                </a:cxn>
                <a:cxn ang="0">
                  <a:pos x="14" y="98"/>
                </a:cxn>
                <a:cxn ang="0">
                  <a:pos x="14" y="92"/>
                </a:cxn>
                <a:cxn ang="0">
                  <a:pos x="14" y="34"/>
                </a:cxn>
                <a:cxn ang="0">
                  <a:pos x="0" y="34"/>
                </a:cxn>
                <a:cxn ang="0">
                  <a:pos x="0" y="32"/>
                </a:cxn>
                <a:cxn ang="0">
                  <a:pos x="5" y="28"/>
                </a:cxn>
                <a:cxn ang="0">
                  <a:pos x="11" y="24"/>
                </a:cxn>
                <a:cxn ang="0">
                  <a:pos x="16" y="19"/>
                </a:cxn>
                <a:cxn ang="0">
                  <a:pos x="21" y="13"/>
                </a:cxn>
                <a:cxn ang="0">
                  <a:pos x="23" y="9"/>
                </a:cxn>
                <a:cxn ang="0">
                  <a:pos x="25" y="5"/>
                </a:cxn>
                <a:cxn ang="0">
                  <a:pos x="27" y="0"/>
                </a:cxn>
              </a:cxnLst>
              <a:rect l="0" t="0" r="r" b="b"/>
              <a:pathLst>
                <a:path w="54" h="116">
                  <a:moveTo>
                    <a:pt x="27" y="0"/>
                  </a:moveTo>
                  <a:lnTo>
                    <a:pt x="29" y="0"/>
                  </a:lnTo>
                  <a:lnTo>
                    <a:pt x="29" y="28"/>
                  </a:lnTo>
                  <a:lnTo>
                    <a:pt x="49" y="28"/>
                  </a:lnTo>
                  <a:lnTo>
                    <a:pt x="49" y="34"/>
                  </a:lnTo>
                  <a:lnTo>
                    <a:pt x="29" y="34"/>
                  </a:lnTo>
                  <a:lnTo>
                    <a:pt x="29" y="90"/>
                  </a:lnTo>
                  <a:lnTo>
                    <a:pt x="29" y="95"/>
                  </a:lnTo>
                  <a:lnTo>
                    <a:pt x="30" y="98"/>
                  </a:lnTo>
                  <a:lnTo>
                    <a:pt x="32" y="101"/>
                  </a:lnTo>
                  <a:lnTo>
                    <a:pt x="35" y="103"/>
                  </a:lnTo>
                  <a:lnTo>
                    <a:pt x="38" y="103"/>
                  </a:lnTo>
                  <a:lnTo>
                    <a:pt x="42" y="103"/>
                  </a:lnTo>
                  <a:lnTo>
                    <a:pt x="45" y="102"/>
                  </a:lnTo>
                  <a:lnTo>
                    <a:pt x="47" y="100"/>
                  </a:lnTo>
                  <a:lnTo>
                    <a:pt x="49" y="98"/>
                  </a:lnTo>
                  <a:lnTo>
                    <a:pt x="54" y="98"/>
                  </a:lnTo>
                  <a:lnTo>
                    <a:pt x="51" y="103"/>
                  </a:lnTo>
                  <a:lnTo>
                    <a:pt x="48" y="108"/>
                  </a:lnTo>
                  <a:lnTo>
                    <a:pt x="44" y="111"/>
                  </a:lnTo>
                  <a:lnTo>
                    <a:pt x="39" y="113"/>
                  </a:lnTo>
                  <a:lnTo>
                    <a:pt x="35" y="116"/>
                  </a:lnTo>
                  <a:lnTo>
                    <a:pt x="30" y="116"/>
                  </a:lnTo>
                  <a:lnTo>
                    <a:pt x="26" y="116"/>
                  </a:lnTo>
                  <a:lnTo>
                    <a:pt x="22" y="113"/>
                  </a:lnTo>
                  <a:lnTo>
                    <a:pt x="18" y="110"/>
                  </a:lnTo>
                  <a:lnTo>
                    <a:pt x="16" y="107"/>
                  </a:lnTo>
                  <a:lnTo>
                    <a:pt x="15" y="103"/>
                  </a:lnTo>
                  <a:lnTo>
                    <a:pt x="14" y="98"/>
                  </a:lnTo>
                  <a:lnTo>
                    <a:pt x="14" y="92"/>
                  </a:lnTo>
                  <a:lnTo>
                    <a:pt x="14" y="34"/>
                  </a:lnTo>
                  <a:lnTo>
                    <a:pt x="0" y="34"/>
                  </a:lnTo>
                  <a:lnTo>
                    <a:pt x="0" y="32"/>
                  </a:lnTo>
                  <a:lnTo>
                    <a:pt x="5" y="28"/>
                  </a:lnTo>
                  <a:lnTo>
                    <a:pt x="11" y="24"/>
                  </a:lnTo>
                  <a:lnTo>
                    <a:pt x="16" y="19"/>
                  </a:lnTo>
                  <a:lnTo>
                    <a:pt x="21" y="13"/>
                  </a:lnTo>
                  <a:lnTo>
                    <a:pt x="23" y="9"/>
                  </a:lnTo>
                  <a:lnTo>
                    <a:pt x="25" y="5"/>
                  </a:lnTo>
                  <a:lnTo>
                    <a:pt x="2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5178" name="Freeform 122"/>
          <p:cNvSpPr>
            <a:spLocks/>
          </p:cNvSpPr>
          <p:nvPr/>
        </p:nvSpPr>
        <p:spPr bwMode="auto">
          <a:xfrm>
            <a:off x="1590978" y="3579044"/>
            <a:ext cx="147975" cy="145920"/>
          </a:xfrm>
          <a:custGeom>
            <a:avLst/>
            <a:gdLst/>
            <a:ahLst/>
            <a:cxnLst>
              <a:cxn ang="0">
                <a:pos x="37" y="0"/>
              </a:cxn>
              <a:cxn ang="0">
                <a:pos x="51" y="2"/>
              </a:cxn>
              <a:cxn ang="0">
                <a:pos x="62" y="10"/>
              </a:cxn>
              <a:cxn ang="0">
                <a:pos x="70" y="22"/>
              </a:cxn>
              <a:cxn ang="0">
                <a:pos x="73" y="36"/>
              </a:cxn>
              <a:cxn ang="0">
                <a:pos x="70" y="50"/>
              </a:cxn>
              <a:cxn ang="0">
                <a:pos x="62" y="61"/>
              </a:cxn>
              <a:cxn ang="0">
                <a:pos x="51" y="69"/>
              </a:cxn>
              <a:cxn ang="0">
                <a:pos x="37" y="72"/>
              </a:cxn>
              <a:cxn ang="0">
                <a:pos x="22" y="69"/>
              </a:cxn>
              <a:cxn ang="0">
                <a:pos x="11" y="61"/>
              </a:cxn>
              <a:cxn ang="0">
                <a:pos x="3" y="50"/>
              </a:cxn>
              <a:cxn ang="0">
                <a:pos x="0" y="36"/>
              </a:cxn>
              <a:cxn ang="0">
                <a:pos x="3" y="22"/>
              </a:cxn>
              <a:cxn ang="0">
                <a:pos x="11" y="10"/>
              </a:cxn>
              <a:cxn ang="0">
                <a:pos x="22" y="2"/>
              </a:cxn>
              <a:cxn ang="0">
                <a:pos x="37" y="0"/>
              </a:cxn>
            </a:cxnLst>
            <a:rect l="0" t="0" r="r" b="b"/>
            <a:pathLst>
              <a:path w="73" h="72">
                <a:moveTo>
                  <a:pt x="37" y="0"/>
                </a:moveTo>
                <a:lnTo>
                  <a:pt x="51" y="2"/>
                </a:lnTo>
                <a:lnTo>
                  <a:pt x="62" y="10"/>
                </a:lnTo>
                <a:lnTo>
                  <a:pt x="70" y="22"/>
                </a:lnTo>
                <a:lnTo>
                  <a:pt x="73" y="36"/>
                </a:lnTo>
                <a:lnTo>
                  <a:pt x="70" y="50"/>
                </a:lnTo>
                <a:lnTo>
                  <a:pt x="62" y="61"/>
                </a:lnTo>
                <a:lnTo>
                  <a:pt x="51" y="69"/>
                </a:lnTo>
                <a:lnTo>
                  <a:pt x="37" y="72"/>
                </a:lnTo>
                <a:lnTo>
                  <a:pt x="22" y="69"/>
                </a:lnTo>
                <a:lnTo>
                  <a:pt x="11" y="61"/>
                </a:lnTo>
                <a:lnTo>
                  <a:pt x="3" y="50"/>
                </a:lnTo>
                <a:lnTo>
                  <a:pt x="0" y="36"/>
                </a:lnTo>
                <a:lnTo>
                  <a:pt x="3" y="22"/>
                </a:lnTo>
                <a:lnTo>
                  <a:pt x="11" y="10"/>
                </a:lnTo>
                <a:lnTo>
                  <a:pt x="22" y="2"/>
                </a:lnTo>
                <a:lnTo>
                  <a:pt x="37"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79" name="Line 123"/>
          <p:cNvSpPr>
            <a:spLocks noChangeShapeType="1"/>
          </p:cNvSpPr>
          <p:nvPr/>
        </p:nvSpPr>
        <p:spPr bwMode="auto">
          <a:xfrm flipV="1">
            <a:off x="1613276" y="3662138"/>
            <a:ext cx="81082" cy="40533"/>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80" name="Line 124"/>
          <p:cNvSpPr>
            <a:spLocks noChangeShapeType="1"/>
          </p:cNvSpPr>
          <p:nvPr/>
        </p:nvSpPr>
        <p:spPr bwMode="auto">
          <a:xfrm flipV="1">
            <a:off x="1593005" y="3597284"/>
            <a:ext cx="101353" cy="52693"/>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81" name="Line 125"/>
          <p:cNvSpPr>
            <a:spLocks noChangeShapeType="1"/>
          </p:cNvSpPr>
          <p:nvPr/>
        </p:nvSpPr>
        <p:spPr bwMode="auto">
          <a:xfrm flipV="1">
            <a:off x="1629492" y="3641871"/>
            <a:ext cx="107434" cy="54720"/>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82" name="Line 126"/>
          <p:cNvSpPr>
            <a:spLocks noChangeShapeType="1"/>
          </p:cNvSpPr>
          <p:nvPr/>
        </p:nvSpPr>
        <p:spPr bwMode="auto">
          <a:xfrm flipH="1">
            <a:off x="1732872" y="3652005"/>
            <a:ext cx="6081" cy="2837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83" name="Line 127"/>
          <p:cNvSpPr>
            <a:spLocks noChangeShapeType="1"/>
          </p:cNvSpPr>
          <p:nvPr/>
        </p:nvSpPr>
        <p:spPr bwMode="auto">
          <a:xfrm flipH="1">
            <a:off x="1716656" y="3680378"/>
            <a:ext cx="16216" cy="2229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84" name="Line 128"/>
          <p:cNvSpPr>
            <a:spLocks noChangeShapeType="1"/>
          </p:cNvSpPr>
          <p:nvPr/>
        </p:nvSpPr>
        <p:spPr bwMode="auto">
          <a:xfrm flipH="1">
            <a:off x="1694358" y="3702671"/>
            <a:ext cx="22298" cy="162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85" name="Line 129"/>
          <p:cNvSpPr>
            <a:spLocks noChangeShapeType="1"/>
          </p:cNvSpPr>
          <p:nvPr/>
        </p:nvSpPr>
        <p:spPr bwMode="auto">
          <a:xfrm flipH="1">
            <a:off x="1665979" y="3718885"/>
            <a:ext cx="28379" cy="6080"/>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86" name="Line 130"/>
          <p:cNvSpPr>
            <a:spLocks noChangeShapeType="1"/>
          </p:cNvSpPr>
          <p:nvPr/>
        </p:nvSpPr>
        <p:spPr bwMode="auto">
          <a:xfrm flipH="1" flipV="1">
            <a:off x="1635574" y="3718885"/>
            <a:ext cx="30406" cy="6080"/>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87" name="Line 131"/>
          <p:cNvSpPr>
            <a:spLocks noChangeShapeType="1"/>
          </p:cNvSpPr>
          <p:nvPr/>
        </p:nvSpPr>
        <p:spPr bwMode="auto">
          <a:xfrm flipH="1" flipV="1">
            <a:off x="1613276" y="3702671"/>
            <a:ext cx="22298" cy="162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88" name="Line 132"/>
          <p:cNvSpPr>
            <a:spLocks noChangeShapeType="1"/>
          </p:cNvSpPr>
          <p:nvPr/>
        </p:nvSpPr>
        <p:spPr bwMode="auto">
          <a:xfrm flipH="1" flipV="1">
            <a:off x="1597060" y="3680378"/>
            <a:ext cx="16216" cy="2229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89" name="Line 133"/>
          <p:cNvSpPr>
            <a:spLocks noChangeShapeType="1"/>
          </p:cNvSpPr>
          <p:nvPr/>
        </p:nvSpPr>
        <p:spPr bwMode="auto">
          <a:xfrm flipH="1" flipV="1">
            <a:off x="1590978" y="3652005"/>
            <a:ext cx="6081" cy="2837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90" name="Line 134"/>
          <p:cNvSpPr>
            <a:spLocks noChangeShapeType="1"/>
          </p:cNvSpPr>
          <p:nvPr/>
        </p:nvSpPr>
        <p:spPr bwMode="auto">
          <a:xfrm flipV="1">
            <a:off x="1590978" y="3623631"/>
            <a:ext cx="6081" cy="2837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91" name="Line 135"/>
          <p:cNvSpPr>
            <a:spLocks noChangeShapeType="1"/>
          </p:cNvSpPr>
          <p:nvPr/>
        </p:nvSpPr>
        <p:spPr bwMode="auto">
          <a:xfrm flipV="1">
            <a:off x="1597060" y="3599311"/>
            <a:ext cx="16216" cy="24320"/>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92" name="Line 136"/>
          <p:cNvSpPr>
            <a:spLocks noChangeShapeType="1"/>
          </p:cNvSpPr>
          <p:nvPr/>
        </p:nvSpPr>
        <p:spPr bwMode="auto">
          <a:xfrm flipV="1">
            <a:off x="1613276" y="3583098"/>
            <a:ext cx="22298" cy="162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93" name="Line 137"/>
          <p:cNvSpPr>
            <a:spLocks noChangeShapeType="1"/>
          </p:cNvSpPr>
          <p:nvPr/>
        </p:nvSpPr>
        <p:spPr bwMode="auto">
          <a:xfrm flipV="1">
            <a:off x="1635574" y="3579044"/>
            <a:ext cx="30406" cy="405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94" name="Line 138"/>
          <p:cNvSpPr>
            <a:spLocks noChangeShapeType="1"/>
          </p:cNvSpPr>
          <p:nvPr/>
        </p:nvSpPr>
        <p:spPr bwMode="auto">
          <a:xfrm>
            <a:off x="1665979" y="3579044"/>
            <a:ext cx="28379" cy="405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95" name="Line 139"/>
          <p:cNvSpPr>
            <a:spLocks noChangeShapeType="1"/>
          </p:cNvSpPr>
          <p:nvPr/>
        </p:nvSpPr>
        <p:spPr bwMode="auto">
          <a:xfrm>
            <a:off x="1694358" y="3583098"/>
            <a:ext cx="22298" cy="162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96" name="Line 140"/>
          <p:cNvSpPr>
            <a:spLocks noChangeShapeType="1"/>
          </p:cNvSpPr>
          <p:nvPr/>
        </p:nvSpPr>
        <p:spPr bwMode="auto">
          <a:xfrm>
            <a:off x="1716656" y="3599311"/>
            <a:ext cx="16216" cy="24320"/>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97" name="Line 141"/>
          <p:cNvSpPr>
            <a:spLocks noChangeShapeType="1"/>
          </p:cNvSpPr>
          <p:nvPr/>
        </p:nvSpPr>
        <p:spPr bwMode="auto">
          <a:xfrm>
            <a:off x="1732872" y="3623631"/>
            <a:ext cx="6081" cy="2837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98" name="Freeform 142"/>
          <p:cNvSpPr>
            <a:spLocks/>
          </p:cNvSpPr>
          <p:nvPr/>
        </p:nvSpPr>
        <p:spPr bwMode="auto">
          <a:xfrm>
            <a:off x="1459220" y="2138081"/>
            <a:ext cx="154056" cy="273601"/>
          </a:xfrm>
          <a:custGeom>
            <a:avLst/>
            <a:gdLst/>
            <a:ahLst/>
            <a:cxnLst>
              <a:cxn ang="0">
                <a:pos x="52" y="0"/>
              </a:cxn>
              <a:cxn ang="0">
                <a:pos x="62" y="2"/>
              </a:cxn>
              <a:cxn ang="0">
                <a:pos x="71" y="7"/>
              </a:cxn>
              <a:cxn ang="0">
                <a:pos x="73" y="10"/>
              </a:cxn>
              <a:cxn ang="0">
                <a:pos x="75" y="13"/>
              </a:cxn>
              <a:cxn ang="0">
                <a:pos x="76" y="17"/>
              </a:cxn>
              <a:cxn ang="0">
                <a:pos x="75" y="19"/>
              </a:cxn>
              <a:cxn ang="0">
                <a:pos x="73" y="22"/>
              </a:cxn>
              <a:cxn ang="0">
                <a:pos x="71" y="24"/>
              </a:cxn>
              <a:cxn ang="0">
                <a:pos x="68" y="24"/>
              </a:cxn>
              <a:cxn ang="0">
                <a:pos x="66" y="24"/>
              </a:cxn>
              <a:cxn ang="0">
                <a:pos x="63" y="23"/>
              </a:cxn>
              <a:cxn ang="0">
                <a:pos x="62" y="21"/>
              </a:cxn>
              <a:cxn ang="0">
                <a:pos x="60" y="19"/>
              </a:cxn>
              <a:cxn ang="0">
                <a:pos x="57" y="16"/>
              </a:cxn>
              <a:cxn ang="0">
                <a:pos x="54" y="11"/>
              </a:cxn>
              <a:cxn ang="0">
                <a:pos x="51" y="9"/>
              </a:cxn>
              <a:cxn ang="0">
                <a:pos x="49" y="7"/>
              </a:cxn>
              <a:cxn ang="0">
                <a:pos x="44" y="7"/>
              </a:cxn>
              <a:cxn ang="0">
                <a:pos x="41" y="7"/>
              </a:cxn>
              <a:cxn ang="0">
                <a:pos x="37" y="9"/>
              </a:cxn>
              <a:cxn ang="0">
                <a:pos x="34" y="12"/>
              </a:cxn>
              <a:cxn ang="0">
                <a:pos x="33" y="17"/>
              </a:cxn>
              <a:cxn ang="0">
                <a:pos x="32" y="25"/>
              </a:cxn>
              <a:cxn ang="0">
                <a:pos x="32" y="42"/>
              </a:cxn>
              <a:cxn ang="0">
                <a:pos x="32" y="49"/>
              </a:cxn>
              <a:cxn ang="0">
                <a:pos x="54" y="49"/>
              </a:cxn>
              <a:cxn ang="0">
                <a:pos x="54" y="54"/>
              </a:cxn>
              <a:cxn ang="0">
                <a:pos x="32" y="54"/>
              </a:cxn>
              <a:cxn ang="0">
                <a:pos x="32" y="113"/>
              </a:cxn>
              <a:cxn ang="0">
                <a:pos x="32" y="118"/>
              </a:cxn>
              <a:cxn ang="0">
                <a:pos x="32" y="123"/>
              </a:cxn>
              <a:cxn ang="0">
                <a:pos x="33" y="126"/>
              </a:cxn>
              <a:cxn ang="0">
                <a:pos x="34" y="128"/>
              </a:cxn>
              <a:cxn ang="0">
                <a:pos x="36" y="131"/>
              </a:cxn>
              <a:cxn ang="0">
                <a:pos x="40" y="132"/>
              </a:cxn>
              <a:cxn ang="0">
                <a:pos x="44" y="133"/>
              </a:cxn>
              <a:cxn ang="0">
                <a:pos x="52" y="133"/>
              </a:cxn>
              <a:cxn ang="0">
                <a:pos x="52" y="135"/>
              </a:cxn>
              <a:cxn ang="0">
                <a:pos x="0" y="135"/>
              </a:cxn>
              <a:cxn ang="0">
                <a:pos x="0" y="133"/>
              </a:cxn>
              <a:cxn ang="0">
                <a:pos x="3" y="133"/>
              </a:cxn>
              <a:cxn ang="0">
                <a:pos x="7" y="132"/>
              </a:cxn>
              <a:cxn ang="0">
                <a:pos x="10" y="131"/>
              </a:cxn>
              <a:cxn ang="0">
                <a:pos x="13" y="128"/>
              </a:cxn>
              <a:cxn ang="0">
                <a:pos x="14" y="125"/>
              </a:cxn>
              <a:cxn ang="0">
                <a:pos x="15" y="123"/>
              </a:cxn>
              <a:cxn ang="0">
                <a:pos x="15" y="118"/>
              </a:cxn>
              <a:cxn ang="0">
                <a:pos x="15" y="113"/>
              </a:cxn>
              <a:cxn ang="0">
                <a:pos x="15" y="54"/>
              </a:cxn>
              <a:cxn ang="0">
                <a:pos x="0" y="54"/>
              </a:cxn>
              <a:cxn ang="0">
                <a:pos x="0" y="49"/>
              </a:cxn>
              <a:cxn ang="0">
                <a:pos x="15" y="49"/>
              </a:cxn>
              <a:cxn ang="0">
                <a:pos x="15" y="43"/>
              </a:cxn>
              <a:cxn ang="0">
                <a:pos x="16" y="31"/>
              </a:cxn>
              <a:cxn ang="0">
                <a:pos x="20" y="21"/>
              </a:cxn>
              <a:cxn ang="0">
                <a:pos x="23" y="16"/>
              </a:cxn>
              <a:cxn ang="0">
                <a:pos x="28" y="10"/>
              </a:cxn>
              <a:cxn ang="0">
                <a:pos x="33" y="6"/>
              </a:cxn>
              <a:cxn ang="0">
                <a:pos x="42" y="2"/>
              </a:cxn>
              <a:cxn ang="0">
                <a:pos x="52" y="0"/>
              </a:cxn>
            </a:cxnLst>
            <a:rect l="0" t="0" r="r" b="b"/>
            <a:pathLst>
              <a:path w="76" h="135">
                <a:moveTo>
                  <a:pt x="52" y="0"/>
                </a:moveTo>
                <a:lnTo>
                  <a:pt x="62" y="2"/>
                </a:lnTo>
                <a:lnTo>
                  <a:pt x="71" y="7"/>
                </a:lnTo>
                <a:lnTo>
                  <a:pt x="73" y="10"/>
                </a:lnTo>
                <a:lnTo>
                  <a:pt x="75" y="13"/>
                </a:lnTo>
                <a:lnTo>
                  <a:pt x="76" y="17"/>
                </a:lnTo>
                <a:lnTo>
                  <a:pt x="75" y="19"/>
                </a:lnTo>
                <a:lnTo>
                  <a:pt x="73" y="22"/>
                </a:lnTo>
                <a:lnTo>
                  <a:pt x="71" y="24"/>
                </a:lnTo>
                <a:lnTo>
                  <a:pt x="68" y="24"/>
                </a:lnTo>
                <a:lnTo>
                  <a:pt x="66" y="24"/>
                </a:lnTo>
                <a:lnTo>
                  <a:pt x="63" y="23"/>
                </a:lnTo>
                <a:lnTo>
                  <a:pt x="62" y="21"/>
                </a:lnTo>
                <a:lnTo>
                  <a:pt x="60" y="19"/>
                </a:lnTo>
                <a:lnTo>
                  <a:pt x="57" y="16"/>
                </a:lnTo>
                <a:lnTo>
                  <a:pt x="54" y="11"/>
                </a:lnTo>
                <a:lnTo>
                  <a:pt x="51" y="9"/>
                </a:lnTo>
                <a:lnTo>
                  <a:pt x="49" y="7"/>
                </a:lnTo>
                <a:lnTo>
                  <a:pt x="44" y="7"/>
                </a:lnTo>
                <a:lnTo>
                  <a:pt x="41" y="7"/>
                </a:lnTo>
                <a:lnTo>
                  <a:pt x="37" y="9"/>
                </a:lnTo>
                <a:lnTo>
                  <a:pt x="34" y="12"/>
                </a:lnTo>
                <a:lnTo>
                  <a:pt x="33" y="17"/>
                </a:lnTo>
                <a:lnTo>
                  <a:pt x="32" y="25"/>
                </a:lnTo>
                <a:lnTo>
                  <a:pt x="32" y="42"/>
                </a:lnTo>
                <a:lnTo>
                  <a:pt x="32" y="49"/>
                </a:lnTo>
                <a:lnTo>
                  <a:pt x="54" y="49"/>
                </a:lnTo>
                <a:lnTo>
                  <a:pt x="54" y="54"/>
                </a:lnTo>
                <a:lnTo>
                  <a:pt x="32" y="54"/>
                </a:lnTo>
                <a:lnTo>
                  <a:pt x="32" y="113"/>
                </a:lnTo>
                <a:lnTo>
                  <a:pt x="32" y="118"/>
                </a:lnTo>
                <a:lnTo>
                  <a:pt x="32" y="123"/>
                </a:lnTo>
                <a:lnTo>
                  <a:pt x="33" y="126"/>
                </a:lnTo>
                <a:lnTo>
                  <a:pt x="34" y="128"/>
                </a:lnTo>
                <a:lnTo>
                  <a:pt x="36" y="131"/>
                </a:lnTo>
                <a:lnTo>
                  <a:pt x="40" y="132"/>
                </a:lnTo>
                <a:lnTo>
                  <a:pt x="44" y="133"/>
                </a:lnTo>
                <a:lnTo>
                  <a:pt x="52" y="133"/>
                </a:lnTo>
                <a:lnTo>
                  <a:pt x="52" y="135"/>
                </a:lnTo>
                <a:lnTo>
                  <a:pt x="0" y="135"/>
                </a:lnTo>
                <a:lnTo>
                  <a:pt x="0" y="133"/>
                </a:lnTo>
                <a:lnTo>
                  <a:pt x="3" y="133"/>
                </a:lnTo>
                <a:lnTo>
                  <a:pt x="7" y="132"/>
                </a:lnTo>
                <a:lnTo>
                  <a:pt x="10" y="131"/>
                </a:lnTo>
                <a:lnTo>
                  <a:pt x="13" y="128"/>
                </a:lnTo>
                <a:lnTo>
                  <a:pt x="14" y="125"/>
                </a:lnTo>
                <a:lnTo>
                  <a:pt x="15" y="123"/>
                </a:lnTo>
                <a:lnTo>
                  <a:pt x="15" y="118"/>
                </a:lnTo>
                <a:lnTo>
                  <a:pt x="15" y="113"/>
                </a:lnTo>
                <a:lnTo>
                  <a:pt x="15" y="54"/>
                </a:lnTo>
                <a:lnTo>
                  <a:pt x="0" y="54"/>
                </a:lnTo>
                <a:lnTo>
                  <a:pt x="0" y="49"/>
                </a:lnTo>
                <a:lnTo>
                  <a:pt x="15" y="49"/>
                </a:lnTo>
                <a:lnTo>
                  <a:pt x="15" y="43"/>
                </a:lnTo>
                <a:lnTo>
                  <a:pt x="16" y="31"/>
                </a:lnTo>
                <a:lnTo>
                  <a:pt x="20" y="21"/>
                </a:lnTo>
                <a:lnTo>
                  <a:pt x="23" y="16"/>
                </a:lnTo>
                <a:lnTo>
                  <a:pt x="28" y="10"/>
                </a:lnTo>
                <a:lnTo>
                  <a:pt x="33" y="6"/>
                </a:lnTo>
                <a:lnTo>
                  <a:pt x="42" y="2"/>
                </a:lnTo>
                <a:lnTo>
                  <a:pt x="5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99" name="Freeform 143"/>
          <p:cNvSpPr>
            <a:spLocks/>
          </p:cNvSpPr>
          <p:nvPr/>
        </p:nvSpPr>
        <p:spPr bwMode="auto">
          <a:xfrm>
            <a:off x="1574762" y="2233335"/>
            <a:ext cx="125677" cy="178347"/>
          </a:xfrm>
          <a:custGeom>
            <a:avLst/>
            <a:gdLst/>
            <a:ahLst/>
            <a:cxnLst>
              <a:cxn ang="0">
                <a:pos x="25" y="0"/>
              </a:cxn>
              <a:cxn ang="0">
                <a:pos x="29" y="0"/>
              </a:cxn>
              <a:cxn ang="0">
                <a:pos x="29" y="22"/>
              </a:cxn>
              <a:cxn ang="0">
                <a:pos x="36" y="9"/>
              </a:cxn>
              <a:cxn ang="0">
                <a:pos x="43" y="2"/>
              </a:cxn>
              <a:cxn ang="0">
                <a:pos x="51" y="0"/>
              </a:cxn>
              <a:cxn ang="0">
                <a:pos x="53" y="0"/>
              </a:cxn>
              <a:cxn ang="0">
                <a:pos x="57" y="1"/>
              </a:cxn>
              <a:cxn ang="0">
                <a:pos x="59" y="3"/>
              </a:cxn>
              <a:cxn ang="0">
                <a:pos x="61" y="6"/>
              </a:cxn>
              <a:cxn ang="0">
                <a:pos x="62" y="8"/>
              </a:cxn>
              <a:cxn ang="0">
                <a:pos x="62" y="12"/>
              </a:cxn>
              <a:cxn ang="0">
                <a:pos x="62" y="15"/>
              </a:cxn>
              <a:cxn ang="0">
                <a:pos x="60" y="18"/>
              </a:cxn>
              <a:cxn ang="0">
                <a:pos x="58" y="21"/>
              </a:cxn>
              <a:cxn ang="0">
                <a:pos x="55" y="22"/>
              </a:cxn>
              <a:cxn ang="0">
                <a:pos x="52" y="21"/>
              </a:cxn>
              <a:cxn ang="0">
                <a:pos x="50" y="19"/>
              </a:cxn>
              <a:cxn ang="0">
                <a:pos x="48" y="17"/>
              </a:cxn>
              <a:cxn ang="0">
                <a:pos x="46" y="15"/>
              </a:cxn>
              <a:cxn ang="0">
                <a:pos x="43" y="14"/>
              </a:cxn>
              <a:cxn ang="0">
                <a:pos x="41" y="14"/>
              </a:cxn>
              <a:cxn ang="0">
                <a:pos x="40" y="14"/>
              </a:cxn>
              <a:cxn ang="0">
                <a:pos x="38" y="15"/>
              </a:cxn>
              <a:cxn ang="0">
                <a:pos x="35" y="19"/>
              </a:cxn>
              <a:cxn ang="0">
                <a:pos x="31" y="24"/>
              </a:cxn>
              <a:cxn ang="0">
                <a:pos x="29" y="29"/>
              </a:cxn>
              <a:cxn ang="0">
                <a:pos x="29" y="67"/>
              </a:cxn>
              <a:cxn ang="0">
                <a:pos x="29" y="73"/>
              </a:cxn>
              <a:cxn ang="0">
                <a:pos x="29" y="76"/>
              </a:cxn>
              <a:cxn ang="0">
                <a:pos x="30" y="78"/>
              </a:cxn>
              <a:cxn ang="0">
                <a:pos x="32" y="81"/>
              </a:cxn>
              <a:cxn ang="0">
                <a:pos x="35" y="84"/>
              </a:cxn>
              <a:cxn ang="0">
                <a:pos x="38" y="85"/>
              </a:cxn>
              <a:cxn ang="0">
                <a:pos x="41" y="86"/>
              </a:cxn>
              <a:cxn ang="0">
                <a:pos x="45" y="86"/>
              </a:cxn>
              <a:cxn ang="0">
                <a:pos x="45" y="88"/>
              </a:cxn>
              <a:cxn ang="0">
                <a:pos x="0" y="88"/>
              </a:cxn>
              <a:cxn ang="0">
                <a:pos x="0" y="86"/>
              </a:cxn>
              <a:cxn ang="0">
                <a:pos x="4" y="86"/>
              </a:cxn>
              <a:cxn ang="0">
                <a:pos x="7" y="85"/>
              </a:cxn>
              <a:cxn ang="0">
                <a:pos x="9" y="84"/>
              </a:cxn>
              <a:cxn ang="0">
                <a:pos x="11" y="81"/>
              </a:cxn>
              <a:cxn ang="0">
                <a:pos x="13" y="78"/>
              </a:cxn>
              <a:cxn ang="0">
                <a:pos x="13" y="76"/>
              </a:cxn>
              <a:cxn ang="0">
                <a:pos x="13" y="73"/>
              </a:cxn>
              <a:cxn ang="0">
                <a:pos x="13" y="67"/>
              </a:cxn>
              <a:cxn ang="0">
                <a:pos x="13" y="36"/>
              </a:cxn>
              <a:cxn ang="0">
                <a:pos x="13" y="23"/>
              </a:cxn>
              <a:cxn ang="0">
                <a:pos x="13" y="16"/>
              </a:cxn>
              <a:cxn ang="0">
                <a:pos x="11" y="13"/>
              </a:cxn>
              <a:cxn ang="0">
                <a:pos x="10" y="12"/>
              </a:cxn>
              <a:cxn ang="0">
                <a:pos x="9" y="11"/>
              </a:cxn>
              <a:cxn ang="0">
                <a:pos x="7" y="11"/>
              </a:cxn>
              <a:cxn ang="0">
                <a:pos x="5" y="11"/>
              </a:cxn>
              <a:cxn ang="0">
                <a:pos x="1" y="12"/>
              </a:cxn>
              <a:cxn ang="0">
                <a:pos x="0" y="9"/>
              </a:cxn>
              <a:cxn ang="0">
                <a:pos x="25" y="0"/>
              </a:cxn>
            </a:cxnLst>
            <a:rect l="0" t="0" r="r" b="b"/>
            <a:pathLst>
              <a:path w="62" h="88">
                <a:moveTo>
                  <a:pt x="25" y="0"/>
                </a:moveTo>
                <a:lnTo>
                  <a:pt x="29" y="0"/>
                </a:lnTo>
                <a:lnTo>
                  <a:pt x="29" y="22"/>
                </a:lnTo>
                <a:lnTo>
                  <a:pt x="36" y="9"/>
                </a:lnTo>
                <a:lnTo>
                  <a:pt x="43" y="2"/>
                </a:lnTo>
                <a:lnTo>
                  <a:pt x="51" y="0"/>
                </a:lnTo>
                <a:lnTo>
                  <a:pt x="53" y="0"/>
                </a:lnTo>
                <a:lnTo>
                  <a:pt x="57" y="1"/>
                </a:lnTo>
                <a:lnTo>
                  <a:pt x="59" y="3"/>
                </a:lnTo>
                <a:lnTo>
                  <a:pt x="61" y="6"/>
                </a:lnTo>
                <a:lnTo>
                  <a:pt x="62" y="8"/>
                </a:lnTo>
                <a:lnTo>
                  <a:pt x="62" y="12"/>
                </a:lnTo>
                <a:lnTo>
                  <a:pt x="62" y="15"/>
                </a:lnTo>
                <a:lnTo>
                  <a:pt x="60" y="18"/>
                </a:lnTo>
                <a:lnTo>
                  <a:pt x="58" y="21"/>
                </a:lnTo>
                <a:lnTo>
                  <a:pt x="55" y="22"/>
                </a:lnTo>
                <a:lnTo>
                  <a:pt x="52" y="21"/>
                </a:lnTo>
                <a:lnTo>
                  <a:pt x="50" y="19"/>
                </a:lnTo>
                <a:lnTo>
                  <a:pt x="48" y="17"/>
                </a:lnTo>
                <a:lnTo>
                  <a:pt x="46" y="15"/>
                </a:lnTo>
                <a:lnTo>
                  <a:pt x="43" y="14"/>
                </a:lnTo>
                <a:lnTo>
                  <a:pt x="41" y="14"/>
                </a:lnTo>
                <a:lnTo>
                  <a:pt x="40" y="14"/>
                </a:lnTo>
                <a:lnTo>
                  <a:pt x="38" y="15"/>
                </a:lnTo>
                <a:lnTo>
                  <a:pt x="35" y="19"/>
                </a:lnTo>
                <a:lnTo>
                  <a:pt x="31" y="24"/>
                </a:lnTo>
                <a:lnTo>
                  <a:pt x="29" y="29"/>
                </a:lnTo>
                <a:lnTo>
                  <a:pt x="29" y="67"/>
                </a:lnTo>
                <a:lnTo>
                  <a:pt x="29" y="73"/>
                </a:lnTo>
                <a:lnTo>
                  <a:pt x="29" y="76"/>
                </a:lnTo>
                <a:lnTo>
                  <a:pt x="30" y="78"/>
                </a:lnTo>
                <a:lnTo>
                  <a:pt x="32" y="81"/>
                </a:lnTo>
                <a:lnTo>
                  <a:pt x="35" y="84"/>
                </a:lnTo>
                <a:lnTo>
                  <a:pt x="38" y="85"/>
                </a:lnTo>
                <a:lnTo>
                  <a:pt x="41" y="86"/>
                </a:lnTo>
                <a:lnTo>
                  <a:pt x="45" y="86"/>
                </a:lnTo>
                <a:lnTo>
                  <a:pt x="45" y="88"/>
                </a:lnTo>
                <a:lnTo>
                  <a:pt x="0" y="88"/>
                </a:lnTo>
                <a:lnTo>
                  <a:pt x="0" y="86"/>
                </a:lnTo>
                <a:lnTo>
                  <a:pt x="4" y="86"/>
                </a:lnTo>
                <a:lnTo>
                  <a:pt x="7" y="85"/>
                </a:lnTo>
                <a:lnTo>
                  <a:pt x="9" y="84"/>
                </a:lnTo>
                <a:lnTo>
                  <a:pt x="11" y="81"/>
                </a:lnTo>
                <a:lnTo>
                  <a:pt x="13" y="78"/>
                </a:lnTo>
                <a:lnTo>
                  <a:pt x="13" y="76"/>
                </a:lnTo>
                <a:lnTo>
                  <a:pt x="13" y="73"/>
                </a:lnTo>
                <a:lnTo>
                  <a:pt x="13" y="67"/>
                </a:lnTo>
                <a:lnTo>
                  <a:pt x="13" y="36"/>
                </a:lnTo>
                <a:lnTo>
                  <a:pt x="13" y="23"/>
                </a:lnTo>
                <a:lnTo>
                  <a:pt x="13" y="16"/>
                </a:lnTo>
                <a:lnTo>
                  <a:pt x="11" y="13"/>
                </a:lnTo>
                <a:lnTo>
                  <a:pt x="10" y="12"/>
                </a:lnTo>
                <a:lnTo>
                  <a:pt x="9" y="11"/>
                </a:lnTo>
                <a:lnTo>
                  <a:pt x="7" y="11"/>
                </a:lnTo>
                <a:lnTo>
                  <a:pt x="5" y="11"/>
                </a:lnTo>
                <a:lnTo>
                  <a:pt x="1" y="12"/>
                </a:lnTo>
                <a:lnTo>
                  <a:pt x="0" y="9"/>
                </a:lnTo>
                <a:lnTo>
                  <a:pt x="2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00" name="Freeform 144"/>
          <p:cNvSpPr>
            <a:spLocks noEditPoints="1"/>
          </p:cNvSpPr>
          <p:nvPr/>
        </p:nvSpPr>
        <p:spPr bwMode="auto">
          <a:xfrm>
            <a:off x="1714629" y="2233335"/>
            <a:ext cx="166218" cy="180374"/>
          </a:xfrm>
          <a:custGeom>
            <a:avLst/>
            <a:gdLst/>
            <a:ahLst/>
            <a:cxnLst>
              <a:cxn ang="0">
                <a:pos x="37" y="5"/>
              </a:cxn>
              <a:cxn ang="0">
                <a:pos x="32" y="6"/>
              </a:cxn>
              <a:cxn ang="0">
                <a:pos x="28" y="8"/>
              </a:cxn>
              <a:cxn ang="0">
                <a:pos x="24" y="11"/>
              </a:cxn>
              <a:cxn ang="0">
                <a:pos x="21" y="14"/>
              </a:cxn>
              <a:cxn ang="0">
                <a:pos x="19" y="18"/>
              </a:cxn>
              <a:cxn ang="0">
                <a:pos x="16" y="27"/>
              </a:cxn>
              <a:cxn ang="0">
                <a:pos x="15" y="38"/>
              </a:cxn>
              <a:cxn ang="0">
                <a:pos x="18" y="55"/>
              </a:cxn>
              <a:cxn ang="0">
                <a:pos x="23" y="70"/>
              </a:cxn>
              <a:cxn ang="0">
                <a:pos x="29" y="78"/>
              </a:cxn>
              <a:cxn ang="0">
                <a:pos x="36" y="82"/>
              </a:cxn>
              <a:cxn ang="0">
                <a:pos x="44" y="84"/>
              </a:cxn>
              <a:cxn ang="0">
                <a:pos x="49" y="84"/>
              </a:cxn>
              <a:cxn ang="0">
                <a:pos x="53" y="81"/>
              </a:cxn>
              <a:cxn ang="0">
                <a:pos x="56" y="79"/>
              </a:cxn>
              <a:cxn ang="0">
                <a:pos x="60" y="76"/>
              </a:cxn>
              <a:cxn ang="0">
                <a:pos x="64" y="66"/>
              </a:cxn>
              <a:cxn ang="0">
                <a:pos x="65" y="50"/>
              </a:cxn>
              <a:cxn ang="0">
                <a:pos x="64" y="36"/>
              </a:cxn>
              <a:cxn ang="0">
                <a:pos x="61" y="24"/>
              </a:cxn>
              <a:cxn ang="0">
                <a:pos x="55" y="15"/>
              </a:cxn>
              <a:cxn ang="0">
                <a:pos x="47" y="7"/>
              </a:cxn>
              <a:cxn ang="0">
                <a:pos x="37" y="5"/>
              </a:cxn>
              <a:cxn ang="0">
                <a:pos x="41" y="0"/>
              </a:cxn>
              <a:cxn ang="0">
                <a:pos x="53" y="1"/>
              </a:cxn>
              <a:cxn ang="0">
                <a:pos x="63" y="6"/>
              </a:cxn>
              <a:cxn ang="0">
                <a:pos x="72" y="14"/>
              </a:cxn>
              <a:cxn ang="0">
                <a:pos x="79" y="27"/>
              </a:cxn>
              <a:cxn ang="0">
                <a:pos x="82" y="43"/>
              </a:cxn>
              <a:cxn ang="0">
                <a:pos x="81" y="55"/>
              </a:cxn>
              <a:cxn ang="0">
                <a:pos x="76" y="66"/>
              </a:cxn>
              <a:cxn ang="0">
                <a:pos x="72" y="74"/>
              </a:cxn>
              <a:cxn ang="0">
                <a:pos x="67" y="79"/>
              </a:cxn>
              <a:cxn ang="0">
                <a:pos x="61" y="84"/>
              </a:cxn>
              <a:cxn ang="0">
                <a:pos x="51" y="88"/>
              </a:cxn>
              <a:cxn ang="0">
                <a:pos x="40" y="89"/>
              </a:cxn>
              <a:cxn ang="0">
                <a:pos x="28" y="88"/>
              </a:cxn>
              <a:cxn ang="0">
                <a:pos x="18" y="82"/>
              </a:cxn>
              <a:cxn ang="0">
                <a:pos x="9" y="75"/>
              </a:cxn>
              <a:cxn ang="0">
                <a:pos x="2" y="60"/>
              </a:cxn>
              <a:cxn ang="0">
                <a:pos x="0" y="45"/>
              </a:cxn>
              <a:cxn ang="0">
                <a:pos x="1" y="34"/>
              </a:cxn>
              <a:cxn ang="0">
                <a:pos x="5" y="22"/>
              </a:cxn>
              <a:cxn ang="0">
                <a:pos x="10" y="15"/>
              </a:cxn>
              <a:cxn ang="0">
                <a:pos x="14" y="9"/>
              </a:cxn>
              <a:cxn ang="0">
                <a:pos x="21" y="5"/>
              </a:cxn>
              <a:cxn ang="0">
                <a:pos x="31" y="1"/>
              </a:cxn>
              <a:cxn ang="0">
                <a:pos x="41" y="0"/>
              </a:cxn>
            </a:cxnLst>
            <a:rect l="0" t="0" r="r" b="b"/>
            <a:pathLst>
              <a:path w="82" h="89">
                <a:moveTo>
                  <a:pt x="37" y="5"/>
                </a:moveTo>
                <a:lnTo>
                  <a:pt x="32" y="6"/>
                </a:lnTo>
                <a:lnTo>
                  <a:pt x="28" y="8"/>
                </a:lnTo>
                <a:lnTo>
                  <a:pt x="24" y="11"/>
                </a:lnTo>
                <a:lnTo>
                  <a:pt x="21" y="14"/>
                </a:lnTo>
                <a:lnTo>
                  <a:pt x="19" y="18"/>
                </a:lnTo>
                <a:lnTo>
                  <a:pt x="16" y="27"/>
                </a:lnTo>
                <a:lnTo>
                  <a:pt x="15" y="38"/>
                </a:lnTo>
                <a:lnTo>
                  <a:pt x="18" y="55"/>
                </a:lnTo>
                <a:lnTo>
                  <a:pt x="23" y="70"/>
                </a:lnTo>
                <a:lnTo>
                  <a:pt x="29" y="78"/>
                </a:lnTo>
                <a:lnTo>
                  <a:pt x="36" y="82"/>
                </a:lnTo>
                <a:lnTo>
                  <a:pt x="44" y="84"/>
                </a:lnTo>
                <a:lnTo>
                  <a:pt x="49" y="84"/>
                </a:lnTo>
                <a:lnTo>
                  <a:pt x="53" y="81"/>
                </a:lnTo>
                <a:lnTo>
                  <a:pt x="56" y="79"/>
                </a:lnTo>
                <a:lnTo>
                  <a:pt x="60" y="76"/>
                </a:lnTo>
                <a:lnTo>
                  <a:pt x="64" y="66"/>
                </a:lnTo>
                <a:lnTo>
                  <a:pt x="65" y="50"/>
                </a:lnTo>
                <a:lnTo>
                  <a:pt x="64" y="36"/>
                </a:lnTo>
                <a:lnTo>
                  <a:pt x="61" y="24"/>
                </a:lnTo>
                <a:lnTo>
                  <a:pt x="55" y="15"/>
                </a:lnTo>
                <a:lnTo>
                  <a:pt x="47" y="7"/>
                </a:lnTo>
                <a:lnTo>
                  <a:pt x="37" y="5"/>
                </a:lnTo>
                <a:close/>
                <a:moveTo>
                  <a:pt x="41" y="0"/>
                </a:moveTo>
                <a:lnTo>
                  <a:pt x="53" y="1"/>
                </a:lnTo>
                <a:lnTo>
                  <a:pt x="63" y="6"/>
                </a:lnTo>
                <a:lnTo>
                  <a:pt x="72" y="14"/>
                </a:lnTo>
                <a:lnTo>
                  <a:pt x="79" y="27"/>
                </a:lnTo>
                <a:lnTo>
                  <a:pt x="82" y="43"/>
                </a:lnTo>
                <a:lnTo>
                  <a:pt x="81" y="55"/>
                </a:lnTo>
                <a:lnTo>
                  <a:pt x="76" y="66"/>
                </a:lnTo>
                <a:lnTo>
                  <a:pt x="72" y="74"/>
                </a:lnTo>
                <a:lnTo>
                  <a:pt x="67" y="79"/>
                </a:lnTo>
                <a:lnTo>
                  <a:pt x="61" y="84"/>
                </a:lnTo>
                <a:lnTo>
                  <a:pt x="51" y="88"/>
                </a:lnTo>
                <a:lnTo>
                  <a:pt x="40" y="89"/>
                </a:lnTo>
                <a:lnTo>
                  <a:pt x="28" y="88"/>
                </a:lnTo>
                <a:lnTo>
                  <a:pt x="18" y="82"/>
                </a:lnTo>
                <a:lnTo>
                  <a:pt x="9" y="75"/>
                </a:lnTo>
                <a:lnTo>
                  <a:pt x="2" y="60"/>
                </a:lnTo>
                <a:lnTo>
                  <a:pt x="0" y="45"/>
                </a:lnTo>
                <a:lnTo>
                  <a:pt x="1" y="34"/>
                </a:lnTo>
                <a:lnTo>
                  <a:pt x="5" y="22"/>
                </a:lnTo>
                <a:lnTo>
                  <a:pt x="10" y="15"/>
                </a:lnTo>
                <a:lnTo>
                  <a:pt x="14" y="9"/>
                </a:lnTo>
                <a:lnTo>
                  <a:pt x="21" y="5"/>
                </a:lnTo>
                <a:lnTo>
                  <a:pt x="31" y="1"/>
                </a:lnTo>
                <a:lnTo>
                  <a:pt x="4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01" name="Freeform 145"/>
          <p:cNvSpPr>
            <a:spLocks/>
          </p:cNvSpPr>
          <p:nvPr/>
        </p:nvSpPr>
        <p:spPr bwMode="auto">
          <a:xfrm>
            <a:off x="1901117" y="2233335"/>
            <a:ext cx="289868" cy="178347"/>
          </a:xfrm>
          <a:custGeom>
            <a:avLst/>
            <a:gdLst/>
            <a:ahLst/>
            <a:cxnLst>
              <a:cxn ang="0">
                <a:pos x="27" y="18"/>
              </a:cxn>
              <a:cxn ang="0">
                <a:pos x="37" y="8"/>
              </a:cxn>
              <a:cxn ang="0">
                <a:pos x="48" y="2"/>
              </a:cxn>
              <a:cxn ang="0">
                <a:pos x="63" y="0"/>
              </a:cxn>
              <a:cxn ang="0">
                <a:pos x="75" y="8"/>
              </a:cxn>
              <a:cxn ang="0">
                <a:pos x="84" y="13"/>
              </a:cxn>
              <a:cxn ang="0">
                <a:pos x="96" y="3"/>
              </a:cxn>
              <a:cxn ang="0">
                <a:pos x="114" y="0"/>
              </a:cxn>
              <a:cxn ang="0">
                <a:pos x="125" y="6"/>
              </a:cxn>
              <a:cxn ang="0">
                <a:pos x="131" y="18"/>
              </a:cxn>
              <a:cxn ang="0">
                <a:pos x="131" y="67"/>
              </a:cxn>
              <a:cxn ang="0">
                <a:pos x="132" y="80"/>
              </a:cxn>
              <a:cxn ang="0">
                <a:pos x="138" y="85"/>
              </a:cxn>
              <a:cxn ang="0">
                <a:pos x="143" y="88"/>
              </a:cxn>
              <a:cxn ang="0">
                <a:pos x="105" y="86"/>
              </a:cxn>
              <a:cxn ang="0">
                <a:pos x="112" y="84"/>
              </a:cxn>
              <a:cxn ang="0">
                <a:pos x="116" y="76"/>
              </a:cxn>
              <a:cxn ang="0">
                <a:pos x="116" y="32"/>
              </a:cxn>
              <a:cxn ang="0">
                <a:pos x="114" y="17"/>
              </a:cxn>
              <a:cxn ang="0">
                <a:pos x="106" y="12"/>
              </a:cxn>
              <a:cxn ang="0">
                <a:pos x="91" y="14"/>
              </a:cxn>
              <a:cxn ang="0">
                <a:pos x="79" y="23"/>
              </a:cxn>
              <a:cxn ang="0">
                <a:pos x="79" y="74"/>
              </a:cxn>
              <a:cxn ang="0">
                <a:pos x="81" y="82"/>
              </a:cxn>
              <a:cxn ang="0">
                <a:pos x="88" y="86"/>
              </a:cxn>
              <a:cxn ang="0">
                <a:pos x="52" y="88"/>
              </a:cxn>
              <a:cxn ang="0">
                <a:pos x="58" y="85"/>
              </a:cxn>
              <a:cxn ang="0">
                <a:pos x="63" y="78"/>
              </a:cxn>
              <a:cxn ang="0">
                <a:pos x="64" y="67"/>
              </a:cxn>
              <a:cxn ang="0">
                <a:pos x="63" y="21"/>
              </a:cxn>
              <a:cxn ang="0">
                <a:pos x="54" y="12"/>
              </a:cxn>
              <a:cxn ang="0">
                <a:pos x="39" y="14"/>
              </a:cxn>
              <a:cxn ang="0">
                <a:pos x="27" y="23"/>
              </a:cxn>
              <a:cxn ang="0">
                <a:pos x="28" y="77"/>
              </a:cxn>
              <a:cxn ang="0">
                <a:pos x="32" y="84"/>
              </a:cxn>
              <a:cxn ang="0">
                <a:pos x="39" y="86"/>
              </a:cxn>
              <a:cxn ang="0">
                <a:pos x="0" y="86"/>
              </a:cxn>
              <a:cxn ang="0">
                <a:pos x="7" y="84"/>
              </a:cxn>
              <a:cxn ang="0">
                <a:pos x="11" y="77"/>
              </a:cxn>
              <a:cxn ang="0">
                <a:pos x="12" y="36"/>
              </a:cxn>
              <a:cxn ang="0">
                <a:pos x="11" y="13"/>
              </a:cxn>
              <a:cxn ang="0">
                <a:pos x="6" y="11"/>
              </a:cxn>
              <a:cxn ang="0">
                <a:pos x="0" y="9"/>
              </a:cxn>
            </a:cxnLst>
            <a:rect l="0" t="0" r="r" b="b"/>
            <a:pathLst>
              <a:path w="143" h="88">
                <a:moveTo>
                  <a:pt x="24" y="0"/>
                </a:moveTo>
                <a:lnTo>
                  <a:pt x="27" y="0"/>
                </a:lnTo>
                <a:lnTo>
                  <a:pt x="27" y="18"/>
                </a:lnTo>
                <a:lnTo>
                  <a:pt x="32" y="14"/>
                </a:lnTo>
                <a:lnTo>
                  <a:pt x="35" y="11"/>
                </a:lnTo>
                <a:lnTo>
                  <a:pt x="37" y="8"/>
                </a:lnTo>
                <a:lnTo>
                  <a:pt x="38" y="7"/>
                </a:lnTo>
                <a:lnTo>
                  <a:pt x="43" y="4"/>
                </a:lnTo>
                <a:lnTo>
                  <a:pt x="48" y="2"/>
                </a:lnTo>
                <a:lnTo>
                  <a:pt x="53" y="0"/>
                </a:lnTo>
                <a:lnTo>
                  <a:pt x="57" y="0"/>
                </a:lnTo>
                <a:lnTo>
                  <a:pt x="63" y="0"/>
                </a:lnTo>
                <a:lnTo>
                  <a:pt x="67" y="2"/>
                </a:lnTo>
                <a:lnTo>
                  <a:pt x="71" y="4"/>
                </a:lnTo>
                <a:lnTo>
                  <a:pt x="75" y="8"/>
                </a:lnTo>
                <a:lnTo>
                  <a:pt x="77" y="13"/>
                </a:lnTo>
                <a:lnTo>
                  <a:pt x="79" y="18"/>
                </a:lnTo>
                <a:lnTo>
                  <a:pt x="84" y="13"/>
                </a:lnTo>
                <a:lnTo>
                  <a:pt x="88" y="8"/>
                </a:lnTo>
                <a:lnTo>
                  <a:pt x="91" y="5"/>
                </a:lnTo>
                <a:lnTo>
                  <a:pt x="96" y="3"/>
                </a:lnTo>
                <a:lnTo>
                  <a:pt x="102" y="1"/>
                </a:lnTo>
                <a:lnTo>
                  <a:pt x="109" y="0"/>
                </a:lnTo>
                <a:lnTo>
                  <a:pt x="114" y="0"/>
                </a:lnTo>
                <a:lnTo>
                  <a:pt x="118" y="1"/>
                </a:lnTo>
                <a:lnTo>
                  <a:pt x="121" y="3"/>
                </a:lnTo>
                <a:lnTo>
                  <a:pt x="125" y="6"/>
                </a:lnTo>
                <a:lnTo>
                  <a:pt x="127" y="9"/>
                </a:lnTo>
                <a:lnTo>
                  <a:pt x="130" y="14"/>
                </a:lnTo>
                <a:lnTo>
                  <a:pt x="131" y="18"/>
                </a:lnTo>
                <a:lnTo>
                  <a:pt x="131" y="24"/>
                </a:lnTo>
                <a:lnTo>
                  <a:pt x="131" y="32"/>
                </a:lnTo>
                <a:lnTo>
                  <a:pt x="131" y="67"/>
                </a:lnTo>
                <a:lnTo>
                  <a:pt x="131" y="73"/>
                </a:lnTo>
                <a:lnTo>
                  <a:pt x="132" y="77"/>
                </a:lnTo>
                <a:lnTo>
                  <a:pt x="132" y="80"/>
                </a:lnTo>
                <a:lnTo>
                  <a:pt x="135" y="82"/>
                </a:lnTo>
                <a:lnTo>
                  <a:pt x="136" y="84"/>
                </a:lnTo>
                <a:lnTo>
                  <a:pt x="138" y="85"/>
                </a:lnTo>
                <a:lnTo>
                  <a:pt x="140" y="86"/>
                </a:lnTo>
                <a:lnTo>
                  <a:pt x="143" y="86"/>
                </a:lnTo>
                <a:lnTo>
                  <a:pt x="143" y="88"/>
                </a:lnTo>
                <a:lnTo>
                  <a:pt x="104" y="88"/>
                </a:lnTo>
                <a:lnTo>
                  <a:pt x="104" y="86"/>
                </a:lnTo>
                <a:lnTo>
                  <a:pt x="105" y="86"/>
                </a:lnTo>
                <a:lnTo>
                  <a:pt x="108" y="86"/>
                </a:lnTo>
                <a:lnTo>
                  <a:pt x="110" y="85"/>
                </a:lnTo>
                <a:lnTo>
                  <a:pt x="112" y="84"/>
                </a:lnTo>
                <a:lnTo>
                  <a:pt x="115" y="81"/>
                </a:lnTo>
                <a:lnTo>
                  <a:pt x="116" y="78"/>
                </a:lnTo>
                <a:lnTo>
                  <a:pt x="116" y="76"/>
                </a:lnTo>
                <a:lnTo>
                  <a:pt x="116" y="73"/>
                </a:lnTo>
                <a:lnTo>
                  <a:pt x="116" y="67"/>
                </a:lnTo>
                <a:lnTo>
                  <a:pt x="116" y="32"/>
                </a:lnTo>
                <a:lnTo>
                  <a:pt x="116" y="26"/>
                </a:lnTo>
                <a:lnTo>
                  <a:pt x="115" y="21"/>
                </a:lnTo>
                <a:lnTo>
                  <a:pt x="114" y="17"/>
                </a:lnTo>
                <a:lnTo>
                  <a:pt x="111" y="15"/>
                </a:lnTo>
                <a:lnTo>
                  <a:pt x="108" y="13"/>
                </a:lnTo>
                <a:lnTo>
                  <a:pt x="106" y="12"/>
                </a:lnTo>
                <a:lnTo>
                  <a:pt x="101" y="12"/>
                </a:lnTo>
                <a:lnTo>
                  <a:pt x="97" y="12"/>
                </a:lnTo>
                <a:lnTo>
                  <a:pt x="91" y="14"/>
                </a:lnTo>
                <a:lnTo>
                  <a:pt x="88" y="16"/>
                </a:lnTo>
                <a:lnTo>
                  <a:pt x="85" y="19"/>
                </a:lnTo>
                <a:lnTo>
                  <a:pt x="79" y="23"/>
                </a:lnTo>
                <a:lnTo>
                  <a:pt x="79" y="24"/>
                </a:lnTo>
                <a:lnTo>
                  <a:pt x="79" y="67"/>
                </a:lnTo>
                <a:lnTo>
                  <a:pt x="79" y="74"/>
                </a:lnTo>
                <a:lnTo>
                  <a:pt x="80" y="77"/>
                </a:lnTo>
                <a:lnTo>
                  <a:pt x="80" y="80"/>
                </a:lnTo>
                <a:lnTo>
                  <a:pt x="81" y="82"/>
                </a:lnTo>
                <a:lnTo>
                  <a:pt x="84" y="84"/>
                </a:lnTo>
                <a:lnTo>
                  <a:pt x="86" y="85"/>
                </a:lnTo>
                <a:lnTo>
                  <a:pt x="88" y="86"/>
                </a:lnTo>
                <a:lnTo>
                  <a:pt x="91" y="86"/>
                </a:lnTo>
                <a:lnTo>
                  <a:pt x="91" y="88"/>
                </a:lnTo>
                <a:lnTo>
                  <a:pt x="52" y="88"/>
                </a:lnTo>
                <a:lnTo>
                  <a:pt x="52" y="86"/>
                </a:lnTo>
                <a:lnTo>
                  <a:pt x="55" y="86"/>
                </a:lnTo>
                <a:lnTo>
                  <a:pt x="58" y="85"/>
                </a:lnTo>
                <a:lnTo>
                  <a:pt x="60" y="84"/>
                </a:lnTo>
                <a:lnTo>
                  <a:pt x="62" y="81"/>
                </a:lnTo>
                <a:lnTo>
                  <a:pt x="63" y="78"/>
                </a:lnTo>
                <a:lnTo>
                  <a:pt x="64" y="76"/>
                </a:lnTo>
                <a:lnTo>
                  <a:pt x="64" y="73"/>
                </a:lnTo>
                <a:lnTo>
                  <a:pt x="64" y="67"/>
                </a:lnTo>
                <a:lnTo>
                  <a:pt x="64" y="32"/>
                </a:lnTo>
                <a:lnTo>
                  <a:pt x="64" y="26"/>
                </a:lnTo>
                <a:lnTo>
                  <a:pt x="63" y="21"/>
                </a:lnTo>
                <a:lnTo>
                  <a:pt x="60" y="17"/>
                </a:lnTo>
                <a:lnTo>
                  <a:pt x="57" y="14"/>
                </a:lnTo>
                <a:lnTo>
                  <a:pt x="54" y="12"/>
                </a:lnTo>
                <a:lnTo>
                  <a:pt x="49" y="12"/>
                </a:lnTo>
                <a:lnTo>
                  <a:pt x="44" y="12"/>
                </a:lnTo>
                <a:lnTo>
                  <a:pt x="39" y="14"/>
                </a:lnTo>
                <a:lnTo>
                  <a:pt x="35" y="17"/>
                </a:lnTo>
                <a:lnTo>
                  <a:pt x="31" y="19"/>
                </a:lnTo>
                <a:lnTo>
                  <a:pt x="27" y="23"/>
                </a:lnTo>
                <a:lnTo>
                  <a:pt x="27" y="67"/>
                </a:lnTo>
                <a:lnTo>
                  <a:pt x="27" y="74"/>
                </a:lnTo>
                <a:lnTo>
                  <a:pt x="28" y="77"/>
                </a:lnTo>
                <a:lnTo>
                  <a:pt x="28" y="80"/>
                </a:lnTo>
                <a:lnTo>
                  <a:pt x="29" y="82"/>
                </a:lnTo>
                <a:lnTo>
                  <a:pt x="32" y="84"/>
                </a:lnTo>
                <a:lnTo>
                  <a:pt x="33" y="85"/>
                </a:lnTo>
                <a:lnTo>
                  <a:pt x="36" y="86"/>
                </a:lnTo>
                <a:lnTo>
                  <a:pt x="39" y="86"/>
                </a:lnTo>
                <a:lnTo>
                  <a:pt x="39" y="88"/>
                </a:lnTo>
                <a:lnTo>
                  <a:pt x="0" y="88"/>
                </a:lnTo>
                <a:lnTo>
                  <a:pt x="0" y="86"/>
                </a:lnTo>
                <a:lnTo>
                  <a:pt x="3" y="86"/>
                </a:lnTo>
                <a:lnTo>
                  <a:pt x="5" y="85"/>
                </a:lnTo>
                <a:lnTo>
                  <a:pt x="7" y="84"/>
                </a:lnTo>
                <a:lnTo>
                  <a:pt x="10" y="82"/>
                </a:lnTo>
                <a:lnTo>
                  <a:pt x="11" y="79"/>
                </a:lnTo>
                <a:lnTo>
                  <a:pt x="11" y="77"/>
                </a:lnTo>
                <a:lnTo>
                  <a:pt x="12" y="73"/>
                </a:lnTo>
                <a:lnTo>
                  <a:pt x="12" y="67"/>
                </a:lnTo>
                <a:lnTo>
                  <a:pt x="12" y="36"/>
                </a:lnTo>
                <a:lnTo>
                  <a:pt x="12" y="23"/>
                </a:lnTo>
                <a:lnTo>
                  <a:pt x="11" y="16"/>
                </a:lnTo>
                <a:lnTo>
                  <a:pt x="11" y="13"/>
                </a:lnTo>
                <a:lnTo>
                  <a:pt x="10" y="12"/>
                </a:lnTo>
                <a:lnTo>
                  <a:pt x="7" y="11"/>
                </a:lnTo>
                <a:lnTo>
                  <a:pt x="6" y="11"/>
                </a:lnTo>
                <a:lnTo>
                  <a:pt x="4" y="11"/>
                </a:lnTo>
                <a:lnTo>
                  <a:pt x="1" y="12"/>
                </a:lnTo>
                <a:lnTo>
                  <a:pt x="0" y="9"/>
                </a:lnTo>
                <a:lnTo>
                  <a:pt x="2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02" name="Freeform 146"/>
          <p:cNvSpPr>
            <a:spLocks/>
          </p:cNvSpPr>
          <p:nvPr/>
        </p:nvSpPr>
        <p:spPr bwMode="auto">
          <a:xfrm>
            <a:off x="2302473" y="2233335"/>
            <a:ext cx="289868" cy="178347"/>
          </a:xfrm>
          <a:custGeom>
            <a:avLst/>
            <a:gdLst/>
            <a:ahLst/>
            <a:cxnLst>
              <a:cxn ang="0">
                <a:pos x="27" y="18"/>
              </a:cxn>
              <a:cxn ang="0">
                <a:pos x="37" y="8"/>
              </a:cxn>
              <a:cxn ang="0">
                <a:pos x="48" y="2"/>
              </a:cxn>
              <a:cxn ang="0">
                <a:pos x="63" y="0"/>
              </a:cxn>
              <a:cxn ang="0">
                <a:pos x="75" y="8"/>
              </a:cxn>
              <a:cxn ang="0">
                <a:pos x="84" y="13"/>
              </a:cxn>
              <a:cxn ang="0">
                <a:pos x="96" y="3"/>
              </a:cxn>
              <a:cxn ang="0">
                <a:pos x="113" y="0"/>
              </a:cxn>
              <a:cxn ang="0">
                <a:pos x="124" y="6"/>
              </a:cxn>
              <a:cxn ang="0">
                <a:pos x="131" y="18"/>
              </a:cxn>
              <a:cxn ang="0">
                <a:pos x="131" y="67"/>
              </a:cxn>
              <a:cxn ang="0">
                <a:pos x="132" y="80"/>
              </a:cxn>
              <a:cxn ang="0">
                <a:pos x="138" y="85"/>
              </a:cxn>
              <a:cxn ang="0">
                <a:pos x="143" y="88"/>
              </a:cxn>
              <a:cxn ang="0">
                <a:pos x="106" y="86"/>
              </a:cxn>
              <a:cxn ang="0">
                <a:pos x="112" y="84"/>
              </a:cxn>
              <a:cxn ang="0">
                <a:pos x="116" y="76"/>
              </a:cxn>
              <a:cxn ang="0">
                <a:pos x="116" y="32"/>
              </a:cxn>
              <a:cxn ang="0">
                <a:pos x="113" y="17"/>
              </a:cxn>
              <a:cxn ang="0">
                <a:pos x="106" y="12"/>
              </a:cxn>
              <a:cxn ang="0">
                <a:pos x="91" y="14"/>
              </a:cxn>
              <a:cxn ang="0">
                <a:pos x="80" y="23"/>
              </a:cxn>
              <a:cxn ang="0">
                <a:pos x="80" y="74"/>
              </a:cxn>
              <a:cxn ang="0">
                <a:pos x="81" y="82"/>
              </a:cxn>
              <a:cxn ang="0">
                <a:pos x="88" y="86"/>
              </a:cxn>
              <a:cxn ang="0">
                <a:pos x="51" y="88"/>
              </a:cxn>
              <a:cxn ang="0">
                <a:pos x="58" y="85"/>
              </a:cxn>
              <a:cxn ang="0">
                <a:pos x="64" y="78"/>
              </a:cxn>
              <a:cxn ang="0">
                <a:pos x="64" y="67"/>
              </a:cxn>
              <a:cxn ang="0">
                <a:pos x="63" y="21"/>
              </a:cxn>
              <a:cxn ang="0">
                <a:pos x="54" y="12"/>
              </a:cxn>
              <a:cxn ang="0">
                <a:pos x="39" y="14"/>
              </a:cxn>
              <a:cxn ang="0">
                <a:pos x="27" y="23"/>
              </a:cxn>
              <a:cxn ang="0">
                <a:pos x="28" y="77"/>
              </a:cxn>
              <a:cxn ang="0">
                <a:pos x="32" y="84"/>
              </a:cxn>
              <a:cxn ang="0">
                <a:pos x="39" y="86"/>
              </a:cxn>
              <a:cxn ang="0">
                <a:pos x="0" y="86"/>
              </a:cxn>
              <a:cxn ang="0">
                <a:pos x="7" y="84"/>
              </a:cxn>
              <a:cxn ang="0">
                <a:pos x="11" y="77"/>
              </a:cxn>
              <a:cxn ang="0">
                <a:pos x="12" y="36"/>
              </a:cxn>
              <a:cxn ang="0">
                <a:pos x="11" y="13"/>
              </a:cxn>
              <a:cxn ang="0">
                <a:pos x="6" y="11"/>
              </a:cxn>
              <a:cxn ang="0">
                <a:pos x="0" y="9"/>
              </a:cxn>
            </a:cxnLst>
            <a:rect l="0" t="0" r="r" b="b"/>
            <a:pathLst>
              <a:path w="143" h="88">
                <a:moveTo>
                  <a:pt x="24" y="0"/>
                </a:moveTo>
                <a:lnTo>
                  <a:pt x="27" y="0"/>
                </a:lnTo>
                <a:lnTo>
                  <a:pt x="27" y="18"/>
                </a:lnTo>
                <a:lnTo>
                  <a:pt x="32" y="14"/>
                </a:lnTo>
                <a:lnTo>
                  <a:pt x="35" y="11"/>
                </a:lnTo>
                <a:lnTo>
                  <a:pt x="37" y="8"/>
                </a:lnTo>
                <a:lnTo>
                  <a:pt x="38" y="7"/>
                </a:lnTo>
                <a:lnTo>
                  <a:pt x="43" y="4"/>
                </a:lnTo>
                <a:lnTo>
                  <a:pt x="48" y="2"/>
                </a:lnTo>
                <a:lnTo>
                  <a:pt x="53" y="0"/>
                </a:lnTo>
                <a:lnTo>
                  <a:pt x="57" y="0"/>
                </a:lnTo>
                <a:lnTo>
                  <a:pt x="63" y="0"/>
                </a:lnTo>
                <a:lnTo>
                  <a:pt x="67" y="2"/>
                </a:lnTo>
                <a:lnTo>
                  <a:pt x="71" y="4"/>
                </a:lnTo>
                <a:lnTo>
                  <a:pt x="75" y="8"/>
                </a:lnTo>
                <a:lnTo>
                  <a:pt x="77" y="13"/>
                </a:lnTo>
                <a:lnTo>
                  <a:pt x="79" y="18"/>
                </a:lnTo>
                <a:lnTo>
                  <a:pt x="84" y="13"/>
                </a:lnTo>
                <a:lnTo>
                  <a:pt x="88" y="8"/>
                </a:lnTo>
                <a:lnTo>
                  <a:pt x="92" y="5"/>
                </a:lnTo>
                <a:lnTo>
                  <a:pt x="96" y="3"/>
                </a:lnTo>
                <a:lnTo>
                  <a:pt x="102" y="1"/>
                </a:lnTo>
                <a:lnTo>
                  <a:pt x="109" y="0"/>
                </a:lnTo>
                <a:lnTo>
                  <a:pt x="113" y="0"/>
                </a:lnTo>
                <a:lnTo>
                  <a:pt x="118" y="1"/>
                </a:lnTo>
                <a:lnTo>
                  <a:pt x="121" y="3"/>
                </a:lnTo>
                <a:lnTo>
                  <a:pt x="124" y="6"/>
                </a:lnTo>
                <a:lnTo>
                  <a:pt x="128" y="9"/>
                </a:lnTo>
                <a:lnTo>
                  <a:pt x="130" y="14"/>
                </a:lnTo>
                <a:lnTo>
                  <a:pt x="131" y="18"/>
                </a:lnTo>
                <a:lnTo>
                  <a:pt x="131" y="24"/>
                </a:lnTo>
                <a:lnTo>
                  <a:pt x="131" y="32"/>
                </a:lnTo>
                <a:lnTo>
                  <a:pt x="131" y="67"/>
                </a:lnTo>
                <a:lnTo>
                  <a:pt x="132" y="73"/>
                </a:lnTo>
                <a:lnTo>
                  <a:pt x="132" y="77"/>
                </a:lnTo>
                <a:lnTo>
                  <a:pt x="132" y="80"/>
                </a:lnTo>
                <a:lnTo>
                  <a:pt x="134" y="82"/>
                </a:lnTo>
                <a:lnTo>
                  <a:pt x="135" y="84"/>
                </a:lnTo>
                <a:lnTo>
                  <a:pt x="138" y="85"/>
                </a:lnTo>
                <a:lnTo>
                  <a:pt x="140" y="86"/>
                </a:lnTo>
                <a:lnTo>
                  <a:pt x="143" y="86"/>
                </a:lnTo>
                <a:lnTo>
                  <a:pt x="143" y="88"/>
                </a:lnTo>
                <a:lnTo>
                  <a:pt x="103" y="88"/>
                </a:lnTo>
                <a:lnTo>
                  <a:pt x="103" y="86"/>
                </a:lnTo>
                <a:lnTo>
                  <a:pt x="106" y="86"/>
                </a:lnTo>
                <a:lnTo>
                  <a:pt x="108" y="86"/>
                </a:lnTo>
                <a:lnTo>
                  <a:pt x="110" y="85"/>
                </a:lnTo>
                <a:lnTo>
                  <a:pt x="112" y="84"/>
                </a:lnTo>
                <a:lnTo>
                  <a:pt x="114" y="81"/>
                </a:lnTo>
                <a:lnTo>
                  <a:pt x="116" y="78"/>
                </a:lnTo>
                <a:lnTo>
                  <a:pt x="116" y="76"/>
                </a:lnTo>
                <a:lnTo>
                  <a:pt x="116" y="73"/>
                </a:lnTo>
                <a:lnTo>
                  <a:pt x="116" y="67"/>
                </a:lnTo>
                <a:lnTo>
                  <a:pt x="116" y="32"/>
                </a:lnTo>
                <a:lnTo>
                  <a:pt x="116" y="26"/>
                </a:lnTo>
                <a:lnTo>
                  <a:pt x="114" y="21"/>
                </a:lnTo>
                <a:lnTo>
                  <a:pt x="113" y="17"/>
                </a:lnTo>
                <a:lnTo>
                  <a:pt x="111" y="15"/>
                </a:lnTo>
                <a:lnTo>
                  <a:pt x="109" y="13"/>
                </a:lnTo>
                <a:lnTo>
                  <a:pt x="106" y="12"/>
                </a:lnTo>
                <a:lnTo>
                  <a:pt x="101" y="12"/>
                </a:lnTo>
                <a:lnTo>
                  <a:pt x="97" y="12"/>
                </a:lnTo>
                <a:lnTo>
                  <a:pt x="91" y="14"/>
                </a:lnTo>
                <a:lnTo>
                  <a:pt x="88" y="16"/>
                </a:lnTo>
                <a:lnTo>
                  <a:pt x="85" y="19"/>
                </a:lnTo>
                <a:lnTo>
                  <a:pt x="80" y="23"/>
                </a:lnTo>
                <a:lnTo>
                  <a:pt x="79" y="24"/>
                </a:lnTo>
                <a:lnTo>
                  <a:pt x="79" y="67"/>
                </a:lnTo>
                <a:lnTo>
                  <a:pt x="80" y="74"/>
                </a:lnTo>
                <a:lnTo>
                  <a:pt x="80" y="77"/>
                </a:lnTo>
                <a:lnTo>
                  <a:pt x="80" y="80"/>
                </a:lnTo>
                <a:lnTo>
                  <a:pt x="81" y="82"/>
                </a:lnTo>
                <a:lnTo>
                  <a:pt x="84" y="84"/>
                </a:lnTo>
                <a:lnTo>
                  <a:pt x="86" y="85"/>
                </a:lnTo>
                <a:lnTo>
                  <a:pt x="88" y="86"/>
                </a:lnTo>
                <a:lnTo>
                  <a:pt x="91" y="86"/>
                </a:lnTo>
                <a:lnTo>
                  <a:pt x="91" y="88"/>
                </a:lnTo>
                <a:lnTo>
                  <a:pt x="51" y="88"/>
                </a:lnTo>
                <a:lnTo>
                  <a:pt x="51" y="86"/>
                </a:lnTo>
                <a:lnTo>
                  <a:pt x="55" y="86"/>
                </a:lnTo>
                <a:lnTo>
                  <a:pt x="58" y="85"/>
                </a:lnTo>
                <a:lnTo>
                  <a:pt x="60" y="84"/>
                </a:lnTo>
                <a:lnTo>
                  <a:pt x="61" y="81"/>
                </a:lnTo>
                <a:lnTo>
                  <a:pt x="64" y="78"/>
                </a:lnTo>
                <a:lnTo>
                  <a:pt x="64" y="76"/>
                </a:lnTo>
                <a:lnTo>
                  <a:pt x="64" y="73"/>
                </a:lnTo>
                <a:lnTo>
                  <a:pt x="64" y="67"/>
                </a:lnTo>
                <a:lnTo>
                  <a:pt x="64" y="32"/>
                </a:lnTo>
                <a:lnTo>
                  <a:pt x="64" y="26"/>
                </a:lnTo>
                <a:lnTo>
                  <a:pt x="63" y="21"/>
                </a:lnTo>
                <a:lnTo>
                  <a:pt x="60" y="17"/>
                </a:lnTo>
                <a:lnTo>
                  <a:pt x="57" y="14"/>
                </a:lnTo>
                <a:lnTo>
                  <a:pt x="54" y="12"/>
                </a:lnTo>
                <a:lnTo>
                  <a:pt x="49" y="12"/>
                </a:lnTo>
                <a:lnTo>
                  <a:pt x="44" y="12"/>
                </a:lnTo>
                <a:lnTo>
                  <a:pt x="39" y="14"/>
                </a:lnTo>
                <a:lnTo>
                  <a:pt x="35" y="17"/>
                </a:lnTo>
                <a:lnTo>
                  <a:pt x="30" y="19"/>
                </a:lnTo>
                <a:lnTo>
                  <a:pt x="27" y="23"/>
                </a:lnTo>
                <a:lnTo>
                  <a:pt x="27" y="67"/>
                </a:lnTo>
                <a:lnTo>
                  <a:pt x="28" y="74"/>
                </a:lnTo>
                <a:lnTo>
                  <a:pt x="28" y="77"/>
                </a:lnTo>
                <a:lnTo>
                  <a:pt x="28" y="80"/>
                </a:lnTo>
                <a:lnTo>
                  <a:pt x="29" y="82"/>
                </a:lnTo>
                <a:lnTo>
                  <a:pt x="32" y="84"/>
                </a:lnTo>
                <a:lnTo>
                  <a:pt x="34" y="85"/>
                </a:lnTo>
                <a:lnTo>
                  <a:pt x="36" y="86"/>
                </a:lnTo>
                <a:lnTo>
                  <a:pt x="39" y="86"/>
                </a:lnTo>
                <a:lnTo>
                  <a:pt x="39" y="88"/>
                </a:lnTo>
                <a:lnTo>
                  <a:pt x="0" y="88"/>
                </a:lnTo>
                <a:lnTo>
                  <a:pt x="0" y="86"/>
                </a:lnTo>
                <a:lnTo>
                  <a:pt x="3" y="86"/>
                </a:lnTo>
                <a:lnTo>
                  <a:pt x="5" y="85"/>
                </a:lnTo>
                <a:lnTo>
                  <a:pt x="7" y="84"/>
                </a:lnTo>
                <a:lnTo>
                  <a:pt x="9" y="82"/>
                </a:lnTo>
                <a:lnTo>
                  <a:pt x="11" y="79"/>
                </a:lnTo>
                <a:lnTo>
                  <a:pt x="11" y="77"/>
                </a:lnTo>
                <a:lnTo>
                  <a:pt x="12" y="73"/>
                </a:lnTo>
                <a:lnTo>
                  <a:pt x="12" y="67"/>
                </a:lnTo>
                <a:lnTo>
                  <a:pt x="12" y="36"/>
                </a:lnTo>
                <a:lnTo>
                  <a:pt x="12" y="23"/>
                </a:lnTo>
                <a:lnTo>
                  <a:pt x="11" y="16"/>
                </a:lnTo>
                <a:lnTo>
                  <a:pt x="11" y="13"/>
                </a:lnTo>
                <a:lnTo>
                  <a:pt x="9" y="12"/>
                </a:lnTo>
                <a:lnTo>
                  <a:pt x="7" y="11"/>
                </a:lnTo>
                <a:lnTo>
                  <a:pt x="6" y="11"/>
                </a:lnTo>
                <a:lnTo>
                  <a:pt x="4" y="11"/>
                </a:lnTo>
                <a:lnTo>
                  <a:pt x="1" y="12"/>
                </a:lnTo>
                <a:lnTo>
                  <a:pt x="0" y="9"/>
                </a:lnTo>
                <a:lnTo>
                  <a:pt x="2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03" name="Freeform 147"/>
          <p:cNvSpPr>
            <a:spLocks noEditPoints="1"/>
          </p:cNvSpPr>
          <p:nvPr/>
        </p:nvSpPr>
        <p:spPr bwMode="auto">
          <a:xfrm>
            <a:off x="2612612" y="2233335"/>
            <a:ext cx="147975" cy="180374"/>
          </a:xfrm>
          <a:custGeom>
            <a:avLst/>
            <a:gdLst/>
            <a:ahLst/>
            <a:cxnLst>
              <a:cxn ang="0">
                <a:pos x="34" y="5"/>
              </a:cxn>
              <a:cxn ang="0">
                <a:pos x="30" y="6"/>
              </a:cxn>
              <a:cxn ang="0">
                <a:pos x="26" y="8"/>
              </a:cxn>
              <a:cxn ang="0">
                <a:pos x="21" y="12"/>
              </a:cxn>
              <a:cxn ang="0">
                <a:pos x="18" y="16"/>
              </a:cxn>
              <a:cxn ang="0">
                <a:pos x="16" y="22"/>
              </a:cxn>
              <a:cxn ang="0">
                <a:pos x="15" y="27"/>
              </a:cxn>
              <a:cxn ang="0">
                <a:pos x="52" y="27"/>
              </a:cxn>
              <a:cxn ang="0">
                <a:pos x="52" y="23"/>
              </a:cxn>
              <a:cxn ang="0">
                <a:pos x="51" y="19"/>
              </a:cxn>
              <a:cxn ang="0">
                <a:pos x="51" y="16"/>
              </a:cxn>
              <a:cxn ang="0">
                <a:pos x="48" y="12"/>
              </a:cxn>
              <a:cxn ang="0">
                <a:pos x="44" y="8"/>
              </a:cxn>
              <a:cxn ang="0">
                <a:pos x="40" y="6"/>
              </a:cxn>
              <a:cxn ang="0">
                <a:pos x="34" y="5"/>
              </a:cxn>
              <a:cxn ang="0">
                <a:pos x="40" y="0"/>
              </a:cxn>
              <a:cxn ang="0">
                <a:pos x="53" y="2"/>
              </a:cxn>
              <a:cxn ang="0">
                <a:pos x="63" y="8"/>
              </a:cxn>
              <a:cxn ang="0">
                <a:pos x="70" y="19"/>
              </a:cxn>
              <a:cxn ang="0">
                <a:pos x="73" y="34"/>
              </a:cxn>
              <a:cxn ang="0">
                <a:pos x="15" y="34"/>
              </a:cxn>
              <a:cxn ang="0">
                <a:pos x="17" y="50"/>
              </a:cxn>
              <a:cxn ang="0">
                <a:pos x="23" y="63"/>
              </a:cxn>
              <a:cxn ang="0">
                <a:pos x="34" y="71"/>
              </a:cxn>
              <a:cxn ang="0">
                <a:pos x="46" y="74"/>
              </a:cxn>
              <a:cxn ang="0">
                <a:pos x="51" y="74"/>
              </a:cxn>
              <a:cxn ang="0">
                <a:pos x="55" y="71"/>
              </a:cxn>
              <a:cxn ang="0">
                <a:pos x="60" y="69"/>
              </a:cxn>
              <a:cxn ang="0">
                <a:pos x="63" y="67"/>
              </a:cxn>
              <a:cxn ang="0">
                <a:pos x="65" y="64"/>
              </a:cxn>
              <a:cxn ang="0">
                <a:pos x="69" y="59"/>
              </a:cxn>
              <a:cxn ang="0">
                <a:pos x="71" y="54"/>
              </a:cxn>
              <a:cxn ang="0">
                <a:pos x="73" y="55"/>
              </a:cxn>
              <a:cxn ang="0">
                <a:pos x="69" y="68"/>
              </a:cxn>
              <a:cxn ang="0">
                <a:pos x="61" y="79"/>
              </a:cxn>
              <a:cxn ang="0">
                <a:pos x="51" y="87"/>
              </a:cxn>
              <a:cxn ang="0">
                <a:pos x="38" y="89"/>
              </a:cxn>
              <a:cxn ang="0">
                <a:pos x="23" y="87"/>
              </a:cxn>
              <a:cxn ang="0">
                <a:pos x="11" y="78"/>
              </a:cxn>
              <a:cxn ang="0">
                <a:pos x="6" y="69"/>
              </a:cxn>
              <a:cxn ang="0">
                <a:pos x="1" y="58"/>
              </a:cxn>
              <a:cxn ang="0">
                <a:pos x="0" y="46"/>
              </a:cxn>
              <a:cxn ang="0">
                <a:pos x="2" y="33"/>
              </a:cxn>
              <a:cxn ang="0">
                <a:pos x="6" y="21"/>
              </a:cxn>
              <a:cxn ang="0">
                <a:pos x="12" y="12"/>
              </a:cxn>
              <a:cxn ang="0">
                <a:pos x="20" y="5"/>
              </a:cxn>
              <a:cxn ang="0">
                <a:pos x="29" y="1"/>
              </a:cxn>
              <a:cxn ang="0">
                <a:pos x="40" y="0"/>
              </a:cxn>
            </a:cxnLst>
            <a:rect l="0" t="0" r="r" b="b"/>
            <a:pathLst>
              <a:path w="73" h="89">
                <a:moveTo>
                  <a:pt x="34" y="5"/>
                </a:moveTo>
                <a:lnTo>
                  <a:pt x="30" y="6"/>
                </a:lnTo>
                <a:lnTo>
                  <a:pt x="26" y="8"/>
                </a:lnTo>
                <a:lnTo>
                  <a:pt x="21" y="12"/>
                </a:lnTo>
                <a:lnTo>
                  <a:pt x="18" y="16"/>
                </a:lnTo>
                <a:lnTo>
                  <a:pt x="16" y="22"/>
                </a:lnTo>
                <a:lnTo>
                  <a:pt x="15" y="27"/>
                </a:lnTo>
                <a:lnTo>
                  <a:pt x="52" y="27"/>
                </a:lnTo>
                <a:lnTo>
                  <a:pt x="52" y="23"/>
                </a:lnTo>
                <a:lnTo>
                  <a:pt x="51" y="19"/>
                </a:lnTo>
                <a:lnTo>
                  <a:pt x="51" y="16"/>
                </a:lnTo>
                <a:lnTo>
                  <a:pt x="48" y="12"/>
                </a:lnTo>
                <a:lnTo>
                  <a:pt x="44" y="8"/>
                </a:lnTo>
                <a:lnTo>
                  <a:pt x="40" y="6"/>
                </a:lnTo>
                <a:lnTo>
                  <a:pt x="34" y="5"/>
                </a:lnTo>
                <a:close/>
                <a:moveTo>
                  <a:pt x="40" y="0"/>
                </a:moveTo>
                <a:lnTo>
                  <a:pt x="53" y="2"/>
                </a:lnTo>
                <a:lnTo>
                  <a:pt x="63" y="8"/>
                </a:lnTo>
                <a:lnTo>
                  <a:pt x="70" y="19"/>
                </a:lnTo>
                <a:lnTo>
                  <a:pt x="73" y="34"/>
                </a:lnTo>
                <a:lnTo>
                  <a:pt x="15" y="34"/>
                </a:lnTo>
                <a:lnTo>
                  <a:pt x="17" y="50"/>
                </a:lnTo>
                <a:lnTo>
                  <a:pt x="23" y="63"/>
                </a:lnTo>
                <a:lnTo>
                  <a:pt x="34" y="71"/>
                </a:lnTo>
                <a:lnTo>
                  <a:pt x="46" y="74"/>
                </a:lnTo>
                <a:lnTo>
                  <a:pt x="51" y="74"/>
                </a:lnTo>
                <a:lnTo>
                  <a:pt x="55" y="71"/>
                </a:lnTo>
                <a:lnTo>
                  <a:pt x="60" y="69"/>
                </a:lnTo>
                <a:lnTo>
                  <a:pt x="63" y="67"/>
                </a:lnTo>
                <a:lnTo>
                  <a:pt x="65" y="64"/>
                </a:lnTo>
                <a:lnTo>
                  <a:pt x="69" y="59"/>
                </a:lnTo>
                <a:lnTo>
                  <a:pt x="71" y="54"/>
                </a:lnTo>
                <a:lnTo>
                  <a:pt x="73" y="55"/>
                </a:lnTo>
                <a:lnTo>
                  <a:pt x="69" y="68"/>
                </a:lnTo>
                <a:lnTo>
                  <a:pt x="61" y="79"/>
                </a:lnTo>
                <a:lnTo>
                  <a:pt x="51" y="87"/>
                </a:lnTo>
                <a:lnTo>
                  <a:pt x="38" y="89"/>
                </a:lnTo>
                <a:lnTo>
                  <a:pt x="23" y="87"/>
                </a:lnTo>
                <a:lnTo>
                  <a:pt x="11" y="78"/>
                </a:lnTo>
                <a:lnTo>
                  <a:pt x="6" y="69"/>
                </a:lnTo>
                <a:lnTo>
                  <a:pt x="1" y="58"/>
                </a:lnTo>
                <a:lnTo>
                  <a:pt x="0" y="46"/>
                </a:lnTo>
                <a:lnTo>
                  <a:pt x="2" y="33"/>
                </a:lnTo>
                <a:lnTo>
                  <a:pt x="6" y="21"/>
                </a:lnTo>
                <a:lnTo>
                  <a:pt x="12" y="12"/>
                </a:lnTo>
                <a:lnTo>
                  <a:pt x="20" y="5"/>
                </a:lnTo>
                <a:lnTo>
                  <a:pt x="29" y="1"/>
                </a:lnTo>
                <a:lnTo>
                  <a:pt x="4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04" name="Freeform 148"/>
          <p:cNvSpPr>
            <a:spLocks/>
          </p:cNvSpPr>
          <p:nvPr/>
        </p:nvSpPr>
        <p:spPr bwMode="auto">
          <a:xfrm>
            <a:off x="2776804" y="2178615"/>
            <a:ext cx="109461" cy="235094"/>
          </a:xfrm>
          <a:custGeom>
            <a:avLst/>
            <a:gdLst/>
            <a:ahLst/>
            <a:cxnLst>
              <a:cxn ang="0">
                <a:pos x="28" y="0"/>
              </a:cxn>
              <a:cxn ang="0">
                <a:pos x="30" y="0"/>
              </a:cxn>
              <a:cxn ang="0">
                <a:pos x="30" y="29"/>
              </a:cxn>
              <a:cxn ang="0">
                <a:pos x="50" y="29"/>
              </a:cxn>
              <a:cxn ang="0">
                <a:pos x="50" y="34"/>
              </a:cxn>
              <a:cxn ang="0">
                <a:pos x="30" y="34"/>
              </a:cxn>
              <a:cxn ang="0">
                <a:pos x="30" y="91"/>
              </a:cxn>
              <a:cxn ang="0">
                <a:pos x="30" y="95"/>
              </a:cxn>
              <a:cxn ang="0">
                <a:pos x="31" y="100"/>
              </a:cxn>
              <a:cxn ang="0">
                <a:pos x="32" y="102"/>
              </a:cxn>
              <a:cxn ang="0">
                <a:pos x="35" y="104"/>
              </a:cxn>
              <a:cxn ang="0">
                <a:pos x="39" y="105"/>
              </a:cxn>
              <a:cxn ang="0">
                <a:pos x="42" y="104"/>
              </a:cxn>
              <a:cxn ang="0">
                <a:pos x="45" y="103"/>
              </a:cxn>
              <a:cxn ang="0">
                <a:pos x="47" y="101"/>
              </a:cxn>
              <a:cxn ang="0">
                <a:pos x="50" y="98"/>
              </a:cxn>
              <a:cxn ang="0">
                <a:pos x="54" y="98"/>
              </a:cxn>
              <a:cxn ang="0">
                <a:pos x="51" y="104"/>
              </a:cxn>
              <a:cxn ang="0">
                <a:pos x="47" y="108"/>
              </a:cxn>
              <a:cxn ang="0">
                <a:pos x="44" y="112"/>
              </a:cxn>
              <a:cxn ang="0">
                <a:pos x="40" y="115"/>
              </a:cxn>
              <a:cxn ang="0">
                <a:pos x="35" y="116"/>
              </a:cxn>
              <a:cxn ang="0">
                <a:pos x="31" y="116"/>
              </a:cxn>
              <a:cxn ang="0">
                <a:pos x="26" y="116"/>
              </a:cxn>
              <a:cxn ang="0">
                <a:pos x="22" y="114"/>
              </a:cxn>
              <a:cxn ang="0">
                <a:pos x="19" y="112"/>
              </a:cxn>
              <a:cxn ang="0">
                <a:pos x="15" y="107"/>
              </a:cxn>
              <a:cxn ang="0">
                <a:pos x="14" y="104"/>
              </a:cxn>
              <a:cxn ang="0">
                <a:pos x="14" y="98"/>
              </a:cxn>
              <a:cxn ang="0">
                <a:pos x="13" y="93"/>
              </a:cxn>
              <a:cxn ang="0">
                <a:pos x="13" y="34"/>
              </a:cxn>
              <a:cxn ang="0">
                <a:pos x="0" y="34"/>
              </a:cxn>
              <a:cxn ang="0">
                <a:pos x="0" y="32"/>
              </a:cxn>
              <a:cxn ang="0">
                <a:pos x="5" y="29"/>
              </a:cxn>
              <a:cxn ang="0">
                <a:pos x="11" y="25"/>
              </a:cxn>
              <a:cxn ang="0">
                <a:pos x="16" y="20"/>
              </a:cxn>
              <a:cxn ang="0">
                <a:pos x="21" y="13"/>
              </a:cxn>
              <a:cxn ang="0">
                <a:pos x="23" y="10"/>
              </a:cxn>
              <a:cxn ang="0">
                <a:pos x="25" y="7"/>
              </a:cxn>
              <a:cxn ang="0">
                <a:pos x="28" y="0"/>
              </a:cxn>
            </a:cxnLst>
            <a:rect l="0" t="0" r="r" b="b"/>
            <a:pathLst>
              <a:path w="54" h="116">
                <a:moveTo>
                  <a:pt x="28" y="0"/>
                </a:moveTo>
                <a:lnTo>
                  <a:pt x="30" y="0"/>
                </a:lnTo>
                <a:lnTo>
                  <a:pt x="30" y="29"/>
                </a:lnTo>
                <a:lnTo>
                  <a:pt x="50" y="29"/>
                </a:lnTo>
                <a:lnTo>
                  <a:pt x="50" y="34"/>
                </a:lnTo>
                <a:lnTo>
                  <a:pt x="30" y="34"/>
                </a:lnTo>
                <a:lnTo>
                  <a:pt x="30" y="91"/>
                </a:lnTo>
                <a:lnTo>
                  <a:pt x="30" y="95"/>
                </a:lnTo>
                <a:lnTo>
                  <a:pt x="31" y="100"/>
                </a:lnTo>
                <a:lnTo>
                  <a:pt x="32" y="102"/>
                </a:lnTo>
                <a:lnTo>
                  <a:pt x="35" y="104"/>
                </a:lnTo>
                <a:lnTo>
                  <a:pt x="39" y="105"/>
                </a:lnTo>
                <a:lnTo>
                  <a:pt x="42" y="104"/>
                </a:lnTo>
                <a:lnTo>
                  <a:pt x="45" y="103"/>
                </a:lnTo>
                <a:lnTo>
                  <a:pt x="47" y="101"/>
                </a:lnTo>
                <a:lnTo>
                  <a:pt x="50" y="98"/>
                </a:lnTo>
                <a:lnTo>
                  <a:pt x="54" y="98"/>
                </a:lnTo>
                <a:lnTo>
                  <a:pt x="51" y="104"/>
                </a:lnTo>
                <a:lnTo>
                  <a:pt x="47" y="108"/>
                </a:lnTo>
                <a:lnTo>
                  <a:pt x="44" y="112"/>
                </a:lnTo>
                <a:lnTo>
                  <a:pt x="40" y="115"/>
                </a:lnTo>
                <a:lnTo>
                  <a:pt x="35" y="116"/>
                </a:lnTo>
                <a:lnTo>
                  <a:pt x="31" y="116"/>
                </a:lnTo>
                <a:lnTo>
                  <a:pt x="26" y="116"/>
                </a:lnTo>
                <a:lnTo>
                  <a:pt x="22" y="114"/>
                </a:lnTo>
                <a:lnTo>
                  <a:pt x="19" y="112"/>
                </a:lnTo>
                <a:lnTo>
                  <a:pt x="15" y="107"/>
                </a:lnTo>
                <a:lnTo>
                  <a:pt x="14" y="104"/>
                </a:lnTo>
                <a:lnTo>
                  <a:pt x="14" y="98"/>
                </a:lnTo>
                <a:lnTo>
                  <a:pt x="13" y="93"/>
                </a:lnTo>
                <a:lnTo>
                  <a:pt x="13" y="34"/>
                </a:lnTo>
                <a:lnTo>
                  <a:pt x="0" y="34"/>
                </a:lnTo>
                <a:lnTo>
                  <a:pt x="0" y="32"/>
                </a:lnTo>
                <a:lnTo>
                  <a:pt x="5" y="29"/>
                </a:lnTo>
                <a:lnTo>
                  <a:pt x="11" y="25"/>
                </a:lnTo>
                <a:lnTo>
                  <a:pt x="16" y="20"/>
                </a:lnTo>
                <a:lnTo>
                  <a:pt x="21" y="13"/>
                </a:lnTo>
                <a:lnTo>
                  <a:pt x="23" y="10"/>
                </a:lnTo>
                <a:lnTo>
                  <a:pt x="25" y="7"/>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05" name="Freeform 149"/>
          <p:cNvSpPr>
            <a:spLocks/>
          </p:cNvSpPr>
          <p:nvPr/>
        </p:nvSpPr>
        <p:spPr bwMode="auto">
          <a:xfrm>
            <a:off x="2888291" y="2233335"/>
            <a:ext cx="125677" cy="178347"/>
          </a:xfrm>
          <a:custGeom>
            <a:avLst/>
            <a:gdLst/>
            <a:ahLst/>
            <a:cxnLst>
              <a:cxn ang="0">
                <a:pos x="24" y="0"/>
              </a:cxn>
              <a:cxn ang="0">
                <a:pos x="29" y="0"/>
              </a:cxn>
              <a:cxn ang="0">
                <a:pos x="29" y="22"/>
              </a:cxn>
              <a:cxn ang="0">
                <a:pos x="36" y="9"/>
              </a:cxn>
              <a:cxn ang="0">
                <a:pos x="43" y="2"/>
              </a:cxn>
              <a:cxn ang="0">
                <a:pos x="51" y="0"/>
              </a:cxn>
              <a:cxn ang="0">
                <a:pos x="54" y="0"/>
              </a:cxn>
              <a:cxn ang="0">
                <a:pos x="57" y="1"/>
              </a:cxn>
              <a:cxn ang="0">
                <a:pos x="59" y="3"/>
              </a:cxn>
              <a:cxn ang="0">
                <a:pos x="61" y="6"/>
              </a:cxn>
              <a:cxn ang="0">
                <a:pos x="62" y="8"/>
              </a:cxn>
              <a:cxn ang="0">
                <a:pos x="62" y="12"/>
              </a:cxn>
              <a:cxn ang="0">
                <a:pos x="62" y="15"/>
              </a:cxn>
              <a:cxn ang="0">
                <a:pos x="60" y="18"/>
              </a:cxn>
              <a:cxn ang="0">
                <a:pos x="58" y="21"/>
              </a:cxn>
              <a:cxn ang="0">
                <a:pos x="55" y="22"/>
              </a:cxn>
              <a:cxn ang="0">
                <a:pos x="53" y="21"/>
              </a:cxn>
              <a:cxn ang="0">
                <a:pos x="50" y="19"/>
              </a:cxn>
              <a:cxn ang="0">
                <a:pos x="48" y="17"/>
              </a:cxn>
              <a:cxn ang="0">
                <a:pos x="45" y="15"/>
              </a:cxn>
              <a:cxn ang="0">
                <a:pos x="43" y="14"/>
              </a:cxn>
              <a:cxn ang="0">
                <a:pos x="41" y="14"/>
              </a:cxn>
              <a:cxn ang="0">
                <a:pos x="40" y="14"/>
              </a:cxn>
              <a:cxn ang="0">
                <a:pos x="38" y="15"/>
              </a:cxn>
              <a:cxn ang="0">
                <a:pos x="34" y="19"/>
              </a:cxn>
              <a:cxn ang="0">
                <a:pos x="32" y="24"/>
              </a:cxn>
              <a:cxn ang="0">
                <a:pos x="29" y="29"/>
              </a:cxn>
              <a:cxn ang="0">
                <a:pos x="29" y="67"/>
              </a:cxn>
              <a:cxn ang="0">
                <a:pos x="29" y="73"/>
              </a:cxn>
              <a:cxn ang="0">
                <a:pos x="30" y="76"/>
              </a:cxn>
              <a:cxn ang="0">
                <a:pos x="30" y="78"/>
              </a:cxn>
              <a:cxn ang="0">
                <a:pos x="32" y="81"/>
              </a:cxn>
              <a:cxn ang="0">
                <a:pos x="36" y="84"/>
              </a:cxn>
              <a:cxn ang="0">
                <a:pos x="38" y="85"/>
              </a:cxn>
              <a:cxn ang="0">
                <a:pos x="41" y="86"/>
              </a:cxn>
              <a:cxn ang="0">
                <a:pos x="44" y="86"/>
              </a:cxn>
              <a:cxn ang="0">
                <a:pos x="44" y="88"/>
              </a:cxn>
              <a:cxn ang="0">
                <a:pos x="0" y="88"/>
              </a:cxn>
              <a:cxn ang="0">
                <a:pos x="0" y="86"/>
              </a:cxn>
              <a:cxn ang="0">
                <a:pos x="5" y="86"/>
              </a:cxn>
              <a:cxn ang="0">
                <a:pos x="7" y="85"/>
              </a:cxn>
              <a:cxn ang="0">
                <a:pos x="9" y="84"/>
              </a:cxn>
              <a:cxn ang="0">
                <a:pos x="11" y="81"/>
              </a:cxn>
              <a:cxn ang="0">
                <a:pos x="12" y="78"/>
              </a:cxn>
              <a:cxn ang="0">
                <a:pos x="12" y="76"/>
              </a:cxn>
              <a:cxn ang="0">
                <a:pos x="12" y="73"/>
              </a:cxn>
              <a:cxn ang="0">
                <a:pos x="12" y="67"/>
              </a:cxn>
              <a:cxn ang="0">
                <a:pos x="12" y="36"/>
              </a:cxn>
              <a:cxn ang="0">
                <a:pos x="12" y="23"/>
              </a:cxn>
              <a:cxn ang="0">
                <a:pos x="12" y="16"/>
              </a:cxn>
              <a:cxn ang="0">
                <a:pos x="11" y="13"/>
              </a:cxn>
              <a:cxn ang="0">
                <a:pos x="10" y="12"/>
              </a:cxn>
              <a:cxn ang="0">
                <a:pos x="9" y="11"/>
              </a:cxn>
              <a:cxn ang="0">
                <a:pos x="7" y="11"/>
              </a:cxn>
              <a:cxn ang="0">
                <a:pos x="5" y="11"/>
              </a:cxn>
              <a:cxn ang="0">
                <a:pos x="1" y="12"/>
              </a:cxn>
              <a:cxn ang="0">
                <a:pos x="0" y="9"/>
              </a:cxn>
              <a:cxn ang="0">
                <a:pos x="24" y="0"/>
              </a:cxn>
            </a:cxnLst>
            <a:rect l="0" t="0" r="r" b="b"/>
            <a:pathLst>
              <a:path w="62" h="88">
                <a:moveTo>
                  <a:pt x="24" y="0"/>
                </a:moveTo>
                <a:lnTo>
                  <a:pt x="29" y="0"/>
                </a:lnTo>
                <a:lnTo>
                  <a:pt x="29" y="22"/>
                </a:lnTo>
                <a:lnTo>
                  <a:pt x="36" y="9"/>
                </a:lnTo>
                <a:lnTo>
                  <a:pt x="43" y="2"/>
                </a:lnTo>
                <a:lnTo>
                  <a:pt x="51" y="0"/>
                </a:lnTo>
                <a:lnTo>
                  <a:pt x="54" y="0"/>
                </a:lnTo>
                <a:lnTo>
                  <a:pt x="57" y="1"/>
                </a:lnTo>
                <a:lnTo>
                  <a:pt x="59" y="3"/>
                </a:lnTo>
                <a:lnTo>
                  <a:pt x="61" y="6"/>
                </a:lnTo>
                <a:lnTo>
                  <a:pt x="62" y="8"/>
                </a:lnTo>
                <a:lnTo>
                  <a:pt x="62" y="12"/>
                </a:lnTo>
                <a:lnTo>
                  <a:pt x="62" y="15"/>
                </a:lnTo>
                <a:lnTo>
                  <a:pt x="60" y="18"/>
                </a:lnTo>
                <a:lnTo>
                  <a:pt x="58" y="21"/>
                </a:lnTo>
                <a:lnTo>
                  <a:pt x="55" y="22"/>
                </a:lnTo>
                <a:lnTo>
                  <a:pt x="53" y="21"/>
                </a:lnTo>
                <a:lnTo>
                  <a:pt x="50" y="19"/>
                </a:lnTo>
                <a:lnTo>
                  <a:pt x="48" y="17"/>
                </a:lnTo>
                <a:lnTo>
                  <a:pt x="45" y="15"/>
                </a:lnTo>
                <a:lnTo>
                  <a:pt x="43" y="14"/>
                </a:lnTo>
                <a:lnTo>
                  <a:pt x="41" y="14"/>
                </a:lnTo>
                <a:lnTo>
                  <a:pt x="40" y="14"/>
                </a:lnTo>
                <a:lnTo>
                  <a:pt x="38" y="15"/>
                </a:lnTo>
                <a:lnTo>
                  <a:pt x="34" y="19"/>
                </a:lnTo>
                <a:lnTo>
                  <a:pt x="32" y="24"/>
                </a:lnTo>
                <a:lnTo>
                  <a:pt x="29" y="29"/>
                </a:lnTo>
                <a:lnTo>
                  <a:pt x="29" y="67"/>
                </a:lnTo>
                <a:lnTo>
                  <a:pt x="29" y="73"/>
                </a:lnTo>
                <a:lnTo>
                  <a:pt x="30" y="76"/>
                </a:lnTo>
                <a:lnTo>
                  <a:pt x="30" y="78"/>
                </a:lnTo>
                <a:lnTo>
                  <a:pt x="32" y="81"/>
                </a:lnTo>
                <a:lnTo>
                  <a:pt x="36" y="84"/>
                </a:lnTo>
                <a:lnTo>
                  <a:pt x="38" y="85"/>
                </a:lnTo>
                <a:lnTo>
                  <a:pt x="41" y="86"/>
                </a:lnTo>
                <a:lnTo>
                  <a:pt x="44" y="86"/>
                </a:lnTo>
                <a:lnTo>
                  <a:pt x="44" y="88"/>
                </a:lnTo>
                <a:lnTo>
                  <a:pt x="0" y="88"/>
                </a:lnTo>
                <a:lnTo>
                  <a:pt x="0" y="86"/>
                </a:lnTo>
                <a:lnTo>
                  <a:pt x="5" y="86"/>
                </a:lnTo>
                <a:lnTo>
                  <a:pt x="7" y="85"/>
                </a:lnTo>
                <a:lnTo>
                  <a:pt x="9" y="84"/>
                </a:lnTo>
                <a:lnTo>
                  <a:pt x="11" y="81"/>
                </a:lnTo>
                <a:lnTo>
                  <a:pt x="12" y="78"/>
                </a:lnTo>
                <a:lnTo>
                  <a:pt x="12" y="76"/>
                </a:lnTo>
                <a:lnTo>
                  <a:pt x="12" y="73"/>
                </a:lnTo>
                <a:lnTo>
                  <a:pt x="12" y="67"/>
                </a:lnTo>
                <a:lnTo>
                  <a:pt x="12" y="36"/>
                </a:lnTo>
                <a:lnTo>
                  <a:pt x="12" y="23"/>
                </a:lnTo>
                <a:lnTo>
                  <a:pt x="12" y="16"/>
                </a:lnTo>
                <a:lnTo>
                  <a:pt x="11" y="13"/>
                </a:lnTo>
                <a:lnTo>
                  <a:pt x="10" y="12"/>
                </a:lnTo>
                <a:lnTo>
                  <a:pt x="9" y="11"/>
                </a:lnTo>
                <a:lnTo>
                  <a:pt x="7" y="11"/>
                </a:lnTo>
                <a:lnTo>
                  <a:pt x="5" y="11"/>
                </a:lnTo>
                <a:lnTo>
                  <a:pt x="1" y="12"/>
                </a:lnTo>
                <a:lnTo>
                  <a:pt x="0" y="9"/>
                </a:lnTo>
                <a:lnTo>
                  <a:pt x="2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06" name="Freeform 150"/>
          <p:cNvSpPr>
            <a:spLocks noEditPoints="1"/>
          </p:cNvSpPr>
          <p:nvPr/>
        </p:nvSpPr>
        <p:spPr bwMode="auto">
          <a:xfrm>
            <a:off x="3032212" y="2138081"/>
            <a:ext cx="81082" cy="273601"/>
          </a:xfrm>
          <a:custGeom>
            <a:avLst/>
            <a:gdLst/>
            <a:ahLst/>
            <a:cxnLst>
              <a:cxn ang="0">
                <a:pos x="24" y="47"/>
              </a:cxn>
              <a:cxn ang="0">
                <a:pos x="28" y="47"/>
              </a:cxn>
              <a:cxn ang="0">
                <a:pos x="28" y="114"/>
              </a:cxn>
              <a:cxn ang="0">
                <a:pos x="28" y="120"/>
              </a:cxn>
              <a:cxn ang="0">
                <a:pos x="28" y="124"/>
              </a:cxn>
              <a:cxn ang="0">
                <a:pos x="29" y="126"/>
              </a:cxn>
              <a:cxn ang="0">
                <a:pos x="30" y="129"/>
              </a:cxn>
              <a:cxn ang="0">
                <a:pos x="32" y="131"/>
              </a:cxn>
              <a:cxn ang="0">
                <a:pos x="34" y="132"/>
              </a:cxn>
              <a:cxn ang="0">
                <a:pos x="36" y="133"/>
              </a:cxn>
              <a:cxn ang="0">
                <a:pos x="40" y="133"/>
              </a:cxn>
              <a:cxn ang="0">
                <a:pos x="40" y="135"/>
              </a:cxn>
              <a:cxn ang="0">
                <a:pos x="0" y="135"/>
              </a:cxn>
              <a:cxn ang="0">
                <a:pos x="0" y="133"/>
              </a:cxn>
              <a:cxn ang="0">
                <a:pos x="3" y="133"/>
              </a:cxn>
              <a:cxn ang="0">
                <a:pos x="5" y="132"/>
              </a:cxn>
              <a:cxn ang="0">
                <a:pos x="8" y="132"/>
              </a:cxn>
              <a:cxn ang="0">
                <a:pos x="9" y="129"/>
              </a:cxn>
              <a:cxn ang="0">
                <a:pos x="11" y="126"/>
              </a:cxn>
              <a:cxn ang="0">
                <a:pos x="11" y="124"/>
              </a:cxn>
              <a:cxn ang="0">
                <a:pos x="11" y="120"/>
              </a:cxn>
              <a:cxn ang="0">
                <a:pos x="12" y="114"/>
              </a:cxn>
              <a:cxn ang="0">
                <a:pos x="12" y="83"/>
              </a:cxn>
              <a:cxn ang="0">
                <a:pos x="11" y="70"/>
              </a:cxn>
              <a:cxn ang="0">
                <a:pos x="11" y="63"/>
              </a:cxn>
              <a:cxn ang="0">
                <a:pos x="10" y="60"/>
              </a:cxn>
              <a:cxn ang="0">
                <a:pos x="9" y="59"/>
              </a:cxn>
              <a:cxn ang="0">
                <a:pos x="8" y="58"/>
              </a:cxn>
              <a:cxn ang="0">
                <a:pos x="5" y="58"/>
              </a:cxn>
              <a:cxn ang="0">
                <a:pos x="3" y="58"/>
              </a:cxn>
              <a:cxn ang="0">
                <a:pos x="1" y="59"/>
              </a:cxn>
              <a:cxn ang="0">
                <a:pos x="0" y="56"/>
              </a:cxn>
              <a:cxn ang="0">
                <a:pos x="24" y="47"/>
              </a:cxn>
              <a:cxn ang="0">
                <a:pos x="19" y="0"/>
              </a:cxn>
              <a:cxn ang="0">
                <a:pos x="22" y="1"/>
              </a:cxn>
              <a:cxn ang="0">
                <a:pos x="24" y="2"/>
              </a:cxn>
              <a:cxn ang="0">
                <a:pos x="26" y="3"/>
              </a:cxn>
              <a:cxn ang="0">
                <a:pos x="29" y="6"/>
              </a:cxn>
              <a:cxn ang="0">
                <a:pos x="30" y="9"/>
              </a:cxn>
              <a:cxn ang="0">
                <a:pos x="30" y="11"/>
              </a:cxn>
              <a:cxn ang="0">
                <a:pos x="30" y="14"/>
              </a:cxn>
              <a:cxn ang="0">
                <a:pos x="29" y="17"/>
              </a:cxn>
              <a:cxn ang="0">
                <a:pos x="26" y="19"/>
              </a:cxn>
              <a:cxn ang="0">
                <a:pos x="24" y="21"/>
              </a:cxn>
              <a:cxn ang="0">
                <a:pos x="22" y="22"/>
              </a:cxn>
              <a:cxn ang="0">
                <a:pos x="19" y="22"/>
              </a:cxn>
              <a:cxn ang="0">
                <a:pos x="15" y="22"/>
              </a:cxn>
              <a:cxn ang="0">
                <a:pos x="13" y="21"/>
              </a:cxn>
              <a:cxn ang="0">
                <a:pos x="11" y="19"/>
              </a:cxn>
              <a:cxn ang="0">
                <a:pos x="9" y="17"/>
              </a:cxn>
              <a:cxn ang="0">
                <a:pos x="8" y="14"/>
              </a:cxn>
              <a:cxn ang="0">
                <a:pos x="8" y="11"/>
              </a:cxn>
              <a:cxn ang="0">
                <a:pos x="8" y="9"/>
              </a:cxn>
              <a:cxn ang="0">
                <a:pos x="9" y="6"/>
              </a:cxn>
              <a:cxn ang="0">
                <a:pos x="11" y="3"/>
              </a:cxn>
              <a:cxn ang="0">
                <a:pos x="13" y="2"/>
              </a:cxn>
              <a:cxn ang="0">
                <a:pos x="15" y="1"/>
              </a:cxn>
              <a:cxn ang="0">
                <a:pos x="19" y="0"/>
              </a:cxn>
            </a:cxnLst>
            <a:rect l="0" t="0" r="r" b="b"/>
            <a:pathLst>
              <a:path w="40" h="135">
                <a:moveTo>
                  <a:pt x="24" y="47"/>
                </a:moveTo>
                <a:lnTo>
                  <a:pt x="28" y="47"/>
                </a:lnTo>
                <a:lnTo>
                  <a:pt x="28" y="114"/>
                </a:lnTo>
                <a:lnTo>
                  <a:pt x="28" y="120"/>
                </a:lnTo>
                <a:lnTo>
                  <a:pt x="28" y="124"/>
                </a:lnTo>
                <a:lnTo>
                  <a:pt x="29" y="126"/>
                </a:lnTo>
                <a:lnTo>
                  <a:pt x="30" y="129"/>
                </a:lnTo>
                <a:lnTo>
                  <a:pt x="32" y="131"/>
                </a:lnTo>
                <a:lnTo>
                  <a:pt x="34" y="132"/>
                </a:lnTo>
                <a:lnTo>
                  <a:pt x="36" y="133"/>
                </a:lnTo>
                <a:lnTo>
                  <a:pt x="40" y="133"/>
                </a:lnTo>
                <a:lnTo>
                  <a:pt x="40" y="135"/>
                </a:lnTo>
                <a:lnTo>
                  <a:pt x="0" y="135"/>
                </a:lnTo>
                <a:lnTo>
                  <a:pt x="0" y="133"/>
                </a:lnTo>
                <a:lnTo>
                  <a:pt x="3" y="133"/>
                </a:lnTo>
                <a:lnTo>
                  <a:pt x="5" y="132"/>
                </a:lnTo>
                <a:lnTo>
                  <a:pt x="8" y="132"/>
                </a:lnTo>
                <a:lnTo>
                  <a:pt x="9" y="129"/>
                </a:lnTo>
                <a:lnTo>
                  <a:pt x="11" y="126"/>
                </a:lnTo>
                <a:lnTo>
                  <a:pt x="11" y="124"/>
                </a:lnTo>
                <a:lnTo>
                  <a:pt x="11" y="120"/>
                </a:lnTo>
                <a:lnTo>
                  <a:pt x="12" y="114"/>
                </a:lnTo>
                <a:lnTo>
                  <a:pt x="12" y="83"/>
                </a:lnTo>
                <a:lnTo>
                  <a:pt x="11" y="70"/>
                </a:lnTo>
                <a:lnTo>
                  <a:pt x="11" y="63"/>
                </a:lnTo>
                <a:lnTo>
                  <a:pt x="10" y="60"/>
                </a:lnTo>
                <a:lnTo>
                  <a:pt x="9" y="59"/>
                </a:lnTo>
                <a:lnTo>
                  <a:pt x="8" y="58"/>
                </a:lnTo>
                <a:lnTo>
                  <a:pt x="5" y="58"/>
                </a:lnTo>
                <a:lnTo>
                  <a:pt x="3" y="58"/>
                </a:lnTo>
                <a:lnTo>
                  <a:pt x="1" y="59"/>
                </a:lnTo>
                <a:lnTo>
                  <a:pt x="0" y="56"/>
                </a:lnTo>
                <a:lnTo>
                  <a:pt x="24" y="47"/>
                </a:lnTo>
                <a:close/>
                <a:moveTo>
                  <a:pt x="19" y="0"/>
                </a:moveTo>
                <a:lnTo>
                  <a:pt x="22" y="1"/>
                </a:lnTo>
                <a:lnTo>
                  <a:pt x="24" y="2"/>
                </a:lnTo>
                <a:lnTo>
                  <a:pt x="26" y="3"/>
                </a:lnTo>
                <a:lnTo>
                  <a:pt x="29" y="6"/>
                </a:lnTo>
                <a:lnTo>
                  <a:pt x="30" y="9"/>
                </a:lnTo>
                <a:lnTo>
                  <a:pt x="30" y="11"/>
                </a:lnTo>
                <a:lnTo>
                  <a:pt x="30" y="14"/>
                </a:lnTo>
                <a:lnTo>
                  <a:pt x="29" y="17"/>
                </a:lnTo>
                <a:lnTo>
                  <a:pt x="26" y="19"/>
                </a:lnTo>
                <a:lnTo>
                  <a:pt x="24" y="21"/>
                </a:lnTo>
                <a:lnTo>
                  <a:pt x="22" y="22"/>
                </a:lnTo>
                <a:lnTo>
                  <a:pt x="19" y="22"/>
                </a:lnTo>
                <a:lnTo>
                  <a:pt x="15" y="22"/>
                </a:lnTo>
                <a:lnTo>
                  <a:pt x="13" y="21"/>
                </a:lnTo>
                <a:lnTo>
                  <a:pt x="11" y="19"/>
                </a:lnTo>
                <a:lnTo>
                  <a:pt x="9" y="17"/>
                </a:lnTo>
                <a:lnTo>
                  <a:pt x="8" y="14"/>
                </a:lnTo>
                <a:lnTo>
                  <a:pt x="8" y="11"/>
                </a:lnTo>
                <a:lnTo>
                  <a:pt x="8" y="9"/>
                </a:lnTo>
                <a:lnTo>
                  <a:pt x="9" y="6"/>
                </a:lnTo>
                <a:lnTo>
                  <a:pt x="11" y="3"/>
                </a:lnTo>
                <a:lnTo>
                  <a:pt x="13" y="2"/>
                </a:lnTo>
                <a:lnTo>
                  <a:pt x="15" y="1"/>
                </a:lnTo>
                <a:lnTo>
                  <a:pt x="1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07" name="Freeform 151"/>
          <p:cNvSpPr>
            <a:spLocks/>
          </p:cNvSpPr>
          <p:nvPr/>
        </p:nvSpPr>
        <p:spPr bwMode="auto">
          <a:xfrm>
            <a:off x="3137619" y="2233335"/>
            <a:ext cx="145948" cy="180374"/>
          </a:xfrm>
          <a:custGeom>
            <a:avLst/>
            <a:gdLst/>
            <a:ahLst/>
            <a:cxnLst>
              <a:cxn ang="0">
                <a:pos x="40" y="0"/>
              </a:cxn>
              <a:cxn ang="0">
                <a:pos x="51" y="1"/>
              </a:cxn>
              <a:cxn ang="0">
                <a:pos x="60" y="6"/>
              </a:cxn>
              <a:cxn ang="0">
                <a:pos x="64" y="11"/>
              </a:cxn>
              <a:cxn ang="0">
                <a:pos x="66" y="15"/>
              </a:cxn>
              <a:cxn ang="0">
                <a:pos x="67" y="19"/>
              </a:cxn>
              <a:cxn ang="0">
                <a:pos x="67" y="23"/>
              </a:cxn>
              <a:cxn ang="0">
                <a:pos x="65" y="25"/>
              </a:cxn>
              <a:cxn ang="0">
                <a:pos x="63" y="27"/>
              </a:cxn>
              <a:cxn ang="0">
                <a:pos x="60" y="27"/>
              </a:cxn>
              <a:cxn ang="0">
                <a:pos x="56" y="27"/>
              </a:cxn>
              <a:cxn ang="0">
                <a:pos x="54" y="26"/>
              </a:cxn>
              <a:cxn ang="0">
                <a:pos x="53" y="24"/>
              </a:cxn>
              <a:cxn ang="0">
                <a:pos x="51" y="23"/>
              </a:cxn>
              <a:cxn ang="0">
                <a:pos x="50" y="19"/>
              </a:cxn>
              <a:cxn ang="0">
                <a:pos x="50" y="16"/>
              </a:cxn>
              <a:cxn ang="0">
                <a:pos x="48" y="13"/>
              </a:cxn>
              <a:cxn ang="0">
                <a:pos x="47" y="11"/>
              </a:cxn>
              <a:cxn ang="0">
                <a:pos x="46" y="8"/>
              </a:cxn>
              <a:cxn ang="0">
                <a:pos x="43" y="7"/>
              </a:cxn>
              <a:cxn ang="0">
                <a:pos x="41" y="6"/>
              </a:cxn>
              <a:cxn ang="0">
                <a:pos x="37" y="5"/>
              </a:cxn>
              <a:cxn ang="0">
                <a:pos x="33" y="6"/>
              </a:cxn>
              <a:cxn ang="0">
                <a:pos x="29" y="7"/>
              </a:cxn>
              <a:cxn ang="0">
                <a:pos x="25" y="9"/>
              </a:cxn>
              <a:cxn ang="0">
                <a:pos x="23" y="12"/>
              </a:cxn>
              <a:cxn ang="0">
                <a:pos x="18" y="23"/>
              </a:cxn>
              <a:cxn ang="0">
                <a:pos x="15" y="36"/>
              </a:cxn>
              <a:cxn ang="0">
                <a:pos x="18" y="49"/>
              </a:cxn>
              <a:cxn ang="0">
                <a:pos x="23" y="63"/>
              </a:cxn>
              <a:cxn ang="0">
                <a:pos x="32" y="70"/>
              </a:cxn>
              <a:cxn ang="0">
                <a:pos x="43" y="74"/>
              </a:cxn>
              <a:cxn ang="0">
                <a:pos x="50" y="73"/>
              </a:cxn>
              <a:cxn ang="0">
                <a:pos x="55" y="71"/>
              </a:cxn>
              <a:cxn ang="0">
                <a:pos x="60" y="68"/>
              </a:cxn>
              <a:cxn ang="0">
                <a:pos x="63" y="65"/>
              </a:cxn>
              <a:cxn ang="0">
                <a:pos x="66" y="59"/>
              </a:cxn>
              <a:cxn ang="0">
                <a:pos x="69" y="51"/>
              </a:cxn>
              <a:cxn ang="0">
                <a:pos x="72" y="53"/>
              </a:cxn>
              <a:cxn ang="0">
                <a:pos x="66" y="69"/>
              </a:cxn>
              <a:cxn ang="0">
                <a:pos x="58" y="80"/>
              </a:cxn>
              <a:cxn ang="0">
                <a:pos x="47" y="87"/>
              </a:cxn>
              <a:cxn ang="0">
                <a:pos x="36" y="89"/>
              </a:cxn>
              <a:cxn ang="0">
                <a:pos x="22" y="87"/>
              </a:cxn>
              <a:cxn ang="0">
                <a:pos x="11" y="77"/>
              </a:cxn>
              <a:cxn ang="0">
                <a:pos x="4" y="68"/>
              </a:cxn>
              <a:cxn ang="0">
                <a:pos x="1" y="57"/>
              </a:cxn>
              <a:cxn ang="0">
                <a:pos x="0" y="45"/>
              </a:cxn>
              <a:cxn ang="0">
                <a:pos x="1" y="32"/>
              </a:cxn>
              <a:cxn ang="0">
                <a:pos x="4" y="22"/>
              </a:cxn>
              <a:cxn ang="0">
                <a:pos x="11" y="12"/>
              </a:cxn>
              <a:cxn ang="0">
                <a:pos x="24" y="3"/>
              </a:cxn>
              <a:cxn ang="0">
                <a:pos x="40" y="0"/>
              </a:cxn>
            </a:cxnLst>
            <a:rect l="0" t="0" r="r" b="b"/>
            <a:pathLst>
              <a:path w="72" h="89">
                <a:moveTo>
                  <a:pt x="40" y="0"/>
                </a:moveTo>
                <a:lnTo>
                  <a:pt x="51" y="1"/>
                </a:lnTo>
                <a:lnTo>
                  <a:pt x="60" y="6"/>
                </a:lnTo>
                <a:lnTo>
                  <a:pt x="64" y="11"/>
                </a:lnTo>
                <a:lnTo>
                  <a:pt x="66" y="15"/>
                </a:lnTo>
                <a:lnTo>
                  <a:pt x="67" y="19"/>
                </a:lnTo>
                <a:lnTo>
                  <a:pt x="67" y="23"/>
                </a:lnTo>
                <a:lnTo>
                  <a:pt x="65" y="25"/>
                </a:lnTo>
                <a:lnTo>
                  <a:pt x="63" y="27"/>
                </a:lnTo>
                <a:lnTo>
                  <a:pt x="60" y="27"/>
                </a:lnTo>
                <a:lnTo>
                  <a:pt x="56" y="27"/>
                </a:lnTo>
                <a:lnTo>
                  <a:pt x="54" y="26"/>
                </a:lnTo>
                <a:lnTo>
                  <a:pt x="53" y="24"/>
                </a:lnTo>
                <a:lnTo>
                  <a:pt x="51" y="23"/>
                </a:lnTo>
                <a:lnTo>
                  <a:pt x="50" y="19"/>
                </a:lnTo>
                <a:lnTo>
                  <a:pt x="50" y="16"/>
                </a:lnTo>
                <a:lnTo>
                  <a:pt x="48" y="13"/>
                </a:lnTo>
                <a:lnTo>
                  <a:pt x="47" y="11"/>
                </a:lnTo>
                <a:lnTo>
                  <a:pt x="46" y="8"/>
                </a:lnTo>
                <a:lnTo>
                  <a:pt x="43" y="7"/>
                </a:lnTo>
                <a:lnTo>
                  <a:pt x="41" y="6"/>
                </a:lnTo>
                <a:lnTo>
                  <a:pt x="37" y="5"/>
                </a:lnTo>
                <a:lnTo>
                  <a:pt x="33" y="6"/>
                </a:lnTo>
                <a:lnTo>
                  <a:pt x="29" y="7"/>
                </a:lnTo>
                <a:lnTo>
                  <a:pt x="25" y="9"/>
                </a:lnTo>
                <a:lnTo>
                  <a:pt x="23" y="12"/>
                </a:lnTo>
                <a:lnTo>
                  <a:pt x="18" y="23"/>
                </a:lnTo>
                <a:lnTo>
                  <a:pt x="15" y="36"/>
                </a:lnTo>
                <a:lnTo>
                  <a:pt x="18" y="49"/>
                </a:lnTo>
                <a:lnTo>
                  <a:pt x="23" y="63"/>
                </a:lnTo>
                <a:lnTo>
                  <a:pt x="32" y="70"/>
                </a:lnTo>
                <a:lnTo>
                  <a:pt x="43" y="74"/>
                </a:lnTo>
                <a:lnTo>
                  <a:pt x="50" y="73"/>
                </a:lnTo>
                <a:lnTo>
                  <a:pt x="55" y="71"/>
                </a:lnTo>
                <a:lnTo>
                  <a:pt x="60" y="68"/>
                </a:lnTo>
                <a:lnTo>
                  <a:pt x="63" y="65"/>
                </a:lnTo>
                <a:lnTo>
                  <a:pt x="66" y="59"/>
                </a:lnTo>
                <a:lnTo>
                  <a:pt x="69" y="51"/>
                </a:lnTo>
                <a:lnTo>
                  <a:pt x="72" y="53"/>
                </a:lnTo>
                <a:lnTo>
                  <a:pt x="66" y="69"/>
                </a:lnTo>
                <a:lnTo>
                  <a:pt x="58" y="80"/>
                </a:lnTo>
                <a:lnTo>
                  <a:pt x="47" y="87"/>
                </a:lnTo>
                <a:lnTo>
                  <a:pt x="36" y="89"/>
                </a:lnTo>
                <a:lnTo>
                  <a:pt x="22" y="87"/>
                </a:lnTo>
                <a:lnTo>
                  <a:pt x="11" y="77"/>
                </a:lnTo>
                <a:lnTo>
                  <a:pt x="4" y="68"/>
                </a:lnTo>
                <a:lnTo>
                  <a:pt x="1" y="57"/>
                </a:lnTo>
                <a:lnTo>
                  <a:pt x="0" y="45"/>
                </a:lnTo>
                <a:lnTo>
                  <a:pt x="1" y="32"/>
                </a:lnTo>
                <a:lnTo>
                  <a:pt x="4" y="22"/>
                </a:lnTo>
                <a:lnTo>
                  <a:pt x="11" y="12"/>
                </a:lnTo>
                <a:lnTo>
                  <a:pt x="24" y="3"/>
                </a:lnTo>
                <a:lnTo>
                  <a:pt x="4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08" name="Freeform 152"/>
          <p:cNvSpPr>
            <a:spLocks/>
          </p:cNvSpPr>
          <p:nvPr/>
        </p:nvSpPr>
        <p:spPr bwMode="auto">
          <a:xfrm>
            <a:off x="3417352" y="2233335"/>
            <a:ext cx="117569" cy="180374"/>
          </a:xfrm>
          <a:custGeom>
            <a:avLst/>
            <a:gdLst/>
            <a:ahLst/>
            <a:cxnLst>
              <a:cxn ang="0">
                <a:pos x="30" y="0"/>
              </a:cxn>
              <a:cxn ang="0">
                <a:pos x="39" y="2"/>
              </a:cxn>
              <a:cxn ang="0">
                <a:pos x="44" y="3"/>
              </a:cxn>
              <a:cxn ang="0">
                <a:pos x="46" y="3"/>
              </a:cxn>
              <a:cxn ang="0">
                <a:pos x="49" y="2"/>
              </a:cxn>
              <a:cxn ang="0">
                <a:pos x="52" y="0"/>
              </a:cxn>
              <a:cxn ang="0">
                <a:pos x="50" y="29"/>
              </a:cxn>
              <a:cxn ang="0">
                <a:pos x="41" y="11"/>
              </a:cxn>
              <a:cxn ang="0">
                <a:pos x="32" y="6"/>
              </a:cxn>
              <a:cxn ang="0">
                <a:pos x="22" y="6"/>
              </a:cxn>
              <a:cxn ang="0">
                <a:pos x="16" y="8"/>
              </a:cxn>
              <a:cxn ang="0">
                <a:pos x="12" y="14"/>
              </a:cxn>
              <a:cxn ang="0">
                <a:pos x="12" y="22"/>
              </a:cxn>
              <a:cxn ang="0">
                <a:pos x="17" y="28"/>
              </a:cxn>
              <a:cxn ang="0">
                <a:pos x="25" y="33"/>
              </a:cxn>
              <a:cxn ang="0">
                <a:pos x="49" y="46"/>
              </a:cxn>
              <a:cxn ang="0">
                <a:pos x="58" y="64"/>
              </a:cxn>
              <a:cxn ang="0">
                <a:pos x="49" y="82"/>
              </a:cxn>
              <a:cxn ang="0">
                <a:pos x="29" y="89"/>
              </a:cxn>
              <a:cxn ang="0">
                <a:pos x="10" y="87"/>
              </a:cxn>
              <a:cxn ang="0">
                <a:pos x="6" y="86"/>
              </a:cxn>
              <a:cxn ang="0">
                <a:pos x="2" y="87"/>
              </a:cxn>
              <a:cxn ang="0">
                <a:pos x="0" y="89"/>
              </a:cxn>
              <a:cxn ang="0">
                <a:pos x="1" y="59"/>
              </a:cxn>
              <a:cxn ang="0">
                <a:pos x="12" y="78"/>
              </a:cxn>
              <a:cxn ang="0">
                <a:pos x="22" y="82"/>
              </a:cxn>
              <a:cxn ang="0">
                <a:pos x="33" y="84"/>
              </a:cxn>
              <a:cxn ang="0">
                <a:pos x="40" y="80"/>
              </a:cxn>
              <a:cxn ang="0">
                <a:pos x="43" y="74"/>
              </a:cxn>
              <a:cxn ang="0">
                <a:pos x="43" y="67"/>
              </a:cxn>
              <a:cxn ang="0">
                <a:pos x="40" y="59"/>
              </a:cxn>
              <a:cxn ang="0">
                <a:pos x="22" y="49"/>
              </a:cxn>
              <a:cxn ang="0">
                <a:pos x="3" y="37"/>
              </a:cxn>
              <a:cxn ang="0">
                <a:pos x="0" y="29"/>
              </a:cxn>
              <a:cxn ang="0">
                <a:pos x="0" y="19"/>
              </a:cxn>
              <a:cxn ang="0">
                <a:pos x="3" y="11"/>
              </a:cxn>
              <a:cxn ang="0">
                <a:pos x="16" y="2"/>
              </a:cxn>
            </a:cxnLst>
            <a:rect l="0" t="0" r="r" b="b"/>
            <a:pathLst>
              <a:path w="58" h="89">
                <a:moveTo>
                  <a:pt x="27" y="0"/>
                </a:moveTo>
                <a:lnTo>
                  <a:pt x="30" y="0"/>
                </a:lnTo>
                <a:lnTo>
                  <a:pt x="34" y="1"/>
                </a:lnTo>
                <a:lnTo>
                  <a:pt x="39" y="2"/>
                </a:lnTo>
                <a:lnTo>
                  <a:pt x="42" y="3"/>
                </a:lnTo>
                <a:lnTo>
                  <a:pt x="44" y="3"/>
                </a:lnTo>
                <a:lnTo>
                  <a:pt x="45" y="4"/>
                </a:lnTo>
                <a:lnTo>
                  <a:pt x="46" y="3"/>
                </a:lnTo>
                <a:lnTo>
                  <a:pt x="48" y="3"/>
                </a:lnTo>
                <a:lnTo>
                  <a:pt x="49" y="2"/>
                </a:lnTo>
                <a:lnTo>
                  <a:pt x="50" y="0"/>
                </a:lnTo>
                <a:lnTo>
                  <a:pt x="52" y="0"/>
                </a:lnTo>
                <a:lnTo>
                  <a:pt x="52" y="29"/>
                </a:lnTo>
                <a:lnTo>
                  <a:pt x="50" y="29"/>
                </a:lnTo>
                <a:lnTo>
                  <a:pt x="45" y="18"/>
                </a:lnTo>
                <a:lnTo>
                  <a:pt x="41" y="11"/>
                </a:lnTo>
                <a:lnTo>
                  <a:pt x="37" y="7"/>
                </a:lnTo>
                <a:lnTo>
                  <a:pt x="32" y="6"/>
                </a:lnTo>
                <a:lnTo>
                  <a:pt x="27" y="5"/>
                </a:lnTo>
                <a:lnTo>
                  <a:pt x="22" y="6"/>
                </a:lnTo>
                <a:lnTo>
                  <a:pt x="19" y="7"/>
                </a:lnTo>
                <a:lnTo>
                  <a:pt x="16" y="8"/>
                </a:lnTo>
                <a:lnTo>
                  <a:pt x="13" y="12"/>
                </a:lnTo>
                <a:lnTo>
                  <a:pt x="12" y="14"/>
                </a:lnTo>
                <a:lnTo>
                  <a:pt x="11" y="16"/>
                </a:lnTo>
                <a:lnTo>
                  <a:pt x="12" y="22"/>
                </a:lnTo>
                <a:lnTo>
                  <a:pt x="14" y="25"/>
                </a:lnTo>
                <a:lnTo>
                  <a:pt x="17" y="28"/>
                </a:lnTo>
                <a:lnTo>
                  <a:pt x="20" y="30"/>
                </a:lnTo>
                <a:lnTo>
                  <a:pt x="25" y="33"/>
                </a:lnTo>
                <a:lnTo>
                  <a:pt x="39" y="39"/>
                </a:lnTo>
                <a:lnTo>
                  <a:pt x="49" y="46"/>
                </a:lnTo>
                <a:lnTo>
                  <a:pt x="55" y="55"/>
                </a:lnTo>
                <a:lnTo>
                  <a:pt x="58" y="64"/>
                </a:lnTo>
                <a:lnTo>
                  <a:pt x="55" y="75"/>
                </a:lnTo>
                <a:lnTo>
                  <a:pt x="49" y="82"/>
                </a:lnTo>
                <a:lnTo>
                  <a:pt x="39" y="88"/>
                </a:lnTo>
                <a:lnTo>
                  <a:pt x="29" y="89"/>
                </a:lnTo>
                <a:lnTo>
                  <a:pt x="20" y="89"/>
                </a:lnTo>
                <a:lnTo>
                  <a:pt x="10" y="87"/>
                </a:lnTo>
                <a:lnTo>
                  <a:pt x="8" y="86"/>
                </a:lnTo>
                <a:lnTo>
                  <a:pt x="6" y="86"/>
                </a:lnTo>
                <a:lnTo>
                  <a:pt x="3" y="86"/>
                </a:lnTo>
                <a:lnTo>
                  <a:pt x="2" y="87"/>
                </a:lnTo>
                <a:lnTo>
                  <a:pt x="1" y="89"/>
                </a:lnTo>
                <a:lnTo>
                  <a:pt x="0" y="89"/>
                </a:lnTo>
                <a:lnTo>
                  <a:pt x="0" y="59"/>
                </a:lnTo>
                <a:lnTo>
                  <a:pt x="1" y="59"/>
                </a:lnTo>
                <a:lnTo>
                  <a:pt x="6" y="70"/>
                </a:lnTo>
                <a:lnTo>
                  <a:pt x="12" y="78"/>
                </a:lnTo>
                <a:lnTo>
                  <a:pt x="17" y="81"/>
                </a:lnTo>
                <a:lnTo>
                  <a:pt x="22" y="82"/>
                </a:lnTo>
                <a:lnTo>
                  <a:pt x="29" y="84"/>
                </a:lnTo>
                <a:lnTo>
                  <a:pt x="33" y="84"/>
                </a:lnTo>
                <a:lnTo>
                  <a:pt x="37" y="81"/>
                </a:lnTo>
                <a:lnTo>
                  <a:pt x="40" y="80"/>
                </a:lnTo>
                <a:lnTo>
                  <a:pt x="42" y="77"/>
                </a:lnTo>
                <a:lnTo>
                  <a:pt x="43" y="74"/>
                </a:lnTo>
                <a:lnTo>
                  <a:pt x="43" y="70"/>
                </a:lnTo>
                <a:lnTo>
                  <a:pt x="43" y="67"/>
                </a:lnTo>
                <a:lnTo>
                  <a:pt x="42" y="63"/>
                </a:lnTo>
                <a:lnTo>
                  <a:pt x="40" y="59"/>
                </a:lnTo>
                <a:lnTo>
                  <a:pt x="33" y="55"/>
                </a:lnTo>
                <a:lnTo>
                  <a:pt x="22" y="49"/>
                </a:lnTo>
                <a:lnTo>
                  <a:pt x="10" y="43"/>
                </a:lnTo>
                <a:lnTo>
                  <a:pt x="3" y="37"/>
                </a:lnTo>
                <a:lnTo>
                  <a:pt x="1" y="34"/>
                </a:lnTo>
                <a:lnTo>
                  <a:pt x="0" y="29"/>
                </a:lnTo>
                <a:lnTo>
                  <a:pt x="0" y="24"/>
                </a:lnTo>
                <a:lnTo>
                  <a:pt x="0" y="19"/>
                </a:lnTo>
                <a:lnTo>
                  <a:pt x="1" y="14"/>
                </a:lnTo>
                <a:lnTo>
                  <a:pt x="3" y="11"/>
                </a:lnTo>
                <a:lnTo>
                  <a:pt x="7" y="6"/>
                </a:lnTo>
                <a:lnTo>
                  <a:pt x="16" y="2"/>
                </a:lnTo>
                <a:lnTo>
                  <a:pt x="2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09" name="Freeform 153"/>
          <p:cNvSpPr>
            <a:spLocks noEditPoints="1"/>
          </p:cNvSpPr>
          <p:nvPr/>
        </p:nvSpPr>
        <p:spPr bwMode="auto">
          <a:xfrm>
            <a:off x="3543029" y="2233335"/>
            <a:ext cx="186489" cy="263467"/>
          </a:xfrm>
          <a:custGeom>
            <a:avLst/>
            <a:gdLst/>
            <a:ahLst/>
            <a:cxnLst>
              <a:cxn ang="0">
                <a:pos x="47" y="14"/>
              </a:cxn>
              <a:cxn ang="0">
                <a:pos x="41" y="17"/>
              </a:cxn>
              <a:cxn ang="0">
                <a:pos x="35" y="22"/>
              </a:cxn>
              <a:cxn ang="0">
                <a:pos x="32" y="57"/>
              </a:cxn>
              <a:cxn ang="0">
                <a:pos x="32" y="67"/>
              </a:cxn>
              <a:cxn ang="0">
                <a:pos x="34" y="74"/>
              </a:cxn>
              <a:cxn ang="0">
                <a:pos x="39" y="79"/>
              </a:cxn>
              <a:cxn ang="0">
                <a:pos x="47" y="84"/>
              </a:cxn>
              <a:cxn ang="0">
                <a:pos x="56" y="84"/>
              </a:cxn>
              <a:cxn ang="0">
                <a:pos x="64" y="79"/>
              </a:cxn>
              <a:cxn ang="0">
                <a:pos x="74" y="65"/>
              </a:cxn>
              <a:cxn ang="0">
                <a:pos x="75" y="38"/>
              </a:cxn>
              <a:cxn ang="0">
                <a:pos x="66" y="21"/>
              </a:cxn>
              <a:cxn ang="0">
                <a:pos x="57" y="14"/>
              </a:cxn>
              <a:cxn ang="0">
                <a:pos x="29" y="0"/>
              </a:cxn>
              <a:cxn ang="0">
                <a:pos x="32" y="21"/>
              </a:cxn>
              <a:cxn ang="0">
                <a:pos x="41" y="8"/>
              </a:cxn>
              <a:cxn ang="0">
                <a:pos x="50" y="2"/>
              </a:cxn>
              <a:cxn ang="0">
                <a:pos x="60" y="0"/>
              </a:cxn>
              <a:cxn ang="0">
                <a:pos x="81" y="9"/>
              </a:cxn>
              <a:cxn ang="0">
                <a:pos x="91" y="29"/>
              </a:cxn>
              <a:cxn ang="0">
                <a:pos x="91" y="55"/>
              </a:cxn>
              <a:cxn ang="0">
                <a:pos x="78" y="78"/>
              </a:cxn>
              <a:cxn ang="0">
                <a:pos x="52" y="89"/>
              </a:cxn>
              <a:cxn ang="0">
                <a:pos x="40" y="88"/>
              </a:cxn>
              <a:cxn ang="0">
                <a:pos x="32" y="81"/>
              </a:cxn>
              <a:cxn ang="0">
                <a:pos x="32" y="116"/>
              </a:cxn>
              <a:cxn ang="0">
                <a:pos x="32" y="122"/>
              </a:cxn>
              <a:cxn ang="0">
                <a:pos x="35" y="126"/>
              </a:cxn>
              <a:cxn ang="0">
                <a:pos x="40" y="128"/>
              </a:cxn>
              <a:cxn ang="0">
                <a:pos x="43" y="130"/>
              </a:cxn>
              <a:cxn ang="0">
                <a:pos x="0" y="128"/>
              </a:cxn>
              <a:cxn ang="0">
                <a:pos x="8" y="127"/>
              </a:cxn>
              <a:cxn ang="0">
                <a:pos x="13" y="124"/>
              </a:cxn>
              <a:cxn ang="0">
                <a:pos x="15" y="119"/>
              </a:cxn>
              <a:cxn ang="0">
                <a:pos x="15" y="109"/>
              </a:cxn>
              <a:cxn ang="0">
                <a:pos x="15" y="21"/>
              </a:cxn>
              <a:cxn ang="0">
                <a:pos x="15" y="15"/>
              </a:cxn>
              <a:cxn ang="0">
                <a:pos x="13" y="12"/>
              </a:cxn>
              <a:cxn ang="0">
                <a:pos x="9" y="11"/>
              </a:cxn>
              <a:cxn ang="0">
                <a:pos x="4" y="12"/>
              </a:cxn>
              <a:cxn ang="0">
                <a:pos x="29" y="0"/>
              </a:cxn>
            </a:cxnLst>
            <a:rect l="0" t="0" r="r" b="b"/>
            <a:pathLst>
              <a:path w="92" h="130">
                <a:moveTo>
                  <a:pt x="52" y="14"/>
                </a:moveTo>
                <a:lnTo>
                  <a:pt x="47" y="14"/>
                </a:lnTo>
                <a:lnTo>
                  <a:pt x="43" y="16"/>
                </a:lnTo>
                <a:lnTo>
                  <a:pt x="41" y="17"/>
                </a:lnTo>
                <a:lnTo>
                  <a:pt x="39" y="19"/>
                </a:lnTo>
                <a:lnTo>
                  <a:pt x="35" y="22"/>
                </a:lnTo>
                <a:lnTo>
                  <a:pt x="32" y="26"/>
                </a:lnTo>
                <a:lnTo>
                  <a:pt x="32" y="57"/>
                </a:lnTo>
                <a:lnTo>
                  <a:pt x="32" y="63"/>
                </a:lnTo>
                <a:lnTo>
                  <a:pt x="32" y="67"/>
                </a:lnTo>
                <a:lnTo>
                  <a:pt x="32" y="70"/>
                </a:lnTo>
                <a:lnTo>
                  <a:pt x="34" y="74"/>
                </a:lnTo>
                <a:lnTo>
                  <a:pt x="36" y="77"/>
                </a:lnTo>
                <a:lnTo>
                  <a:pt x="39" y="79"/>
                </a:lnTo>
                <a:lnTo>
                  <a:pt x="43" y="81"/>
                </a:lnTo>
                <a:lnTo>
                  <a:pt x="47" y="84"/>
                </a:lnTo>
                <a:lnTo>
                  <a:pt x="52" y="84"/>
                </a:lnTo>
                <a:lnTo>
                  <a:pt x="56" y="84"/>
                </a:lnTo>
                <a:lnTo>
                  <a:pt x="61" y="81"/>
                </a:lnTo>
                <a:lnTo>
                  <a:pt x="64" y="79"/>
                </a:lnTo>
                <a:lnTo>
                  <a:pt x="67" y="77"/>
                </a:lnTo>
                <a:lnTo>
                  <a:pt x="74" y="65"/>
                </a:lnTo>
                <a:lnTo>
                  <a:pt x="75" y="50"/>
                </a:lnTo>
                <a:lnTo>
                  <a:pt x="75" y="38"/>
                </a:lnTo>
                <a:lnTo>
                  <a:pt x="72" y="28"/>
                </a:lnTo>
                <a:lnTo>
                  <a:pt x="66" y="21"/>
                </a:lnTo>
                <a:lnTo>
                  <a:pt x="62" y="17"/>
                </a:lnTo>
                <a:lnTo>
                  <a:pt x="57" y="14"/>
                </a:lnTo>
                <a:lnTo>
                  <a:pt x="52" y="14"/>
                </a:lnTo>
                <a:close/>
                <a:moveTo>
                  <a:pt x="29" y="0"/>
                </a:moveTo>
                <a:lnTo>
                  <a:pt x="32" y="0"/>
                </a:lnTo>
                <a:lnTo>
                  <a:pt x="32" y="21"/>
                </a:lnTo>
                <a:lnTo>
                  <a:pt x="36" y="13"/>
                </a:lnTo>
                <a:lnTo>
                  <a:pt x="41" y="8"/>
                </a:lnTo>
                <a:lnTo>
                  <a:pt x="45" y="4"/>
                </a:lnTo>
                <a:lnTo>
                  <a:pt x="50" y="2"/>
                </a:lnTo>
                <a:lnTo>
                  <a:pt x="54" y="0"/>
                </a:lnTo>
                <a:lnTo>
                  <a:pt x="60" y="0"/>
                </a:lnTo>
                <a:lnTo>
                  <a:pt x="71" y="2"/>
                </a:lnTo>
                <a:lnTo>
                  <a:pt x="81" y="9"/>
                </a:lnTo>
                <a:lnTo>
                  <a:pt x="87" y="18"/>
                </a:lnTo>
                <a:lnTo>
                  <a:pt x="91" y="29"/>
                </a:lnTo>
                <a:lnTo>
                  <a:pt x="92" y="42"/>
                </a:lnTo>
                <a:lnTo>
                  <a:pt x="91" y="55"/>
                </a:lnTo>
                <a:lnTo>
                  <a:pt x="86" y="67"/>
                </a:lnTo>
                <a:lnTo>
                  <a:pt x="78" y="78"/>
                </a:lnTo>
                <a:lnTo>
                  <a:pt x="67" y="87"/>
                </a:lnTo>
                <a:lnTo>
                  <a:pt x="52" y="89"/>
                </a:lnTo>
                <a:lnTo>
                  <a:pt x="45" y="89"/>
                </a:lnTo>
                <a:lnTo>
                  <a:pt x="40" y="88"/>
                </a:lnTo>
                <a:lnTo>
                  <a:pt x="36" y="86"/>
                </a:lnTo>
                <a:lnTo>
                  <a:pt x="32" y="81"/>
                </a:lnTo>
                <a:lnTo>
                  <a:pt x="32" y="109"/>
                </a:lnTo>
                <a:lnTo>
                  <a:pt x="32" y="116"/>
                </a:lnTo>
                <a:lnTo>
                  <a:pt x="32" y="119"/>
                </a:lnTo>
                <a:lnTo>
                  <a:pt x="32" y="122"/>
                </a:lnTo>
                <a:lnTo>
                  <a:pt x="34" y="124"/>
                </a:lnTo>
                <a:lnTo>
                  <a:pt x="35" y="126"/>
                </a:lnTo>
                <a:lnTo>
                  <a:pt x="38" y="127"/>
                </a:lnTo>
                <a:lnTo>
                  <a:pt x="40" y="128"/>
                </a:lnTo>
                <a:lnTo>
                  <a:pt x="43" y="128"/>
                </a:lnTo>
                <a:lnTo>
                  <a:pt x="43" y="130"/>
                </a:lnTo>
                <a:lnTo>
                  <a:pt x="0" y="130"/>
                </a:lnTo>
                <a:lnTo>
                  <a:pt x="0" y="128"/>
                </a:lnTo>
                <a:lnTo>
                  <a:pt x="2" y="128"/>
                </a:lnTo>
                <a:lnTo>
                  <a:pt x="8" y="127"/>
                </a:lnTo>
                <a:lnTo>
                  <a:pt x="12" y="126"/>
                </a:lnTo>
                <a:lnTo>
                  <a:pt x="13" y="124"/>
                </a:lnTo>
                <a:lnTo>
                  <a:pt x="14" y="122"/>
                </a:lnTo>
                <a:lnTo>
                  <a:pt x="15" y="119"/>
                </a:lnTo>
                <a:lnTo>
                  <a:pt x="15" y="116"/>
                </a:lnTo>
                <a:lnTo>
                  <a:pt x="15" y="109"/>
                </a:lnTo>
                <a:lnTo>
                  <a:pt x="15" y="26"/>
                </a:lnTo>
                <a:lnTo>
                  <a:pt x="15" y="21"/>
                </a:lnTo>
                <a:lnTo>
                  <a:pt x="15" y="17"/>
                </a:lnTo>
                <a:lnTo>
                  <a:pt x="15" y="15"/>
                </a:lnTo>
                <a:lnTo>
                  <a:pt x="14" y="13"/>
                </a:lnTo>
                <a:lnTo>
                  <a:pt x="13" y="12"/>
                </a:lnTo>
                <a:lnTo>
                  <a:pt x="11" y="11"/>
                </a:lnTo>
                <a:lnTo>
                  <a:pt x="9" y="11"/>
                </a:lnTo>
                <a:lnTo>
                  <a:pt x="8" y="11"/>
                </a:lnTo>
                <a:lnTo>
                  <a:pt x="4" y="12"/>
                </a:lnTo>
                <a:lnTo>
                  <a:pt x="3" y="9"/>
                </a:lnTo>
                <a:lnTo>
                  <a:pt x="2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10" name="Freeform 154"/>
          <p:cNvSpPr>
            <a:spLocks noEditPoints="1"/>
          </p:cNvSpPr>
          <p:nvPr/>
        </p:nvSpPr>
        <p:spPr bwMode="auto">
          <a:xfrm>
            <a:off x="3753842" y="2233335"/>
            <a:ext cx="156083" cy="180374"/>
          </a:xfrm>
          <a:custGeom>
            <a:avLst/>
            <a:gdLst/>
            <a:ahLst/>
            <a:cxnLst>
              <a:cxn ang="0">
                <a:pos x="36" y="42"/>
              </a:cxn>
              <a:cxn ang="0">
                <a:pos x="25" y="48"/>
              </a:cxn>
              <a:cxn ang="0">
                <a:pos x="19" y="54"/>
              </a:cxn>
              <a:cxn ang="0">
                <a:pos x="15" y="63"/>
              </a:cxn>
              <a:cxn ang="0">
                <a:pos x="18" y="70"/>
              </a:cxn>
              <a:cxn ang="0">
                <a:pos x="22" y="76"/>
              </a:cxn>
              <a:cxn ang="0">
                <a:pos x="29" y="78"/>
              </a:cxn>
              <a:cxn ang="0">
                <a:pos x="47" y="68"/>
              </a:cxn>
              <a:cxn ang="0">
                <a:pos x="35" y="0"/>
              </a:cxn>
              <a:cxn ang="0">
                <a:pos x="54" y="3"/>
              </a:cxn>
              <a:cxn ang="0">
                <a:pos x="60" y="8"/>
              </a:cxn>
              <a:cxn ang="0">
                <a:pos x="63" y="15"/>
              </a:cxn>
              <a:cxn ang="0">
                <a:pos x="64" y="23"/>
              </a:cxn>
              <a:cxn ang="0">
                <a:pos x="64" y="58"/>
              </a:cxn>
              <a:cxn ang="0">
                <a:pos x="64" y="68"/>
              </a:cxn>
              <a:cxn ang="0">
                <a:pos x="64" y="73"/>
              </a:cxn>
              <a:cxn ang="0">
                <a:pos x="65" y="77"/>
              </a:cxn>
              <a:cxn ang="0">
                <a:pos x="68" y="78"/>
              </a:cxn>
              <a:cxn ang="0">
                <a:pos x="72" y="76"/>
              </a:cxn>
              <a:cxn ang="0">
                <a:pos x="77" y="71"/>
              </a:cxn>
              <a:cxn ang="0">
                <a:pos x="67" y="86"/>
              </a:cxn>
              <a:cxn ang="0">
                <a:pos x="55" y="89"/>
              </a:cxn>
              <a:cxn ang="0">
                <a:pos x="51" y="86"/>
              </a:cxn>
              <a:cxn ang="0">
                <a:pos x="48" y="79"/>
              </a:cxn>
              <a:cxn ang="0">
                <a:pos x="43" y="78"/>
              </a:cxn>
              <a:cxn ang="0">
                <a:pos x="35" y="85"/>
              </a:cxn>
              <a:cxn ang="0">
                <a:pos x="31" y="87"/>
              </a:cxn>
              <a:cxn ang="0">
                <a:pos x="20" y="89"/>
              </a:cxn>
              <a:cxn ang="0">
                <a:pos x="10" y="87"/>
              </a:cxn>
              <a:cxn ang="0">
                <a:pos x="2" y="79"/>
              </a:cxn>
              <a:cxn ang="0">
                <a:pos x="0" y="68"/>
              </a:cxn>
              <a:cxn ang="0">
                <a:pos x="1" y="60"/>
              </a:cxn>
              <a:cxn ang="0">
                <a:pos x="5" y="53"/>
              </a:cxn>
              <a:cxn ang="0">
                <a:pos x="15" y="45"/>
              </a:cxn>
              <a:cxn ang="0">
                <a:pos x="47" y="32"/>
              </a:cxn>
              <a:cxn ang="0">
                <a:pos x="46" y="17"/>
              </a:cxn>
              <a:cxn ang="0">
                <a:pos x="41" y="7"/>
              </a:cxn>
              <a:cxn ang="0">
                <a:pos x="32" y="5"/>
              </a:cxn>
              <a:cxn ang="0">
                <a:pos x="25" y="7"/>
              </a:cxn>
              <a:cxn ang="0">
                <a:pos x="20" y="13"/>
              </a:cxn>
              <a:cxn ang="0">
                <a:pos x="20" y="22"/>
              </a:cxn>
              <a:cxn ang="0">
                <a:pos x="18" y="29"/>
              </a:cxn>
              <a:cxn ang="0">
                <a:pos x="12" y="32"/>
              </a:cxn>
              <a:cxn ang="0">
                <a:pos x="5" y="29"/>
              </a:cxn>
              <a:cxn ang="0">
                <a:pos x="3" y="22"/>
              </a:cxn>
              <a:cxn ang="0">
                <a:pos x="8" y="12"/>
              </a:cxn>
              <a:cxn ang="0">
                <a:pos x="22" y="2"/>
              </a:cxn>
            </a:cxnLst>
            <a:rect l="0" t="0" r="r" b="b"/>
            <a:pathLst>
              <a:path w="77" h="89">
                <a:moveTo>
                  <a:pt x="47" y="37"/>
                </a:moveTo>
                <a:lnTo>
                  <a:pt x="36" y="42"/>
                </a:lnTo>
                <a:lnTo>
                  <a:pt x="30" y="45"/>
                </a:lnTo>
                <a:lnTo>
                  <a:pt x="25" y="48"/>
                </a:lnTo>
                <a:lnTo>
                  <a:pt x="21" y="50"/>
                </a:lnTo>
                <a:lnTo>
                  <a:pt x="19" y="54"/>
                </a:lnTo>
                <a:lnTo>
                  <a:pt x="16" y="58"/>
                </a:lnTo>
                <a:lnTo>
                  <a:pt x="15" y="63"/>
                </a:lnTo>
                <a:lnTo>
                  <a:pt x="16" y="67"/>
                </a:lnTo>
                <a:lnTo>
                  <a:pt x="18" y="70"/>
                </a:lnTo>
                <a:lnTo>
                  <a:pt x="20" y="74"/>
                </a:lnTo>
                <a:lnTo>
                  <a:pt x="22" y="76"/>
                </a:lnTo>
                <a:lnTo>
                  <a:pt x="25" y="77"/>
                </a:lnTo>
                <a:lnTo>
                  <a:pt x="29" y="78"/>
                </a:lnTo>
                <a:lnTo>
                  <a:pt x="37" y="76"/>
                </a:lnTo>
                <a:lnTo>
                  <a:pt x="47" y="68"/>
                </a:lnTo>
                <a:lnTo>
                  <a:pt x="47" y="37"/>
                </a:lnTo>
                <a:close/>
                <a:moveTo>
                  <a:pt x="35" y="0"/>
                </a:moveTo>
                <a:lnTo>
                  <a:pt x="45" y="1"/>
                </a:lnTo>
                <a:lnTo>
                  <a:pt x="54" y="3"/>
                </a:lnTo>
                <a:lnTo>
                  <a:pt x="57" y="6"/>
                </a:lnTo>
                <a:lnTo>
                  <a:pt x="60" y="8"/>
                </a:lnTo>
                <a:lnTo>
                  <a:pt x="62" y="13"/>
                </a:lnTo>
                <a:lnTo>
                  <a:pt x="63" y="15"/>
                </a:lnTo>
                <a:lnTo>
                  <a:pt x="63" y="18"/>
                </a:lnTo>
                <a:lnTo>
                  <a:pt x="64" y="23"/>
                </a:lnTo>
                <a:lnTo>
                  <a:pt x="64" y="29"/>
                </a:lnTo>
                <a:lnTo>
                  <a:pt x="64" y="58"/>
                </a:lnTo>
                <a:lnTo>
                  <a:pt x="64" y="64"/>
                </a:lnTo>
                <a:lnTo>
                  <a:pt x="64" y="68"/>
                </a:lnTo>
                <a:lnTo>
                  <a:pt x="64" y="71"/>
                </a:lnTo>
                <a:lnTo>
                  <a:pt x="64" y="73"/>
                </a:lnTo>
                <a:lnTo>
                  <a:pt x="65" y="75"/>
                </a:lnTo>
                <a:lnTo>
                  <a:pt x="65" y="77"/>
                </a:lnTo>
                <a:lnTo>
                  <a:pt x="66" y="77"/>
                </a:lnTo>
                <a:lnTo>
                  <a:pt x="68" y="78"/>
                </a:lnTo>
                <a:lnTo>
                  <a:pt x="71" y="77"/>
                </a:lnTo>
                <a:lnTo>
                  <a:pt x="72" y="76"/>
                </a:lnTo>
                <a:lnTo>
                  <a:pt x="74" y="74"/>
                </a:lnTo>
                <a:lnTo>
                  <a:pt x="77" y="71"/>
                </a:lnTo>
                <a:lnTo>
                  <a:pt x="77" y="76"/>
                </a:lnTo>
                <a:lnTo>
                  <a:pt x="67" y="86"/>
                </a:lnTo>
                <a:lnTo>
                  <a:pt x="57" y="89"/>
                </a:lnTo>
                <a:lnTo>
                  <a:pt x="55" y="89"/>
                </a:lnTo>
                <a:lnTo>
                  <a:pt x="53" y="88"/>
                </a:lnTo>
                <a:lnTo>
                  <a:pt x="51" y="86"/>
                </a:lnTo>
                <a:lnTo>
                  <a:pt x="48" y="84"/>
                </a:lnTo>
                <a:lnTo>
                  <a:pt x="48" y="79"/>
                </a:lnTo>
                <a:lnTo>
                  <a:pt x="47" y="75"/>
                </a:lnTo>
                <a:lnTo>
                  <a:pt x="43" y="78"/>
                </a:lnTo>
                <a:lnTo>
                  <a:pt x="39" y="81"/>
                </a:lnTo>
                <a:lnTo>
                  <a:pt x="35" y="85"/>
                </a:lnTo>
                <a:lnTo>
                  <a:pt x="33" y="86"/>
                </a:lnTo>
                <a:lnTo>
                  <a:pt x="31" y="87"/>
                </a:lnTo>
                <a:lnTo>
                  <a:pt x="25" y="89"/>
                </a:lnTo>
                <a:lnTo>
                  <a:pt x="20" y="89"/>
                </a:lnTo>
                <a:lnTo>
                  <a:pt x="14" y="89"/>
                </a:lnTo>
                <a:lnTo>
                  <a:pt x="10" y="87"/>
                </a:lnTo>
                <a:lnTo>
                  <a:pt x="5" y="84"/>
                </a:lnTo>
                <a:lnTo>
                  <a:pt x="2" y="79"/>
                </a:lnTo>
                <a:lnTo>
                  <a:pt x="0" y="74"/>
                </a:lnTo>
                <a:lnTo>
                  <a:pt x="0" y="68"/>
                </a:lnTo>
                <a:lnTo>
                  <a:pt x="0" y="64"/>
                </a:lnTo>
                <a:lnTo>
                  <a:pt x="1" y="60"/>
                </a:lnTo>
                <a:lnTo>
                  <a:pt x="2" y="57"/>
                </a:lnTo>
                <a:lnTo>
                  <a:pt x="5" y="53"/>
                </a:lnTo>
                <a:lnTo>
                  <a:pt x="10" y="49"/>
                </a:lnTo>
                <a:lnTo>
                  <a:pt x="15" y="45"/>
                </a:lnTo>
                <a:lnTo>
                  <a:pt x="29" y="39"/>
                </a:lnTo>
                <a:lnTo>
                  <a:pt x="47" y="32"/>
                </a:lnTo>
                <a:lnTo>
                  <a:pt x="47" y="28"/>
                </a:lnTo>
                <a:lnTo>
                  <a:pt x="46" y="17"/>
                </a:lnTo>
                <a:lnTo>
                  <a:pt x="44" y="11"/>
                </a:lnTo>
                <a:lnTo>
                  <a:pt x="41" y="7"/>
                </a:lnTo>
                <a:lnTo>
                  <a:pt x="36" y="6"/>
                </a:lnTo>
                <a:lnTo>
                  <a:pt x="32" y="5"/>
                </a:lnTo>
                <a:lnTo>
                  <a:pt x="29" y="6"/>
                </a:lnTo>
                <a:lnTo>
                  <a:pt x="25" y="7"/>
                </a:lnTo>
                <a:lnTo>
                  <a:pt x="23" y="8"/>
                </a:lnTo>
                <a:lnTo>
                  <a:pt x="20" y="13"/>
                </a:lnTo>
                <a:lnTo>
                  <a:pt x="20" y="16"/>
                </a:lnTo>
                <a:lnTo>
                  <a:pt x="20" y="22"/>
                </a:lnTo>
                <a:lnTo>
                  <a:pt x="19" y="26"/>
                </a:lnTo>
                <a:lnTo>
                  <a:pt x="18" y="29"/>
                </a:lnTo>
                <a:lnTo>
                  <a:pt x="15" y="30"/>
                </a:lnTo>
                <a:lnTo>
                  <a:pt x="12" y="32"/>
                </a:lnTo>
                <a:lnTo>
                  <a:pt x="9" y="30"/>
                </a:lnTo>
                <a:lnTo>
                  <a:pt x="5" y="29"/>
                </a:lnTo>
                <a:lnTo>
                  <a:pt x="4" y="26"/>
                </a:lnTo>
                <a:lnTo>
                  <a:pt x="3" y="22"/>
                </a:lnTo>
                <a:lnTo>
                  <a:pt x="4" y="16"/>
                </a:lnTo>
                <a:lnTo>
                  <a:pt x="8" y="12"/>
                </a:lnTo>
                <a:lnTo>
                  <a:pt x="12" y="6"/>
                </a:lnTo>
                <a:lnTo>
                  <a:pt x="22" y="2"/>
                </a:lnTo>
                <a:lnTo>
                  <a:pt x="3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11" name="Freeform 155"/>
          <p:cNvSpPr>
            <a:spLocks/>
          </p:cNvSpPr>
          <p:nvPr/>
        </p:nvSpPr>
        <p:spPr bwMode="auto">
          <a:xfrm>
            <a:off x="3928169" y="2233335"/>
            <a:ext cx="145948" cy="180374"/>
          </a:xfrm>
          <a:custGeom>
            <a:avLst/>
            <a:gdLst/>
            <a:ahLst/>
            <a:cxnLst>
              <a:cxn ang="0">
                <a:pos x="40" y="0"/>
              </a:cxn>
              <a:cxn ang="0">
                <a:pos x="51" y="1"/>
              </a:cxn>
              <a:cxn ang="0">
                <a:pos x="60" y="6"/>
              </a:cxn>
              <a:cxn ang="0">
                <a:pos x="64" y="11"/>
              </a:cxn>
              <a:cxn ang="0">
                <a:pos x="66" y="15"/>
              </a:cxn>
              <a:cxn ang="0">
                <a:pos x="68" y="19"/>
              </a:cxn>
              <a:cxn ang="0">
                <a:pos x="68" y="23"/>
              </a:cxn>
              <a:cxn ang="0">
                <a:pos x="65" y="25"/>
              </a:cxn>
              <a:cxn ang="0">
                <a:pos x="63" y="27"/>
              </a:cxn>
              <a:cxn ang="0">
                <a:pos x="60" y="27"/>
              </a:cxn>
              <a:cxn ang="0">
                <a:pos x="56" y="27"/>
              </a:cxn>
              <a:cxn ang="0">
                <a:pos x="54" y="26"/>
              </a:cxn>
              <a:cxn ang="0">
                <a:pos x="52" y="24"/>
              </a:cxn>
              <a:cxn ang="0">
                <a:pos x="51" y="23"/>
              </a:cxn>
              <a:cxn ang="0">
                <a:pos x="50" y="19"/>
              </a:cxn>
              <a:cxn ang="0">
                <a:pos x="50" y="16"/>
              </a:cxn>
              <a:cxn ang="0">
                <a:pos x="49" y="13"/>
              </a:cxn>
              <a:cxn ang="0">
                <a:pos x="48" y="11"/>
              </a:cxn>
              <a:cxn ang="0">
                <a:pos x="45" y="8"/>
              </a:cxn>
              <a:cxn ang="0">
                <a:pos x="43" y="7"/>
              </a:cxn>
              <a:cxn ang="0">
                <a:pos x="41" y="6"/>
              </a:cxn>
              <a:cxn ang="0">
                <a:pos x="38" y="5"/>
              </a:cxn>
              <a:cxn ang="0">
                <a:pos x="33" y="6"/>
              </a:cxn>
              <a:cxn ang="0">
                <a:pos x="29" y="7"/>
              </a:cxn>
              <a:cxn ang="0">
                <a:pos x="26" y="9"/>
              </a:cxn>
              <a:cxn ang="0">
                <a:pos x="23" y="12"/>
              </a:cxn>
              <a:cxn ang="0">
                <a:pos x="18" y="23"/>
              </a:cxn>
              <a:cxn ang="0">
                <a:pos x="16" y="36"/>
              </a:cxn>
              <a:cxn ang="0">
                <a:pos x="18" y="49"/>
              </a:cxn>
              <a:cxn ang="0">
                <a:pos x="23" y="63"/>
              </a:cxn>
              <a:cxn ang="0">
                <a:pos x="32" y="70"/>
              </a:cxn>
              <a:cxn ang="0">
                <a:pos x="43" y="74"/>
              </a:cxn>
              <a:cxn ang="0">
                <a:pos x="49" y="73"/>
              </a:cxn>
              <a:cxn ang="0">
                <a:pos x="54" y="71"/>
              </a:cxn>
              <a:cxn ang="0">
                <a:pos x="60" y="68"/>
              </a:cxn>
              <a:cxn ang="0">
                <a:pos x="63" y="65"/>
              </a:cxn>
              <a:cxn ang="0">
                <a:pos x="66" y="59"/>
              </a:cxn>
              <a:cxn ang="0">
                <a:pos x="70" y="51"/>
              </a:cxn>
              <a:cxn ang="0">
                <a:pos x="72" y="53"/>
              </a:cxn>
              <a:cxn ang="0">
                <a:pos x="66" y="69"/>
              </a:cxn>
              <a:cxn ang="0">
                <a:pos x="58" y="80"/>
              </a:cxn>
              <a:cxn ang="0">
                <a:pos x="48" y="87"/>
              </a:cxn>
              <a:cxn ang="0">
                <a:pos x="35" y="89"/>
              </a:cxn>
              <a:cxn ang="0">
                <a:pos x="22" y="87"/>
              </a:cxn>
              <a:cxn ang="0">
                <a:pos x="10" y="77"/>
              </a:cxn>
              <a:cxn ang="0">
                <a:pos x="5" y="68"/>
              </a:cxn>
              <a:cxn ang="0">
                <a:pos x="1" y="57"/>
              </a:cxn>
              <a:cxn ang="0">
                <a:pos x="0" y="45"/>
              </a:cxn>
              <a:cxn ang="0">
                <a:pos x="1" y="32"/>
              </a:cxn>
              <a:cxn ang="0">
                <a:pos x="5" y="22"/>
              </a:cxn>
              <a:cxn ang="0">
                <a:pos x="11" y="12"/>
              </a:cxn>
              <a:cxn ang="0">
                <a:pos x="24" y="3"/>
              </a:cxn>
              <a:cxn ang="0">
                <a:pos x="40" y="0"/>
              </a:cxn>
            </a:cxnLst>
            <a:rect l="0" t="0" r="r" b="b"/>
            <a:pathLst>
              <a:path w="72" h="89">
                <a:moveTo>
                  <a:pt x="40" y="0"/>
                </a:moveTo>
                <a:lnTo>
                  <a:pt x="51" y="1"/>
                </a:lnTo>
                <a:lnTo>
                  <a:pt x="60" y="6"/>
                </a:lnTo>
                <a:lnTo>
                  <a:pt x="64" y="11"/>
                </a:lnTo>
                <a:lnTo>
                  <a:pt x="66" y="15"/>
                </a:lnTo>
                <a:lnTo>
                  <a:pt x="68" y="19"/>
                </a:lnTo>
                <a:lnTo>
                  <a:pt x="68" y="23"/>
                </a:lnTo>
                <a:lnTo>
                  <a:pt x="65" y="25"/>
                </a:lnTo>
                <a:lnTo>
                  <a:pt x="63" y="27"/>
                </a:lnTo>
                <a:lnTo>
                  <a:pt x="60" y="27"/>
                </a:lnTo>
                <a:lnTo>
                  <a:pt x="56" y="27"/>
                </a:lnTo>
                <a:lnTo>
                  <a:pt x="54" y="26"/>
                </a:lnTo>
                <a:lnTo>
                  <a:pt x="52" y="24"/>
                </a:lnTo>
                <a:lnTo>
                  <a:pt x="51" y="23"/>
                </a:lnTo>
                <a:lnTo>
                  <a:pt x="50" y="19"/>
                </a:lnTo>
                <a:lnTo>
                  <a:pt x="50" y="16"/>
                </a:lnTo>
                <a:lnTo>
                  <a:pt x="49" y="13"/>
                </a:lnTo>
                <a:lnTo>
                  <a:pt x="48" y="11"/>
                </a:lnTo>
                <a:lnTo>
                  <a:pt x="45" y="8"/>
                </a:lnTo>
                <a:lnTo>
                  <a:pt x="43" y="7"/>
                </a:lnTo>
                <a:lnTo>
                  <a:pt x="41" y="6"/>
                </a:lnTo>
                <a:lnTo>
                  <a:pt x="38" y="5"/>
                </a:lnTo>
                <a:lnTo>
                  <a:pt x="33" y="6"/>
                </a:lnTo>
                <a:lnTo>
                  <a:pt x="29" y="7"/>
                </a:lnTo>
                <a:lnTo>
                  <a:pt x="26" y="9"/>
                </a:lnTo>
                <a:lnTo>
                  <a:pt x="23" y="12"/>
                </a:lnTo>
                <a:lnTo>
                  <a:pt x="18" y="23"/>
                </a:lnTo>
                <a:lnTo>
                  <a:pt x="16" y="36"/>
                </a:lnTo>
                <a:lnTo>
                  <a:pt x="18" y="49"/>
                </a:lnTo>
                <a:lnTo>
                  <a:pt x="23" y="63"/>
                </a:lnTo>
                <a:lnTo>
                  <a:pt x="32" y="70"/>
                </a:lnTo>
                <a:lnTo>
                  <a:pt x="43" y="74"/>
                </a:lnTo>
                <a:lnTo>
                  <a:pt x="49" y="73"/>
                </a:lnTo>
                <a:lnTo>
                  <a:pt x="54" y="71"/>
                </a:lnTo>
                <a:lnTo>
                  <a:pt x="60" y="68"/>
                </a:lnTo>
                <a:lnTo>
                  <a:pt x="63" y="65"/>
                </a:lnTo>
                <a:lnTo>
                  <a:pt x="66" y="59"/>
                </a:lnTo>
                <a:lnTo>
                  <a:pt x="70" y="51"/>
                </a:lnTo>
                <a:lnTo>
                  <a:pt x="72" y="53"/>
                </a:lnTo>
                <a:lnTo>
                  <a:pt x="66" y="69"/>
                </a:lnTo>
                <a:lnTo>
                  <a:pt x="58" y="80"/>
                </a:lnTo>
                <a:lnTo>
                  <a:pt x="48" y="87"/>
                </a:lnTo>
                <a:lnTo>
                  <a:pt x="35" y="89"/>
                </a:lnTo>
                <a:lnTo>
                  <a:pt x="22" y="87"/>
                </a:lnTo>
                <a:lnTo>
                  <a:pt x="10" y="77"/>
                </a:lnTo>
                <a:lnTo>
                  <a:pt x="5" y="68"/>
                </a:lnTo>
                <a:lnTo>
                  <a:pt x="1" y="57"/>
                </a:lnTo>
                <a:lnTo>
                  <a:pt x="0" y="45"/>
                </a:lnTo>
                <a:lnTo>
                  <a:pt x="1" y="32"/>
                </a:lnTo>
                <a:lnTo>
                  <a:pt x="5" y="22"/>
                </a:lnTo>
                <a:lnTo>
                  <a:pt x="11" y="12"/>
                </a:lnTo>
                <a:lnTo>
                  <a:pt x="24" y="3"/>
                </a:lnTo>
                <a:lnTo>
                  <a:pt x="4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12" name="Freeform 156"/>
          <p:cNvSpPr>
            <a:spLocks noEditPoints="1"/>
          </p:cNvSpPr>
          <p:nvPr/>
        </p:nvSpPr>
        <p:spPr bwMode="auto">
          <a:xfrm>
            <a:off x="4100468" y="2233335"/>
            <a:ext cx="145948" cy="180374"/>
          </a:xfrm>
          <a:custGeom>
            <a:avLst/>
            <a:gdLst/>
            <a:ahLst/>
            <a:cxnLst>
              <a:cxn ang="0">
                <a:pos x="34" y="5"/>
              </a:cxn>
              <a:cxn ang="0">
                <a:pos x="30" y="6"/>
              </a:cxn>
              <a:cxn ang="0">
                <a:pos x="26" y="8"/>
              </a:cxn>
              <a:cxn ang="0">
                <a:pos x="21" y="12"/>
              </a:cxn>
              <a:cxn ang="0">
                <a:pos x="18" y="16"/>
              </a:cxn>
              <a:cxn ang="0">
                <a:pos x="16" y="22"/>
              </a:cxn>
              <a:cxn ang="0">
                <a:pos x="15" y="27"/>
              </a:cxn>
              <a:cxn ang="0">
                <a:pos x="52" y="27"/>
              </a:cxn>
              <a:cxn ang="0">
                <a:pos x="52" y="23"/>
              </a:cxn>
              <a:cxn ang="0">
                <a:pos x="51" y="19"/>
              </a:cxn>
              <a:cxn ang="0">
                <a:pos x="51" y="16"/>
              </a:cxn>
              <a:cxn ang="0">
                <a:pos x="48" y="12"/>
              </a:cxn>
              <a:cxn ang="0">
                <a:pos x="44" y="8"/>
              </a:cxn>
              <a:cxn ang="0">
                <a:pos x="40" y="6"/>
              </a:cxn>
              <a:cxn ang="0">
                <a:pos x="34" y="5"/>
              </a:cxn>
              <a:cxn ang="0">
                <a:pos x="40" y="0"/>
              </a:cxn>
              <a:cxn ang="0">
                <a:pos x="53" y="2"/>
              </a:cxn>
              <a:cxn ang="0">
                <a:pos x="63" y="8"/>
              </a:cxn>
              <a:cxn ang="0">
                <a:pos x="70" y="19"/>
              </a:cxn>
              <a:cxn ang="0">
                <a:pos x="72" y="34"/>
              </a:cxn>
              <a:cxn ang="0">
                <a:pos x="15" y="34"/>
              </a:cxn>
              <a:cxn ang="0">
                <a:pos x="17" y="50"/>
              </a:cxn>
              <a:cxn ang="0">
                <a:pos x="23" y="63"/>
              </a:cxn>
              <a:cxn ang="0">
                <a:pos x="34" y="71"/>
              </a:cxn>
              <a:cxn ang="0">
                <a:pos x="46" y="74"/>
              </a:cxn>
              <a:cxn ang="0">
                <a:pos x="51" y="74"/>
              </a:cxn>
              <a:cxn ang="0">
                <a:pos x="55" y="71"/>
              </a:cxn>
              <a:cxn ang="0">
                <a:pos x="60" y="69"/>
              </a:cxn>
              <a:cxn ang="0">
                <a:pos x="63" y="67"/>
              </a:cxn>
              <a:cxn ang="0">
                <a:pos x="65" y="64"/>
              </a:cxn>
              <a:cxn ang="0">
                <a:pos x="69" y="59"/>
              </a:cxn>
              <a:cxn ang="0">
                <a:pos x="71" y="54"/>
              </a:cxn>
              <a:cxn ang="0">
                <a:pos x="72" y="55"/>
              </a:cxn>
              <a:cxn ang="0">
                <a:pos x="69" y="68"/>
              </a:cxn>
              <a:cxn ang="0">
                <a:pos x="61" y="79"/>
              </a:cxn>
              <a:cxn ang="0">
                <a:pos x="51" y="87"/>
              </a:cxn>
              <a:cxn ang="0">
                <a:pos x="38" y="89"/>
              </a:cxn>
              <a:cxn ang="0">
                <a:pos x="23" y="87"/>
              </a:cxn>
              <a:cxn ang="0">
                <a:pos x="11" y="78"/>
              </a:cxn>
              <a:cxn ang="0">
                <a:pos x="6" y="69"/>
              </a:cxn>
              <a:cxn ang="0">
                <a:pos x="1" y="58"/>
              </a:cxn>
              <a:cxn ang="0">
                <a:pos x="0" y="46"/>
              </a:cxn>
              <a:cxn ang="0">
                <a:pos x="1" y="33"/>
              </a:cxn>
              <a:cxn ang="0">
                <a:pos x="6" y="21"/>
              </a:cxn>
              <a:cxn ang="0">
                <a:pos x="11" y="12"/>
              </a:cxn>
              <a:cxn ang="0">
                <a:pos x="20" y="5"/>
              </a:cxn>
              <a:cxn ang="0">
                <a:pos x="29" y="1"/>
              </a:cxn>
              <a:cxn ang="0">
                <a:pos x="40" y="0"/>
              </a:cxn>
            </a:cxnLst>
            <a:rect l="0" t="0" r="r" b="b"/>
            <a:pathLst>
              <a:path w="72" h="89">
                <a:moveTo>
                  <a:pt x="34" y="5"/>
                </a:moveTo>
                <a:lnTo>
                  <a:pt x="30" y="6"/>
                </a:lnTo>
                <a:lnTo>
                  <a:pt x="26" y="8"/>
                </a:lnTo>
                <a:lnTo>
                  <a:pt x="21" y="12"/>
                </a:lnTo>
                <a:lnTo>
                  <a:pt x="18" y="16"/>
                </a:lnTo>
                <a:lnTo>
                  <a:pt x="16" y="22"/>
                </a:lnTo>
                <a:lnTo>
                  <a:pt x="15" y="27"/>
                </a:lnTo>
                <a:lnTo>
                  <a:pt x="52" y="27"/>
                </a:lnTo>
                <a:lnTo>
                  <a:pt x="52" y="23"/>
                </a:lnTo>
                <a:lnTo>
                  <a:pt x="51" y="19"/>
                </a:lnTo>
                <a:lnTo>
                  <a:pt x="51" y="16"/>
                </a:lnTo>
                <a:lnTo>
                  <a:pt x="48" y="12"/>
                </a:lnTo>
                <a:lnTo>
                  <a:pt x="44" y="8"/>
                </a:lnTo>
                <a:lnTo>
                  <a:pt x="40" y="6"/>
                </a:lnTo>
                <a:lnTo>
                  <a:pt x="34" y="5"/>
                </a:lnTo>
                <a:close/>
                <a:moveTo>
                  <a:pt x="40" y="0"/>
                </a:moveTo>
                <a:lnTo>
                  <a:pt x="53" y="2"/>
                </a:lnTo>
                <a:lnTo>
                  <a:pt x="63" y="8"/>
                </a:lnTo>
                <a:lnTo>
                  <a:pt x="70" y="19"/>
                </a:lnTo>
                <a:lnTo>
                  <a:pt x="72" y="34"/>
                </a:lnTo>
                <a:lnTo>
                  <a:pt x="15" y="34"/>
                </a:lnTo>
                <a:lnTo>
                  <a:pt x="17" y="50"/>
                </a:lnTo>
                <a:lnTo>
                  <a:pt x="23" y="63"/>
                </a:lnTo>
                <a:lnTo>
                  <a:pt x="34" y="71"/>
                </a:lnTo>
                <a:lnTo>
                  <a:pt x="46" y="74"/>
                </a:lnTo>
                <a:lnTo>
                  <a:pt x="51" y="74"/>
                </a:lnTo>
                <a:lnTo>
                  <a:pt x="55" y="71"/>
                </a:lnTo>
                <a:lnTo>
                  <a:pt x="60" y="69"/>
                </a:lnTo>
                <a:lnTo>
                  <a:pt x="63" y="67"/>
                </a:lnTo>
                <a:lnTo>
                  <a:pt x="65" y="64"/>
                </a:lnTo>
                <a:lnTo>
                  <a:pt x="69" y="59"/>
                </a:lnTo>
                <a:lnTo>
                  <a:pt x="71" y="54"/>
                </a:lnTo>
                <a:lnTo>
                  <a:pt x="72" y="55"/>
                </a:lnTo>
                <a:lnTo>
                  <a:pt x="69" y="68"/>
                </a:lnTo>
                <a:lnTo>
                  <a:pt x="61" y="79"/>
                </a:lnTo>
                <a:lnTo>
                  <a:pt x="51" y="87"/>
                </a:lnTo>
                <a:lnTo>
                  <a:pt x="38" y="89"/>
                </a:lnTo>
                <a:lnTo>
                  <a:pt x="23" y="87"/>
                </a:lnTo>
                <a:lnTo>
                  <a:pt x="11" y="78"/>
                </a:lnTo>
                <a:lnTo>
                  <a:pt x="6" y="69"/>
                </a:lnTo>
                <a:lnTo>
                  <a:pt x="1" y="58"/>
                </a:lnTo>
                <a:lnTo>
                  <a:pt x="0" y="46"/>
                </a:lnTo>
                <a:lnTo>
                  <a:pt x="1" y="33"/>
                </a:lnTo>
                <a:lnTo>
                  <a:pt x="6" y="21"/>
                </a:lnTo>
                <a:lnTo>
                  <a:pt x="11" y="12"/>
                </a:lnTo>
                <a:lnTo>
                  <a:pt x="20" y="5"/>
                </a:lnTo>
                <a:lnTo>
                  <a:pt x="29" y="1"/>
                </a:lnTo>
                <a:lnTo>
                  <a:pt x="4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20" name="Group 419"/>
          <p:cNvGrpSpPr/>
          <p:nvPr/>
        </p:nvGrpSpPr>
        <p:grpSpPr>
          <a:xfrm>
            <a:off x="4145063" y="4016805"/>
            <a:ext cx="145948" cy="145920"/>
            <a:chOff x="4145063" y="4016805"/>
            <a:chExt cx="145948" cy="145920"/>
          </a:xfrm>
        </p:grpSpPr>
        <p:sp>
          <p:nvSpPr>
            <p:cNvPr id="45064" name="Line 8"/>
            <p:cNvSpPr>
              <a:spLocks noChangeShapeType="1"/>
            </p:cNvSpPr>
            <p:nvPr/>
          </p:nvSpPr>
          <p:spPr bwMode="auto">
            <a:xfrm flipH="1">
              <a:off x="4258578" y="4061392"/>
              <a:ext cx="14189" cy="2634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65" name="Line 9"/>
            <p:cNvSpPr>
              <a:spLocks noChangeShapeType="1"/>
            </p:cNvSpPr>
            <p:nvPr/>
          </p:nvSpPr>
          <p:spPr bwMode="auto">
            <a:xfrm flipH="1">
              <a:off x="4226145" y="4087739"/>
              <a:ext cx="32433" cy="4864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13" name="Freeform 157"/>
            <p:cNvSpPr>
              <a:spLocks/>
            </p:cNvSpPr>
            <p:nvPr/>
          </p:nvSpPr>
          <p:spPr bwMode="auto">
            <a:xfrm>
              <a:off x="4145063" y="4016805"/>
              <a:ext cx="145948" cy="145920"/>
            </a:xfrm>
            <a:custGeom>
              <a:avLst/>
              <a:gdLst/>
              <a:ahLst/>
              <a:cxnLst>
                <a:cxn ang="0">
                  <a:pos x="37" y="0"/>
                </a:cxn>
                <a:cxn ang="0">
                  <a:pos x="51" y="3"/>
                </a:cxn>
                <a:cxn ang="0">
                  <a:pos x="62" y="11"/>
                </a:cxn>
                <a:cxn ang="0">
                  <a:pos x="70" y="22"/>
                </a:cxn>
                <a:cxn ang="0">
                  <a:pos x="72" y="36"/>
                </a:cxn>
                <a:cxn ang="0">
                  <a:pos x="70" y="50"/>
                </a:cxn>
                <a:cxn ang="0">
                  <a:pos x="62" y="62"/>
                </a:cxn>
                <a:cxn ang="0">
                  <a:pos x="51" y="70"/>
                </a:cxn>
                <a:cxn ang="0">
                  <a:pos x="37" y="72"/>
                </a:cxn>
                <a:cxn ang="0">
                  <a:pos x="22" y="70"/>
                </a:cxn>
                <a:cxn ang="0">
                  <a:pos x="11" y="62"/>
                </a:cxn>
                <a:cxn ang="0">
                  <a:pos x="4" y="50"/>
                </a:cxn>
                <a:cxn ang="0">
                  <a:pos x="0" y="36"/>
                </a:cxn>
                <a:cxn ang="0">
                  <a:pos x="4" y="22"/>
                </a:cxn>
                <a:cxn ang="0">
                  <a:pos x="11" y="11"/>
                </a:cxn>
                <a:cxn ang="0">
                  <a:pos x="22" y="3"/>
                </a:cxn>
                <a:cxn ang="0">
                  <a:pos x="37" y="0"/>
                </a:cxn>
              </a:cxnLst>
              <a:rect l="0" t="0" r="r" b="b"/>
              <a:pathLst>
                <a:path w="72" h="72">
                  <a:moveTo>
                    <a:pt x="37" y="0"/>
                  </a:moveTo>
                  <a:lnTo>
                    <a:pt x="51" y="3"/>
                  </a:lnTo>
                  <a:lnTo>
                    <a:pt x="62" y="11"/>
                  </a:lnTo>
                  <a:lnTo>
                    <a:pt x="70" y="22"/>
                  </a:lnTo>
                  <a:lnTo>
                    <a:pt x="72" y="36"/>
                  </a:lnTo>
                  <a:lnTo>
                    <a:pt x="70" y="50"/>
                  </a:lnTo>
                  <a:lnTo>
                    <a:pt x="62" y="62"/>
                  </a:lnTo>
                  <a:lnTo>
                    <a:pt x="51" y="70"/>
                  </a:lnTo>
                  <a:lnTo>
                    <a:pt x="37" y="72"/>
                  </a:lnTo>
                  <a:lnTo>
                    <a:pt x="22" y="70"/>
                  </a:lnTo>
                  <a:lnTo>
                    <a:pt x="11" y="62"/>
                  </a:lnTo>
                  <a:lnTo>
                    <a:pt x="4" y="50"/>
                  </a:lnTo>
                  <a:lnTo>
                    <a:pt x="0" y="36"/>
                  </a:lnTo>
                  <a:lnTo>
                    <a:pt x="4" y="22"/>
                  </a:lnTo>
                  <a:lnTo>
                    <a:pt x="11" y="11"/>
                  </a:lnTo>
                  <a:lnTo>
                    <a:pt x="22" y="3"/>
                  </a:lnTo>
                  <a:lnTo>
                    <a:pt x="37"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14" name="Line 158"/>
            <p:cNvSpPr>
              <a:spLocks noChangeShapeType="1"/>
            </p:cNvSpPr>
            <p:nvPr/>
          </p:nvSpPr>
          <p:spPr bwMode="auto">
            <a:xfrm flipV="1">
              <a:off x="4153172" y="4118139"/>
              <a:ext cx="6081" cy="2027"/>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15" name="Line 159"/>
            <p:cNvSpPr>
              <a:spLocks noChangeShapeType="1"/>
            </p:cNvSpPr>
            <p:nvPr/>
          </p:nvSpPr>
          <p:spPr bwMode="auto">
            <a:xfrm flipV="1">
              <a:off x="4203848" y="4120166"/>
              <a:ext cx="83109" cy="40533"/>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16" name="Line 160"/>
            <p:cNvSpPr>
              <a:spLocks noChangeShapeType="1"/>
            </p:cNvSpPr>
            <p:nvPr/>
          </p:nvSpPr>
          <p:spPr bwMode="auto">
            <a:xfrm>
              <a:off x="4157226" y="4053285"/>
              <a:ext cx="2027" cy="2027"/>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17" name="Line 161"/>
            <p:cNvSpPr>
              <a:spLocks noChangeShapeType="1"/>
            </p:cNvSpPr>
            <p:nvPr/>
          </p:nvSpPr>
          <p:spPr bwMode="auto">
            <a:xfrm flipV="1">
              <a:off x="4153172" y="4055312"/>
              <a:ext cx="129731" cy="64853"/>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18" name="Line 162"/>
            <p:cNvSpPr>
              <a:spLocks noChangeShapeType="1"/>
            </p:cNvSpPr>
            <p:nvPr/>
          </p:nvSpPr>
          <p:spPr bwMode="auto">
            <a:xfrm flipH="1">
              <a:off x="4286957" y="4089766"/>
              <a:ext cx="4054" cy="2837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19" name="Line 163"/>
            <p:cNvSpPr>
              <a:spLocks noChangeShapeType="1"/>
            </p:cNvSpPr>
            <p:nvPr/>
          </p:nvSpPr>
          <p:spPr bwMode="auto">
            <a:xfrm flipH="1">
              <a:off x="4270741" y="4118139"/>
              <a:ext cx="16216" cy="24320"/>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20" name="Line 164"/>
            <p:cNvSpPr>
              <a:spLocks noChangeShapeType="1"/>
            </p:cNvSpPr>
            <p:nvPr/>
          </p:nvSpPr>
          <p:spPr bwMode="auto">
            <a:xfrm flipH="1">
              <a:off x="4248443" y="4142459"/>
              <a:ext cx="22298" cy="162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21" name="Line 165"/>
            <p:cNvSpPr>
              <a:spLocks noChangeShapeType="1"/>
            </p:cNvSpPr>
            <p:nvPr/>
          </p:nvSpPr>
          <p:spPr bwMode="auto">
            <a:xfrm flipH="1">
              <a:off x="4220064" y="4158672"/>
              <a:ext cx="28379" cy="405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22" name="Line 166"/>
            <p:cNvSpPr>
              <a:spLocks noChangeShapeType="1"/>
            </p:cNvSpPr>
            <p:nvPr/>
          </p:nvSpPr>
          <p:spPr bwMode="auto">
            <a:xfrm flipH="1" flipV="1">
              <a:off x="4189658" y="4158672"/>
              <a:ext cx="30406" cy="405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23" name="Line 167"/>
            <p:cNvSpPr>
              <a:spLocks noChangeShapeType="1"/>
            </p:cNvSpPr>
            <p:nvPr/>
          </p:nvSpPr>
          <p:spPr bwMode="auto">
            <a:xfrm flipH="1" flipV="1">
              <a:off x="4167361" y="4142459"/>
              <a:ext cx="22298" cy="162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24" name="Line 168"/>
            <p:cNvSpPr>
              <a:spLocks noChangeShapeType="1"/>
            </p:cNvSpPr>
            <p:nvPr/>
          </p:nvSpPr>
          <p:spPr bwMode="auto">
            <a:xfrm flipH="1" flipV="1">
              <a:off x="4153172" y="4118139"/>
              <a:ext cx="14189" cy="24320"/>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25" name="Line 169"/>
            <p:cNvSpPr>
              <a:spLocks noChangeShapeType="1"/>
            </p:cNvSpPr>
            <p:nvPr/>
          </p:nvSpPr>
          <p:spPr bwMode="auto">
            <a:xfrm flipH="1" flipV="1">
              <a:off x="4145063" y="4089766"/>
              <a:ext cx="8108" cy="2837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26" name="Line 170"/>
            <p:cNvSpPr>
              <a:spLocks noChangeShapeType="1"/>
            </p:cNvSpPr>
            <p:nvPr/>
          </p:nvSpPr>
          <p:spPr bwMode="auto">
            <a:xfrm flipV="1">
              <a:off x="4145063" y="4061392"/>
              <a:ext cx="8108" cy="2837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27" name="Line 171"/>
            <p:cNvSpPr>
              <a:spLocks noChangeShapeType="1"/>
            </p:cNvSpPr>
            <p:nvPr/>
          </p:nvSpPr>
          <p:spPr bwMode="auto">
            <a:xfrm flipV="1">
              <a:off x="4153172" y="4039099"/>
              <a:ext cx="14189" cy="2229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28" name="Line 172"/>
            <p:cNvSpPr>
              <a:spLocks noChangeShapeType="1"/>
            </p:cNvSpPr>
            <p:nvPr/>
          </p:nvSpPr>
          <p:spPr bwMode="auto">
            <a:xfrm flipV="1">
              <a:off x="4167361" y="4022885"/>
              <a:ext cx="22298" cy="162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29" name="Line 173"/>
            <p:cNvSpPr>
              <a:spLocks noChangeShapeType="1"/>
            </p:cNvSpPr>
            <p:nvPr/>
          </p:nvSpPr>
          <p:spPr bwMode="auto">
            <a:xfrm flipV="1">
              <a:off x="4189658" y="4016805"/>
              <a:ext cx="30406" cy="6080"/>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30" name="Line 174"/>
            <p:cNvSpPr>
              <a:spLocks noChangeShapeType="1"/>
            </p:cNvSpPr>
            <p:nvPr/>
          </p:nvSpPr>
          <p:spPr bwMode="auto">
            <a:xfrm>
              <a:off x="4220064" y="4016805"/>
              <a:ext cx="28379" cy="6080"/>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31" name="Line 175"/>
            <p:cNvSpPr>
              <a:spLocks noChangeShapeType="1"/>
            </p:cNvSpPr>
            <p:nvPr/>
          </p:nvSpPr>
          <p:spPr bwMode="auto">
            <a:xfrm>
              <a:off x="4248443" y="4022885"/>
              <a:ext cx="22298" cy="162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32" name="Line 176"/>
            <p:cNvSpPr>
              <a:spLocks noChangeShapeType="1"/>
            </p:cNvSpPr>
            <p:nvPr/>
          </p:nvSpPr>
          <p:spPr bwMode="auto">
            <a:xfrm>
              <a:off x="4270741" y="4039099"/>
              <a:ext cx="16216" cy="2229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33" name="Line 177"/>
            <p:cNvSpPr>
              <a:spLocks noChangeShapeType="1"/>
            </p:cNvSpPr>
            <p:nvPr/>
          </p:nvSpPr>
          <p:spPr bwMode="auto">
            <a:xfrm>
              <a:off x="4286957" y="4061392"/>
              <a:ext cx="4054" cy="2837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5234" name="Freeform 178"/>
          <p:cNvSpPr>
            <a:spLocks/>
          </p:cNvSpPr>
          <p:nvPr/>
        </p:nvSpPr>
        <p:spPr bwMode="auto">
          <a:xfrm>
            <a:off x="3855195" y="4892327"/>
            <a:ext cx="143921" cy="145920"/>
          </a:xfrm>
          <a:custGeom>
            <a:avLst/>
            <a:gdLst/>
            <a:ahLst/>
            <a:cxnLst>
              <a:cxn ang="0">
                <a:pos x="36" y="0"/>
              </a:cxn>
              <a:cxn ang="0">
                <a:pos x="49" y="3"/>
              </a:cxn>
              <a:cxn ang="0">
                <a:pos x="62" y="10"/>
              </a:cxn>
              <a:cxn ang="0">
                <a:pos x="69" y="23"/>
              </a:cxn>
              <a:cxn ang="0">
                <a:pos x="71" y="36"/>
              </a:cxn>
              <a:cxn ang="0">
                <a:pos x="69" y="50"/>
              </a:cxn>
              <a:cxn ang="0">
                <a:pos x="62" y="61"/>
              </a:cxn>
              <a:cxn ang="0">
                <a:pos x="49" y="69"/>
              </a:cxn>
              <a:cxn ang="0">
                <a:pos x="36" y="72"/>
              </a:cxn>
              <a:cxn ang="0">
                <a:pos x="22" y="69"/>
              </a:cxn>
              <a:cxn ang="0">
                <a:pos x="11" y="61"/>
              </a:cxn>
              <a:cxn ang="0">
                <a:pos x="3" y="50"/>
              </a:cxn>
              <a:cxn ang="0">
                <a:pos x="0" y="36"/>
              </a:cxn>
              <a:cxn ang="0">
                <a:pos x="3" y="23"/>
              </a:cxn>
              <a:cxn ang="0">
                <a:pos x="11" y="10"/>
              </a:cxn>
              <a:cxn ang="0">
                <a:pos x="22" y="3"/>
              </a:cxn>
              <a:cxn ang="0">
                <a:pos x="36" y="0"/>
              </a:cxn>
            </a:cxnLst>
            <a:rect l="0" t="0" r="r" b="b"/>
            <a:pathLst>
              <a:path w="71" h="72">
                <a:moveTo>
                  <a:pt x="36" y="0"/>
                </a:moveTo>
                <a:lnTo>
                  <a:pt x="49" y="3"/>
                </a:lnTo>
                <a:lnTo>
                  <a:pt x="62" y="10"/>
                </a:lnTo>
                <a:lnTo>
                  <a:pt x="69" y="23"/>
                </a:lnTo>
                <a:lnTo>
                  <a:pt x="71" y="36"/>
                </a:lnTo>
                <a:lnTo>
                  <a:pt x="69" y="50"/>
                </a:lnTo>
                <a:lnTo>
                  <a:pt x="62" y="61"/>
                </a:lnTo>
                <a:lnTo>
                  <a:pt x="49" y="69"/>
                </a:lnTo>
                <a:lnTo>
                  <a:pt x="36" y="72"/>
                </a:lnTo>
                <a:lnTo>
                  <a:pt x="22" y="69"/>
                </a:lnTo>
                <a:lnTo>
                  <a:pt x="11" y="61"/>
                </a:lnTo>
                <a:lnTo>
                  <a:pt x="3" y="50"/>
                </a:lnTo>
                <a:lnTo>
                  <a:pt x="0" y="36"/>
                </a:lnTo>
                <a:lnTo>
                  <a:pt x="3" y="23"/>
                </a:lnTo>
                <a:lnTo>
                  <a:pt x="11" y="10"/>
                </a:lnTo>
                <a:lnTo>
                  <a:pt x="22" y="3"/>
                </a:lnTo>
                <a:lnTo>
                  <a:pt x="36"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35" name="Line 179"/>
          <p:cNvSpPr>
            <a:spLocks noChangeShapeType="1"/>
          </p:cNvSpPr>
          <p:nvPr/>
        </p:nvSpPr>
        <p:spPr bwMode="auto">
          <a:xfrm flipV="1">
            <a:off x="3891682" y="5026088"/>
            <a:ext cx="8108" cy="4053"/>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36" name="Line 180"/>
          <p:cNvSpPr>
            <a:spLocks noChangeShapeType="1"/>
          </p:cNvSpPr>
          <p:nvPr/>
        </p:nvSpPr>
        <p:spPr bwMode="auto">
          <a:xfrm flipV="1">
            <a:off x="3857222" y="4961234"/>
            <a:ext cx="42568" cy="22293"/>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37" name="Line 181"/>
          <p:cNvSpPr>
            <a:spLocks noChangeShapeType="1"/>
          </p:cNvSpPr>
          <p:nvPr/>
        </p:nvSpPr>
        <p:spPr bwMode="auto">
          <a:xfrm flipV="1">
            <a:off x="3891682" y="4975421"/>
            <a:ext cx="105407" cy="54720"/>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38" name="Line 182"/>
          <p:cNvSpPr>
            <a:spLocks noChangeShapeType="1"/>
          </p:cNvSpPr>
          <p:nvPr/>
        </p:nvSpPr>
        <p:spPr bwMode="auto">
          <a:xfrm flipV="1">
            <a:off x="3857222" y="4920701"/>
            <a:ext cx="125677" cy="62827"/>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39" name="Line 183"/>
          <p:cNvSpPr>
            <a:spLocks noChangeShapeType="1"/>
          </p:cNvSpPr>
          <p:nvPr/>
        </p:nvSpPr>
        <p:spPr bwMode="auto">
          <a:xfrm flipH="1">
            <a:off x="3995062" y="4965287"/>
            <a:ext cx="4054" cy="2837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40" name="Line 184"/>
          <p:cNvSpPr>
            <a:spLocks noChangeShapeType="1"/>
          </p:cNvSpPr>
          <p:nvPr/>
        </p:nvSpPr>
        <p:spPr bwMode="auto">
          <a:xfrm flipH="1">
            <a:off x="3980872" y="4993661"/>
            <a:ext cx="14189" cy="2229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41" name="Line 185"/>
          <p:cNvSpPr>
            <a:spLocks noChangeShapeType="1"/>
          </p:cNvSpPr>
          <p:nvPr/>
        </p:nvSpPr>
        <p:spPr bwMode="auto">
          <a:xfrm flipH="1">
            <a:off x="3954520" y="5015954"/>
            <a:ext cx="26352" cy="162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42" name="Line 186"/>
          <p:cNvSpPr>
            <a:spLocks noChangeShapeType="1"/>
          </p:cNvSpPr>
          <p:nvPr/>
        </p:nvSpPr>
        <p:spPr bwMode="auto">
          <a:xfrm flipH="1">
            <a:off x="3928169" y="5032168"/>
            <a:ext cx="26352" cy="6080"/>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43" name="Line 187"/>
          <p:cNvSpPr>
            <a:spLocks noChangeShapeType="1"/>
          </p:cNvSpPr>
          <p:nvPr/>
        </p:nvSpPr>
        <p:spPr bwMode="auto">
          <a:xfrm flipH="1" flipV="1">
            <a:off x="3899790" y="5032168"/>
            <a:ext cx="28379" cy="6080"/>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44" name="Line 188"/>
          <p:cNvSpPr>
            <a:spLocks noChangeShapeType="1"/>
          </p:cNvSpPr>
          <p:nvPr/>
        </p:nvSpPr>
        <p:spPr bwMode="auto">
          <a:xfrm flipH="1" flipV="1">
            <a:off x="3877493" y="5015954"/>
            <a:ext cx="22298" cy="162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45" name="Line 189"/>
          <p:cNvSpPr>
            <a:spLocks noChangeShapeType="1"/>
          </p:cNvSpPr>
          <p:nvPr/>
        </p:nvSpPr>
        <p:spPr bwMode="auto">
          <a:xfrm flipH="1" flipV="1">
            <a:off x="3861276" y="4993661"/>
            <a:ext cx="16216" cy="2229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46" name="Line 190"/>
          <p:cNvSpPr>
            <a:spLocks noChangeShapeType="1"/>
          </p:cNvSpPr>
          <p:nvPr/>
        </p:nvSpPr>
        <p:spPr bwMode="auto">
          <a:xfrm flipH="1" flipV="1">
            <a:off x="3855195" y="4965287"/>
            <a:ext cx="6081" cy="2837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47" name="Line 191"/>
          <p:cNvSpPr>
            <a:spLocks noChangeShapeType="1"/>
          </p:cNvSpPr>
          <p:nvPr/>
        </p:nvSpPr>
        <p:spPr bwMode="auto">
          <a:xfrm flipV="1">
            <a:off x="3855195" y="4938941"/>
            <a:ext cx="6081" cy="2634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48" name="Line 192"/>
          <p:cNvSpPr>
            <a:spLocks noChangeShapeType="1"/>
          </p:cNvSpPr>
          <p:nvPr/>
        </p:nvSpPr>
        <p:spPr bwMode="auto">
          <a:xfrm flipV="1">
            <a:off x="3861276" y="4912594"/>
            <a:ext cx="16216" cy="2634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49" name="Line 193"/>
          <p:cNvSpPr>
            <a:spLocks noChangeShapeType="1"/>
          </p:cNvSpPr>
          <p:nvPr/>
        </p:nvSpPr>
        <p:spPr bwMode="auto">
          <a:xfrm flipV="1">
            <a:off x="3877493" y="4898407"/>
            <a:ext cx="22298" cy="1418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50" name="Line 194"/>
          <p:cNvSpPr>
            <a:spLocks noChangeShapeType="1"/>
          </p:cNvSpPr>
          <p:nvPr/>
        </p:nvSpPr>
        <p:spPr bwMode="auto">
          <a:xfrm flipV="1">
            <a:off x="3899790" y="4892327"/>
            <a:ext cx="28379" cy="6080"/>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51" name="Line 195"/>
          <p:cNvSpPr>
            <a:spLocks noChangeShapeType="1"/>
          </p:cNvSpPr>
          <p:nvPr/>
        </p:nvSpPr>
        <p:spPr bwMode="auto">
          <a:xfrm>
            <a:off x="3928169" y="4892327"/>
            <a:ext cx="26352" cy="6080"/>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52" name="Line 196"/>
          <p:cNvSpPr>
            <a:spLocks noChangeShapeType="1"/>
          </p:cNvSpPr>
          <p:nvPr/>
        </p:nvSpPr>
        <p:spPr bwMode="auto">
          <a:xfrm>
            <a:off x="3954520" y="4898407"/>
            <a:ext cx="26352" cy="1418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53" name="Line 197"/>
          <p:cNvSpPr>
            <a:spLocks noChangeShapeType="1"/>
          </p:cNvSpPr>
          <p:nvPr/>
        </p:nvSpPr>
        <p:spPr bwMode="auto">
          <a:xfrm>
            <a:off x="3980872" y="4912594"/>
            <a:ext cx="14189" cy="2634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54" name="Line 198"/>
          <p:cNvSpPr>
            <a:spLocks noChangeShapeType="1"/>
          </p:cNvSpPr>
          <p:nvPr/>
        </p:nvSpPr>
        <p:spPr bwMode="auto">
          <a:xfrm>
            <a:off x="3995062" y="4938941"/>
            <a:ext cx="4054" cy="2634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55" name="Freeform 199"/>
          <p:cNvSpPr>
            <a:spLocks/>
          </p:cNvSpPr>
          <p:nvPr/>
        </p:nvSpPr>
        <p:spPr bwMode="auto">
          <a:xfrm>
            <a:off x="4291011" y="2849443"/>
            <a:ext cx="147975" cy="145920"/>
          </a:xfrm>
          <a:custGeom>
            <a:avLst/>
            <a:gdLst/>
            <a:ahLst/>
            <a:cxnLst>
              <a:cxn ang="0">
                <a:pos x="37" y="0"/>
              </a:cxn>
              <a:cxn ang="0">
                <a:pos x="51" y="3"/>
              </a:cxn>
              <a:cxn ang="0">
                <a:pos x="62" y="11"/>
              </a:cxn>
              <a:cxn ang="0">
                <a:pos x="70" y="22"/>
              </a:cxn>
              <a:cxn ang="0">
                <a:pos x="73" y="36"/>
              </a:cxn>
              <a:cxn ang="0">
                <a:pos x="70" y="49"/>
              </a:cxn>
              <a:cxn ang="0">
                <a:pos x="62" y="62"/>
              </a:cxn>
              <a:cxn ang="0">
                <a:pos x="51" y="69"/>
              </a:cxn>
              <a:cxn ang="0">
                <a:pos x="37" y="72"/>
              </a:cxn>
              <a:cxn ang="0">
                <a:pos x="22" y="69"/>
              </a:cxn>
              <a:cxn ang="0">
                <a:pos x="11" y="62"/>
              </a:cxn>
              <a:cxn ang="0">
                <a:pos x="3" y="49"/>
              </a:cxn>
              <a:cxn ang="0">
                <a:pos x="0" y="36"/>
              </a:cxn>
              <a:cxn ang="0">
                <a:pos x="3" y="22"/>
              </a:cxn>
              <a:cxn ang="0">
                <a:pos x="11" y="11"/>
              </a:cxn>
              <a:cxn ang="0">
                <a:pos x="22" y="3"/>
              </a:cxn>
              <a:cxn ang="0">
                <a:pos x="37" y="0"/>
              </a:cxn>
            </a:cxnLst>
            <a:rect l="0" t="0" r="r" b="b"/>
            <a:pathLst>
              <a:path w="73" h="72">
                <a:moveTo>
                  <a:pt x="37" y="0"/>
                </a:moveTo>
                <a:lnTo>
                  <a:pt x="51" y="3"/>
                </a:lnTo>
                <a:lnTo>
                  <a:pt x="62" y="11"/>
                </a:lnTo>
                <a:lnTo>
                  <a:pt x="70" y="22"/>
                </a:lnTo>
                <a:lnTo>
                  <a:pt x="73" y="36"/>
                </a:lnTo>
                <a:lnTo>
                  <a:pt x="70" y="49"/>
                </a:lnTo>
                <a:lnTo>
                  <a:pt x="62" y="62"/>
                </a:lnTo>
                <a:lnTo>
                  <a:pt x="51" y="69"/>
                </a:lnTo>
                <a:lnTo>
                  <a:pt x="37" y="72"/>
                </a:lnTo>
                <a:lnTo>
                  <a:pt x="22" y="69"/>
                </a:lnTo>
                <a:lnTo>
                  <a:pt x="11" y="62"/>
                </a:lnTo>
                <a:lnTo>
                  <a:pt x="3" y="49"/>
                </a:lnTo>
                <a:lnTo>
                  <a:pt x="0" y="36"/>
                </a:lnTo>
                <a:lnTo>
                  <a:pt x="3" y="22"/>
                </a:lnTo>
                <a:lnTo>
                  <a:pt x="11" y="11"/>
                </a:lnTo>
                <a:lnTo>
                  <a:pt x="22" y="3"/>
                </a:lnTo>
                <a:lnTo>
                  <a:pt x="37"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57" name="Line 201"/>
          <p:cNvSpPr>
            <a:spLocks noChangeShapeType="1"/>
          </p:cNvSpPr>
          <p:nvPr/>
        </p:nvSpPr>
        <p:spPr bwMode="auto">
          <a:xfrm flipV="1">
            <a:off x="4297092" y="2883896"/>
            <a:ext cx="121623" cy="60800"/>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58" name="Line 202"/>
          <p:cNvSpPr>
            <a:spLocks noChangeShapeType="1"/>
          </p:cNvSpPr>
          <p:nvPr/>
        </p:nvSpPr>
        <p:spPr bwMode="auto">
          <a:xfrm flipH="1">
            <a:off x="4432905" y="2922403"/>
            <a:ext cx="6081" cy="2634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59" name="Line 203"/>
          <p:cNvSpPr>
            <a:spLocks noChangeShapeType="1"/>
          </p:cNvSpPr>
          <p:nvPr/>
        </p:nvSpPr>
        <p:spPr bwMode="auto">
          <a:xfrm flipH="1">
            <a:off x="4416688" y="2948750"/>
            <a:ext cx="16216" cy="2634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21" name="Group 420"/>
          <p:cNvGrpSpPr/>
          <p:nvPr/>
        </p:nvGrpSpPr>
        <p:grpSpPr>
          <a:xfrm>
            <a:off x="3530867" y="3621605"/>
            <a:ext cx="206759" cy="206720"/>
            <a:chOff x="3530867" y="3621605"/>
            <a:chExt cx="206759" cy="206720"/>
          </a:xfrm>
        </p:grpSpPr>
        <p:sp>
          <p:nvSpPr>
            <p:cNvPr id="45123" name="Line 67"/>
            <p:cNvSpPr>
              <a:spLocks noChangeShapeType="1"/>
            </p:cNvSpPr>
            <p:nvPr/>
          </p:nvSpPr>
          <p:spPr bwMode="auto">
            <a:xfrm flipH="1">
              <a:off x="3733572" y="3724965"/>
              <a:ext cx="4054" cy="324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24" name="Line 68"/>
            <p:cNvSpPr>
              <a:spLocks noChangeShapeType="1"/>
            </p:cNvSpPr>
            <p:nvPr/>
          </p:nvSpPr>
          <p:spPr bwMode="auto">
            <a:xfrm flipH="1">
              <a:off x="3717355" y="3757391"/>
              <a:ext cx="16216" cy="2837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25" name="Line 69"/>
            <p:cNvSpPr>
              <a:spLocks noChangeShapeType="1"/>
            </p:cNvSpPr>
            <p:nvPr/>
          </p:nvSpPr>
          <p:spPr bwMode="auto">
            <a:xfrm flipH="1">
              <a:off x="3695058" y="3785765"/>
              <a:ext cx="22298"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26" name="Line 70"/>
            <p:cNvSpPr>
              <a:spLocks noChangeShapeType="1"/>
            </p:cNvSpPr>
            <p:nvPr/>
          </p:nvSpPr>
          <p:spPr bwMode="auto">
            <a:xfrm flipH="1">
              <a:off x="3668706" y="3808058"/>
              <a:ext cx="26352" cy="1418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27" name="Line 71"/>
            <p:cNvSpPr>
              <a:spLocks noChangeShapeType="1"/>
            </p:cNvSpPr>
            <p:nvPr/>
          </p:nvSpPr>
          <p:spPr bwMode="auto">
            <a:xfrm flipH="1">
              <a:off x="3634246" y="3822245"/>
              <a:ext cx="34460" cy="60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28" name="Line 72"/>
            <p:cNvSpPr>
              <a:spLocks noChangeShapeType="1"/>
            </p:cNvSpPr>
            <p:nvPr/>
          </p:nvSpPr>
          <p:spPr bwMode="auto">
            <a:xfrm flipH="1" flipV="1">
              <a:off x="3603841" y="3822245"/>
              <a:ext cx="30406" cy="60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29" name="Line 73"/>
            <p:cNvSpPr>
              <a:spLocks noChangeShapeType="1"/>
            </p:cNvSpPr>
            <p:nvPr/>
          </p:nvSpPr>
          <p:spPr bwMode="auto">
            <a:xfrm flipH="1" flipV="1">
              <a:off x="3573435" y="3808058"/>
              <a:ext cx="30406" cy="1418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30" name="Line 74"/>
            <p:cNvSpPr>
              <a:spLocks noChangeShapeType="1"/>
            </p:cNvSpPr>
            <p:nvPr/>
          </p:nvSpPr>
          <p:spPr bwMode="auto">
            <a:xfrm flipH="1" flipV="1">
              <a:off x="3551137" y="3785765"/>
              <a:ext cx="22298"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31" name="Line 75"/>
            <p:cNvSpPr>
              <a:spLocks noChangeShapeType="1"/>
            </p:cNvSpPr>
            <p:nvPr/>
          </p:nvSpPr>
          <p:spPr bwMode="auto">
            <a:xfrm flipH="1" flipV="1">
              <a:off x="3538975" y="3757391"/>
              <a:ext cx="12162" cy="2837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32" name="Line 76"/>
            <p:cNvSpPr>
              <a:spLocks noChangeShapeType="1"/>
            </p:cNvSpPr>
            <p:nvPr/>
          </p:nvSpPr>
          <p:spPr bwMode="auto">
            <a:xfrm flipH="1" flipV="1">
              <a:off x="3530867" y="3724965"/>
              <a:ext cx="8108" cy="324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33" name="Line 77"/>
            <p:cNvSpPr>
              <a:spLocks noChangeShapeType="1"/>
            </p:cNvSpPr>
            <p:nvPr/>
          </p:nvSpPr>
          <p:spPr bwMode="auto">
            <a:xfrm flipV="1">
              <a:off x="3530867" y="3692538"/>
              <a:ext cx="8108" cy="324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34" name="Line 78"/>
            <p:cNvSpPr>
              <a:spLocks noChangeShapeType="1"/>
            </p:cNvSpPr>
            <p:nvPr/>
          </p:nvSpPr>
          <p:spPr bwMode="auto">
            <a:xfrm flipV="1">
              <a:off x="3538975" y="3664165"/>
              <a:ext cx="12162" cy="2837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35" name="Line 79"/>
            <p:cNvSpPr>
              <a:spLocks noChangeShapeType="1"/>
            </p:cNvSpPr>
            <p:nvPr/>
          </p:nvSpPr>
          <p:spPr bwMode="auto">
            <a:xfrm flipV="1">
              <a:off x="3551137" y="3641871"/>
              <a:ext cx="22298"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36" name="Line 80"/>
            <p:cNvSpPr>
              <a:spLocks noChangeShapeType="1"/>
            </p:cNvSpPr>
            <p:nvPr/>
          </p:nvSpPr>
          <p:spPr bwMode="auto">
            <a:xfrm flipV="1">
              <a:off x="3573435" y="3625658"/>
              <a:ext cx="30406" cy="1621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37" name="Line 81"/>
            <p:cNvSpPr>
              <a:spLocks noChangeShapeType="1"/>
            </p:cNvSpPr>
            <p:nvPr/>
          </p:nvSpPr>
          <p:spPr bwMode="auto">
            <a:xfrm flipV="1">
              <a:off x="3603841" y="3621605"/>
              <a:ext cx="30406" cy="40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38" name="Line 82"/>
            <p:cNvSpPr>
              <a:spLocks noChangeShapeType="1"/>
            </p:cNvSpPr>
            <p:nvPr/>
          </p:nvSpPr>
          <p:spPr bwMode="auto">
            <a:xfrm>
              <a:off x="3634246" y="3621605"/>
              <a:ext cx="34460" cy="40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39" name="Line 83"/>
            <p:cNvSpPr>
              <a:spLocks noChangeShapeType="1"/>
            </p:cNvSpPr>
            <p:nvPr/>
          </p:nvSpPr>
          <p:spPr bwMode="auto">
            <a:xfrm>
              <a:off x="3668706" y="3625658"/>
              <a:ext cx="26352" cy="1621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40" name="Line 84"/>
            <p:cNvSpPr>
              <a:spLocks noChangeShapeType="1"/>
            </p:cNvSpPr>
            <p:nvPr/>
          </p:nvSpPr>
          <p:spPr bwMode="auto">
            <a:xfrm>
              <a:off x="3695058" y="3641871"/>
              <a:ext cx="22298"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41" name="Line 85"/>
            <p:cNvSpPr>
              <a:spLocks noChangeShapeType="1"/>
            </p:cNvSpPr>
            <p:nvPr/>
          </p:nvSpPr>
          <p:spPr bwMode="auto">
            <a:xfrm>
              <a:off x="3717355" y="3664165"/>
              <a:ext cx="16216" cy="2837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42" name="Line 86"/>
            <p:cNvSpPr>
              <a:spLocks noChangeShapeType="1"/>
            </p:cNvSpPr>
            <p:nvPr/>
          </p:nvSpPr>
          <p:spPr bwMode="auto">
            <a:xfrm>
              <a:off x="3733572" y="3692538"/>
              <a:ext cx="4054" cy="324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65" name="Freeform 109"/>
            <p:cNvSpPr>
              <a:spLocks/>
            </p:cNvSpPr>
            <p:nvPr/>
          </p:nvSpPr>
          <p:spPr bwMode="auto">
            <a:xfrm>
              <a:off x="3553164" y="3641871"/>
              <a:ext cx="166218" cy="166187"/>
            </a:xfrm>
            <a:custGeom>
              <a:avLst/>
              <a:gdLst/>
              <a:ahLst/>
              <a:cxnLst>
                <a:cxn ang="0">
                  <a:pos x="72" y="0"/>
                </a:cxn>
                <a:cxn ang="0">
                  <a:pos x="82" y="10"/>
                </a:cxn>
                <a:cxn ang="0">
                  <a:pos x="10" y="82"/>
                </a:cxn>
                <a:cxn ang="0">
                  <a:pos x="0" y="72"/>
                </a:cxn>
                <a:cxn ang="0">
                  <a:pos x="72" y="0"/>
                </a:cxn>
              </a:cxnLst>
              <a:rect l="0" t="0" r="r" b="b"/>
              <a:pathLst>
                <a:path w="82" h="82">
                  <a:moveTo>
                    <a:pt x="72" y="0"/>
                  </a:moveTo>
                  <a:lnTo>
                    <a:pt x="82" y="10"/>
                  </a:lnTo>
                  <a:lnTo>
                    <a:pt x="10" y="82"/>
                  </a:lnTo>
                  <a:lnTo>
                    <a:pt x="0" y="72"/>
                  </a:lnTo>
                  <a:lnTo>
                    <a:pt x="72" y="0"/>
                  </a:lnTo>
                  <a:close/>
                </a:path>
              </a:pathLst>
            </a:custGeom>
            <a:solidFill>
              <a:srgbClr val="0000FF"/>
            </a:solid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66" name="Freeform 110"/>
            <p:cNvSpPr>
              <a:spLocks/>
            </p:cNvSpPr>
            <p:nvPr/>
          </p:nvSpPr>
          <p:spPr bwMode="auto">
            <a:xfrm>
              <a:off x="3553164" y="3641871"/>
              <a:ext cx="166218" cy="166187"/>
            </a:xfrm>
            <a:custGeom>
              <a:avLst/>
              <a:gdLst/>
              <a:ahLst/>
              <a:cxnLst>
                <a:cxn ang="0">
                  <a:pos x="10" y="0"/>
                </a:cxn>
                <a:cxn ang="0">
                  <a:pos x="82" y="72"/>
                </a:cxn>
                <a:cxn ang="0">
                  <a:pos x="72" y="82"/>
                </a:cxn>
                <a:cxn ang="0">
                  <a:pos x="0" y="10"/>
                </a:cxn>
                <a:cxn ang="0">
                  <a:pos x="10" y="0"/>
                </a:cxn>
              </a:cxnLst>
              <a:rect l="0" t="0" r="r" b="b"/>
              <a:pathLst>
                <a:path w="82" h="82">
                  <a:moveTo>
                    <a:pt x="10" y="0"/>
                  </a:moveTo>
                  <a:lnTo>
                    <a:pt x="82" y="72"/>
                  </a:lnTo>
                  <a:lnTo>
                    <a:pt x="72" y="82"/>
                  </a:lnTo>
                  <a:lnTo>
                    <a:pt x="0" y="10"/>
                  </a:lnTo>
                  <a:lnTo>
                    <a:pt x="10" y="0"/>
                  </a:lnTo>
                  <a:close/>
                </a:path>
              </a:pathLst>
            </a:custGeom>
            <a:solidFill>
              <a:srgbClr val="0000FF"/>
            </a:solid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25" name="Group 424"/>
          <p:cNvGrpSpPr/>
          <p:nvPr/>
        </p:nvGrpSpPr>
        <p:grpSpPr>
          <a:xfrm>
            <a:off x="2912616" y="2948750"/>
            <a:ext cx="1506099" cy="1499737"/>
            <a:chOff x="2912616" y="2948750"/>
            <a:chExt cx="1506099" cy="1499737"/>
          </a:xfrm>
        </p:grpSpPr>
        <p:sp>
          <p:nvSpPr>
            <p:cNvPr id="45062" name="Line 6"/>
            <p:cNvSpPr>
              <a:spLocks noChangeShapeType="1"/>
            </p:cNvSpPr>
            <p:nvPr/>
          </p:nvSpPr>
          <p:spPr bwMode="auto">
            <a:xfrm flipH="1">
              <a:off x="4331552" y="3897232"/>
              <a:ext cx="4054" cy="1824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63" name="Line 7"/>
            <p:cNvSpPr>
              <a:spLocks noChangeShapeType="1"/>
            </p:cNvSpPr>
            <p:nvPr/>
          </p:nvSpPr>
          <p:spPr bwMode="auto">
            <a:xfrm flipH="1">
              <a:off x="4309254" y="3915472"/>
              <a:ext cx="22298" cy="648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66" name="Line 10"/>
            <p:cNvSpPr>
              <a:spLocks noChangeShapeType="1"/>
            </p:cNvSpPr>
            <p:nvPr/>
          </p:nvSpPr>
          <p:spPr bwMode="auto">
            <a:xfrm flipH="1">
              <a:off x="4145063" y="4205286"/>
              <a:ext cx="28379" cy="3040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67" name="Line 11"/>
            <p:cNvSpPr>
              <a:spLocks noChangeShapeType="1"/>
            </p:cNvSpPr>
            <p:nvPr/>
          </p:nvSpPr>
          <p:spPr bwMode="auto">
            <a:xfrm flipH="1">
              <a:off x="4112630" y="4235686"/>
              <a:ext cx="32433" cy="3040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68" name="Line 12"/>
            <p:cNvSpPr>
              <a:spLocks noChangeShapeType="1"/>
            </p:cNvSpPr>
            <p:nvPr/>
          </p:nvSpPr>
          <p:spPr bwMode="auto">
            <a:xfrm flipH="1">
              <a:off x="3999116" y="4318779"/>
              <a:ext cx="42568" cy="3040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69" name="Line 13"/>
            <p:cNvSpPr>
              <a:spLocks noChangeShapeType="1"/>
            </p:cNvSpPr>
            <p:nvPr/>
          </p:nvSpPr>
          <p:spPr bwMode="auto">
            <a:xfrm flipH="1">
              <a:off x="3966683" y="4349179"/>
              <a:ext cx="32433" cy="1418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70" name="Line 14"/>
            <p:cNvSpPr>
              <a:spLocks noChangeShapeType="1"/>
            </p:cNvSpPr>
            <p:nvPr/>
          </p:nvSpPr>
          <p:spPr bwMode="auto">
            <a:xfrm flipH="1">
              <a:off x="3826816" y="4399846"/>
              <a:ext cx="60812" cy="2026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71" name="Line 15"/>
            <p:cNvSpPr>
              <a:spLocks noChangeShapeType="1"/>
            </p:cNvSpPr>
            <p:nvPr/>
          </p:nvSpPr>
          <p:spPr bwMode="auto">
            <a:xfrm flipH="1">
              <a:off x="3802492" y="4420113"/>
              <a:ext cx="24325" cy="60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72" name="Line 16"/>
            <p:cNvSpPr>
              <a:spLocks noChangeShapeType="1"/>
            </p:cNvSpPr>
            <p:nvPr/>
          </p:nvSpPr>
          <p:spPr bwMode="auto">
            <a:xfrm flipH="1">
              <a:off x="3634246" y="4440380"/>
              <a:ext cx="83109" cy="60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73" name="Line 17"/>
            <p:cNvSpPr>
              <a:spLocks noChangeShapeType="1"/>
            </p:cNvSpPr>
            <p:nvPr/>
          </p:nvSpPr>
          <p:spPr bwMode="auto">
            <a:xfrm flipH="1">
              <a:off x="3630192" y="4446460"/>
              <a:ext cx="4054" cy="20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74" name="Line 18"/>
            <p:cNvSpPr>
              <a:spLocks noChangeShapeType="1"/>
            </p:cNvSpPr>
            <p:nvPr/>
          </p:nvSpPr>
          <p:spPr bwMode="auto">
            <a:xfrm flipH="1">
              <a:off x="3538975" y="4440380"/>
              <a:ext cx="4054" cy="20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75" name="Line 19"/>
            <p:cNvSpPr>
              <a:spLocks noChangeShapeType="1"/>
            </p:cNvSpPr>
            <p:nvPr/>
          </p:nvSpPr>
          <p:spPr bwMode="auto">
            <a:xfrm flipH="1" flipV="1">
              <a:off x="3457893" y="4424166"/>
              <a:ext cx="81082" cy="1621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76" name="Line 20"/>
            <p:cNvSpPr>
              <a:spLocks noChangeShapeType="1"/>
            </p:cNvSpPr>
            <p:nvPr/>
          </p:nvSpPr>
          <p:spPr bwMode="auto">
            <a:xfrm flipH="1" flipV="1">
              <a:off x="3354513" y="4391739"/>
              <a:ext cx="20271" cy="60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77" name="Line 21"/>
            <p:cNvSpPr>
              <a:spLocks noChangeShapeType="1"/>
            </p:cNvSpPr>
            <p:nvPr/>
          </p:nvSpPr>
          <p:spPr bwMode="auto">
            <a:xfrm flipH="1" flipV="1">
              <a:off x="3293702" y="4359313"/>
              <a:ext cx="60812" cy="324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78" name="Line 22"/>
            <p:cNvSpPr>
              <a:spLocks noChangeShapeType="1"/>
            </p:cNvSpPr>
            <p:nvPr/>
          </p:nvSpPr>
          <p:spPr bwMode="auto">
            <a:xfrm flipH="1" flipV="1">
              <a:off x="3192349" y="4296486"/>
              <a:ext cx="28379" cy="1824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79" name="Line 23"/>
            <p:cNvSpPr>
              <a:spLocks noChangeShapeType="1"/>
            </p:cNvSpPr>
            <p:nvPr/>
          </p:nvSpPr>
          <p:spPr bwMode="auto">
            <a:xfrm flipH="1" flipV="1">
              <a:off x="3153835" y="4257979"/>
              <a:ext cx="38514" cy="3850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80" name="Line 24"/>
            <p:cNvSpPr>
              <a:spLocks noChangeShapeType="1"/>
            </p:cNvSpPr>
            <p:nvPr/>
          </p:nvSpPr>
          <p:spPr bwMode="auto">
            <a:xfrm flipH="1" flipV="1">
              <a:off x="3062618" y="4166779"/>
              <a:ext cx="28379" cy="2837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81" name="Line 25"/>
            <p:cNvSpPr>
              <a:spLocks noChangeShapeType="1"/>
            </p:cNvSpPr>
            <p:nvPr/>
          </p:nvSpPr>
          <p:spPr bwMode="auto">
            <a:xfrm flipH="1" flipV="1">
              <a:off x="3038293" y="4126246"/>
              <a:ext cx="24325" cy="4053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82" name="Line 26"/>
            <p:cNvSpPr>
              <a:spLocks noChangeShapeType="1"/>
            </p:cNvSpPr>
            <p:nvPr/>
          </p:nvSpPr>
          <p:spPr bwMode="auto">
            <a:xfrm flipH="1" flipV="1">
              <a:off x="2969373" y="4004645"/>
              <a:ext cx="24325" cy="4864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83" name="Line 27"/>
            <p:cNvSpPr>
              <a:spLocks noChangeShapeType="1"/>
            </p:cNvSpPr>
            <p:nvPr/>
          </p:nvSpPr>
          <p:spPr bwMode="auto">
            <a:xfrm flipH="1" flipV="1">
              <a:off x="2957211" y="3972219"/>
              <a:ext cx="12162" cy="324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84" name="Line 28"/>
            <p:cNvSpPr>
              <a:spLocks noChangeShapeType="1"/>
            </p:cNvSpPr>
            <p:nvPr/>
          </p:nvSpPr>
          <p:spPr bwMode="auto">
            <a:xfrm flipH="1" flipV="1">
              <a:off x="2920724" y="3822245"/>
              <a:ext cx="12162" cy="668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85" name="Line 29"/>
            <p:cNvSpPr>
              <a:spLocks noChangeShapeType="1"/>
            </p:cNvSpPr>
            <p:nvPr/>
          </p:nvSpPr>
          <p:spPr bwMode="auto">
            <a:xfrm flipH="1" flipV="1">
              <a:off x="2918697" y="3801978"/>
              <a:ext cx="2027" cy="2026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86" name="Line 30"/>
            <p:cNvSpPr>
              <a:spLocks noChangeShapeType="1"/>
            </p:cNvSpPr>
            <p:nvPr/>
          </p:nvSpPr>
          <p:spPr bwMode="auto">
            <a:xfrm flipV="1">
              <a:off x="2912616" y="3625658"/>
              <a:ext cx="8108" cy="89174"/>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87" name="Line 31"/>
            <p:cNvSpPr>
              <a:spLocks noChangeShapeType="1"/>
            </p:cNvSpPr>
            <p:nvPr/>
          </p:nvSpPr>
          <p:spPr bwMode="auto">
            <a:xfrm flipV="1">
              <a:off x="2936941" y="3532431"/>
              <a:ext cx="4054" cy="810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88" name="Line 32"/>
            <p:cNvSpPr>
              <a:spLocks noChangeShapeType="1"/>
            </p:cNvSpPr>
            <p:nvPr/>
          </p:nvSpPr>
          <p:spPr bwMode="auto">
            <a:xfrm flipV="1">
              <a:off x="2940995" y="3459471"/>
              <a:ext cx="24325" cy="7296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89" name="Line 33"/>
            <p:cNvSpPr>
              <a:spLocks noChangeShapeType="1"/>
            </p:cNvSpPr>
            <p:nvPr/>
          </p:nvSpPr>
          <p:spPr bwMode="auto">
            <a:xfrm flipV="1">
              <a:off x="3003833" y="3360164"/>
              <a:ext cx="8108" cy="2026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90" name="Line 34"/>
            <p:cNvSpPr>
              <a:spLocks noChangeShapeType="1"/>
            </p:cNvSpPr>
            <p:nvPr/>
          </p:nvSpPr>
          <p:spPr bwMode="auto">
            <a:xfrm flipV="1">
              <a:off x="3011942" y="3305444"/>
              <a:ext cx="38514" cy="5472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91" name="Line 35"/>
            <p:cNvSpPr>
              <a:spLocks noChangeShapeType="1"/>
            </p:cNvSpPr>
            <p:nvPr/>
          </p:nvSpPr>
          <p:spPr bwMode="auto">
            <a:xfrm flipV="1">
              <a:off x="3103159" y="3214244"/>
              <a:ext cx="20271"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92" name="Line 36"/>
            <p:cNvSpPr>
              <a:spLocks noChangeShapeType="1"/>
            </p:cNvSpPr>
            <p:nvPr/>
          </p:nvSpPr>
          <p:spPr bwMode="auto">
            <a:xfrm flipV="1">
              <a:off x="3123429" y="3175737"/>
              <a:ext cx="42568" cy="3850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93" name="Line 37"/>
            <p:cNvSpPr>
              <a:spLocks noChangeShapeType="1"/>
            </p:cNvSpPr>
            <p:nvPr/>
          </p:nvSpPr>
          <p:spPr bwMode="auto">
            <a:xfrm flipV="1">
              <a:off x="3234917" y="3102777"/>
              <a:ext cx="36487"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94" name="Line 38"/>
            <p:cNvSpPr>
              <a:spLocks noChangeShapeType="1"/>
            </p:cNvSpPr>
            <p:nvPr/>
          </p:nvSpPr>
          <p:spPr bwMode="auto">
            <a:xfrm flipV="1">
              <a:off x="3271404" y="3080483"/>
              <a:ext cx="40541" cy="2229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95" name="Line 39"/>
            <p:cNvSpPr>
              <a:spLocks noChangeShapeType="1"/>
            </p:cNvSpPr>
            <p:nvPr/>
          </p:nvSpPr>
          <p:spPr bwMode="auto">
            <a:xfrm flipV="1">
              <a:off x="3393027" y="3027790"/>
              <a:ext cx="50676" cy="1824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96" name="Line 40"/>
            <p:cNvSpPr>
              <a:spLocks noChangeShapeType="1"/>
            </p:cNvSpPr>
            <p:nvPr/>
          </p:nvSpPr>
          <p:spPr bwMode="auto">
            <a:xfrm flipV="1">
              <a:off x="3443703" y="3021710"/>
              <a:ext cx="32433" cy="60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97" name="Line 41"/>
            <p:cNvSpPr>
              <a:spLocks noChangeShapeType="1"/>
            </p:cNvSpPr>
            <p:nvPr/>
          </p:nvSpPr>
          <p:spPr bwMode="auto">
            <a:xfrm flipV="1">
              <a:off x="3563300" y="3003470"/>
              <a:ext cx="70947" cy="405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98" name="Line 42"/>
            <p:cNvSpPr>
              <a:spLocks noChangeShapeType="1"/>
            </p:cNvSpPr>
            <p:nvPr/>
          </p:nvSpPr>
          <p:spPr bwMode="auto">
            <a:xfrm>
              <a:off x="3634246" y="3003470"/>
              <a:ext cx="16216" cy="20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99" name="Line 43"/>
            <p:cNvSpPr>
              <a:spLocks noChangeShapeType="1"/>
            </p:cNvSpPr>
            <p:nvPr/>
          </p:nvSpPr>
          <p:spPr bwMode="auto">
            <a:xfrm>
              <a:off x="3737626" y="3009550"/>
              <a:ext cx="85136" cy="1824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00" name="Line 44"/>
            <p:cNvSpPr>
              <a:spLocks noChangeShapeType="1"/>
            </p:cNvSpPr>
            <p:nvPr/>
          </p:nvSpPr>
          <p:spPr bwMode="auto">
            <a:xfrm>
              <a:off x="3905871" y="3054137"/>
              <a:ext cx="12162" cy="60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01" name="Line 45"/>
            <p:cNvSpPr>
              <a:spLocks noChangeShapeType="1"/>
            </p:cNvSpPr>
            <p:nvPr/>
          </p:nvSpPr>
          <p:spPr bwMode="auto">
            <a:xfrm>
              <a:off x="3918034" y="3060217"/>
              <a:ext cx="66893" cy="324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02" name="Line 46"/>
            <p:cNvSpPr>
              <a:spLocks noChangeShapeType="1"/>
            </p:cNvSpPr>
            <p:nvPr/>
          </p:nvSpPr>
          <p:spPr bwMode="auto">
            <a:xfrm>
              <a:off x="4057900" y="3139257"/>
              <a:ext cx="18243" cy="1418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03" name="Line 47"/>
            <p:cNvSpPr>
              <a:spLocks noChangeShapeType="1"/>
            </p:cNvSpPr>
            <p:nvPr/>
          </p:nvSpPr>
          <p:spPr bwMode="auto">
            <a:xfrm>
              <a:off x="4076144" y="3153443"/>
              <a:ext cx="48649" cy="4256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04" name="Line 48"/>
            <p:cNvSpPr>
              <a:spLocks noChangeShapeType="1"/>
            </p:cNvSpPr>
            <p:nvPr/>
          </p:nvSpPr>
          <p:spPr bwMode="auto">
            <a:xfrm>
              <a:off x="4185604" y="3258830"/>
              <a:ext cx="20271" cy="2432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05" name="Line 49"/>
            <p:cNvSpPr>
              <a:spLocks noChangeShapeType="1"/>
            </p:cNvSpPr>
            <p:nvPr/>
          </p:nvSpPr>
          <p:spPr bwMode="auto">
            <a:xfrm>
              <a:off x="4205875" y="3283150"/>
              <a:ext cx="32433" cy="4661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06" name="Line 50"/>
            <p:cNvSpPr>
              <a:spLocks noChangeShapeType="1"/>
            </p:cNvSpPr>
            <p:nvPr/>
          </p:nvSpPr>
          <p:spPr bwMode="auto">
            <a:xfrm>
              <a:off x="4282903" y="3406777"/>
              <a:ext cx="18243" cy="3648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07" name="Line 51"/>
            <p:cNvSpPr>
              <a:spLocks noChangeShapeType="1"/>
            </p:cNvSpPr>
            <p:nvPr/>
          </p:nvSpPr>
          <p:spPr bwMode="auto">
            <a:xfrm>
              <a:off x="4301146" y="3443257"/>
              <a:ext cx="14189" cy="4458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08" name="Line 52"/>
            <p:cNvSpPr>
              <a:spLocks noChangeShapeType="1"/>
            </p:cNvSpPr>
            <p:nvPr/>
          </p:nvSpPr>
          <p:spPr bwMode="auto">
            <a:xfrm>
              <a:off x="4337633" y="3570938"/>
              <a:ext cx="14189" cy="5472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09" name="Line 53"/>
            <p:cNvSpPr>
              <a:spLocks noChangeShapeType="1"/>
            </p:cNvSpPr>
            <p:nvPr/>
          </p:nvSpPr>
          <p:spPr bwMode="auto">
            <a:xfrm>
              <a:off x="4351823" y="3625658"/>
              <a:ext cx="2027" cy="3242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10" name="Line 54"/>
            <p:cNvSpPr>
              <a:spLocks noChangeShapeType="1"/>
            </p:cNvSpPr>
            <p:nvPr/>
          </p:nvSpPr>
          <p:spPr bwMode="auto">
            <a:xfrm flipH="1">
              <a:off x="4351823" y="3724965"/>
              <a:ext cx="4054" cy="87147"/>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56" name="Line 200"/>
            <p:cNvSpPr>
              <a:spLocks noChangeShapeType="1"/>
            </p:cNvSpPr>
            <p:nvPr/>
          </p:nvSpPr>
          <p:spPr bwMode="auto">
            <a:xfrm flipV="1">
              <a:off x="4337633" y="2948750"/>
              <a:ext cx="81082" cy="40533"/>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60" name="Line 204"/>
            <p:cNvSpPr>
              <a:spLocks noChangeShapeType="1"/>
            </p:cNvSpPr>
            <p:nvPr/>
          </p:nvSpPr>
          <p:spPr bwMode="auto">
            <a:xfrm flipH="1">
              <a:off x="4394391" y="2975096"/>
              <a:ext cx="22298" cy="1418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5462" name="Group 406"/>
          <p:cNvGrpSpPr>
            <a:grpSpLocks/>
          </p:cNvGrpSpPr>
          <p:nvPr/>
        </p:nvGrpSpPr>
        <p:grpSpPr bwMode="auto">
          <a:xfrm>
            <a:off x="1155162" y="1536166"/>
            <a:ext cx="3881804" cy="4012798"/>
            <a:chOff x="1062" y="1338"/>
            <a:chExt cx="1915" cy="1980"/>
          </a:xfrm>
        </p:grpSpPr>
        <p:sp>
          <p:nvSpPr>
            <p:cNvPr id="45262" name="Line 206"/>
            <p:cNvSpPr>
              <a:spLocks noChangeShapeType="1"/>
            </p:cNvSpPr>
            <p:nvPr/>
          </p:nvSpPr>
          <p:spPr bwMode="auto">
            <a:xfrm flipH="1">
              <a:off x="2646" y="2055"/>
              <a:ext cx="14"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63" name="Line 207"/>
            <p:cNvSpPr>
              <a:spLocks noChangeShapeType="1"/>
            </p:cNvSpPr>
            <p:nvPr/>
          </p:nvSpPr>
          <p:spPr bwMode="auto">
            <a:xfrm flipH="1" flipV="1">
              <a:off x="2631" y="2055"/>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64" name="Line 208"/>
            <p:cNvSpPr>
              <a:spLocks noChangeShapeType="1"/>
            </p:cNvSpPr>
            <p:nvPr/>
          </p:nvSpPr>
          <p:spPr bwMode="auto">
            <a:xfrm flipH="1" flipV="1">
              <a:off x="2620" y="2048"/>
              <a:ext cx="11" cy="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65" name="Line 209"/>
            <p:cNvSpPr>
              <a:spLocks noChangeShapeType="1"/>
            </p:cNvSpPr>
            <p:nvPr/>
          </p:nvSpPr>
          <p:spPr bwMode="auto">
            <a:xfrm flipH="1" flipV="1">
              <a:off x="2612" y="2035"/>
              <a:ext cx="8" cy="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66" name="Line 210"/>
            <p:cNvSpPr>
              <a:spLocks noChangeShapeType="1"/>
            </p:cNvSpPr>
            <p:nvPr/>
          </p:nvSpPr>
          <p:spPr bwMode="auto">
            <a:xfrm flipH="1" flipV="1">
              <a:off x="2609" y="2022"/>
              <a:ext cx="3" cy="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67" name="Line 211"/>
            <p:cNvSpPr>
              <a:spLocks noChangeShapeType="1"/>
            </p:cNvSpPr>
            <p:nvPr/>
          </p:nvSpPr>
          <p:spPr bwMode="auto">
            <a:xfrm flipV="1">
              <a:off x="2609" y="2008"/>
              <a:ext cx="3"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68" name="Line 212"/>
            <p:cNvSpPr>
              <a:spLocks noChangeShapeType="1"/>
            </p:cNvSpPr>
            <p:nvPr/>
          </p:nvSpPr>
          <p:spPr bwMode="auto">
            <a:xfrm flipV="1">
              <a:off x="2612" y="1997"/>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69" name="Line 213"/>
            <p:cNvSpPr>
              <a:spLocks noChangeShapeType="1"/>
            </p:cNvSpPr>
            <p:nvPr/>
          </p:nvSpPr>
          <p:spPr bwMode="auto">
            <a:xfrm flipV="1">
              <a:off x="2620" y="1989"/>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70" name="Line 214"/>
            <p:cNvSpPr>
              <a:spLocks noChangeShapeType="1"/>
            </p:cNvSpPr>
            <p:nvPr/>
          </p:nvSpPr>
          <p:spPr bwMode="auto">
            <a:xfrm flipV="1">
              <a:off x="2631" y="1986"/>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71" name="Line 215"/>
            <p:cNvSpPr>
              <a:spLocks noChangeShapeType="1"/>
            </p:cNvSpPr>
            <p:nvPr/>
          </p:nvSpPr>
          <p:spPr bwMode="auto">
            <a:xfrm>
              <a:off x="2646" y="1986"/>
              <a:ext cx="14"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72" name="Line 216"/>
            <p:cNvSpPr>
              <a:spLocks noChangeShapeType="1"/>
            </p:cNvSpPr>
            <p:nvPr/>
          </p:nvSpPr>
          <p:spPr bwMode="auto">
            <a:xfrm>
              <a:off x="2660" y="1989"/>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73" name="Line 217"/>
            <p:cNvSpPr>
              <a:spLocks noChangeShapeType="1"/>
            </p:cNvSpPr>
            <p:nvPr/>
          </p:nvSpPr>
          <p:spPr bwMode="auto">
            <a:xfrm>
              <a:off x="2671" y="1997"/>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74" name="Line 218"/>
            <p:cNvSpPr>
              <a:spLocks noChangeShapeType="1"/>
            </p:cNvSpPr>
            <p:nvPr/>
          </p:nvSpPr>
          <p:spPr bwMode="auto">
            <a:xfrm>
              <a:off x="2679" y="2008"/>
              <a:ext cx="3"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75" name="Freeform 219"/>
            <p:cNvSpPr>
              <a:spLocks/>
            </p:cNvSpPr>
            <p:nvPr/>
          </p:nvSpPr>
          <p:spPr bwMode="auto">
            <a:xfrm>
              <a:off x="1457" y="2094"/>
              <a:ext cx="72" cy="72"/>
            </a:xfrm>
            <a:custGeom>
              <a:avLst/>
              <a:gdLst/>
              <a:ahLst/>
              <a:cxnLst>
                <a:cxn ang="0">
                  <a:pos x="37" y="0"/>
                </a:cxn>
                <a:cxn ang="0">
                  <a:pos x="51" y="2"/>
                </a:cxn>
                <a:cxn ang="0">
                  <a:pos x="62" y="10"/>
                </a:cxn>
                <a:cxn ang="0">
                  <a:pos x="70" y="22"/>
                </a:cxn>
                <a:cxn ang="0">
                  <a:pos x="72" y="35"/>
                </a:cxn>
                <a:cxn ang="0">
                  <a:pos x="70" y="50"/>
                </a:cxn>
                <a:cxn ang="0">
                  <a:pos x="62" y="61"/>
                </a:cxn>
                <a:cxn ang="0">
                  <a:pos x="51" y="69"/>
                </a:cxn>
                <a:cxn ang="0">
                  <a:pos x="37" y="72"/>
                </a:cxn>
                <a:cxn ang="0">
                  <a:pos x="22" y="69"/>
                </a:cxn>
                <a:cxn ang="0">
                  <a:pos x="11" y="61"/>
                </a:cxn>
                <a:cxn ang="0">
                  <a:pos x="4" y="50"/>
                </a:cxn>
                <a:cxn ang="0">
                  <a:pos x="0" y="35"/>
                </a:cxn>
                <a:cxn ang="0">
                  <a:pos x="4" y="22"/>
                </a:cxn>
                <a:cxn ang="0">
                  <a:pos x="11" y="10"/>
                </a:cxn>
                <a:cxn ang="0">
                  <a:pos x="22" y="2"/>
                </a:cxn>
                <a:cxn ang="0">
                  <a:pos x="37" y="0"/>
                </a:cxn>
              </a:cxnLst>
              <a:rect l="0" t="0" r="r" b="b"/>
              <a:pathLst>
                <a:path w="72" h="72">
                  <a:moveTo>
                    <a:pt x="37" y="0"/>
                  </a:moveTo>
                  <a:lnTo>
                    <a:pt x="51" y="2"/>
                  </a:lnTo>
                  <a:lnTo>
                    <a:pt x="62" y="10"/>
                  </a:lnTo>
                  <a:lnTo>
                    <a:pt x="70" y="22"/>
                  </a:lnTo>
                  <a:lnTo>
                    <a:pt x="72" y="35"/>
                  </a:lnTo>
                  <a:lnTo>
                    <a:pt x="70" y="50"/>
                  </a:lnTo>
                  <a:lnTo>
                    <a:pt x="62" y="61"/>
                  </a:lnTo>
                  <a:lnTo>
                    <a:pt x="51" y="69"/>
                  </a:lnTo>
                  <a:lnTo>
                    <a:pt x="37" y="72"/>
                  </a:lnTo>
                  <a:lnTo>
                    <a:pt x="22" y="69"/>
                  </a:lnTo>
                  <a:lnTo>
                    <a:pt x="11" y="61"/>
                  </a:lnTo>
                  <a:lnTo>
                    <a:pt x="4" y="50"/>
                  </a:lnTo>
                  <a:lnTo>
                    <a:pt x="0" y="35"/>
                  </a:lnTo>
                  <a:lnTo>
                    <a:pt x="4" y="22"/>
                  </a:lnTo>
                  <a:lnTo>
                    <a:pt x="11" y="10"/>
                  </a:lnTo>
                  <a:lnTo>
                    <a:pt x="22" y="2"/>
                  </a:lnTo>
                  <a:lnTo>
                    <a:pt x="37"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76" name="Line 220"/>
            <p:cNvSpPr>
              <a:spLocks noChangeShapeType="1"/>
            </p:cNvSpPr>
            <p:nvPr/>
          </p:nvSpPr>
          <p:spPr bwMode="auto">
            <a:xfrm flipV="1">
              <a:off x="1469" y="2132"/>
              <a:ext cx="51" cy="24"/>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77" name="Line 221"/>
            <p:cNvSpPr>
              <a:spLocks noChangeShapeType="1"/>
            </p:cNvSpPr>
            <p:nvPr/>
          </p:nvSpPr>
          <p:spPr bwMode="auto">
            <a:xfrm flipV="1">
              <a:off x="1457" y="2102"/>
              <a:ext cx="58" cy="29"/>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78" name="Line 222"/>
            <p:cNvSpPr>
              <a:spLocks noChangeShapeType="1"/>
            </p:cNvSpPr>
            <p:nvPr/>
          </p:nvSpPr>
          <p:spPr bwMode="auto">
            <a:xfrm flipH="1">
              <a:off x="1527" y="2129"/>
              <a:ext cx="2" cy="15"/>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79" name="Line 223"/>
            <p:cNvSpPr>
              <a:spLocks noChangeShapeType="1"/>
            </p:cNvSpPr>
            <p:nvPr/>
          </p:nvSpPr>
          <p:spPr bwMode="auto">
            <a:xfrm flipH="1">
              <a:off x="1519" y="2144"/>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80" name="Line 224"/>
            <p:cNvSpPr>
              <a:spLocks noChangeShapeType="1"/>
            </p:cNvSpPr>
            <p:nvPr/>
          </p:nvSpPr>
          <p:spPr bwMode="auto">
            <a:xfrm flipH="1">
              <a:off x="1508" y="2155"/>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81" name="Line 225"/>
            <p:cNvSpPr>
              <a:spLocks noChangeShapeType="1"/>
            </p:cNvSpPr>
            <p:nvPr/>
          </p:nvSpPr>
          <p:spPr bwMode="auto">
            <a:xfrm flipH="1">
              <a:off x="1494" y="2163"/>
              <a:ext cx="14"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82" name="Line 226"/>
            <p:cNvSpPr>
              <a:spLocks noChangeShapeType="1"/>
            </p:cNvSpPr>
            <p:nvPr/>
          </p:nvSpPr>
          <p:spPr bwMode="auto">
            <a:xfrm flipH="1" flipV="1">
              <a:off x="1479" y="2163"/>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83" name="Line 227"/>
            <p:cNvSpPr>
              <a:spLocks noChangeShapeType="1"/>
            </p:cNvSpPr>
            <p:nvPr/>
          </p:nvSpPr>
          <p:spPr bwMode="auto">
            <a:xfrm flipH="1" flipV="1">
              <a:off x="1468" y="2155"/>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84" name="Line 228"/>
            <p:cNvSpPr>
              <a:spLocks noChangeShapeType="1"/>
            </p:cNvSpPr>
            <p:nvPr/>
          </p:nvSpPr>
          <p:spPr bwMode="auto">
            <a:xfrm flipH="1" flipV="1">
              <a:off x="1461" y="2144"/>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85" name="Line 229"/>
            <p:cNvSpPr>
              <a:spLocks noChangeShapeType="1"/>
            </p:cNvSpPr>
            <p:nvPr/>
          </p:nvSpPr>
          <p:spPr bwMode="auto">
            <a:xfrm flipH="1" flipV="1">
              <a:off x="1457" y="2129"/>
              <a:ext cx="4" cy="15"/>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86" name="Line 230"/>
            <p:cNvSpPr>
              <a:spLocks noChangeShapeType="1"/>
            </p:cNvSpPr>
            <p:nvPr/>
          </p:nvSpPr>
          <p:spPr bwMode="auto">
            <a:xfrm flipV="1">
              <a:off x="1457" y="2116"/>
              <a:ext cx="4" cy="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87" name="Line 231"/>
            <p:cNvSpPr>
              <a:spLocks noChangeShapeType="1"/>
            </p:cNvSpPr>
            <p:nvPr/>
          </p:nvSpPr>
          <p:spPr bwMode="auto">
            <a:xfrm flipV="1">
              <a:off x="1461" y="2104"/>
              <a:ext cx="7"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88" name="Line 232"/>
            <p:cNvSpPr>
              <a:spLocks noChangeShapeType="1"/>
            </p:cNvSpPr>
            <p:nvPr/>
          </p:nvSpPr>
          <p:spPr bwMode="auto">
            <a:xfrm flipV="1">
              <a:off x="1468" y="2096"/>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89" name="Line 233"/>
            <p:cNvSpPr>
              <a:spLocks noChangeShapeType="1"/>
            </p:cNvSpPr>
            <p:nvPr/>
          </p:nvSpPr>
          <p:spPr bwMode="auto">
            <a:xfrm flipV="1">
              <a:off x="1479" y="2094"/>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90" name="Line 234"/>
            <p:cNvSpPr>
              <a:spLocks noChangeShapeType="1"/>
            </p:cNvSpPr>
            <p:nvPr/>
          </p:nvSpPr>
          <p:spPr bwMode="auto">
            <a:xfrm>
              <a:off x="1494" y="2094"/>
              <a:ext cx="14"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91" name="Line 235"/>
            <p:cNvSpPr>
              <a:spLocks noChangeShapeType="1"/>
            </p:cNvSpPr>
            <p:nvPr/>
          </p:nvSpPr>
          <p:spPr bwMode="auto">
            <a:xfrm>
              <a:off x="1508" y="2096"/>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92" name="Line 236"/>
            <p:cNvSpPr>
              <a:spLocks noChangeShapeType="1"/>
            </p:cNvSpPr>
            <p:nvPr/>
          </p:nvSpPr>
          <p:spPr bwMode="auto">
            <a:xfrm>
              <a:off x="1519" y="2104"/>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93" name="Line 237"/>
            <p:cNvSpPr>
              <a:spLocks noChangeShapeType="1"/>
            </p:cNvSpPr>
            <p:nvPr/>
          </p:nvSpPr>
          <p:spPr bwMode="auto">
            <a:xfrm>
              <a:off x="1527" y="2116"/>
              <a:ext cx="2" cy="1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94" name="Freeform 238"/>
            <p:cNvSpPr>
              <a:spLocks noEditPoints="1"/>
            </p:cNvSpPr>
            <p:nvPr/>
          </p:nvSpPr>
          <p:spPr bwMode="auto">
            <a:xfrm>
              <a:off x="1207" y="1461"/>
              <a:ext cx="129" cy="129"/>
            </a:xfrm>
            <a:custGeom>
              <a:avLst/>
              <a:gdLst/>
              <a:ahLst/>
              <a:cxnLst>
                <a:cxn ang="0">
                  <a:pos x="56" y="6"/>
                </a:cxn>
                <a:cxn ang="0">
                  <a:pos x="47" y="7"/>
                </a:cxn>
                <a:cxn ang="0">
                  <a:pos x="37" y="9"/>
                </a:cxn>
                <a:cxn ang="0">
                  <a:pos x="37" y="120"/>
                </a:cxn>
                <a:cxn ang="0">
                  <a:pos x="48" y="122"/>
                </a:cxn>
                <a:cxn ang="0">
                  <a:pos x="57" y="122"/>
                </a:cxn>
                <a:cxn ang="0">
                  <a:pos x="70" y="121"/>
                </a:cxn>
                <a:cxn ang="0">
                  <a:pos x="82" y="115"/>
                </a:cxn>
                <a:cxn ang="0">
                  <a:pos x="92" y="107"/>
                </a:cxn>
                <a:cxn ang="0">
                  <a:pos x="100" y="96"/>
                </a:cxn>
                <a:cxn ang="0">
                  <a:pos x="105" y="81"/>
                </a:cxn>
                <a:cxn ang="0">
                  <a:pos x="107" y="65"/>
                </a:cxn>
                <a:cxn ang="0">
                  <a:pos x="105" y="48"/>
                </a:cxn>
                <a:cxn ang="0">
                  <a:pos x="100" y="34"/>
                </a:cxn>
                <a:cxn ang="0">
                  <a:pos x="92" y="21"/>
                </a:cxn>
                <a:cxn ang="0">
                  <a:pos x="82" y="14"/>
                </a:cxn>
                <a:cxn ang="0">
                  <a:pos x="70" y="8"/>
                </a:cxn>
                <a:cxn ang="0">
                  <a:pos x="56" y="6"/>
                </a:cxn>
                <a:cxn ang="0">
                  <a:pos x="0" y="0"/>
                </a:cxn>
                <a:cxn ang="0">
                  <a:pos x="52" y="0"/>
                </a:cxn>
                <a:cxn ang="0">
                  <a:pos x="70" y="2"/>
                </a:cxn>
                <a:cxn ang="0">
                  <a:pos x="84" y="4"/>
                </a:cxn>
                <a:cxn ang="0">
                  <a:pos x="96" y="7"/>
                </a:cxn>
                <a:cxn ang="0">
                  <a:pos x="109" y="16"/>
                </a:cxn>
                <a:cxn ang="0">
                  <a:pos x="120" y="29"/>
                </a:cxn>
                <a:cxn ang="0">
                  <a:pos x="126" y="45"/>
                </a:cxn>
                <a:cxn ang="0">
                  <a:pos x="129" y="63"/>
                </a:cxn>
                <a:cxn ang="0">
                  <a:pos x="126" y="81"/>
                </a:cxn>
                <a:cxn ang="0">
                  <a:pos x="121" y="96"/>
                </a:cxn>
                <a:cxn ang="0">
                  <a:pos x="112" y="109"/>
                </a:cxn>
                <a:cxn ang="0">
                  <a:pos x="99" y="120"/>
                </a:cxn>
                <a:cxn ang="0">
                  <a:pos x="80" y="126"/>
                </a:cxn>
                <a:cxn ang="0">
                  <a:pos x="58" y="129"/>
                </a:cxn>
                <a:cxn ang="0">
                  <a:pos x="0" y="129"/>
                </a:cxn>
                <a:cxn ang="0">
                  <a:pos x="0" y="126"/>
                </a:cxn>
                <a:cxn ang="0">
                  <a:pos x="5" y="126"/>
                </a:cxn>
                <a:cxn ang="0">
                  <a:pos x="9" y="126"/>
                </a:cxn>
                <a:cxn ang="0">
                  <a:pos x="13" y="125"/>
                </a:cxn>
                <a:cxn ang="0">
                  <a:pos x="15" y="123"/>
                </a:cxn>
                <a:cxn ang="0">
                  <a:pos x="17" y="121"/>
                </a:cxn>
                <a:cxn ang="0">
                  <a:pos x="17" y="119"/>
                </a:cxn>
                <a:cxn ang="0">
                  <a:pos x="18" y="115"/>
                </a:cxn>
                <a:cxn ang="0">
                  <a:pos x="18" y="112"/>
                </a:cxn>
                <a:cxn ang="0">
                  <a:pos x="18" y="107"/>
                </a:cxn>
                <a:cxn ang="0">
                  <a:pos x="18" y="23"/>
                </a:cxn>
                <a:cxn ang="0">
                  <a:pos x="18" y="17"/>
                </a:cxn>
                <a:cxn ang="0">
                  <a:pos x="18" y="13"/>
                </a:cxn>
                <a:cxn ang="0">
                  <a:pos x="17" y="9"/>
                </a:cxn>
                <a:cxn ang="0">
                  <a:pos x="16" y="7"/>
                </a:cxn>
                <a:cxn ang="0">
                  <a:pos x="14" y="5"/>
                </a:cxn>
                <a:cxn ang="0">
                  <a:pos x="9" y="3"/>
                </a:cxn>
                <a:cxn ang="0">
                  <a:pos x="5" y="3"/>
                </a:cxn>
                <a:cxn ang="0">
                  <a:pos x="0" y="3"/>
                </a:cxn>
                <a:cxn ang="0">
                  <a:pos x="0" y="0"/>
                </a:cxn>
              </a:cxnLst>
              <a:rect l="0" t="0" r="r" b="b"/>
              <a:pathLst>
                <a:path w="129" h="129">
                  <a:moveTo>
                    <a:pt x="56" y="6"/>
                  </a:moveTo>
                  <a:lnTo>
                    <a:pt x="47" y="7"/>
                  </a:lnTo>
                  <a:lnTo>
                    <a:pt x="37" y="9"/>
                  </a:lnTo>
                  <a:lnTo>
                    <a:pt x="37" y="120"/>
                  </a:lnTo>
                  <a:lnTo>
                    <a:pt x="48" y="122"/>
                  </a:lnTo>
                  <a:lnTo>
                    <a:pt x="57" y="122"/>
                  </a:lnTo>
                  <a:lnTo>
                    <a:pt x="70" y="121"/>
                  </a:lnTo>
                  <a:lnTo>
                    <a:pt x="82" y="115"/>
                  </a:lnTo>
                  <a:lnTo>
                    <a:pt x="92" y="107"/>
                  </a:lnTo>
                  <a:lnTo>
                    <a:pt x="100" y="96"/>
                  </a:lnTo>
                  <a:lnTo>
                    <a:pt x="105" y="81"/>
                  </a:lnTo>
                  <a:lnTo>
                    <a:pt x="107" y="65"/>
                  </a:lnTo>
                  <a:lnTo>
                    <a:pt x="105" y="48"/>
                  </a:lnTo>
                  <a:lnTo>
                    <a:pt x="100" y="34"/>
                  </a:lnTo>
                  <a:lnTo>
                    <a:pt x="92" y="21"/>
                  </a:lnTo>
                  <a:lnTo>
                    <a:pt x="82" y="14"/>
                  </a:lnTo>
                  <a:lnTo>
                    <a:pt x="70" y="8"/>
                  </a:lnTo>
                  <a:lnTo>
                    <a:pt x="56" y="6"/>
                  </a:lnTo>
                  <a:close/>
                  <a:moveTo>
                    <a:pt x="0" y="0"/>
                  </a:moveTo>
                  <a:lnTo>
                    <a:pt x="52" y="0"/>
                  </a:lnTo>
                  <a:lnTo>
                    <a:pt x="70" y="2"/>
                  </a:lnTo>
                  <a:lnTo>
                    <a:pt x="84" y="4"/>
                  </a:lnTo>
                  <a:lnTo>
                    <a:pt x="96" y="7"/>
                  </a:lnTo>
                  <a:lnTo>
                    <a:pt x="109" y="16"/>
                  </a:lnTo>
                  <a:lnTo>
                    <a:pt x="120" y="29"/>
                  </a:lnTo>
                  <a:lnTo>
                    <a:pt x="126" y="45"/>
                  </a:lnTo>
                  <a:lnTo>
                    <a:pt x="129" y="63"/>
                  </a:lnTo>
                  <a:lnTo>
                    <a:pt x="126" y="81"/>
                  </a:lnTo>
                  <a:lnTo>
                    <a:pt x="121" y="96"/>
                  </a:lnTo>
                  <a:lnTo>
                    <a:pt x="112" y="109"/>
                  </a:lnTo>
                  <a:lnTo>
                    <a:pt x="99" y="120"/>
                  </a:lnTo>
                  <a:lnTo>
                    <a:pt x="80" y="126"/>
                  </a:lnTo>
                  <a:lnTo>
                    <a:pt x="58" y="129"/>
                  </a:lnTo>
                  <a:lnTo>
                    <a:pt x="0" y="129"/>
                  </a:lnTo>
                  <a:lnTo>
                    <a:pt x="0" y="126"/>
                  </a:lnTo>
                  <a:lnTo>
                    <a:pt x="5" y="126"/>
                  </a:lnTo>
                  <a:lnTo>
                    <a:pt x="9" y="126"/>
                  </a:lnTo>
                  <a:lnTo>
                    <a:pt x="13" y="125"/>
                  </a:lnTo>
                  <a:lnTo>
                    <a:pt x="15" y="123"/>
                  </a:lnTo>
                  <a:lnTo>
                    <a:pt x="17" y="121"/>
                  </a:lnTo>
                  <a:lnTo>
                    <a:pt x="17" y="119"/>
                  </a:lnTo>
                  <a:lnTo>
                    <a:pt x="18" y="115"/>
                  </a:lnTo>
                  <a:lnTo>
                    <a:pt x="18" y="112"/>
                  </a:lnTo>
                  <a:lnTo>
                    <a:pt x="18" y="107"/>
                  </a:lnTo>
                  <a:lnTo>
                    <a:pt x="18" y="23"/>
                  </a:lnTo>
                  <a:lnTo>
                    <a:pt x="18" y="17"/>
                  </a:lnTo>
                  <a:lnTo>
                    <a:pt x="18" y="13"/>
                  </a:lnTo>
                  <a:lnTo>
                    <a:pt x="17" y="9"/>
                  </a:lnTo>
                  <a:lnTo>
                    <a:pt x="16" y="7"/>
                  </a:lnTo>
                  <a:lnTo>
                    <a:pt x="14" y="5"/>
                  </a:lnTo>
                  <a:lnTo>
                    <a:pt x="9" y="3"/>
                  </a:lnTo>
                  <a:lnTo>
                    <a:pt x="5" y="3"/>
                  </a:lnTo>
                  <a:lnTo>
                    <a:pt x="0" y="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95" name="Freeform 239"/>
            <p:cNvSpPr>
              <a:spLocks noEditPoints="1"/>
            </p:cNvSpPr>
            <p:nvPr/>
          </p:nvSpPr>
          <p:spPr bwMode="auto">
            <a:xfrm>
              <a:off x="1350" y="1501"/>
              <a:ext cx="77" cy="91"/>
            </a:xfrm>
            <a:custGeom>
              <a:avLst/>
              <a:gdLst/>
              <a:ahLst/>
              <a:cxnLst>
                <a:cxn ang="0">
                  <a:pos x="35" y="43"/>
                </a:cxn>
                <a:cxn ang="0">
                  <a:pos x="24" y="49"/>
                </a:cxn>
                <a:cxn ang="0">
                  <a:pos x="19" y="54"/>
                </a:cxn>
                <a:cxn ang="0">
                  <a:pos x="16" y="63"/>
                </a:cxn>
                <a:cxn ang="0">
                  <a:pos x="18" y="71"/>
                </a:cxn>
                <a:cxn ang="0">
                  <a:pos x="22" y="77"/>
                </a:cxn>
                <a:cxn ang="0">
                  <a:pos x="29" y="79"/>
                </a:cxn>
                <a:cxn ang="0">
                  <a:pos x="48" y="70"/>
                </a:cxn>
                <a:cxn ang="0">
                  <a:pos x="35" y="0"/>
                </a:cxn>
                <a:cxn ang="0">
                  <a:pos x="54" y="5"/>
                </a:cxn>
                <a:cxn ang="0">
                  <a:pos x="60" y="9"/>
                </a:cxn>
                <a:cxn ang="0">
                  <a:pos x="63" y="16"/>
                </a:cxn>
                <a:cxn ang="0">
                  <a:pos x="63" y="25"/>
                </a:cxn>
                <a:cxn ang="0">
                  <a:pos x="63" y="59"/>
                </a:cxn>
                <a:cxn ang="0">
                  <a:pos x="64" y="69"/>
                </a:cxn>
                <a:cxn ang="0">
                  <a:pos x="64" y="74"/>
                </a:cxn>
                <a:cxn ang="0">
                  <a:pos x="65" y="78"/>
                </a:cxn>
                <a:cxn ang="0">
                  <a:pos x="67" y="79"/>
                </a:cxn>
                <a:cxn ang="0">
                  <a:pos x="72" y="77"/>
                </a:cxn>
                <a:cxn ang="0">
                  <a:pos x="77" y="72"/>
                </a:cxn>
                <a:cxn ang="0">
                  <a:pos x="67" y="86"/>
                </a:cxn>
                <a:cxn ang="0">
                  <a:pos x="55" y="90"/>
                </a:cxn>
                <a:cxn ang="0">
                  <a:pos x="51" y="86"/>
                </a:cxn>
                <a:cxn ang="0">
                  <a:pos x="48" y="80"/>
                </a:cxn>
                <a:cxn ang="0">
                  <a:pos x="43" y="80"/>
                </a:cxn>
                <a:cxn ang="0">
                  <a:pos x="35" y="85"/>
                </a:cxn>
                <a:cxn ang="0">
                  <a:pos x="31" y="88"/>
                </a:cxn>
                <a:cxn ang="0">
                  <a:pos x="20" y="91"/>
                </a:cxn>
                <a:cxn ang="0">
                  <a:pos x="10" y="88"/>
                </a:cxn>
                <a:cxn ang="0">
                  <a:pos x="2" y="80"/>
                </a:cxn>
                <a:cxn ang="0">
                  <a:pos x="0" y="69"/>
                </a:cxn>
                <a:cxn ang="0">
                  <a:pos x="1" y="61"/>
                </a:cxn>
                <a:cxn ang="0">
                  <a:pos x="6" y="53"/>
                </a:cxn>
                <a:cxn ang="0">
                  <a:pos x="16" y="46"/>
                </a:cxn>
                <a:cxn ang="0">
                  <a:pos x="48" y="32"/>
                </a:cxn>
                <a:cxn ang="0">
                  <a:pos x="46" y="18"/>
                </a:cxn>
                <a:cxn ang="0">
                  <a:pos x="41" y="9"/>
                </a:cxn>
                <a:cxn ang="0">
                  <a:pos x="32" y="7"/>
                </a:cxn>
                <a:cxn ang="0">
                  <a:pos x="25" y="8"/>
                </a:cxn>
                <a:cxn ang="0">
                  <a:pos x="20" y="13"/>
                </a:cxn>
                <a:cxn ang="0">
                  <a:pos x="20" y="23"/>
                </a:cxn>
                <a:cxn ang="0">
                  <a:pos x="18" y="30"/>
                </a:cxn>
                <a:cxn ang="0">
                  <a:pos x="11" y="32"/>
                </a:cxn>
                <a:cxn ang="0">
                  <a:pos x="6" y="30"/>
                </a:cxn>
                <a:cxn ang="0">
                  <a:pos x="3" y="23"/>
                </a:cxn>
                <a:cxn ang="0">
                  <a:pos x="8" y="12"/>
                </a:cxn>
                <a:cxn ang="0">
                  <a:pos x="22" y="2"/>
                </a:cxn>
              </a:cxnLst>
              <a:rect l="0" t="0" r="r" b="b"/>
              <a:pathLst>
                <a:path w="77" h="91">
                  <a:moveTo>
                    <a:pt x="48" y="39"/>
                  </a:moveTo>
                  <a:lnTo>
                    <a:pt x="35" y="43"/>
                  </a:lnTo>
                  <a:lnTo>
                    <a:pt x="30" y="46"/>
                  </a:lnTo>
                  <a:lnTo>
                    <a:pt x="24" y="49"/>
                  </a:lnTo>
                  <a:lnTo>
                    <a:pt x="21" y="51"/>
                  </a:lnTo>
                  <a:lnTo>
                    <a:pt x="19" y="54"/>
                  </a:lnTo>
                  <a:lnTo>
                    <a:pt x="17" y="59"/>
                  </a:lnTo>
                  <a:lnTo>
                    <a:pt x="16" y="63"/>
                  </a:lnTo>
                  <a:lnTo>
                    <a:pt x="16" y="68"/>
                  </a:lnTo>
                  <a:lnTo>
                    <a:pt x="18" y="71"/>
                  </a:lnTo>
                  <a:lnTo>
                    <a:pt x="20" y="74"/>
                  </a:lnTo>
                  <a:lnTo>
                    <a:pt x="22" y="77"/>
                  </a:lnTo>
                  <a:lnTo>
                    <a:pt x="25" y="78"/>
                  </a:lnTo>
                  <a:lnTo>
                    <a:pt x="29" y="79"/>
                  </a:lnTo>
                  <a:lnTo>
                    <a:pt x="38" y="77"/>
                  </a:lnTo>
                  <a:lnTo>
                    <a:pt x="48" y="70"/>
                  </a:lnTo>
                  <a:lnTo>
                    <a:pt x="48" y="39"/>
                  </a:lnTo>
                  <a:close/>
                  <a:moveTo>
                    <a:pt x="35" y="0"/>
                  </a:moveTo>
                  <a:lnTo>
                    <a:pt x="45" y="1"/>
                  </a:lnTo>
                  <a:lnTo>
                    <a:pt x="54" y="5"/>
                  </a:lnTo>
                  <a:lnTo>
                    <a:pt x="58" y="7"/>
                  </a:lnTo>
                  <a:lnTo>
                    <a:pt x="60" y="9"/>
                  </a:lnTo>
                  <a:lnTo>
                    <a:pt x="62" y="13"/>
                  </a:lnTo>
                  <a:lnTo>
                    <a:pt x="63" y="16"/>
                  </a:lnTo>
                  <a:lnTo>
                    <a:pt x="63" y="19"/>
                  </a:lnTo>
                  <a:lnTo>
                    <a:pt x="63" y="25"/>
                  </a:lnTo>
                  <a:lnTo>
                    <a:pt x="63" y="30"/>
                  </a:lnTo>
                  <a:lnTo>
                    <a:pt x="63" y="59"/>
                  </a:lnTo>
                  <a:lnTo>
                    <a:pt x="64" y="64"/>
                  </a:lnTo>
                  <a:lnTo>
                    <a:pt x="64" y="69"/>
                  </a:lnTo>
                  <a:lnTo>
                    <a:pt x="64" y="72"/>
                  </a:lnTo>
                  <a:lnTo>
                    <a:pt x="64" y="74"/>
                  </a:lnTo>
                  <a:lnTo>
                    <a:pt x="64" y="77"/>
                  </a:lnTo>
                  <a:lnTo>
                    <a:pt x="65" y="78"/>
                  </a:lnTo>
                  <a:lnTo>
                    <a:pt x="66" y="79"/>
                  </a:lnTo>
                  <a:lnTo>
                    <a:pt x="67" y="79"/>
                  </a:lnTo>
                  <a:lnTo>
                    <a:pt x="71" y="78"/>
                  </a:lnTo>
                  <a:lnTo>
                    <a:pt x="72" y="77"/>
                  </a:lnTo>
                  <a:lnTo>
                    <a:pt x="74" y="75"/>
                  </a:lnTo>
                  <a:lnTo>
                    <a:pt x="77" y="72"/>
                  </a:lnTo>
                  <a:lnTo>
                    <a:pt x="77" y="77"/>
                  </a:lnTo>
                  <a:lnTo>
                    <a:pt x="67" y="86"/>
                  </a:lnTo>
                  <a:lnTo>
                    <a:pt x="58" y="91"/>
                  </a:lnTo>
                  <a:lnTo>
                    <a:pt x="55" y="90"/>
                  </a:lnTo>
                  <a:lnTo>
                    <a:pt x="52" y="89"/>
                  </a:lnTo>
                  <a:lnTo>
                    <a:pt x="51" y="86"/>
                  </a:lnTo>
                  <a:lnTo>
                    <a:pt x="49" y="84"/>
                  </a:lnTo>
                  <a:lnTo>
                    <a:pt x="48" y="80"/>
                  </a:lnTo>
                  <a:lnTo>
                    <a:pt x="48" y="75"/>
                  </a:lnTo>
                  <a:lnTo>
                    <a:pt x="43" y="80"/>
                  </a:lnTo>
                  <a:lnTo>
                    <a:pt x="39" y="82"/>
                  </a:lnTo>
                  <a:lnTo>
                    <a:pt x="35" y="85"/>
                  </a:lnTo>
                  <a:lnTo>
                    <a:pt x="33" y="86"/>
                  </a:lnTo>
                  <a:lnTo>
                    <a:pt x="31" y="88"/>
                  </a:lnTo>
                  <a:lnTo>
                    <a:pt x="25" y="90"/>
                  </a:lnTo>
                  <a:lnTo>
                    <a:pt x="20" y="91"/>
                  </a:lnTo>
                  <a:lnTo>
                    <a:pt x="14" y="90"/>
                  </a:lnTo>
                  <a:lnTo>
                    <a:pt x="10" y="88"/>
                  </a:lnTo>
                  <a:lnTo>
                    <a:pt x="6" y="84"/>
                  </a:lnTo>
                  <a:lnTo>
                    <a:pt x="2" y="80"/>
                  </a:lnTo>
                  <a:lnTo>
                    <a:pt x="0" y="74"/>
                  </a:lnTo>
                  <a:lnTo>
                    <a:pt x="0" y="69"/>
                  </a:lnTo>
                  <a:lnTo>
                    <a:pt x="0" y="64"/>
                  </a:lnTo>
                  <a:lnTo>
                    <a:pt x="1" y="61"/>
                  </a:lnTo>
                  <a:lnTo>
                    <a:pt x="2" y="58"/>
                  </a:lnTo>
                  <a:lnTo>
                    <a:pt x="6" y="53"/>
                  </a:lnTo>
                  <a:lnTo>
                    <a:pt x="10" y="50"/>
                  </a:lnTo>
                  <a:lnTo>
                    <a:pt x="16" y="46"/>
                  </a:lnTo>
                  <a:lnTo>
                    <a:pt x="29" y="40"/>
                  </a:lnTo>
                  <a:lnTo>
                    <a:pt x="48" y="32"/>
                  </a:lnTo>
                  <a:lnTo>
                    <a:pt x="48" y="29"/>
                  </a:lnTo>
                  <a:lnTo>
                    <a:pt x="46" y="18"/>
                  </a:lnTo>
                  <a:lnTo>
                    <a:pt x="43" y="11"/>
                  </a:lnTo>
                  <a:lnTo>
                    <a:pt x="41" y="9"/>
                  </a:lnTo>
                  <a:lnTo>
                    <a:pt x="37" y="7"/>
                  </a:lnTo>
                  <a:lnTo>
                    <a:pt x="32" y="7"/>
                  </a:lnTo>
                  <a:lnTo>
                    <a:pt x="29" y="7"/>
                  </a:lnTo>
                  <a:lnTo>
                    <a:pt x="25" y="8"/>
                  </a:lnTo>
                  <a:lnTo>
                    <a:pt x="23" y="10"/>
                  </a:lnTo>
                  <a:lnTo>
                    <a:pt x="20" y="13"/>
                  </a:lnTo>
                  <a:lnTo>
                    <a:pt x="20" y="17"/>
                  </a:lnTo>
                  <a:lnTo>
                    <a:pt x="20" y="23"/>
                  </a:lnTo>
                  <a:lnTo>
                    <a:pt x="19" y="27"/>
                  </a:lnTo>
                  <a:lnTo>
                    <a:pt x="18" y="30"/>
                  </a:lnTo>
                  <a:lnTo>
                    <a:pt x="14" y="32"/>
                  </a:lnTo>
                  <a:lnTo>
                    <a:pt x="11" y="32"/>
                  </a:lnTo>
                  <a:lnTo>
                    <a:pt x="9" y="32"/>
                  </a:lnTo>
                  <a:lnTo>
                    <a:pt x="6" y="30"/>
                  </a:lnTo>
                  <a:lnTo>
                    <a:pt x="4" y="27"/>
                  </a:lnTo>
                  <a:lnTo>
                    <a:pt x="3" y="23"/>
                  </a:lnTo>
                  <a:lnTo>
                    <a:pt x="4" y="18"/>
                  </a:lnTo>
                  <a:lnTo>
                    <a:pt x="8" y="12"/>
                  </a:lnTo>
                  <a:lnTo>
                    <a:pt x="12" y="8"/>
                  </a:lnTo>
                  <a:lnTo>
                    <a:pt x="22" y="2"/>
                  </a:lnTo>
                  <a:lnTo>
                    <a:pt x="3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96" name="Freeform 240"/>
            <p:cNvSpPr>
              <a:spLocks/>
            </p:cNvSpPr>
            <p:nvPr/>
          </p:nvSpPr>
          <p:spPr bwMode="auto">
            <a:xfrm>
              <a:off x="1430" y="1476"/>
              <a:ext cx="54" cy="116"/>
            </a:xfrm>
            <a:custGeom>
              <a:avLst/>
              <a:gdLst/>
              <a:ahLst/>
              <a:cxnLst>
                <a:cxn ang="0">
                  <a:pos x="27" y="0"/>
                </a:cxn>
                <a:cxn ang="0">
                  <a:pos x="29" y="0"/>
                </a:cxn>
                <a:cxn ang="0">
                  <a:pos x="29" y="27"/>
                </a:cxn>
                <a:cxn ang="0">
                  <a:pos x="49" y="27"/>
                </a:cxn>
                <a:cxn ang="0">
                  <a:pos x="49" y="33"/>
                </a:cxn>
                <a:cxn ang="0">
                  <a:pos x="29" y="33"/>
                </a:cxn>
                <a:cxn ang="0">
                  <a:pos x="29" y="89"/>
                </a:cxn>
                <a:cxn ang="0">
                  <a:pos x="29" y="94"/>
                </a:cxn>
                <a:cxn ang="0">
                  <a:pos x="31" y="98"/>
                </a:cxn>
                <a:cxn ang="0">
                  <a:pos x="32" y="100"/>
                </a:cxn>
                <a:cxn ang="0">
                  <a:pos x="35" y="103"/>
                </a:cxn>
                <a:cxn ang="0">
                  <a:pos x="38" y="104"/>
                </a:cxn>
                <a:cxn ang="0">
                  <a:pos x="42" y="103"/>
                </a:cxn>
                <a:cxn ang="0">
                  <a:pos x="45" y="102"/>
                </a:cxn>
                <a:cxn ang="0">
                  <a:pos x="47" y="100"/>
                </a:cxn>
                <a:cxn ang="0">
                  <a:pos x="49" y="97"/>
                </a:cxn>
                <a:cxn ang="0">
                  <a:pos x="54" y="97"/>
                </a:cxn>
                <a:cxn ang="0">
                  <a:pos x="50" y="103"/>
                </a:cxn>
                <a:cxn ang="0">
                  <a:pos x="48" y="107"/>
                </a:cxn>
                <a:cxn ang="0">
                  <a:pos x="44" y="110"/>
                </a:cxn>
                <a:cxn ang="0">
                  <a:pos x="39" y="114"/>
                </a:cxn>
                <a:cxn ang="0">
                  <a:pos x="35" y="115"/>
                </a:cxn>
                <a:cxn ang="0">
                  <a:pos x="31" y="116"/>
                </a:cxn>
                <a:cxn ang="0">
                  <a:pos x="26" y="115"/>
                </a:cxn>
                <a:cxn ang="0">
                  <a:pos x="22" y="113"/>
                </a:cxn>
                <a:cxn ang="0">
                  <a:pos x="18" y="110"/>
                </a:cxn>
                <a:cxn ang="0">
                  <a:pos x="15" y="106"/>
                </a:cxn>
                <a:cxn ang="0">
                  <a:pos x="14" y="103"/>
                </a:cxn>
                <a:cxn ang="0">
                  <a:pos x="14" y="98"/>
                </a:cxn>
                <a:cxn ang="0">
                  <a:pos x="14" y="92"/>
                </a:cxn>
                <a:cxn ang="0">
                  <a:pos x="14" y="33"/>
                </a:cxn>
                <a:cxn ang="0">
                  <a:pos x="0" y="33"/>
                </a:cxn>
                <a:cxn ang="0">
                  <a:pos x="0" y="31"/>
                </a:cxn>
                <a:cxn ang="0">
                  <a:pos x="5" y="27"/>
                </a:cxn>
                <a:cxn ang="0">
                  <a:pos x="11" y="24"/>
                </a:cxn>
                <a:cxn ang="0">
                  <a:pos x="16" y="19"/>
                </a:cxn>
                <a:cxn ang="0">
                  <a:pos x="21" y="12"/>
                </a:cxn>
                <a:cxn ang="0">
                  <a:pos x="23" y="10"/>
                </a:cxn>
                <a:cxn ang="0">
                  <a:pos x="25" y="5"/>
                </a:cxn>
                <a:cxn ang="0">
                  <a:pos x="27" y="0"/>
                </a:cxn>
              </a:cxnLst>
              <a:rect l="0" t="0" r="r" b="b"/>
              <a:pathLst>
                <a:path w="54" h="116">
                  <a:moveTo>
                    <a:pt x="27" y="0"/>
                  </a:moveTo>
                  <a:lnTo>
                    <a:pt x="29" y="0"/>
                  </a:lnTo>
                  <a:lnTo>
                    <a:pt x="29" y="27"/>
                  </a:lnTo>
                  <a:lnTo>
                    <a:pt x="49" y="27"/>
                  </a:lnTo>
                  <a:lnTo>
                    <a:pt x="49" y="33"/>
                  </a:lnTo>
                  <a:lnTo>
                    <a:pt x="29" y="33"/>
                  </a:lnTo>
                  <a:lnTo>
                    <a:pt x="29" y="89"/>
                  </a:lnTo>
                  <a:lnTo>
                    <a:pt x="29" y="94"/>
                  </a:lnTo>
                  <a:lnTo>
                    <a:pt x="31" y="98"/>
                  </a:lnTo>
                  <a:lnTo>
                    <a:pt x="32" y="100"/>
                  </a:lnTo>
                  <a:lnTo>
                    <a:pt x="35" y="103"/>
                  </a:lnTo>
                  <a:lnTo>
                    <a:pt x="38" y="104"/>
                  </a:lnTo>
                  <a:lnTo>
                    <a:pt x="42" y="103"/>
                  </a:lnTo>
                  <a:lnTo>
                    <a:pt x="45" y="102"/>
                  </a:lnTo>
                  <a:lnTo>
                    <a:pt x="47" y="100"/>
                  </a:lnTo>
                  <a:lnTo>
                    <a:pt x="49" y="97"/>
                  </a:lnTo>
                  <a:lnTo>
                    <a:pt x="54" y="97"/>
                  </a:lnTo>
                  <a:lnTo>
                    <a:pt x="50" y="103"/>
                  </a:lnTo>
                  <a:lnTo>
                    <a:pt x="48" y="107"/>
                  </a:lnTo>
                  <a:lnTo>
                    <a:pt x="44" y="110"/>
                  </a:lnTo>
                  <a:lnTo>
                    <a:pt x="39" y="114"/>
                  </a:lnTo>
                  <a:lnTo>
                    <a:pt x="35" y="115"/>
                  </a:lnTo>
                  <a:lnTo>
                    <a:pt x="31" y="116"/>
                  </a:lnTo>
                  <a:lnTo>
                    <a:pt x="26" y="115"/>
                  </a:lnTo>
                  <a:lnTo>
                    <a:pt x="22" y="113"/>
                  </a:lnTo>
                  <a:lnTo>
                    <a:pt x="18" y="110"/>
                  </a:lnTo>
                  <a:lnTo>
                    <a:pt x="15" y="106"/>
                  </a:lnTo>
                  <a:lnTo>
                    <a:pt x="14" y="103"/>
                  </a:lnTo>
                  <a:lnTo>
                    <a:pt x="14" y="98"/>
                  </a:lnTo>
                  <a:lnTo>
                    <a:pt x="14" y="92"/>
                  </a:lnTo>
                  <a:lnTo>
                    <a:pt x="14" y="33"/>
                  </a:lnTo>
                  <a:lnTo>
                    <a:pt x="0" y="33"/>
                  </a:lnTo>
                  <a:lnTo>
                    <a:pt x="0" y="31"/>
                  </a:lnTo>
                  <a:lnTo>
                    <a:pt x="5" y="27"/>
                  </a:lnTo>
                  <a:lnTo>
                    <a:pt x="11" y="24"/>
                  </a:lnTo>
                  <a:lnTo>
                    <a:pt x="16" y="19"/>
                  </a:lnTo>
                  <a:lnTo>
                    <a:pt x="21" y="12"/>
                  </a:lnTo>
                  <a:lnTo>
                    <a:pt x="23" y="10"/>
                  </a:lnTo>
                  <a:lnTo>
                    <a:pt x="25" y="5"/>
                  </a:lnTo>
                  <a:lnTo>
                    <a:pt x="2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97" name="Freeform 241"/>
            <p:cNvSpPr>
              <a:spLocks noEditPoints="1"/>
            </p:cNvSpPr>
            <p:nvPr/>
          </p:nvSpPr>
          <p:spPr bwMode="auto">
            <a:xfrm>
              <a:off x="1489" y="1501"/>
              <a:ext cx="79" cy="91"/>
            </a:xfrm>
            <a:custGeom>
              <a:avLst/>
              <a:gdLst/>
              <a:ahLst/>
              <a:cxnLst>
                <a:cxn ang="0">
                  <a:pos x="37" y="43"/>
                </a:cxn>
                <a:cxn ang="0">
                  <a:pos x="26" y="49"/>
                </a:cxn>
                <a:cxn ang="0">
                  <a:pos x="20" y="54"/>
                </a:cxn>
                <a:cxn ang="0">
                  <a:pos x="17" y="63"/>
                </a:cxn>
                <a:cxn ang="0">
                  <a:pos x="18" y="71"/>
                </a:cxn>
                <a:cxn ang="0">
                  <a:pos x="24" y="77"/>
                </a:cxn>
                <a:cxn ang="0">
                  <a:pos x="30" y="79"/>
                </a:cxn>
                <a:cxn ang="0">
                  <a:pos x="49" y="70"/>
                </a:cxn>
                <a:cxn ang="0">
                  <a:pos x="36" y="0"/>
                </a:cxn>
                <a:cxn ang="0">
                  <a:pos x="55" y="5"/>
                </a:cxn>
                <a:cxn ang="0">
                  <a:pos x="61" y="9"/>
                </a:cxn>
                <a:cxn ang="0">
                  <a:pos x="63" y="16"/>
                </a:cxn>
                <a:cxn ang="0">
                  <a:pos x="64" y="25"/>
                </a:cxn>
                <a:cxn ang="0">
                  <a:pos x="64" y="59"/>
                </a:cxn>
                <a:cxn ang="0">
                  <a:pos x="64" y="69"/>
                </a:cxn>
                <a:cxn ang="0">
                  <a:pos x="66" y="74"/>
                </a:cxn>
                <a:cxn ang="0">
                  <a:pos x="67" y="78"/>
                </a:cxn>
                <a:cxn ang="0">
                  <a:pos x="69" y="79"/>
                </a:cxn>
                <a:cxn ang="0">
                  <a:pos x="73" y="77"/>
                </a:cxn>
                <a:cxn ang="0">
                  <a:pos x="79" y="72"/>
                </a:cxn>
                <a:cxn ang="0">
                  <a:pos x="69" y="86"/>
                </a:cxn>
                <a:cxn ang="0">
                  <a:pos x="56" y="90"/>
                </a:cxn>
                <a:cxn ang="0">
                  <a:pos x="51" y="86"/>
                </a:cxn>
                <a:cxn ang="0">
                  <a:pos x="49" y="80"/>
                </a:cxn>
                <a:cxn ang="0">
                  <a:pos x="43" y="80"/>
                </a:cxn>
                <a:cxn ang="0">
                  <a:pos x="36" y="85"/>
                </a:cxn>
                <a:cxn ang="0">
                  <a:pos x="32" y="88"/>
                </a:cxn>
                <a:cxn ang="0">
                  <a:pos x="21" y="91"/>
                </a:cxn>
                <a:cxn ang="0">
                  <a:pos x="10" y="88"/>
                </a:cxn>
                <a:cxn ang="0">
                  <a:pos x="4" y="80"/>
                </a:cxn>
                <a:cxn ang="0">
                  <a:pos x="0" y="69"/>
                </a:cxn>
                <a:cxn ang="0">
                  <a:pos x="1" y="61"/>
                </a:cxn>
                <a:cxn ang="0">
                  <a:pos x="7" y="53"/>
                </a:cxn>
                <a:cxn ang="0">
                  <a:pos x="17" y="46"/>
                </a:cxn>
                <a:cxn ang="0">
                  <a:pos x="49" y="32"/>
                </a:cxn>
                <a:cxn ang="0">
                  <a:pos x="48" y="18"/>
                </a:cxn>
                <a:cxn ang="0">
                  <a:pos x="41" y="9"/>
                </a:cxn>
                <a:cxn ang="0">
                  <a:pos x="34" y="7"/>
                </a:cxn>
                <a:cxn ang="0">
                  <a:pos x="27" y="8"/>
                </a:cxn>
                <a:cxn ang="0">
                  <a:pos x="21" y="13"/>
                </a:cxn>
                <a:cxn ang="0">
                  <a:pos x="20" y="23"/>
                </a:cxn>
                <a:cxn ang="0">
                  <a:pos x="18" y="30"/>
                </a:cxn>
                <a:cxn ang="0">
                  <a:pos x="12" y="32"/>
                </a:cxn>
                <a:cxn ang="0">
                  <a:pos x="7" y="30"/>
                </a:cxn>
                <a:cxn ang="0">
                  <a:pos x="5" y="23"/>
                </a:cxn>
                <a:cxn ang="0">
                  <a:pos x="8" y="12"/>
                </a:cxn>
                <a:cxn ang="0">
                  <a:pos x="22" y="2"/>
                </a:cxn>
              </a:cxnLst>
              <a:rect l="0" t="0" r="r" b="b"/>
              <a:pathLst>
                <a:path w="79" h="91">
                  <a:moveTo>
                    <a:pt x="49" y="39"/>
                  </a:moveTo>
                  <a:lnTo>
                    <a:pt x="37" y="43"/>
                  </a:lnTo>
                  <a:lnTo>
                    <a:pt x="30" y="46"/>
                  </a:lnTo>
                  <a:lnTo>
                    <a:pt x="26" y="49"/>
                  </a:lnTo>
                  <a:lnTo>
                    <a:pt x="22" y="51"/>
                  </a:lnTo>
                  <a:lnTo>
                    <a:pt x="20" y="54"/>
                  </a:lnTo>
                  <a:lnTo>
                    <a:pt x="17" y="59"/>
                  </a:lnTo>
                  <a:lnTo>
                    <a:pt x="17" y="63"/>
                  </a:lnTo>
                  <a:lnTo>
                    <a:pt x="17" y="68"/>
                  </a:lnTo>
                  <a:lnTo>
                    <a:pt x="18" y="71"/>
                  </a:lnTo>
                  <a:lnTo>
                    <a:pt x="20" y="74"/>
                  </a:lnTo>
                  <a:lnTo>
                    <a:pt x="24" y="77"/>
                  </a:lnTo>
                  <a:lnTo>
                    <a:pt x="27" y="78"/>
                  </a:lnTo>
                  <a:lnTo>
                    <a:pt x="30" y="79"/>
                  </a:lnTo>
                  <a:lnTo>
                    <a:pt x="38" y="77"/>
                  </a:lnTo>
                  <a:lnTo>
                    <a:pt x="49" y="70"/>
                  </a:lnTo>
                  <a:lnTo>
                    <a:pt x="49" y="39"/>
                  </a:lnTo>
                  <a:close/>
                  <a:moveTo>
                    <a:pt x="36" y="0"/>
                  </a:moveTo>
                  <a:lnTo>
                    <a:pt x="47" y="1"/>
                  </a:lnTo>
                  <a:lnTo>
                    <a:pt x="55" y="5"/>
                  </a:lnTo>
                  <a:lnTo>
                    <a:pt x="58" y="7"/>
                  </a:lnTo>
                  <a:lnTo>
                    <a:pt x="61" y="9"/>
                  </a:lnTo>
                  <a:lnTo>
                    <a:pt x="63" y="13"/>
                  </a:lnTo>
                  <a:lnTo>
                    <a:pt x="63" y="16"/>
                  </a:lnTo>
                  <a:lnTo>
                    <a:pt x="64" y="19"/>
                  </a:lnTo>
                  <a:lnTo>
                    <a:pt x="64" y="25"/>
                  </a:lnTo>
                  <a:lnTo>
                    <a:pt x="64" y="30"/>
                  </a:lnTo>
                  <a:lnTo>
                    <a:pt x="64" y="59"/>
                  </a:lnTo>
                  <a:lnTo>
                    <a:pt x="64" y="64"/>
                  </a:lnTo>
                  <a:lnTo>
                    <a:pt x="64" y="69"/>
                  </a:lnTo>
                  <a:lnTo>
                    <a:pt x="64" y="72"/>
                  </a:lnTo>
                  <a:lnTo>
                    <a:pt x="66" y="74"/>
                  </a:lnTo>
                  <a:lnTo>
                    <a:pt x="66" y="77"/>
                  </a:lnTo>
                  <a:lnTo>
                    <a:pt x="67" y="78"/>
                  </a:lnTo>
                  <a:lnTo>
                    <a:pt x="68" y="79"/>
                  </a:lnTo>
                  <a:lnTo>
                    <a:pt x="69" y="79"/>
                  </a:lnTo>
                  <a:lnTo>
                    <a:pt x="71" y="78"/>
                  </a:lnTo>
                  <a:lnTo>
                    <a:pt x="73" y="77"/>
                  </a:lnTo>
                  <a:lnTo>
                    <a:pt x="76" y="75"/>
                  </a:lnTo>
                  <a:lnTo>
                    <a:pt x="79" y="72"/>
                  </a:lnTo>
                  <a:lnTo>
                    <a:pt x="79" y="77"/>
                  </a:lnTo>
                  <a:lnTo>
                    <a:pt x="69" y="86"/>
                  </a:lnTo>
                  <a:lnTo>
                    <a:pt x="59" y="91"/>
                  </a:lnTo>
                  <a:lnTo>
                    <a:pt x="56" y="90"/>
                  </a:lnTo>
                  <a:lnTo>
                    <a:pt x="53" y="89"/>
                  </a:lnTo>
                  <a:lnTo>
                    <a:pt x="51" y="86"/>
                  </a:lnTo>
                  <a:lnTo>
                    <a:pt x="50" y="84"/>
                  </a:lnTo>
                  <a:lnTo>
                    <a:pt x="49" y="80"/>
                  </a:lnTo>
                  <a:lnTo>
                    <a:pt x="49" y="75"/>
                  </a:lnTo>
                  <a:lnTo>
                    <a:pt x="43" y="80"/>
                  </a:lnTo>
                  <a:lnTo>
                    <a:pt x="39" y="82"/>
                  </a:lnTo>
                  <a:lnTo>
                    <a:pt x="36" y="85"/>
                  </a:lnTo>
                  <a:lnTo>
                    <a:pt x="34" y="86"/>
                  </a:lnTo>
                  <a:lnTo>
                    <a:pt x="32" y="88"/>
                  </a:lnTo>
                  <a:lnTo>
                    <a:pt x="27" y="90"/>
                  </a:lnTo>
                  <a:lnTo>
                    <a:pt x="21" y="91"/>
                  </a:lnTo>
                  <a:lnTo>
                    <a:pt x="16" y="90"/>
                  </a:lnTo>
                  <a:lnTo>
                    <a:pt x="10" y="88"/>
                  </a:lnTo>
                  <a:lnTo>
                    <a:pt x="6" y="84"/>
                  </a:lnTo>
                  <a:lnTo>
                    <a:pt x="4" y="80"/>
                  </a:lnTo>
                  <a:lnTo>
                    <a:pt x="1" y="74"/>
                  </a:lnTo>
                  <a:lnTo>
                    <a:pt x="0" y="69"/>
                  </a:lnTo>
                  <a:lnTo>
                    <a:pt x="1" y="64"/>
                  </a:lnTo>
                  <a:lnTo>
                    <a:pt x="1" y="61"/>
                  </a:lnTo>
                  <a:lnTo>
                    <a:pt x="4" y="58"/>
                  </a:lnTo>
                  <a:lnTo>
                    <a:pt x="7" y="53"/>
                  </a:lnTo>
                  <a:lnTo>
                    <a:pt x="11" y="50"/>
                  </a:lnTo>
                  <a:lnTo>
                    <a:pt x="17" y="46"/>
                  </a:lnTo>
                  <a:lnTo>
                    <a:pt x="29" y="40"/>
                  </a:lnTo>
                  <a:lnTo>
                    <a:pt x="49" y="32"/>
                  </a:lnTo>
                  <a:lnTo>
                    <a:pt x="49" y="29"/>
                  </a:lnTo>
                  <a:lnTo>
                    <a:pt x="48" y="18"/>
                  </a:lnTo>
                  <a:lnTo>
                    <a:pt x="45" y="11"/>
                  </a:lnTo>
                  <a:lnTo>
                    <a:pt x="41" y="9"/>
                  </a:lnTo>
                  <a:lnTo>
                    <a:pt x="38" y="7"/>
                  </a:lnTo>
                  <a:lnTo>
                    <a:pt x="34" y="7"/>
                  </a:lnTo>
                  <a:lnTo>
                    <a:pt x="29" y="7"/>
                  </a:lnTo>
                  <a:lnTo>
                    <a:pt x="27" y="8"/>
                  </a:lnTo>
                  <a:lnTo>
                    <a:pt x="24" y="10"/>
                  </a:lnTo>
                  <a:lnTo>
                    <a:pt x="21" y="13"/>
                  </a:lnTo>
                  <a:lnTo>
                    <a:pt x="20" y="17"/>
                  </a:lnTo>
                  <a:lnTo>
                    <a:pt x="20" y="23"/>
                  </a:lnTo>
                  <a:lnTo>
                    <a:pt x="20" y="27"/>
                  </a:lnTo>
                  <a:lnTo>
                    <a:pt x="18" y="30"/>
                  </a:lnTo>
                  <a:lnTo>
                    <a:pt x="16" y="32"/>
                  </a:lnTo>
                  <a:lnTo>
                    <a:pt x="12" y="32"/>
                  </a:lnTo>
                  <a:lnTo>
                    <a:pt x="9" y="32"/>
                  </a:lnTo>
                  <a:lnTo>
                    <a:pt x="7" y="30"/>
                  </a:lnTo>
                  <a:lnTo>
                    <a:pt x="5" y="27"/>
                  </a:lnTo>
                  <a:lnTo>
                    <a:pt x="5" y="23"/>
                  </a:lnTo>
                  <a:lnTo>
                    <a:pt x="6" y="18"/>
                  </a:lnTo>
                  <a:lnTo>
                    <a:pt x="8" y="12"/>
                  </a:lnTo>
                  <a:lnTo>
                    <a:pt x="12" y="8"/>
                  </a:lnTo>
                  <a:lnTo>
                    <a:pt x="22" y="2"/>
                  </a:lnTo>
                  <a:lnTo>
                    <a:pt x="3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98" name="Freeform 242"/>
            <p:cNvSpPr>
              <a:spLocks/>
            </p:cNvSpPr>
            <p:nvPr/>
          </p:nvSpPr>
          <p:spPr bwMode="auto">
            <a:xfrm>
              <a:off x="1628" y="1501"/>
              <a:ext cx="58" cy="91"/>
            </a:xfrm>
            <a:custGeom>
              <a:avLst/>
              <a:gdLst/>
              <a:ahLst/>
              <a:cxnLst>
                <a:cxn ang="0">
                  <a:pos x="29" y="0"/>
                </a:cxn>
                <a:cxn ang="0">
                  <a:pos x="38" y="2"/>
                </a:cxn>
                <a:cxn ang="0">
                  <a:pos x="44" y="5"/>
                </a:cxn>
                <a:cxn ang="0">
                  <a:pos x="47" y="5"/>
                </a:cxn>
                <a:cxn ang="0">
                  <a:pos x="48" y="2"/>
                </a:cxn>
                <a:cxn ang="0">
                  <a:pos x="51" y="0"/>
                </a:cxn>
                <a:cxn ang="0">
                  <a:pos x="49" y="30"/>
                </a:cxn>
                <a:cxn ang="0">
                  <a:pos x="40" y="11"/>
                </a:cxn>
                <a:cxn ang="0">
                  <a:pos x="32" y="7"/>
                </a:cxn>
                <a:cxn ang="0">
                  <a:pos x="22" y="7"/>
                </a:cxn>
                <a:cxn ang="0">
                  <a:pos x="16" y="10"/>
                </a:cxn>
                <a:cxn ang="0">
                  <a:pos x="12" y="15"/>
                </a:cxn>
                <a:cxn ang="0">
                  <a:pos x="12" y="22"/>
                </a:cxn>
                <a:cxn ang="0">
                  <a:pos x="16" y="29"/>
                </a:cxn>
                <a:cxn ang="0">
                  <a:pos x="25" y="35"/>
                </a:cxn>
                <a:cxn ang="0">
                  <a:pos x="49" y="48"/>
                </a:cxn>
                <a:cxn ang="0">
                  <a:pos x="58" y="64"/>
                </a:cxn>
                <a:cxn ang="0">
                  <a:pos x="48" y="83"/>
                </a:cxn>
                <a:cxn ang="0">
                  <a:pos x="28" y="91"/>
                </a:cxn>
                <a:cxn ang="0">
                  <a:pos x="11" y="88"/>
                </a:cxn>
                <a:cxn ang="0">
                  <a:pos x="5" y="86"/>
                </a:cxn>
                <a:cxn ang="0">
                  <a:pos x="3" y="89"/>
                </a:cxn>
                <a:cxn ang="0">
                  <a:pos x="0" y="91"/>
                </a:cxn>
                <a:cxn ang="0">
                  <a:pos x="2" y="60"/>
                </a:cxn>
                <a:cxn ang="0">
                  <a:pos x="12" y="79"/>
                </a:cxn>
                <a:cxn ang="0">
                  <a:pos x="23" y="84"/>
                </a:cxn>
                <a:cxn ang="0">
                  <a:pos x="33" y="84"/>
                </a:cxn>
                <a:cxn ang="0">
                  <a:pos x="39" y="81"/>
                </a:cxn>
                <a:cxn ang="0">
                  <a:pos x="43" y="75"/>
                </a:cxn>
                <a:cxn ang="0">
                  <a:pos x="43" y="68"/>
                </a:cxn>
                <a:cxn ang="0">
                  <a:pos x="39" y="61"/>
                </a:cxn>
                <a:cxn ang="0">
                  <a:pos x="22" y="50"/>
                </a:cxn>
                <a:cxn ang="0">
                  <a:pos x="4" y="38"/>
                </a:cxn>
                <a:cxn ang="0">
                  <a:pos x="1" y="30"/>
                </a:cxn>
                <a:cxn ang="0">
                  <a:pos x="0" y="20"/>
                </a:cxn>
                <a:cxn ang="0">
                  <a:pos x="4" y="11"/>
                </a:cxn>
                <a:cxn ang="0">
                  <a:pos x="15" y="2"/>
                </a:cxn>
              </a:cxnLst>
              <a:rect l="0" t="0" r="r" b="b"/>
              <a:pathLst>
                <a:path w="58" h="91">
                  <a:moveTo>
                    <a:pt x="26" y="0"/>
                  </a:moveTo>
                  <a:lnTo>
                    <a:pt x="29" y="0"/>
                  </a:lnTo>
                  <a:lnTo>
                    <a:pt x="34" y="1"/>
                  </a:lnTo>
                  <a:lnTo>
                    <a:pt x="38" y="2"/>
                  </a:lnTo>
                  <a:lnTo>
                    <a:pt x="42" y="4"/>
                  </a:lnTo>
                  <a:lnTo>
                    <a:pt x="44" y="5"/>
                  </a:lnTo>
                  <a:lnTo>
                    <a:pt x="45" y="5"/>
                  </a:lnTo>
                  <a:lnTo>
                    <a:pt x="47" y="5"/>
                  </a:lnTo>
                  <a:lnTo>
                    <a:pt x="47" y="4"/>
                  </a:lnTo>
                  <a:lnTo>
                    <a:pt x="48" y="2"/>
                  </a:lnTo>
                  <a:lnTo>
                    <a:pt x="49" y="0"/>
                  </a:lnTo>
                  <a:lnTo>
                    <a:pt x="51" y="0"/>
                  </a:lnTo>
                  <a:lnTo>
                    <a:pt x="51" y="30"/>
                  </a:lnTo>
                  <a:lnTo>
                    <a:pt x="49" y="30"/>
                  </a:lnTo>
                  <a:lnTo>
                    <a:pt x="46" y="19"/>
                  </a:lnTo>
                  <a:lnTo>
                    <a:pt x="40" y="11"/>
                  </a:lnTo>
                  <a:lnTo>
                    <a:pt x="36" y="9"/>
                  </a:lnTo>
                  <a:lnTo>
                    <a:pt x="32" y="7"/>
                  </a:lnTo>
                  <a:lnTo>
                    <a:pt x="26" y="7"/>
                  </a:lnTo>
                  <a:lnTo>
                    <a:pt x="22" y="7"/>
                  </a:lnTo>
                  <a:lnTo>
                    <a:pt x="18" y="8"/>
                  </a:lnTo>
                  <a:lnTo>
                    <a:pt x="16" y="10"/>
                  </a:lnTo>
                  <a:lnTo>
                    <a:pt x="14" y="12"/>
                  </a:lnTo>
                  <a:lnTo>
                    <a:pt x="12" y="15"/>
                  </a:lnTo>
                  <a:lnTo>
                    <a:pt x="12" y="17"/>
                  </a:lnTo>
                  <a:lnTo>
                    <a:pt x="12" y="22"/>
                  </a:lnTo>
                  <a:lnTo>
                    <a:pt x="14" y="26"/>
                  </a:lnTo>
                  <a:lnTo>
                    <a:pt x="16" y="29"/>
                  </a:lnTo>
                  <a:lnTo>
                    <a:pt x="21" y="31"/>
                  </a:lnTo>
                  <a:lnTo>
                    <a:pt x="25" y="35"/>
                  </a:lnTo>
                  <a:lnTo>
                    <a:pt x="38" y="40"/>
                  </a:lnTo>
                  <a:lnTo>
                    <a:pt x="49" y="48"/>
                  </a:lnTo>
                  <a:lnTo>
                    <a:pt x="56" y="56"/>
                  </a:lnTo>
                  <a:lnTo>
                    <a:pt x="58" y="64"/>
                  </a:lnTo>
                  <a:lnTo>
                    <a:pt x="56" y="75"/>
                  </a:lnTo>
                  <a:lnTo>
                    <a:pt x="48" y="83"/>
                  </a:lnTo>
                  <a:lnTo>
                    <a:pt x="39" y="89"/>
                  </a:lnTo>
                  <a:lnTo>
                    <a:pt x="28" y="91"/>
                  </a:lnTo>
                  <a:lnTo>
                    <a:pt x="19" y="90"/>
                  </a:lnTo>
                  <a:lnTo>
                    <a:pt x="11" y="88"/>
                  </a:lnTo>
                  <a:lnTo>
                    <a:pt x="7" y="86"/>
                  </a:lnTo>
                  <a:lnTo>
                    <a:pt x="5" y="86"/>
                  </a:lnTo>
                  <a:lnTo>
                    <a:pt x="4" y="86"/>
                  </a:lnTo>
                  <a:lnTo>
                    <a:pt x="3" y="89"/>
                  </a:lnTo>
                  <a:lnTo>
                    <a:pt x="2" y="91"/>
                  </a:lnTo>
                  <a:lnTo>
                    <a:pt x="0" y="91"/>
                  </a:lnTo>
                  <a:lnTo>
                    <a:pt x="0" y="60"/>
                  </a:lnTo>
                  <a:lnTo>
                    <a:pt x="2" y="60"/>
                  </a:lnTo>
                  <a:lnTo>
                    <a:pt x="5" y="71"/>
                  </a:lnTo>
                  <a:lnTo>
                    <a:pt x="12" y="79"/>
                  </a:lnTo>
                  <a:lnTo>
                    <a:pt x="17" y="82"/>
                  </a:lnTo>
                  <a:lnTo>
                    <a:pt x="23" y="84"/>
                  </a:lnTo>
                  <a:lnTo>
                    <a:pt x="28" y="84"/>
                  </a:lnTo>
                  <a:lnTo>
                    <a:pt x="33" y="84"/>
                  </a:lnTo>
                  <a:lnTo>
                    <a:pt x="36" y="83"/>
                  </a:lnTo>
                  <a:lnTo>
                    <a:pt x="39" y="81"/>
                  </a:lnTo>
                  <a:lnTo>
                    <a:pt x="42" y="78"/>
                  </a:lnTo>
                  <a:lnTo>
                    <a:pt x="43" y="75"/>
                  </a:lnTo>
                  <a:lnTo>
                    <a:pt x="44" y="71"/>
                  </a:lnTo>
                  <a:lnTo>
                    <a:pt x="43" y="68"/>
                  </a:lnTo>
                  <a:lnTo>
                    <a:pt x="42" y="64"/>
                  </a:lnTo>
                  <a:lnTo>
                    <a:pt x="39" y="61"/>
                  </a:lnTo>
                  <a:lnTo>
                    <a:pt x="33" y="56"/>
                  </a:lnTo>
                  <a:lnTo>
                    <a:pt x="22" y="50"/>
                  </a:lnTo>
                  <a:lnTo>
                    <a:pt x="11" y="43"/>
                  </a:lnTo>
                  <a:lnTo>
                    <a:pt x="4" y="38"/>
                  </a:lnTo>
                  <a:lnTo>
                    <a:pt x="2" y="35"/>
                  </a:lnTo>
                  <a:lnTo>
                    <a:pt x="1" y="30"/>
                  </a:lnTo>
                  <a:lnTo>
                    <a:pt x="0" y="25"/>
                  </a:lnTo>
                  <a:lnTo>
                    <a:pt x="0" y="20"/>
                  </a:lnTo>
                  <a:lnTo>
                    <a:pt x="2" y="16"/>
                  </a:lnTo>
                  <a:lnTo>
                    <a:pt x="4" y="11"/>
                  </a:lnTo>
                  <a:lnTo>
                    <a:pt x="7" y="7"/>
                  </a:lnTo>
                  <a:lnTo>
                    <a:pt x="15" y="2"/>
                  </a:lnTo>
                  <a:lnTo>
                    <a:pt x="2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99" name="Freeform 243"/>
            <p:cNvSpPr>
              <a:spLocks noEditPoints="1"/>
            </p:cNvSpPr>
            <p:nvPr/>
          </p:nvSpPr>
          <p:spPr bwMode="auto">
            <a:xfrm>
              <a:off x="1697" y="1501"/>
              <a:ext cx="73" cy="91"/>
            </a:xfrm>
            <a:custGeom>
              <a:avLst/>
              <a:gdLst/>
              <a:ahLst/>
              <a:cxnLst>
                <a:cxn ang="0">
                  <a:pos x="34" y="7"/>
                </a:cxn>
                <a:cxn ang="0">
                  <a:pos x="30" y="7"/>
                </a:cxn>
                <a:cxn ang="0">
                  <a:pos x="26" y="9"/>
                </a:cxn>
                <a:cxn ang="0">
                  <a:pos x="21" y="12"/>
                </a:cxn>
                <a:cxn ang="0">
                  <a:pos x="18" y="17"/>
                </a:cxn>
                <a:cxn ang="0">
                  <a:pos x="16" y="22"/>
                </a:cxn>
                <a:cxn ang="0">
                  <a:pos x="15" y="28"/>
                </a:cxn>
                <a:cxn ang="0">
                  <a:pos x="52" y="28"/>
                </a:cxn>
                <a:cxn ang="0">
                  <a:pos x="52" y="23"/>
                </a:cxn>
                <a:cxn ang="0">
                  <a:pos x="52" y="20"/>
                </a:cxn>
                <a:cxn ang="0">
                  <a:pos x="51" y="17"/>
                </a:cxn>
                <a:cxn ang="0">
                  <a:pos x="48" y="12"/>
                </a:cxn>
                <a:cxn ang="0">
                  <a:pos x="44" y="9"/>
                </a:cxn>
                <a:cxn ang="0">
                  <a:pos x="40" y="7"/>
                </a:cxn>
                <a:cxn ang="0">
                  <a:pos x="34" y="7"/>
                </a:cxn>
                <a:cxn ang="0">
                  <a:pos x="40" y="0"/>
                </a:cxn>
                <a:cxn ang="0">
                  <a:pos x="53" y="2"/>
                </a:cxn>
                <a:cxn ang="0">
                  <a:pos x="63" y="10"/>
                </a:cxn>
                <a:cxn ang="0">
                  <a:pos x="70" y="20"/>
                </a:cxn>
                <a:cxn ang="0">
                  <a:pos x="73" y="35"/>
                </a:cxn>
                <a:cxn ang="0">
                  <a:pos x="15" y="35"/>
                </a:cxn>
                <a:cxn ang="0">
                  <a:pos x="17" y="51"/>
                </a:cxn>
                <a:cxn ang="0">
                  <a:pos x="23" y="63"/>
                </a:cxn>
                <a:cxn ang="0">
                  <a:pos x="34" y="72"/>
                </a:cxn>
                <a:cxn ang="0">
                  <a:pos x="45" y="74"/>
                </a:cxn>
                <a:cxn ang="0">
                  <a:pos x="51" y="74"/>
                </a:cxn>
                <a:cxn ang="0">
                  <a:pos x="55" y="72"/>
                </a:cxn>
                <a:cxn ang="0">
                  <a:pos x="60" y="70"/>
                </a:cxn>
                <a:cxn ang="0">
                  <a:pos x="63" y="68"/>
                </a:cxn>
                <a:cxn ang="0">
                  <a:pos x="65" y="64"/>
                </a:cxn>
                <a:cxn ang="0">
                  <a:pos x="69" y="60"/>
                </a:cxn>
                <a:cxn ang="0">
                  <a:pos x="71" y="54"/>
                </a:cxn>
                <a:cxn ang="0">
                  <a:pos x="73" y="57"/>
                </a:cxn>
                <a:cxn ang="0">
                  <a:pos x="69" y="69"/>
                </a:cxn>
                <a:cxn ang="0">
                  <a:pos x="61" y="80"/>
                </a:cxn>
                <a:cxn ang="0">
                  <a:pos x="51" y="88"/>
                </a:cxn>
                <a:cxn ang="0">
                  <a:pos x="38" y="91"/>
                </a:cxn>
                <a:cxn ang="0">
                  <a:pos x="23" y="88"/>
                </a:cxn>
                <a:cxn ang="0">
                  <a:pos x="11" y="79"/>
                </a:cxn>
                <a:cxn ang="0">
                  <a:pos x="6" y="70"/>
                </a:cxn>
                <a:cxn ang="0">
                  <a:pos x="1" y="59"/>
                </a:cxn>
                <a:cxn ang="0">
                  <a:pos x="0" y="47"/>
                </a:cxn>
                <a:cxn ang="0">
                  <a:pos x="2" y="33"/>
                </a:cxn>
                <a:cxn ang="0">
                  <a:pos x="6" y="21"/>
                </a:cxn>
                <a:cxn ang="0">
                  <a:pos x="12" y="12"/>
                </a:cxn>
                <a:cxn ang="0">
                  <a:pos x="20" y="6"/>
                </a:cxn>
                <a:cxn ang="0">
                  <a:pos x="29" y="1"/>
                </a:cxn>
                <a:cxn ang="0">
                  <a:pos x="40" y="0"/>
                </a:cxn>
              </a:cxnLst>
              <a:rect l="0" t="0" r="r" b="b"/>
              <a:pathLst>
                <a:path w="73" h="91">
                  <a:moveTo>
                    <a:pt x="34" y="7"/>
                  </a:moveTo>
                  <a:lnTo>
                    <a:pt x="30" y="7"/>
                  </a:lnTo>
                  <a:lnTo>
                    <a:pt x="26" y="9"/>
                  </a:lnTo>
                  <a:lnTo>
                    <a:pt x="21" y="12"/>
                  </a:lnTo>
                  <a:lnTo>
                    <a:pt x="18" y="17"/>
                  </a:lnTo>
                  <a:lnTo>
                    <a:pt x="16" y="22"/>
                  </a:lnTo>
                  <a:lnTo>
                    <a:pt x="15" y="28"/>
                  </a:lnTo>
                  <a:lnTo>
                    <a:pt x="52" y="28"/>
                  </a:lnTo>
                  <a:lnTo>
                    <a:pt x="52" y="23"/>
                  </a:lnTo>
                  <a:lnTo>
                    <a:pt x="52" y="20"/>
                  </a:lnTo>
                  <a:lnTo>
                    <a:pt x="51" y="17"/>
                  </a:lnTo>
                  <a:lnTo>
                    <a:pt x="48" y="12"/>
                  </a:lnTo>
                  <a:lnTo>
                    <a:pt x="44" y="9"/>
                  </a:lnTo>
                  <a:lnTo>
                    <a:pt x="40" y="7"/>
                  </a:lnTo>
                  <a:lnTo>
                    <a:pt x="34" y="7"/>
                  </a:lnTo>
                  <a:close/>
                  <a:moveTo>
                    <a:pt x="40" y="0"/>
                  </a:moveTo>
                  <a:lnTo>
                    <a:pt x="53" y="2"/>
                  </a:lnTo>
                  <a:lnTo>
                    <a:pt x="63" y="10"/>
                  </a:lnTo>
                  <a:lnTo>
                    <a:pt x="70" y="20"/>
                  </a:lnTo>
                  <a:lnTo>
                    <a:pt x="73" y="35"/>
                  </a:lnTo>
                  <a:lnTo>
                    <a:pt x="15" y="35"/>
                  </a:lnTo>
                  <a:lnTo>
                    <a:pt x="17" y="51"/>
                  </a:lnTo>
                  <a:lnTo>
                    <a:pt x="23" y="63"/>
                  </a:lnTo>
                  <a:lnTo>
                    <a:pt x="34" y="72"/>
                  </a:lnTo>
                  <a:lnTo>
                    <a:pt x="45" y="74"/>
                  </a:lnTo>
                  <a:lnTo>
                    <a:pt x="51" y="74"/>
                  </a:lnTo>
                  <a:lnTo>
                    <a:pt x="55" y="72"/>
                  </a:lnTo>
                  <a:lnTo>
                    <a:pt x="60" y="70"/>
                  </a:lnTo>
                  <a:lnTo>
                    <a:pt x="63" y="68"/>
                  </a:lnTo>
                  <a:lnTo>
                    <a:pt x="65" y="64"/>
                  </a:lnTo>
                  <a:lnTo>
                    <a:pt x="69" y="60"/>
                  </a:lnTo>
                  <a:lnTo>
                    <a:pt x="71" y="54"/>
                  </a:lnTo>
                  <a:lnTo>
                    <a:pt x="73" y="57"/>
                  </a:lnTo>
                  <a:lnTo>
                    <a:pt x="69" y="69"/>
                  </a:lnTo>
                  <a:lnTo>
                    <a:pt x="61" y="80"/>
                  </a:lnTo>
                  <a:lnTo>
                    <a:pt x="51" y="88"/>
                  </a:lnTo>
                  <a:lnTo>
                    <a:pt x="38" y="91"/>
                  </a:lnTo>
                  <a:lnTo>
                    <a:pt x="23" y="88"/>
                  </a:lnTo>
                  <a:lnTo>
                    <a:pt x="11" y="79"/>
                  </a:lnTo>
                  <a:lnTo>
                    <a:pt x="6" y="70"/>
                  </a:lnTo>
                  <a:lnTo>
                    <a:pt x="1" y="59"/>
                  </a:lnTo>
                  <a:lnTo>
                    <a:pt x="0" y="47"/>
                  </a:lnTo>
                  <a:lnTo>
                    <a:pt x="2" y="33"/>
                  </a:lnTo>
                  <a:lnTo>
                    <a:pt x="6" y="21"/>
                  </a:lnTo>
                  <a:lnTo>
                    <a:pt x="12" y="12"/>
                  </a:lnTo>
                  <a:lnTo>
                    <a:pt x="20" y="6"/>
                  </a:lnTo>
                  <a:lnTo>
                    <a:pt x="29" y="1"/>
                  </a:lnTo>
                  <a:lnTo>
                    <a:pt x="4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00" name="Freeform 244"/>
            <p:cNvSpPr>
              <a:spLocks/>
            </p:cNvSpPr>
            <p:nvPr/>
          </p:nvSpPr>
          <p:spPr bwMode="auto">
            <a:xfrm>
              <a:off x="1778" y="1476"/>
              <a:ext cx="54" cy="116"/>
            </a:xfrm>
            <a:custGeom>
              <a:avLst/>
              <a:gdLst/>
              <a:ahLst/>
              <a:cxnLst>
                <a:cxn ang="0">
                  <a:pos x="27" y="0"/>
                </a:cxn>
                <a:cxn ang="0">
                  <a:pos x="30" y="0"/>
                </a:cxn>
                <a:cxn ang="0">
                  <a:pos x="30" y="27"/>
                </a:cxn>
                <a:cxn ang="0">
                  <a:pos x="50" y="27"/>
                </a:cxn>
                <a:cxn ang="0">
                  <a:pos x="50" y="33"/>
                </a:cxn>
                <a:cxn ang="0">
                  <a:pos x="30" y="33"/>
                </a:cxn>
                <a:cxn ang="0">
                  <a:pos x="30" y="89"/>
                </a:cxn>
                <a:cxn ang="0">
                  <a:pos x="30" y="94"/>
                </a:cxn>
                <a:cxn ang="0">
                  <a:pos x="31" y="98"/>
                </a:cxn>
                <a:cxn ang="0">
                  <a:pos x="32" y="100"/>
                </a:cxn>
                <a:cxn ang="0">
                  <a:pos x="35" y="103"/>
                </a:cxn>
                <a:cxn ang="0">
                  <a:pos x="39" y="104"/>
                </a:cxn>
                <a:cxn ang="0">
                  <a:pos x="42" y="103"/>
                </a:cxn>
                <a:cxn ang="0">
                  <a:pos x="45" y="102"/>
                </a:cxn>
                <a:cxn ang="0">
                  <a:pos x="47" y="100"/>
                </a:cxn>
                <a:cxn ang="0">
                  <a:pos x="50" y="97"/>
                </a:cxn>
                <a:cxn ang="0">
                  <a:pos x="54" y="97"/>
                </a:cxn>
                <a:cxn ang="0">
                  <a:pos x="51" y="103"/>
                </a:cxn>
                <a:cxn ang="0">
                  <a:pos x="47" y="107"/>
                </a:cxn>
                <a:cxn ang="0">
                  <a:pos x="44" y="110"/>
                </a:cxn>
                <a:cxn ang="0">
                  <a:pos x="40" y="114"/>
                </a:cxn>
                <a:cxn ang="0">
                  <a:pos x="35" y="115"/>
                </a:cxn>
                <a:cxn ang="0">
                  <a:pos x="31" y="116"/>
                </a:cxn>
                <a:cxn ang="0">
                  <a:pos x="26" y="115"/>
                </a:cxn>
                <a:cxn ang="0">
                  <a:pos x="22" y="113"/>
                </a:cxn>
                <a:cxn ang="0">
                  <a:pos x="19" y="110"/>
                </a:cxn>
                <a:cxn ang="0">
                  <a:pos x="15" y="106"/>
                </a:cxn>
                <a:cxn ang="0">
                  <a:pos x="14" y="103"/>
                </a:cxn>
                <a:cxn ang="0">
                  <a:pos x="14" y="98"/>
                </a:cxn>
                <a:cxn ang="0">
                  <a:pos x="13" y="92"/>
                </a:cxn>
                <a:cxn ang="0">
                  <a:pos x="13" y="33"/>
                </a:cxn>
                <a:cxn ang="0">
                  <a:pos x="0" y="33"/>
                </a:cxn>
                <a:cxn ang="0">
                  <a:pos x="0" y="31"/>
                </a:cxn>
                <a:cxn ang="0">
                  <a:pos x="5" y="27"/>
                </a:cxn>
                <a:cxn ang="0">
                  <a:pos x="11" y="24"/>
                </a:cxn>
                <a:cxn ang="0">
                  <a:pos x="16" y="19"/>
                </a:cxn>
                <a:cxn ang="0">
                  <a:pos x="21" y="12"/>
                </a:cxn>
                <a:cxn ang="0">
                  <a:pos x="23" y="10"/>
                </a:cxn>
                <a:cxn ang="0">
                  <a:pos x="25" y="5"/>
                </a:cxn>
                <a:cxn ang="0">
                  <a:pos x="27" y="0"/>
                </a:cxn>
              </a:cxnLst>
              <a:rect l="0" t="0" r="r" b="b"/>
              <a:pathLst>
                <a:path w="54" h="116">
                  <a:moveTo>
                    <a:pt x="27" y="0"/>
                  </a:moveTo>
                  <a:lnTo>
                    <a:pt x="30" y="0"/>
                  </a:lnTo>
                  <a:lnTo>
                    <a:pt x="30" y="27"/>
                  </a:lnTo>
                  <a:lnTo>
                    <a:pt x="50" y="27"/>
                  </a:lnTo>
                  <a:lnTo>
                    <a:pt x="50" y="33"/>
                  </a:lnTo>
                  <a:lnTo>
                    <a:pt x="30" y="33"/>
                  </a:lnTo>
                  <a:lnTo>
                    <a:pt x="30" y="89"/>
                  </a:lnTo>
                  <a:lnTo>
                    <a:pt x="30" y="94"/>
                  </a:lnTo>
                  <a:lnTo>
                    <a:pt x="31" y="98"/>
                  </a:lnTo>
                  <a:lnTo>
                    <a:pt x="32" y="100"/>
                  </a:lnTo>
                  <a:lnTo>
                    <a:pt x="35" y="103"/>
                  </a:lnTo>
                  <a:lnTo>
                    <a:pt x="39" y="104"/>
                  </a:lnTo>
                  <a:lnTo>
                    <a:pt x="42" y="103"/>
                  </a:lnTo>
                  <a:lnTo>
                    <a:pt x="45" y="102"/>
                  </a:lnTo>
                  <a:lnTo>
                    <a:pt x="47" y="100"/>
                  </a:lnTo>
                  <a:lnTo>
                    <a:pt x="50" y="97"/>
                  </a:lnTo>
                  <a:lnTo>
                    <a:pt x="54" y="97"/>
                  </a:lnTo>
                  <a:lnTo>
                    <a:pt x="51" y="103"/>
                  </a:lnTo>
                  <a:lnTo>
                    <a:pt x="47" y="107"/>
                  </a:lnTo>
                  <a:lnTo>
                    <a:pt x="44" y="110"/>
                  </a:lnTo>
                  <a:lnTo>
                    <a:pt x="40" y="114"/>
                  </a:lnTo>
                  <a:lnTo>
                    <a:pt x="35" y="115"/>
                  </a:lnTo>
                  <a:lnTo>
                    <a:pt x="31" y="116"/>
                  </a:lnTo>
                  <a:lnTo>
                    <a:pt x="26" y="115"/>
                  </a:lnTo>
                  <a:lnTo>
                    <a:pt x="22" y="113"/>
                  </a:lnTo>
                  <a:lnTo>
                    <a:pt x="19" y="110"/>
                  </a:lnTo>
                  <a:lnTo>
                    <a:pt x="15" y="106"/>
                  </a:lnTo>
                  <a:lnTo>
                    <a:pt x="14" y="103"/>
                  </a:lnTo>
                  <a:lnTo>
                    <a:pt x="14" y="98"/>
                  </a:lnTo>
                  <a:lnTo>
                    <a:pt x="13" y="92"/>
                  </a:lnTo>
                  <a:lnTo>
                    <a:pt x="13" y="33"/>
                  </a:lnTo>
                  <a:lnTo>
                    <a:pt x="0" y="33"/>
                  </a:lnTo>
                  <a:lnTo>
                    <a:pt x="0" y="31"/>
                  </a:lnTo>
                  <a:lnTo>
                    <a:pt x="5" y="27"/>
                  </a:lnTo>
                  <a:lnTo>
                    <a:pt x="11" y="24"/>
                  </a:lnTo>
                  <a:lnTo>
                    <a:pt x="16" y="19"/>
                  </a:lnTo>
                  <a:lnTo>
                    <a:pt x="21" y="12"/>
                  </a:lnTo>
                  <a:lnTo>
                    <a:pt x="23" y="10"/>
                  </a:lnTo>
                  <a:lnTo>
                    <a:pt x="25" y="5"/>
                  </a:lnTo>
                  <a:lnTo>
                    <a:pt x="2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01" name="Freeform 245"/>
            <p:cNvSpPr>
              <a:spLocks noEditPoints="1"/>
            </p:cNvSpPr>
            <p:nvPr/>
          </p:nvSpPr>
          <p:spPr bwMode="auto">
            <a:xfrm>
              <a:off x="1850" y="1501"/>
              <a:ext cx="22" cy="91"/>
            </a:xfrm>
            <a:custGeom>
              <a:avLst/>
              <a:gdLst/>
              <a:ahLst/>
              <a:cxnLst>
                <a:cxn ang="0">
                  <a:pos x="11" y="69"/>
                </a:cxn>
                <a:cxn ang="0">
                  <a:pos x="13" y="69"/>
                </a:cxn>
                <a:cxn ang="0">
                  <a:pos x="16" y="70"/>
                </a:cxn>
                <a:cxn ang="0">
                  <a:pos x="19" y="72"/>
                </a:cxn>
                <a:cxn ang="0">
                  <a:pos x="21" y="74"/>
                </a:cxn>
                <a:cxn ang="0">
                  <a:pos x="21" y="77"/>
                </a:cxn>
                <a:cxn ang="0">
                  <a:pos x="22" y="80"/>
                </a:cxn>
                <a:cxn ang="0">
                  <a:pos x="21" y="82"/>
                </a:cxn>
                <a:cxn ang="0">
                  <a:pos x="20" y="85"/>
                </a:cxn>
                <a:cxn ang="0">
                  <a:pos x="19" y="88"/>
                </a:cxn>
                <a:cxn ang="0">
                  <a:pos x="16" y="89"/>
                </a:cxn>
                <a:cxn ang="0">
                  <a:pos x="13" y="90"/>
                </a:cxn>
                <a:cxn ang="0">
                  <a:pos x="11" y="91"/>
                </a:cxn>
                <a:cxn ang="0">
                  <a:pos x="7" y="90"/>
                </a:cxn>
                <a:cxn ang="0">
                  <a:pos x="5" y="89"/>
                </a:cxn>
                <a:cxn ang="0">
                  <a:pos x="3" y="88"/>
                </a:cxn>
                <a:cxn ang="0">
                  <a:pos x="1" y="85"/>
                </a:cxn>
                <a:cxn ang="0">
                  <a:pos x="0" y="82"/>
                </a:cxn>
                <a:cxn ang="0">
                  <a:pos x="0" y="80"/>
                </a:cxn>
                <a:cxn ang="0">
                  <a:pos x="0" y="77"/>
                </a:cxn>
                <a:cxn ang="0">
                  <a:pos x="1" y="74"/>
                </a:cxn>
                <a:cxn ang="0">
                  <a:pos x="3" y="72"/>
                </a:cxn>
                <a:cxn ang="0">
                  <a:pos x="5" y="70"/>
                </a:cxn>
                <a:cxn ang="0">
                  <a:pos x="7" y="69"/>
                </a:cxn>
                <a:cxn ang="0">
                  <a:pos x="11" y="69"/>
                </a:cxn>
                <a:cxn ang="0">
                  <a:pos x="11" y="0"/>
                </a:cxn>
                <a:cxn ang="0">
                  <a:pos x="13" y="0"/>
                </a:cxn>
                <a:cxn ang="0">
                  <a:pos x="16" y="1"/>
                </a:cxn>
                <a:cxn ang="0">
                  <a:pos x="19" y="4"/>
                </a:cxn>
                <a:cxn ang="0">
                  <a:pos x="21" y="6"/>
                </a:cxn>
                <a:cxn ang="0">
                  <a:pos x="21" y="8"/>
                </a:cxn>
                <a:cxn ang="0">
                  <a:pos x="22" y="11"/>
                </a:cxn>
                <a:cxn ang="0">
                  <a:pos x="21" y="15"/>
                </a:cxn>
                <a:cxn ang="0">
                  <a:pos x="21" y="17"/>
                </a:cxn>
                <a:cxn ang="0">
                  <a:pos x="19" y="19"/>
                </a:cxn>
                <a:cxn ang="0">
                  <a:pos x="16" y="21"/>
                </a:cxn>
                <a:cxn ang="0">
                  <a:pos x="13" y="22"/>
                </a:cxn>
                <a:cxn ang="0">
                  <a:pos x="11" y="22"/>
                </a:cxn>
                <a:cxn ang="0">
                  <a:pos x="7" y="22"/>
                </a:cxn>
                <a:cxn ang="0">
                  <a:pos x="5" y="21"/>
                </a:cxn>
                <a:cxn ang="0">
                  <a:pos x="3" y="19"/>
                </a:cxn>
                <a:cxn ang="0">
                  <a:pos x="1" y="17"/>
                </a:cxn>
                <a:cxn ang="0">
                  <a:pos x="0" y="15"/>
                </a:cxn>
                <a:cxn ang="0">
                  <a:pos x="0" y="11"/>
                </a:cxn>
                <a:cxn ang="0">
                  <a:pos x="0" y="8"/>
                </a:cxn>
                <a:cxn ang="0">
                  <a:pos x="1" y="6"/>
                </a:cxn>
                <a:cxn ang="0">
                  <a:pos x="3" y="4"/>
                </a:cxn>
                <a:cxn ang="0">
                  <a:pos x="5" y="1"/>
                </a:cxn>
                <a:cxn ang="0">
                  <a:pos x="7" y="0"/>
                </a:cxn>
                <a:cxn ang="0">
                  <a:pos x="11" y="0"/>
                </a:cxn>
              </a:cxnLst>
              <a:rect l="0" t="0" r="r" b="b"/>
              <a:pathLst>
                <a:path w="22" h="91">
                  <a:moveTo>
                    <a:pt x="11" y="69"/>
                  </a:moveTo>
                  <a:lnTo>
                    <a:pt x="13" y="69"/>
                  </a:lnTo>
                  <a:lnTo>
                    <a:pt x="16" y="70"/>
                  </a:lnTo>
                  <a:lnTo>
                    <a:pt x="19" y="72"/>
                  </a:lnTo>
                  <a:lnTo>
                    <a:pt x="21" y="74"/>
                  </a:lnTo>
                  <a:lnTo>
                    <a:pt x="21" y="77"/>
                  </a:lnTo>
                  <a:lnTo>
                    <a:pt x="22" y="80"/>
                  </a:lnTo>
                  <a:lnTo>
                    <a:pt x="21" y="82"/>
                  </a:lnTo>
                  <a:lnTo>
                    <a:pt x="20" y="85"/>
                  </a:lnTo>
                  <a:lnTo>
                    <a:pt x="19" y="88"/>
                  </a:lnTo>
                  <a:lnTo>
                    <a:pt x="16" y="89"/>
                  </a:lnTo>
                  <a:lnTo>
                    <a:pt x="13" y="90"/>
                  </a:lnTo>
                  <a:lnTo>
                    <a:pt x="11" y="91"/>
                  </a:lnTo>
                  <a:lnTo>
                    <a:pt x="7" y="90"/>
                  </a:lnTo>
                  <a:lnTo>
                    <a:pt x="5" y="89"/>
                  </a:lnTo>
                  <a:lnTo>
                    <a:pt x="3" y="88"/>
                  </a:lnTo>
                  <a:lnTo>
                    <a:pt x="1" y="85"/>
                  </a:lnTo>
                  <a:lnTo>
                    <a:pt x="0" y="82"/>
                  </a:lnTo>
                  <a:lnTo>
                    <a:pt x="0" y="80"/>
                  </a:lnTo>
                  <a:lnTo>
                    <a:pt x="0" y="77"/>
                  </a:lnTo>
                  <a:lnTo>
                    <a:pt x="1" y="74"/>
                  </a:lnTo>
                  <a:lnTo>
                    <a:pt x="3" y="72"/>
                  </a:lnTo>
                  <a:lnTo>
                    <a:pt x="5" y="70"/>
                  </a:lnTo>
                  <a:lnTo>
                    <a:pt x="7" y="69"/>
                  </a:lnTo>
                  <a:lnTo>
                    <a:pt x="11" y="69"/>
                  </a:lnTo>
                  <a:close/>
                  <a:moveTo>
                    <a:pt x="11" y="0"/>
                  </a:moveTo>
                  <a:lnTo>
                    <a:pt x="13" y="0"/>
                  </a:lnTo>
                  <a:lnTo>
                    <a:pt x="16" y="1"/>
                  </a:lnTo>
                  <a:lnTo>
                    <a:pt x="19" y="4"/>
                  </a:lnTo>
                  <a:lnTo>
                    <a:pt x="21" y="6"/>
                  </a:lnTo>
                  <a:lnTo>
                    <a:pt x="21" y="8"/>
                  </a:lnTo>
                  <a:lnTo>
                    <a:pt x="22" y="11"/>
                  </a:lnTo>
                  <a:lnTo>
                    <a:pt x="21" y="15"/>
                  </a:lnTo>
                  <a:lnTo>
                    <a:pt x="21" y="17"/>
                  </a:lnTo>
                  <a:lnTo>
                    <a:pt x="19" y="19"/>
                  </a:lnTo>
                  <a:lnTo>
                    <a:pt x="16" y="21"/>
                  </a:lnTo>
                  <a:lnTo>
                    <a:pt x="13" y="22"/>
                  </a:lnTo>
                  <a:lnTo>
                    <a:pt x="11" y="22"/>
                  </a:lnTo>
                  <a:lnTo>
                    <a:pt x="7" y="22"/>
                  </a:lnTo>
                  <a:lnTo>
                    <a:pt x="5" y="21"/>
                  </a:lnTo>
                  <a:lnTo>
                    <a:pt x="3" y="19"/>
                  </a:lnTo>
                  <a:lnTo>
                    <a:pt x="1" y="17"/>
                  </a:lnTo>
                  <a:lnTo>
                    <a:pt x="0" y="15"/>
                  </a:lnTo>
                  <a:lnTo>
                    <a:pt x="0" y="11"/>
                  </a:lnTo>
                  <a:lnTo>
                    <a:pt x="0" y="8"/>
                  </a:lnTo>
                  <a:lnTo>
                    <a:pt x="1" y="6"/>
                  </a:lnTo>
                  <a:lnTo>
                    <a:pt x="3" y="4"/>
                  </a:lnTo>
                  <a:lnTo>
                    <a:pt x="5" y="1"/>
                  </a:lnTo>
                  <a:lnTo>
                    <a:pt x="7" y="0"/>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02" name="Freeform 246"/>
            <p:cNvSpPr>
              <a:spLocks noEditPoints="1"/>
            </p:cNvSpPr>
            <p:nvPr/>
          </p:nvSpPr>
          <p:spPr bwMode="auto">
            <a:xfrm>
              <a:off x="1932" y="1501"/>
              <a:ext cx="91" cy="131"/>
            </a:xfrm>
            <a:custGeom>
              <a:avLst/>
              <a:gdLst/>
              <a:ahLst/>
              <a:cxnLst>
                <a:cxn ang="0">
                  <a:pos x="47" y="15"/>
                </a:cxn>
                <a:cxn ang="0">
                  <a:pos x="42" y="18"/>
                </a:cxn>
                <a:cxn ang="0">
                  <a:pos x="35" y="22"/>
                </a:cxn>
                <a:cxn ang="0">
                  <a:pos x="32" y="58"/>
                </a:cxn>
                <a:cxn ang="0">
                  <a:pos x="32" y="68"/>
                </a:cxn>
                <a:cxn ang="0">
                  <a:pos x="34" y="74"/>
                </a:cxn>
                <a:cxn ang="0">
                  <a:pos x="39" y="81"/>
                </a:cxn>
                <a:cxn ang="0">
                  <a:pos x="47" y="84"/>
                </a:cxn>
                <a:cxn ang="0">
                  <a:pos x="57" y="84"/>
                </a:cxn>
                <a:cxn ang="0">
                  <a:pos x="65" y="81"/>
                </a:cxn>
                <a:cxn ang="0">
                  <a:pos x="74" y="67"/>
                </a:cxn>
                <a:cxn ang="0">
                  <a:pos x="75" y="39"/>
                </a:cxn>
                <a:cxn ang="0">
                  <a:pos x="67" y="21"/>
                </a:cxn>
                <a:cxn ang="0">
                  <a:pos x="57" y="16"/>
                </a:cxn>
                <a:cxn ang="0">
                  <a:pos x="28" y="0"/>
                </a:cxn>
                <a:cxn ang="0">
                  <a:pos x="32" y="21"/>
                </a:cxn>
                <a:cxn ang="0">
                  <a:pos x="40" y="9"/>
                </a:cxn>
                <a:cxn ang="0">
                  <a:pos x="49" y="2"/>
                </a:cxn>
                <a:cxn ang="0">
                  <a:pos x="59" y="0"/>
                </a:cxn>
                <a:cxn ang="0">
                  <a:pos x="81" y="10"/>
                </a:cxn>
                <a:cxn ang="0">
                  <a:pos x="90" y="30"/>
                </a:cxn>
                <a:cxn ang="0">
                  <a:pos x="90" y="57"/>
                </a:cxn>
                <a:cxn ang="0">
                  <a:pos x="79" y="79"/>
                </a:cxn>
                <a:cxn ang="0">
                  <a:pos x="53" y="91"/>
                </a:cxn>
                <a:cxn ang="0">
                  <a:pos x="40" y="89"/>
                </a:cxn>
                <a:cxn ang="0">
                  <a:pos x="32" y="82"/>
                </a:cxn>
                <a:cxn ang="0">
                  <a:pos x="32" y="116"/>
                </a:cxn>
                <a:cxn ang="0">
                  <a:pos x="33" y="123"/>
                </a:cxn>
                <a:cxn ang="0">
                  <a:pos x="36" y="127"/>
                </a:cxn>
                <a:cxn ang="0">
                  <a:pos x="40" y="129"/>
                </a:cxn>
                <a:cxn ang="0">
                  <a:pos x="44" y="131"/>
                </a:cxn>
                <a:cxn ang="0">
                  <a:pos x="0" y="129"/>
                </a:cxn>
                <a:cxn ang="0">
                  <a:pos x="7" y="129"/>
                </a:cxn>
                <a:cxn ang="0">
                  <a:pos x="13" y="125"/>
                </a:cxn>
                <a:cxn ang="0">
                  <a:pos x="15" y="121"/>
                </a:cxn>
                <a:cxn ang="0">
                  <a:pos x="16" y="111"/>
                </a:cxn>
                <a:cxn ang="0">
                  <a:pos x="15" y="21"/>
                </a:cxn>
                <a:cxn ang="0">
                  <a:pos x="15" y="16"/>
                </a:cxn>
                <a:cxn ang="0">
                  <a:pos x="13" y="12"/>
                </a:cxn>
                <a:cxn ang="0">
                  <a:pos x="9" y="11"/>
                </a:cxn>
                <a:cxn ang="0">
                  <a:pos x="5" y="12"/>
                </a:cxn>
                <a:cxn ang="0">
                  <a:pos x="28" y="0"/>
                </a:cxn>
              </a:cxnLst>
              <a:rect l="0" t="0" r="r" b="b"/>
              <a:pathLst>
                <a:path w="91" h="131">
                  <a:moveTo>
                    <a:pt x="53" y="15"/>
                  </a:moveTo>
                  <a:lnTo>
                    <a:pt x="47" y="15"/>
                  </a:lnTo>
                  <a:lnTo>
                    <a:pt x="43" y="17"/>
                  </a:lnTo>
                  <a:lnTo>
                    <a:pt x="42" y="18"/>
                  </a:lnTo>
                  <a:lnTo>
                    <a:pt x="38" y="20"/>
                  </a:lnTo>
                  <a:lnTo>
                    <a:pt x="35" y="22"/>
                  </a:lnTo>
                  <a:lnTo>
                    <a:pt x="32" y="27"/>
                  </a:lnTo>
                  <a:lnTo>
                    <a:pt x="32" y="58"/>
                  </a:lnTo>
                  <a:lnTo>
                    <a:pt x="32" y="63"/>
                  </a:lnTo>
                  <a:lnTo>
                    <a:pt x="32" y="68"/>
                  </a:lnTo>
                  <a:lnTo>
                    <a:pt x="33" y="71"/>
                  </a:lnTo>
                  <a:lnTo>
                    <a:pt x="34" y="74"/>
                  </a:lnTo>
                  <a:lnTo>
                    <a:pt x="36" y="78"/>
                  </a:lnTo>
                  <a:lnTo>
                    <a:pt x="39" y="81"/>
                  </a:lnTo>
                  <a:lnTo>
                    <a:pt x="43" y="83"/>
                  </a:lnTo>
                  <a:lnTo>
                    <a:pt x="47" y="84"/>
                  </a:lnTo>
                  <a:lnTo>
                    <a:pt x="53" y="84"/>
                  </a:lnTo>
                  <a:lnTo>
                    <a:pt x="57" y="84"/>
                  </a:lnTo>
                  <a:lnTo>
                    <a:pt x="61" y="83"/>
                  </a:lnTo>
                  <a:lnTo>
                    <a:pt x="65" y="81"/>
                  </a:lnTo>
                  <a:lnTo>
                    <a:pt x="68" y="78"/>
                  </a:lnTo>
                  <a:lnTo>
                    <a:pt x="74" y="67"/>
                  </a:lnTo>
                  <a:lnTo>
                    <a:pt x="76" y="51"/>
                  </a:lnTo>
                  <a:lnTo>
                    <a:pt x="75" y="39"/>
                  </a:lnTo>
                  <a:lnTo>
                    <a:pt x="71" y="29"/>
                  </a:lnTo>
                  <a:lnTo>
                    <a:pt x="67" y="21"/>
                  </a:lnTo>
                  <a:lnTo>
                    <a:pt x="63" y="18"/>
                  </a:lnTo>
                  <a:lnTo>
                    <a:pt x="57" y="16"/>
                  </a:lnTo>
                  <a:lnTo>
                    <a:pt x="53" y="15"/>
                  </a:lnTo>
                  <a:close/>
                  <a:moveTo>
                    <a:pt x="28" y="0"/>
                  </a:moveTo>
                  <a:lnTo>
                    <a:pt x="32" y="0"/>
                  </a:lnTo>
                  <a:lnTo>
                    <a:pt x="32" y="21"/>
                  </a:lnTo>
                  <a:lnTo>
                    <a:pt x="36" y="15"/>
                  </a:lnTo>
                  <a:lnTo>
                    <a:pt x="40" y="9"/>
                  </a:lnTo>
                  <a:lnTo>
                    <a:pt x="45" y="5"/>
                  </a:lnTo>
                  <a:lnTo>
                    <a:pt x="49" y="2"/>
                  </a:lnTo>
                  <a:lnTo>
                    <a:pt x="55" y="1"/>
                  </a:lnTo>
                  <a:lnTo>
                    <a:pt x="59" y="0"/>
                  </a:lnTo>
                  <a:lnTo>
                    <a:pt x="71" y="2"/>
                  </a:lnTo>
                  <a:lnTo>
                    <a:pt x="81" y="10"/>
                  </a:lnTo>
                  <a:lnTo>
                    <a:pt x="87" y="19"/>
                  </a:lnTo>
                  <a:lnTo>
                    <a:pt x="90" y="30"/>
                  </a:lnTo>
                  <a:lnTo>
                    <a:pt x="91" y="42"/>
                  </a:lnTo>
                  <a:lnTo>
                    <a:pt x="90" y="57"/>
                  </a:lnTo>
                  <a:lnTo>
                    <a:pt x="86" y="68"/>
                  </a:lnTo>
                  <a:lnTo>
                    <a:pt x="79" y="79"/>
                  </a:lnTo>
                  <a:lnTo>
                    <a:pt x="67" y="88"/>
                  </a:lnTo>
                  <a:lnTo>
                    <a:pt x="53" y="91"/>
                  </a:lnTo>
                  <a:lnTo>
                    <a:pt x="46" y="90"/>
                  </a:lnTo>
                  <a:lnTo>
                    <a:pt x="40" y="89"/>
                  </a:lnTo>
                  <a:lnTo>
                    <a:pt x="36" y="86"/>
                  </a:lnTo>
                  <a:lnTo>
                    <a:pt x="32" y="82"/>
                  </a:lnTo>
                  <a:lnTo>
                    <a:pt x="32" y="111"/>
                  </a:lnTo>
                  <a:lnTo>
                    <a:pt x="32" y="116"/>
                  </a:lnTo>
                  <a:lnTo>
                    <a:pt x="32" y="120"/>
                  </a:lnTo>
                  <a:lnTo>
                    <a:pt x="33" y="123"/>
                  </a:lnTo>
                  <a:lnTo>
                    <a:pt x="34" y="125"/>
                  </a:lnTo>
                  <a:lnTo>
                    <a:pt x="36" y="127"/>
                  </a:lnTo>
                  <a:lnTo>
                    <a:pt x="37" y="127"/>
                  </a:lnTo>
                  <a:lnTo>
                    <a:pt x="40" y="129"/>
                  </a:lnTo>
                  <a:lnTo>
                    <a:pt x="44" y="129"/>
                  </a:lnTo>
                  <a:lnTo>
                    <a:pt x="44" y="131"/>
                  </a:lnTo>
                  <a:lnTo>
                    <a:pt x="0" y="131"/>
                  </a:lnTo>
                  <a:lnTo>
                    <a:pt x="0" y="129"/>
                  </a:lnTo>
                  <a:lnTo>
                    <a:pt x="2" y="129"/>
                  </a:lnTo>
                  <a:lnTo>
                    <a:pt x="7" y="129"/>
                  </a:lnTo>
                  <a:lnTo>
                    <a:pt x="12" y="126"/>
                  </a:lnTo>
                  <a:lnTo>
                    <a:pt x="13" y="125"/>
                  </a:lnTo>
                  <a:lnTo>
                    <a:pt x="15" y="123"/>
                  </a:lnTo>
                  <a:lnTo>
                    <a:pt x="15" y="121"/>
                  </a:lnTo>
                  <a:lnTo>
                    <a:pt x="15" y="116"/>
                  </a:lnTo>
                  <a:lnTo>
                    <a:pt x="16" y="111"/>
                  </a:lnTo>
                  <a:lnTo>
                    <a:pt x="16" y="27"/>
                  </a:lnTo>
                  <a:lnTo>
                    <a:pt x="15" y="21"/>
                  </a:lnTo>
                  <a:lnTo>
                    <a:pt x="15" y="18"/>
                  </a:lnTo>
                  <a:lnTo>
                    <a:pt x="15" y="16"/>
                  </a:lnTo>
                  <a:lnTo>
                    <a:pt x="14" y="13"/>
                  </a:lnTo>
                  <a:lnTo>
                    <a:pt x="13" y="12"/>
                  </a:lnTo>
                  <a:lnTo>
                    <a:pt x="12" y="11"/>
                  </a:lnTo>
                  <a:lnTo>
                    <a:pt x="9" y="11"/>
                  </a:lnTo>
                  <a:lnTo>
                    <a:pt x="7" y="11"/>
                  </a:lnTo>
                  <a:lnTo>
                    <a:pt x="5" y="12"/>
                  </a:lnTo>
                  <a:lnTo>
                    <a:pt x="4" y="10"/>
                  </a:lnTo>
                  <a:lnTo>
                    <a:pt x="2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03" name="Freeform 247"/>
            <p:cNvSpPr>
              <a:spLocks noEditPoints="1"/>
            </p:cNvSpPr>
            <p:nvPr/>
          </p:nvSpPr>
          <p:spPr bwMode="auto">
            <a:xfrm>
              <a:off x="2035" y="1501"/>
              <a:ext cx="82" cy="91"/>
            </a:xfrm>
            <a:custGeom>
              <a:avLst/>
              <a:gdLst/>
              <a:ahLst/>
              <a:cxnLst>
                <a:cxn ang="0">
                  <a:pos x="39" y="7"/>
                </a:cxn>
                <a:cxn ang="0">
                  <a:pos x="34" y="7"/>
                </a:cxn>
                <a:cxn ang="0">
                  <a:pos x="28" y="9"/>
                </a:cxn>
                <a:cxn ang="0">
                  <a:pos x="25" y="11"/>
                </a:cxn>
                <a:cxn ang="0">
                  <a:pos x="23" y="16"/>
                </a:cxn>
                <a:cxn ang="0">
                  <a:pos x="20" y="20"/>
                </a:cxn>
                <a:cxn ang="0">
                  <a:pos x="17" y="28"/>
                </a:cxn>
                <a:cxn ang="0">
                  <a:pos x="17" y="39"/>
                </a:cxn>
                <a:cxn ang="0">
                  <a:pos x="18" y="56"/>
                </a:cxn>
                <a:cxn ang="0">
                  <a:pos x="25" y="71"/>
                </a:cxn>
                <a:cxn ang="0">
                  <a:pos x="30" y="79"/>
                </a:cxn>
                <a:cxn ang="0">
                  <a:pos x="37" y="83"/>
                </a:cxn>
                <a:cxn ang="0">
                  <a:pos x="45" y="84"/>
                </a:cxn>
                <a:cxn ang="0">
                  <a:pos x="49" y="84"/>
                </a:cxn>
                <a:cxn ang="0">
                  <a:pos x="53" y="82"/>
                </a:cxn>
                <a:cxn ang="0">
                  <a:pos x="57" y="80"/>
                </a:cxn>
                <a:cxn ang="0">
                  <a:pos x="60" y="77"/>
                </a:cxn>
                <a:cxn ang="0">
                  <a:pos x="65" y="67"/>
                </a:cxn>
                <a:cxn ang="0">
                  <a:pos x="67" y="51"/>
                </a:cxn>
                <a:cxn ang="0">
                  <a:pos x="66" y="37"/>
                </a:cxn>
                <a:cxn ang="0">
                  <a:pos x="62" y="26"/>
                </a:cxn>
                <a:cxn ang="0">
                  <a:pos x="57" y="16"/>
                </a:cxn>
                <a:cxn ang="0">
                  <a:pos x="48" y="9"/>
                </a:cxn>
                <a:cxn ang="0">
                  <a:pos x="39" y="7"/>
                </a:cxn>
                <a:cxn ang="0">
                  <a:pos x="41" y="0"/>
                </a:cxn>
                <a:cxn ang="0">
                  <a:pos x="53" y="2"/>
                </a:cxn>
                <a:cxn ang="0">
                  <a:pos x="65" y="7"/>
                </a:cxn>
                <a:cxn ang="0">
                  <a:pos x="72" y="15"/>
                </a:cxn>
                <a:cxn ang="0">
                  <a:pos x="80" y="29"/>
                </a:cxn>
                <a:cxn ang="0">
                  <a:pos x="82" y="43"/>
                </a:cxn>
                <a:cxn ang="0">
                  <a:pos x="81" y="56"/>
                </a:cxn>
                <a:cxn ang="0">
                  <a:pos x="77" y="67"/>
                </a:cxn>
                <a:cxn ang="0">
                  <a:pos x="73" y="74"/>
                </a:cxn>
                <a:cxn ang="0">
                  <a:pos x="68" y="80"/>
                </a:cxn>
                <a:cxn ang="0">
                  <a:pos x="62" y="84"/>
                </a:cxn>
                <a:cxn ang="0">
                  <a:pos x="52" y="89"/>
                </a:cxn>
                <a:cxn ang="0">
                  <a:pos x="40" y="91"/>
                </a:cxn>
                <a:cxn ang="0">
                  <a:pos x="29" y="89"/>
                </a:cxn>
                <a:cxn ang="0">
                  <a:pos x="18" y="83"/>
                </a:cxn>
                <a:cxn ang="0">
                  <a:pos x="10" y="75"/>
                </a:cxn>
                <a:cxn ang="0">
                  <a:pos x="3" y="61"/>
                </a:cxn>
                <a:cxn ang="0">
                  <a:pos x="0" y="47"/>
                </a:cxn>
                <a:cxn ang="0">
                  <a:pos x="2" y="35"/>
                </a:cxn>
                <a:cxn ang="0">
                  <a:pos x="6" y="23"/>
                </a:cxn>
                <a:cxn ang="0">
                  <a:pos x="10" y="16"/>
                </a:cxn>
                <a:cxn ang="0">
                  <a:pos x="16" y="10"/>
                </a:cxn>
                <a:cxn ang="0">
                  <a:pos x="21" y="6"/>
                </a:cxn>
                <a:cxn ang="0">
                  <a:pos x="31" y="1"/>
                </a:cxn>
                <a:cxn ang="0">
                  <a:pos x="41" y="0"/>
                </a:cxn>
              </a:cxnLst>
              <a:rect l="0" t="0" r="r" b="b"/>
              <a:pathLst>
                <a:path w="82" h="91">
                  <a:moveTo>
                    <a:pt x="39" y="7"/>
                  </a:moveTo>
                  <a:lnTo>
                    <a:pt x="34" y="7"/>
                  </a:lnTo>
                  <a:lnTo>
                    <a:pt x="28" y="9"/>
                  </a:lnTo>
                  <a:lnTo>
                    <a:pt x="25" y="11"/>
                  </a:lnTo>
                  <a:lnTo>
                    <a:pt x="23" y="16"/>
                  </a:lnTo>
                  <a:lnTo>
                    <a:pt x="20" y="20"/>
                  </a:lnTo>
                  <a:lnTo>
                    <a:pt x="17" y="28"/>
                  </a:lnTo>
                  <a:lnTo>
                    <a:pt x="17" y="39"/>
                  </a:lnTo>
                  <a:lnTo>
                    <a:pt x="18" y="56"/>
                  </a:lnTo>
                  <a:lnTo>
                    <a:pt x="25" y="71"/>
                  </a:lnTo>
                  <a:lnTo>
                    <a:pt x="30" y="79"/>
                  </a:lnTo>
                  <a:lnTo>
                    <a:pt x="37" y="83"/>
                  </a:lnTo>
                  <a:lnTo>
                    <a:pt x="45" y="84"/>
                  </a:lnTo>
                  <a:lnTo>
                    <a:pt x="49" y="84"/>
                  </a:lnTo>
                  <a:lnTo>
                    <a:pt x="53" y="82"/>
                  </a:lnTo>
                  <a:lnTo>
                    <a:pt x="57" y="80"/>
                  </a:lnTo>
                  <a:lnTo>
                    <a:pt x="60" y="77"/>
                  </a:lnTo>
                  <a:lnTo>
                    <a:pt x="65" y="67"/>
                  </a:lnTo>
                  <a:lnTo>
                    <a:pt x="67" y="51"/>
                  </a:lnTo>
                  <a:lnTo>
                    <a:pt x="66" y="37"/>
                  </a:lnTo>
                  <a:lnTo>
                    <a:pt x="62" y="26"/>
                  </a:lnTo>
                  <a:lnTo>
                    <a:pt x="57" y="16"/>
                  </a:lnTo>
                  <a:lnTo>
                    <a:pt x="48" y="9"/>
                  </a:lnTo>
                  <a:lnTo>
                    <a:pt x="39" y="7"/>
                  </a:lnTo>
                  <a:close/>
                  <a:moveTo>
                    <a:pt x="41" y="0"/>
                  </a:moveTo>
                  <a:lnTo>
                    <a:pt x="53" y="2"/>
                  </a:lnTo>
                  <a:lnTo>
                    <a:pt x="65" y="7"/>
                  </a:lnTo>
                  <a:lnTo>
                    <a:pt x="72" y="15"/>
                  </a:lnTo>
                  <a:lnTo>
                    <a:pt x="80" y="29"/>
                  </a:lnTo>
                  <a:lnTo>
                    <a:pt x="82" y="43"/>
                  </a:lnTo>
                  <a:lnTo>
                    <a:pt x="81" y="56"/>
                  </a:lnTo>
                  <a:lnTo>
                    <a:pt x="77" y="67"/>
                  </a:lnTo>
                  <a:lnTo>
                    <a:pt x="73" y="74"/>
                  </a:lnTo>
                  <a:lnTo>
                    <a:pt x="68" y="80"/>
                  </a:lnTo>
                  <a:lnTo>
                    <a:pt x="62" y="84"/>
                  </a:lnTo>
                  <a:lnTo>
                    <a:pt x="52" y="89"/>
                  </a:lnTo>
                  <a:lnTo>
                    <a:pt x="40" y="91"/>
                  </a:lnTo>
                  <a:lnTo>
                    <a:pt x="29" y="89"/>
                  </a:lnTo>
                  <a:lnTo>
                    <a:pt x="18" y="83"/>
                  </a:lnTo>
                  <a:lnTo>
                    <a:pt x="10" y="75"/>
                  </a:lnTo>
                  <a:lnTo>
                    <a:pt x="3" y="61"/>
                  </a:lnTo>
                  <a:lnTo>
                    <a:pt x="0" y="47"/>
                  </a:lnTo>
                  <a:lnTo>
                    <a:pt x="2" y="35"/>
                  </a:lnTo>
                  <a:lnTo>
                    <a:pt x="6" y="23"/>
                  </a:lnTo>
                  <a:lnTo>
                    <a:pt x="10" y="16"/>
                  </a:lnTo>
                  <a:lnTo>
                    <a:pt x="16" y="10"/>
                  </a:lnTo>
                  <a:lnTo>
                    <a:pt x="21" y="6"/>
                  </a:lnTo>
                  <a:lnTo>
                    <a:pt x="31" y="1"/>
                  </a:lnTo>
                  <a:lnTo>
                    <a:pt x="4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04" name="Freeform 248"/>
            <p:cNvSpPr>
              <a:spLocks noEditPoints="1"/>
            </p:cNvSpPr>
            <p:nvPr/>
          </p:nvSpPr>
          <p:spPr bwMode="auto">
            <a:xfrm>
              <a:off x="2134" y="1456"/>
              <a:ext cx="40" cy="134"/>
            </a:xfrm>
            <a:custGeom>
              <a:avLst/>
              <a:gdLst/>
              <a:ahLst/>
              <a:cxnLst>
                <a:cxn ang="0">
                  <a:pos x="24" y="45"/>
                </a:cxn>
                <a:cxn ang="0">
                  <a:pos x="27" y="45"/>
                </a:cxn>
                <a:cxn ang="0">
                  <a:pos x="27" y="114"/>
                </a:cxn>
                <a:cxn ang="0">
                  <a:pos x="27" y="119"/>
                </a:cxn>
                <a:cxn ang="0">
                  <a:pos x="29" y="123"/>
                </a:cxn>
                <a:cxn ang="0">
                  <a:pos x="29" y="126"/>
                </a:cxn>
                <a:cxn ang="0">
                  <a:pos x="30" y="128"/>
                </a:cxn>
                <a:cxn ang="0">
                  <a:pos x="32" y="130"/>
                </a:cxn>
                <a:cxn ang="0">
                  <a:pos x="34" y="130"/>
                </a:cxn>
                <a:cxn ang="0">
                  <a:pos x="36" y="131"/>
                </a:cxn>
                <a:cxn ang="0">
                  <a:pos x="40" y="131"/>
                </a:cxn>
                <a:cxn ang="0">
                  <a:pos x="40" y="134"/>
                </a:cxn>
                <a:cxn ang="0">
                  <a:pos x="0" y="134"/>
                </a:cxn>
                <a:cxn ang="0">
                  <a:pos x="0" y="131"/>
                </a:cxn>
                <a:cxn ang="0">
                  <a:pos x="3" y="131"/>
                </a:cxn>
                <a:cxn ang="0">
                  <a:pos x="5" y="130"/>
                </a:cxn>
                <a:cxn ang="0">
                  <a:pos x="8" y="130"/>
                </a:cxn>
                <a:cxn ang="0">
                  <a:pos x="9" y="128"/>
                </a:cxn>
                <a:cxn ang="0">
                  <a:pos x="11" y="126"/>
                </a:cxn>
                <a:cxn ang="0">
                  <a:pos x="11" y="123"/>
                </a:cxn>
                <a:cxn ang="0">
                  <a:pos x="12" y="118"/>
                </a:cxn>
                <a:cxn ang="0">
                  <a:pos x="12" y="114"/>
                </a:cxn>
                <a:cxn ang="0">
                  <a:pos x="12" y="82"/>
                </a:cxn>
                <a:cxn ang="0">
                  <a:pos x="12" y="68"/>
                </a:cxn>
                <a:cxn ang="0">
                  <a:pos x="11" y="62"/>
                </a:cxn>
                <a:cxn ang="0">
                  <a:pos x="10" y="58"/>
                </a:cxn>
                <a:cxn ang="0">
                  <a:pos x="9" y="57"/>
                </a:cxn>
                <a:cxn ang="0">
                  <a:pos x="8" y="56"/>
                </a:cxn>
                <a:cxn ang="0">
                  <a:pos x="6" y="56"/>
                </a:cxn>
                <a:cxn ang="0">
                  <a:pos x="3" y="56"/>
                </a:cxn>
                <a:cxn ang="0">
                  <a:pos x="1" y="57"/>
                </a:cxn>
                <a:cxn ang="0">
                  <a:pos x="0" y="55"/>
                </a:cxn>
                <a:cxn ang="0">
                  <a:pos x="24" y="45"/>
                </a:cxn>
                <a:cxn ang="0">
                  <a:pos x="19" y="0"/>
                </a:cxn>
                <a:cxn ang="0">
                  <a:pos x="22" y="0"/>
                </a:cxn>
                <a:cxn ang="0">
                  <a:pos x="24" y="1"/>
                </a:cxn>
                <a:cxn ang="0">
                  <a:pos x="26" y="2"/>
                </a:cxn>
                <a:cxn ang="0">
                  <a:pos x="29" y="5"/>
                </a:cxn>
                <a:cxn ang="0">
                  <a:pos x="30" y="8"/>
                </a:cxn>
                <a:cxn ang="0">
                  <a:pos x="30" y="10"/>
                </a:cxn>
                <a:cxn ang="0">
                  <a:pos x="30" y="13"/>
                </a:cxn>
                <a:cxn ang="0">
                  <a:pos x="29" y="15"/>
                </a:cxn>
                <a:cxn ang="0">
                  <a:pos x="26" y="19"/>
                </a:cxn>
                <a:cxn ang="0">
                  <a:pos x="24" y="20"/>
                </a:cxn>
                <a:cxn ang="0">
                  <a:pos x="22" y="21"/>
                </a:cxn>
                <a:cxn ang="0">
                  <a:pos x="19" y="21"/>
                </a:cxn>
                <a:cxn ang="0">
                  <a:pos x="15" y="21"/>
                </a:cxn>
                <a:cxn ang="0">
                  <a:pos x="13" y="20"/>
                </a:cxn>
                <a:cxn ang="0">
                  <a:pos x="11" y="19"/>
                </a:cxn>
                <a:cxn ang="0">
                  <a:pos x="9" y="15"/>
                </a:cxn>
                <a:cxn ang="0">
                  <a:pos x="8" y="13"/>
                </a:cxn>
                <a:cxn ang="0">
                  <a:pos x="8" y="10"/>
                </a:cxn>
                <a:cxn ang="0">
                  <a:pos x="8" y="8"/>
                </a:cxn>
                <a:cxn ang="0">
                  <a:pos x="9" y="5"/>
                </a:cxn>
                <a:cxn ang="0">
                  <a:pos x="11" y="2"/>
                </a:cxn>
                <a:cxn ang="0">
                  <a:pos x="13" y="1"/>
                </a:cxn>
                <a:cxn ang="0">
                  <a:pos x="15" y="0"/>
                </a:cxn>
                <a:cxn ang="0">
                  <a:pos x="19" y="0"/>
                </a:cxn>
              </a:cxnLst>
              <a:rect l="0" t="0" r="r" b="b"/>
              <a:pathLst>
                <a:path w="40" h="134">
                  <a:moveTo>
                    <a:pt x="24" y="45"/>
                  </a:moveTo>
                  <a:lnTo>
                    <a:pt x="27" y="45"/>
                  </a:lnTo>
                  <a:lnTo>
                    <a:pt x="27" y="114"/>
                  </a:lnTo>
                  <a:lnTo>
                    <a:pt x="27" y="119"/>
                  </a:lnTo>
                  <a:lnTo>
                    <a:pt x="29" y="123"/>
                  </a:lnTo>
                  <a:lnTo>
                    <a:pt x="29" y="126"/>
                  </a:lnTo>
                  <a:lnTo>
                    <a:pt x="30" y="128"/>
                  </a:lnTo>
                  <a:lnTo>
                    <a:pt x="32" y="130"/>
                  </a:lnTo>
                  <a:lnTo>
                    <a:pt x="34" y="130"/>
                  </a:lnTo>
                  <a:lnTo>
                    <a:pt x="36" y="131"/>
                  </a:lnTo>
                  <a:lnTo>
                    <a:pt x="40" y="131"/>
                  </a:lnTo>
                  <a:lnTo>
                    <a:pt x="40" y="134"/>
                  </a:lnTo>
                  <a:lnTo>
                    <a:pt x="0" y="134"/>
                  </a:lnTo>
                  <a:lnTo>
                    <a:pt x="0" y="131"/>
                  </a:lnTo>
                  <a:lnTo>
                    <a:pt x="3" y="131"/>
                  </a:lnTo>
                  <a:lnTo>
                    <a:pt x="5" y="130"/>
                  </a:lnTo>
                  <a:lnTo>
                    <a:pt x="8" y="130"/>
                  </a:lnTo>
                  <a:lnTo>
                    <a:pt x="9" y="128"/>
                  </a:lnTo>
                  <a:lnTo>
                    <a:pt x="11" y="126"/>
                  </a:lnTo>
                  <a:lnTo>
                    <a:pt x="11" y="123"/>
                  </a:lnTo>
                  <a:lnTo>
                    <a:pt x="12" y="118"/>
                  </a:lnTo>
                  <a:lnTo>
                    <a:pt x="12" y="114"/>
                  </a:lnTo>
                  <a:lnTo>
                    <a:pt x="12" y="82"/>
                  </a:lnTo>
                  <a:lnTo>
                    <a:pt x="12" y="68"/>
                  </a:lnTo>
                  <a:lnTo>
                    <a:pt x="11" y="62"/>
                  </a:lnTo>
                  <a:lnTo>
                    <a:pt x="10" y="58"/>
                  </a:lnTo>
                  <a:lnTo>
                    <a:pt x="9" y="57"/>
                  </a:lnTo>
                  <a:lnTo>
                    <a:pt x="8" y="56"/>
                  </a:lnTo>
                  <a:lnTo>
                    <a:pt x="6" y="56"/>
                  </a:lnTo>
                  <a:lnTo>
                    <a:pt x="3" y="56"/>
                  </a:lnTo>
                  <a:lnTo>
                    <a:pt x="1" y="57"/>
                  </a:lnTo>
                  <a:lnTo>
                    <a:pt x="0" y="55"/>
                  </a:lnTo>
                  <a:lnTo>
                    <a:pt x="24" y="45"/>
                  </a:lnTo>
                  <a:close/>
                  <a:moveTo>
                    <a:pt x="19" y="0"/>
                  </a:moveTo>
                  <a:lnTo>
                    <a:pt x="22" y="0"/>
                  </a:lnTo>
                  <a:lnTo>
                    <a:pt x="24" y="1"/>
                  </a:lnTo>
                  <a:lnTo>
                    <a:pt x="26" y="2"/>
                  </a:lnTo>
                  <a:lnTo>
                    <a:pt x="29" y="5"/>
                  </a:lnTo>
                  <a:lnTo>
                    <a:pt x="30" y="8"/>
                  </a:lnTo>
                  <a:lnTo>
                    <a:pt x="30" y="10"/>
                  </a:lnTo>
                  <a:lnTo>
                    <a:pt x="30" y="13"/>
                  </a:lnTo>
                  <a:lnTo>
                    <a:pt x="29" y="15"/>
                  </a:lnTo>
                  <a:lnTo>
                    <a:pt x="26" y="19"/>
                  </a:lnTo>
                  <a:lnTo>
                    <a:pt x="24" y="20"/>
                  </a:lnTo>
                  <a:lnTo>
                    <a:pt x="22" y="21"/>
                  </a:lnTo>
                  <a:lnTo>
                    <a:pt x="19" y="21"/>
                  </a:lnTo>
                  <a:lnTo>
                    <a:pt x="15" y="21"/>
                  </a:lnTo>
                  <a:lnTo>
                    <a:pt x="13" y="20"/>
                  </a:lnTo>
                  <a:lnTo>
                    <a:pt x="11" y="19"/>
                  </a:lnTo>
                  <a:lnTo>
                    <a:pt x="9" y="15"/>
                  </a:lnTo>
                  <a:lnTo>
                    <a:pt x="8" y="13"/>
                  </a:lnTo>
                  <a:lnTo>
                    <a:pt x="8" y="10"/>
                  </a:lnTo>
                  <a:lnTo>
                    <a:pt x="8" y="8"/>
                  </a:lnTo>
                  <a:lnTo>
                    <a:pt x="9" y="5"/>
                  </a:lnTo>
                  <a:lnTo>
                    <a:pt x="11" y="2"/>
                  </a:lnTo>
                  <a:lnTo>
                    <a:pt x="13" y="1"/>
                  </a:lnTo>
                  <a:lnTo>
                    <a:pt x="15" y="0"/>
                  </a:lnTo>
                  <a:lnTo>
                    <a:pt x="1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05" name="Freeform 249"/>
            <p:cNvSpPr>
              <a:spLocks/>
            </p:cNvSpPr>
            <p:nvPr/>
          </p:nvSpPr>
          <p:spPr bwMode="auto">
            <a:xfrm>
              <a:off x="2181" y="1501"/>
              <a:ext cx="92" cy="89"/>
            </a:xfrm>
            <a:custGeom>
              <a:avLst/>
              <a:gdLst/>
              <a:ahLst/>
              <a:cxnLst>
                <a:cxn ang="0">
                  <a:pos x="29" y="0"/>
                </a:cxn>
                <a:cxn ang="0">
                  <a:pos x="39" y="9"/>
                </a:cxn>
                <a:cxn ang="0">
                  <a:pos x="58" y="0"/>
                </a:cxn>
                <a:cxn ang="0">
                  <a:pos x="67" y="2"/>
                </a:cxn>
                <a:cxn ang="0">
                  <a:pos x="73" y="7"/>
                </a:cxn>
                <a:cxn ang="0">
                  <a:pos x="79" y="16"/>
                </a:cxn>
                <a:cxn ang="0">
                  <a:pos x="80" y="26"/>
                </a:cxn>
                <a:cxn ang="0">
                  <a:pos x="81" y="69"/>
                </a:cxn>
                <a:cxn ang="0">
                  <a:pos x="81" y="78"/>
                </a:cxn>
                <a:cxn ang="0">
                  <a:pos x="83" y="83"/>
                </a:cxn>
                <a:cxn ang="0">
                  <a:pos x="87" y="85"/>
                </a:cxn>
                <a:cxn ang="0">
                  <a:pos x="92" y="86"/>
                </a:cxn>
                <a:cxn ang="0">
                  <a:pos x="52" y="89"/>
                </a:cxn>
                <a:cxn ang="0">
                  <a:pos x="55" y="86"/>
                </a:cxn>
                <a:cxn ang="0">
                  <a:pos x="60" y="85"/>
                </a:cxn>
                <a:cxn ang="0">
                  <a:pos x="63" y="82"/>
                </a:cxn>
                <a:cxn ang="0">
                  <a:pos x="64" y="77"/>
                </a:cxn>
                <a:cxn ang="0">
                  <a:pos x="64" y="69"/>
                </a:cxn>
                <a:cxn ang="0">
                  <a:pos x="64" y="27"/>
                </a:cxn>
                <a:cxn ang="0">
                  <a:pos x="61" y="18"/>
                </a:cxn>
                <a:cxn ang="0">
                  <a:pos x="56" y="13"/>
                </a:cxn>
                <a:cxn ang="0">
                  <a:pos x="40" y="16"/>
                </a:cxn>
                <a:cxn ang="0">
                  <a:pos x="29" y="69"/>
                </a:cxn>
                <a:cxn ang="0">
                  <a:pos x="29" y="78"/>
                </a:cxn>
                <a:cxn ang="0">
                  <a:pos x="31" y="83"/>
                </a:cxn>
                <a:cxn ang="0">
                  <a:pos x="35" y="85"/>
                </a:cxn>
                <a:cxn ang="0">
                  <a:pos x="40" y="86"/>
                </a:cxn>
                <a:cxn ang="0">
                  <a:pos x="0" y="89"/>
                </a:cxn>
                <a:cxn ang="0">
                  <a:pos x="3" y="86"/>
                </a:cxn>
                <a:cxn ang="0">
                  <a:pos x="9" y="84"/>
                </a:cxn>
                <a:cxn ang="0">
                  <a:pos x="11" y="80"/>
                </a:cxn>
                <a:cxn ang="0">
                  <a:pos x="13" y="69"/>
                </a:cxn>
                <a:cxn ang="0">
                  <a:pos x="13" y="23"/>
                </a:cxn>
                <a:cxn ang="0">
                  <a:pos x="11" y="13"/>
                </a:cxn>
                <a:cxn ang="0">
                  <a:pos x="9" y="11"/>
                </a:cxn>
                <a:cxn ang="0">
                  <a:pos x="5" y="11"/>
                </a:cxn>
                <a:cxn ang="0">
                  <a:pos x="0" y="10"/>
                </a:cxn>
              </a:cxnLst>
              <a:rect l="0" t="0" r="r" b="b"/>
              <a:pathLst>
                <a:path w="92" h="89">
                  <a:moveTo>
                    <a:pt x="25" y="0"/>
                  </a:moveTo>
                  <a:lnTo>
                    <a:pt x="29" y="0"/>
                  </a:lnTo>
                  <a:lnTo>
                    <a:pt x="29" y="19"/>
                  </a:lnTo>
                  <a:lnTo>
                    <a:pt x="39" y="9"/>
                  </a:lnTo>
                  <a:lnTo>
                    <a:pt x="49" y="2"/>
                  </a:lnTo>
                  <a:lnTo>
                    <a:pt x="58" y="0"/>
                  </a:lnTo>
                  <a:lnTo>
                    <a:pt x="62" y="1"/>
                  </a:lnTo>
                  <a:lnTo>
                    <a:pt x="67" y="2"/>
                  </a:lnTo>
                  <a:lnTo>
                    <a:pt x="70" y="4"/>
                  </a:lnTo>
                  <a:lnTo>
                    <a:pt x="73" y="7"/>
                  </a:lnTo>
                  <a:lnTo>
                    <a:pt x="77" y="10"/>
                  </a:lnTo>
                  <a:lnTo>
                    <a:pt x="79" y="16"/>
                  </a:lnTo>
                  <a:lnTo>
                    <a:pt x="80" y="20"/>
                  </a:lnTo>
                  <a:lnTo>
                    <a:pt x="80" y="26"/>
                  </a:lnTo>
                  <a:lnTo>
                    <a:pt x="81" y="32"/>
                  </a:lnTo>
                  <a:lnTo>
                    <a:pt x="81" y="69"/>
                  </a:lnTo>
                  <a:lnTo>
                    <a:pt x="81" y="74"/>
                  </a:lnTo>
                  <a:lnTo>
                    <a:pt x="81" y="78"/>
                  </a:lnTo>
                  <a:lnTo>
                    <a:pt x="82" y="81"/>
                  </a:lnTo>
                  <a:lnTo>
                    <a:pt x="83" y="83"/>
                  </a:lnTo>
                  <a:lnTo>
                    <a:pt x="84" y="85"/>
                  </a:lnTo>
                  <a:lnTo>
                    <a:pt x="87" y="85"/>
                  </a:lnTo>
                  <a:lnTo>
                    <a:pt x="89" y="86"/>
                  </a:lnTo>
                  <a:lnTo>
                    <a:pt x="92" y="86"/>
                  </a:lnTo>
                  <a:lnTo>
                    <a:pt x="92" y="89"/>
                  </a:lnTo>
                  <a:lnTo>
                    <a:pt x="52" y="89"/>
                  </a:lnTo>
                  <a:lnTo>
                    <a:pt x="52" y="86"/>
                  </a:lnTo>
                  <a:lnTo>
                    <a:pt x="55" y="86"/>
                  </a:lnTo>
                  <a:lnTo>
                    <a:pt x="57" y="86"/>
                  </a:lnTo>
                  <a:lnTo>
                    <a:pt x="60" y="85"/>
                  </a:lnTo>
                  <a:lnTo>
                    <a:pt x="61" y="84"/>
                  </a:lnTo>
                  <a:lnTo>
                    <a:pt x="63" y="82"/>
                  </a:lnTo>
                  <a:lnTo>
                    <a:pt x="64" y="79"/>
                  </a:lnTo>
                  <a:lnTo>
                    <a:pt x="64" y="77"/>
                  </a:lnTo>
                  <a:lnTo>
                    <a:pt x="64" y="73"/>
                  </a:lnTo>
                  <a:lnTo>
                    <a:pt x="64" y="69"/>
                  </a:lnTo>
                  <a:lnTo>
                    <a:pt x="64" y="35"/>
                  </a:lnTo>
                  <a:lnTo>
                    <a:pt x="64" y="27"/>
                  </a:lnTo>
                  <a:lnTo>
                    <a:pt x="63" y="21"/>
                  </a:lnTo>
                  <a:lnTo>
                    <a:pt x="61" y="18"/>
                  </a:lnTo>
                  <a:lnTo>
                    <a:pt x="59" y="15"/>
                  </a:lnTo>
                  <a:lnTo>
                    <a:pt x="56" y="13"/>
                  </a:lnTo>
                  <a:lnTo>
                    <a:pt x="51" y="12"/>
                  </a:lnTo>
                  <a:lnTo>
                    <a:pt x="40" y="16"/>
                  </a:lnTo>
                  <a:lnTo>
                    <a:pt x="29" y="25"/>
                  </a:lnTo>
                  <a:lnTo>
                    <a:pt x="29" y="69"/>
                  </a:lnTo>
                  <a:lnTo>
                    <a:pt x="29" y="74"/>
                  </a:lnTo>
                  <a:lnTo>
                    <a:pt x="29" y="78"/>
                  </a:lnTo>
                  <a:lnTo>
                    <a:pt x="29" y="81"/>
                  </a:lnTo>
                  <a:lnTo>
                    <a:pt x="31" y="83"/>
                  </a:lnTo>
                  <a:lnTo>
                    <a:pt x="32" y="85"/>
                  </a:lnTo>
                  <a:lnTo>
                    <a:pt x="35" y="85"/>
                  </a:lnTo>
                  <a:lnTo>
                    <a:pt x="37" y="86"/>
                  </a:lnTo>
                  <a:lnTo>
                    <a:pt x="40" y="86"/>
                  </a:lnTo>
                  <a:lnTo>
                    <a:pt x="40" y="89"/>
                  </a:lnTo>
                  <a:lnTo>
                    <a:pt x="0" y="89"/>
                  </a:lnTo>
                  <a:lnTo>
                    <a:pt x="0" y="86"/>
                  </a:lnTo>
                  <a:lnTo>
                    <a:pt x="3" y="86"/>
                  </a:lnTo>
                  <a:lnTo>
                    <a:pt x="6" y="86"/>
                  </a:lnTo>
                  <a:lnTo>
                    <a:pt x="9" y="84"/>
                  </a:lnTo>
                  <a:lnTo>
                    <a:pt x="10" y="83"/>
                  </a:lnTo>
                  <a:lnTo>
                    <a:pt x="11" y="80"/>
                  </a:lnTo>
                  <a:lnTo>
                    <a:pt x="13" y="74"/>
                  </a:lnTo>
                  <a:lnTo>
                    <a:pt x="13" y="69"/>
                  </a:lnTo>
                  <a:lnTo>
                    <a:pt x="13" y="37"/>
                  </a:lnTo>
                  <a:lnTo>
                    <a:pt x="13" y="23"/>
                  </a:lnTo>
                  <a:lnTo>
                    <a:pt x="13" y="17"/>
                  </a:lnTo>
                  <a:lnTo>
                    <a:pt x="11" y="13"/>
                  </a:lnTo>
                  <a:lnTo>
                    <a:pt x="10" y="12"/>
                  </a:lnTo>
                  <a:lnTo>
                    <a:pt x="9" y="11"/>
                  </a:lnTo>
                  <a:lnTo>
                    <a:pt x="7" y="11"/>
                  </a:lnTo>
                  <a:lnTo>
                    <a:pt x="5" y="11"/>
                  </a:lnTo>
                  <a:lnTo>
                    <a:pt x="1" y="12"/>
                  </a:lnTo>
                  <a:lnTo>
                    <a:pt x="0" y="10"/>
                  </a:lnTo>
                  <a:lnTo>
                    <a:pt x="2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06" name="Freeform 250"/>
            <p:cNvSpPr>
              <a:spLocks/>
            </p:cNvSpPr>
            <p:nvPr/>
          </p:nvSpPr>
          <p:spPr bwMode="auto">
            <a:xfrm>
              <a:off x="2275" y="1476"/>
              <a:ext cx="54" cy="116"/>
            </a:xfrm>
            <a:custGeom>
              <a:avLst/>
              <a:gdLst/>
              <a:ahLst/>
              <a:cxnLst>
                <a:cxn ang="0">
                  <a:pos x="29" y="0"/>
                </a:cxn>
                <a:cxn ang="0">
                  <a:pos x="30" y="0"/>
                </a:cxn>
                <a:cxn ang="0">
                  <a:pos x="30" y="27"/>
                </a:cxn>
                <a:cxn ang="0">
                  <a:pos x="51" y="27"/>
                </a:cxn>
                <a:cxn ang="0">
                  <a:pos x="51" y="33"/>
                </a:cxn>
                <a:cxn ang="0">
                  <a:pos x="30" y="33"/>
                </a:cxn>
                <a:cxn ang="0">
                  <a:pos x="30" y="89"/>
                </a:cxn>
                <a:cxn ang="0">
                  <a:pos x="31" y="94"/>
                </a:cxn>
                <a:cxn ang="0">
                  <a:pos x="31" y="98"/>
                </a:cxn>
                <a:cxn ang="0">
                  <a:pos x="33" y="100"/>
                </a:cxn>
                <a:cxn ang="0">
                  <a:pos x="36" y="103"/>
                </a:cxn>
                <a:cxn ang="0">
                  <a:pos x="40" y="104"/>
                </a:cxn>
                <a:cxn ang="0">
                  <a:pos x="42" y="103"/>
                </a:cxn>
                <a:cxn ang="0">
                  <a:pos x="46" y="102"/>
                </a:cxn>
                <a:cxn ang="0">
                  <a:pos x="49" y="100"/>
                </a:cxn>
                <a:cxn ang="0">
                  <a:pos x="50" y="97"/>
                </a:cxn>
                <a:cxn ang="0">
                  <a:pos x="54" y="97"/>
                </a:cxn>
                <a:cxn ang="0">
                  <a:pos x="52" y="103"/>
                </a:cxn>
                <a:cxn ang="0">
                  <a:pos x="49" y="107"/>
                </a:cxn>
                <a:cxn ang="0">
                  <a:pos x="45" y="110"/>
                </a:cxn>
                <a:cxn ang="0">
                  <a:pos x="40" y="114"/>
                </a:cxn>
                <a:cxn ang="0">
                  <a:pos x="37" y="115"/>
                </a:cxn>
                <a:cxn ang="0">
                  <a:pos x="32" y="116"/>
                </a:cxn>
                <a:cxn ang="0">
                  <a:pos x="28" y="115"/>
                </a:cxn>
                <a:cxn ang="0">
                  <a:pos x="24" y="113"/>
                </a:cxn>
                <a:cxn ang="0">
                  <a:pos x="19" y="110"/>
                </a:cxn>
                <a:cxn ang="0">
                  <a:pos x="17" y="106"/>
                </a:cxn>
                <a:cxn ang="0">
                  <a:pos x="16" y="103"/>
                </a:cxn>
                <a:cxn ang="0">
                  <a:pos x="15" y="98"/>
                </a:cxn>
                <a:cxn ang="0">
                  <a:pos x="15" y="92"/>
                </a:cxn>
                <a:cxn ang="0">
                  <a:pos x="15" y="33"/>
                </a:cxn>
                <a:cxn ang="0">
                  <a:pos x="0" y="33"/>
                </a:cxn>
                <a:cxn ang="0">
                  <a:pos x="0" y="31"/>
                </a:cxn>
                <a:cxn ang="0">
                  <a:pos x="6" y="27"/>
                </a:cxn>
                <a:cxn ang="0">
                  <a:pos x="11" y="24"/>
                </a:cxn>
                <a:cxn ang="0">
                  <a:pos x="17" y="19"/>
                </a:cxn>
                <a:cxn ang="0">
                  <a:pos x="22" y="12"/>
                </a:cxn>
                <a:cxn ang="0">
                  <a:pos x="24" y="10"/>
                </a:cxn>
                <a:cxn ang="0">
                  <a:pos x="26" y="5"/>
                </a:cxn>
                <a:cxn ang="0">
                  <a:pos x="29" y="0"/>
                </a:cxn>
              </a:cxnLst>
              <a:rect l="0" t="0" r="r" b="b"/>
              <a:pathLst>
                <a:path w="54" h="116">
                  <a:moveTo>
                    <a:pt x="29" y="0"/>
                  </a:moveTo>
                  <a:lnTo>
                    <a:pt x="30" y="0"/>
                  </a:lnTo>
                  <a:lnTo>
                    <a:pt x="30" y="27"/>
                  </a:lnTo>
                  <a:lnTo>
                    <a:pt x="51" y="27"/>
                  </a:lnTo>
                  <a:lnTo>
                    <a:pt x="51" y="33"/>
                  </a:lnTo>
                  <a:lnTo>
                    <a:pt x="30" y="33"/>
                  </a:lnTo>
                  <a:lnTo>
                    <a:pt x="30" y="89"/>
                  </a:lnTo>
                  <a:lnTo>
                    <a:pt x="31" y="94"/>
                  </a:lnTo>
                  <a:lnTo>
                    <a:pt x="31" y="98"/>
                  </a:lnTo>
                  <a:lnTo>
                    <a:pt x="33" y="100"/>
                  </a:lnTo>
                  <a:lnTo>
                    <a:pt x="36" y="103"/>
                  </a:lnTo>
                  <a:lnTo>
                    <a:pt x="40" y="104"/>
                  </a:lnTo>
                  <a:lnTo>
                    <a:pt x="42" y="103"/>
                  </a:lnTo>
                  <a:lnTo>
                    <a:pt x="46" y="102"/>
                  </a:lnTo>
                  <a:lnTo>
                    <a:pt x="49" y="100"/>
                  </a:lnTo>
                  <a:lnTo>
                    <a:pt x="50" y="97"/>
                  </a:lnTo>
                  <a:lnTo>
                    <a:pt x="54" y="97"/>
                  </a:lnTo>
                  <a:lnTo>
                    <a:pt x="52" y="103"/>
                  </a:lnTo>
                  <a:lnTo>
                    <a:pt x="49" y="107"/>
                  </a:lnTo>
                  <a:lnTo>
                    <a:pt x="45" y="110"/>
                  </a:lnTo>
                  <a:lnTo>
                    <a:pt x="40" y="114"/>
                  </a:lnTo>
                  <a:lnTo>
                    <a:pt x="37" y="115"/>
                  </a:lnTo>
                  <a:lnTo>
                    <a:pt x="32" y="116"/>
                  </a:lnTo>
                  <a:lnTo>
                    <a:pt x="28" y="115"/>
                  </a:lnTo>
                  <a:lnTo>
                    <a:pt x="24" y="113"/>
                  </a:lnTo>
                  <a:lnTo>
                    <a:pt x="19" y="110"/>
                  </a:lnTo>
                  <a:lnTo>
                    <a:pt x="17" y="106"/>
                  </a:lnTo>
                  <a:lnTo>
                    <a:pt x="16" y="103"/>
                  </a:lnTo>
                  <a:lnTo>
                    <a:pt x="15" y="98"/>
                  </a:lnTo>
                  <a:lnTo>
                    <a:pt x="15" y="92"/>
                  </a:lnTo>
                  <a:lnTo>
                    <a:pt x="15" y="33"/>
                  </a:lnTo>
                  <a:lnTo>
                    <a:pt x="0" y="33"/>
                  </a:lnTo>
                  <a:lnTo>
                    <a:pt x="0" y="31"/>
                  </a:lnTo>
                  <a:lnTo>
                    <a:pt x="6" y="27"/>
                  </a:lnTo>
                  <a:lnTo>
                    <a:pt x="11" y="24"/>
                  </a:lnTo>
                  <a:lnTo>
                    <a:pt x="17" y="19"/>
                  </a:lnTo>
                  <a:lnTo>
                    <a:pt x="22" y="12"/>
                  </a:lnTo>
                  <a:lnTo>
                    <a:pt x="24" y="10"/>
                  </a:lnTo>
                  <a:lnTo>
                    <a:pt x="26" y="5"/>
                  </a:lnTo>
                  <a:lnTo>
                    <a:pt x="2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07" name="Freeform 251"/>
            <p:cNvSpPr>
              <a:spLocks/>
            </p:cNvSpPr>
            <p:nvPr/>
          </p:nvSpPr>
          <p:spPr bwMode="auto">
            <a:xfrm>
              <a:off x="2339" y="1501"/>
              <a:ext cx="59" cy="91"/>
            </a:xfrm>
            <a:custGeom>
              <a:avLst/>
              <a:gdLst/>
              <a:ahLst/>
              <a:cxnLst>
                <a:cxn ang="0">
                  <a:pos x="31" y="0"/>
                </a:cxn>
                <a:cxn ang="0">
                  <a:pos x="40" y="2"/>
                </a:cxn>
                <a:cxn ang="0">
                  <a:pos x="45" y="5"/>
                </a:cxn>
                <a:cxn ang="0">
                  <a:pos x="48" y="5"/>
                </a:cxn>
                <a:cxn ang="0">
                  <a:pos x="49" y="2"/>
                </a:cxn>
                <a:cxn ang="0">
                  <a:pos x="52" y="0"/>
                </a:cxn>
                <a:cxn ang="0">
                  <a:pos x="50" y="30"/>
                </a:cxn>
                <a:cxn ang="0">
                  <a:pos x="41" y="11"/>
                </a:cxn>
                <a:cxn ang="0">
                  <a:pos x="32" y="7"/>
                </a:cxn>
                <a:cxn ang="0">
                  <a:pos x="24" y="7"/>
                </a:cxn>
                <a:cxn ang="0">
                  <a:pos x="17" y="10"/>
                </a:cxn>
                <a:cxn ang="0">
                  <a:pos x="13" y="15"/>
                </a:cxn>
                <a:cxn ang="0">
                  <a:pos x="14" y="22"/>
                </a:cxn>
                <a:cxn ang="0">
                  <a:pos x="17" y="29"/>
                </a:cxn>
                <a:cxn ang="0">
                  <a:pos x="26" y="35"/>
                </a:cxn>
                <a:cxn ang="0">
                  <a:pos x="50" y="48"/>
                </a:cxn>
                <a:cxn ang="0">
                  <a:pos x="59" y="64"/>
                </a:cxn>
                <a:cxn ang="0">
                  <a:pos x="49" y="83"/>
                </a:cxn>
                <a:cxn ang="0">
                  <a:pos x="29" y="91"/>
                </a:cxn>
                <a:cxn ang="0">
                  <a:pos x="11" y="88"/>
                </a:cxn>
                <a:cxn ang="0">
                  <a:pos x="6" y="86"/>
                </a:cxn>
                <a:cxn ang="0">
                  <a:pos x="4" y="89"/>
                </a:cxn>
                <a:cxn ang="0">
                  <a:pos x="0" y="91"/>
                </a:cxn>
                <a:cxn ang="0">
                  <a:pos x="3" y="60"/>
                </a:cxn>
                <a:cxn ang="0">
                  <a:pos x="13" y="79"/>
                </a:cxn>
                <a:cxn ang="0">
                  <a:pos x="24" y="84"/>
                </a:cxn>
                <a:cxn ang="0">
                  <a:pos x="34" y="84"/>
                </a:cxn>
                <a:cxn ang="0">
                  <a:pos x="40" y="81"/>
                </a:cxn>
                <a:cxn ang="0">
                  <a:pos x="45" y="75"/>
                </a:cxn>
                <a:cxn ang="0">
                  <a:pos x="45" y="68"/>
                </a:cxn>
                <a:cxn ang="0">
                  <a:pos x="40" y="61"/>
                </a:cxn>
                <a:cxn ang="0">
                  <a:pos x="23" y="50"/>
                </a:cxn>
                <a:cxn ang="0">
                  <a:pos x="5" y="38"/>
                </a:cxn>
                <a:cxn ang="0">
                  <a:pos x="2" y="30"/>
                </a:cxn>
                <a:cxn ang="0">
                  <a:pos x="2" y="20"/>
                </a:cxn>
                <a:cxn ang="0">
                  <a:pos x="5" y="11"/>
                </a:cxn>
                <a:cxn ang="0">
                  <a:pos x="17" y="2"/>
                </a:cxn>
              </a:cxnLst>
              <a:rect l="0" t="0" r="r" b="b"/>
              <a:pathLst>
                <a:path w="59" h="91">
                  <a:moveTo>
                    <a:pt x="27" y="0"/>
                  </a:moveTo>
                  <a:lnTo>
                    <a:pt x="31" y="0"/>
                  </a:lnTo>
                  <a:lnTo>
                    <a:pt x="35" y="1"/>
                  </a:lnTo>
                  <a:lnTo>
                    <a:pt x="40" y="2"/>
                  </a:lnTo>
                  <a:lnTo>
                    <a:pt x="42" y="4"/>
                  </a:lnTo>
                  <a:lnTo>
                    <a:pt x="45" y="5"/>
                  </a:lnTo>
                  <a:lnTo>
                    <a:pt x="46" y="5"/>
                  </a:lnTo>
                  <a:lnTo>
                    <a:pt x="48" y="5"/>
                  </a:lnTo>
                  <a:lnTo>
                    <a:pt x="49" y="4"/>
                  </a:lnTo>
                  <a:lnTo>
                    <a:pt x="49" y="2"/>
                  </a:lnTo>
                  <a:lnTo>
                    <a:pt x="50" y="0"/>
                  </a:lnTo>
                  <a:lnTo>
                    <a:pt x="52" y="0"/>
                  </a:lnTo>
                  <a:lnTo>
                    <a:pt x="52" y="30"/>
                  </a:lnTo>
                  <a:lnTo>
                    <a:pt x="50" y="30"/>
                  </a:lnTo>
                  <a:lnTo>
                    <a:pt x="47" y="19"/>
                  </a:lnTo>
                  <a:lnTo>
                    <a:pt x="41" y="11"/>
                  </a:lnTo>
                  <a:lnTo>
                    <a:pt x="37" y="9"/>
                  </a:lnTo>
                  <a:lnTo>
                    <a:pt x="32" y="7"/>
                  </a:lnTo>
                  <a:lnTo>
                    <a:pt x="27" y="7"/>
                  </a:lnTo>
                  <a:lnTo>
                    <a:pt x="24" y="7"/>
                  </a:lnTo>
                  <a:lnTo>
                    <a:pt x="19" y="8"/>
                  </a:lnTo>
                  <a:lnTo>
                    <a:pt x="17" y="10"/>
                  </a:lnTo>
                  <a:lnTo>
                    <a:pt x="15" y="12"/>
                  </a:lnTo>
                  <a:lnTo>
                    <a:pt x="13" y="15"/>
                  </a:lnTo>
                  <a:lnTo>
                    <a:pt x="13" y="17"/>
                  </a:lnTo>
                  <a:lnTo>
                    <a:pt x="14" y="22"/>
                  </a:lnTo>
                  <a:lnTo>
                    <a:pt x="15" y="26"/>
                  </a:lnTo>
                  <a:lnTo>
                    <a:pt x="17" y="29"/>
                  </a:lnTo>
                  <a:lnTo>
                    <a:pt x="21" y="31"/>
                  </a:lnTo>
                  <a:lnTo>
                    <a:pt x="26" y="35"/>
                  </a:lnTo>
                  <a:lnTo>
                    <a:pt x="40" y="40"/>
                  </a:lnTo>
                  <a:lnTo>
                    <a:pt x="50" y="48"/>
                  </a:lnTo>
                  <a:lnTo>
                    <a:pt x="57" y="56"/>
                  </a:lnTo>
                  <a:lnTo>
                    <a:pt x="59" y="64"/>
                  </a:lnTo>
                  <a:lnTo>
                    <a:pt x="57" y="75"/>
                  </a:lnTo>
                  <a:lnTo>
                    <a:pt x="49" y="83"/>
                  </a:lnTo>
                  <a:lnTo>
                    <a:pt x="40" y="89"/>
                  </a:lnTo>
                  <a:lnTo>
                    <a:pt x="29" y="91"/>
                  </a:lnTo>
                  <a:lnTo>
                    <a:pt x="20" y="90"/>
                  </a:lnTo>
                  <a:lnTo>
                    <a:pt x="11" y="88"/>
                  </a:lnTo>
                  <a:lnTo>
                    <a:pt x="8" y="86"/>
                  </a:lnTo>
                  <a:lnTo>
                    <a:pt x="6" y="86"/>
                  </a:lnTo>
                  <a:lnTo>
                    <a:pt x="5" y="86"/>
                  </a:lnTo>
                  <a:lnTo>
                    <a:pt x="4" y="89"/>
                  </a:lnTo>
                  <a:lnTo>
                    <a:pt x="3" y="91"/>
                  </a:lnTo>
                  <a:lnTo>
                    <a:pt x="0" y="91"/>
                  </a:lnTo>
                  <a:lnTo>
                    <a:pt x="0" y="60"/>
                  </a:lnTo>
                  <a:lnTo>
                    <a:pt x="3" y="60"/>
                  </a:lnTo>
                  <a:lnTo>
                    <a:pt x="6" y="71"/>
                  </a:lnTo>
                  <a:lnTo>
                    <a:pt x="13" y="79"/>
                  </a:lnTo>
                  <a:lnTo>
                    <a:pt x="18" y="82"/>
                  </a:lnTo>
                  <a:lnTo>
                    <a:pt x="24" y="84"/>
                  </a:lnTo>
                  <a:lnTo>
                    <a:pt x="29" y="84"/>
                  </a:lnTo>
                  <a:lnTo>
                    <a:pt x="34" y="84"/>
                  </a:lnTo>
                  <a:lnTo>
                    <a:pt x="37" y="83"/>
                  </a:lnTo>
                  <a:lnTo>
                    <a:pt x="40" y="81"/>
                  </a:lnTo>
                  <a:lnTo>
                    <a:pt x="42" y="78"/>
                  </a:lnTo>
                  <a:lnTo>
                    <a:pt x="45" y="75"/>
                  </a:lnTo>
                  <a:lnTo>
                    <a:pt x="45" y="71"/>
                  </a:lnTo>
                  <a:lnTo>
                    <a:pt x="45" y="68"/>
                  </a:lnTo>
                  <a:lnTo>
                    <a:pt x="42" y="64"/>
                  </a:lnTo>
                  <a:lnTo>
                    <a:pt x="40" y="61"/>
                  </a:lnTo>
                  <a:lnTo>
                    <a:pt x="34" y="56"/>
                  </a:lnTo>
                  <a:lnTo>
                    <a:pt x="23" y="50"/>
                  </a:lnTo>
                  <a:lnTo>
                    <a:pt x="11" y="43"/>
                  </a:lnTo>
                  <a:lnTo>
                    <a:pt x="5" y="38"/>
                  </a:lnTo>
                  <a:lnTo>
                    <a:pt x="3" y="35"/>
                  </a:lnTo>
                  <a:lnTo>
                    <a:pt x="2" y="30"/>
                  </a:lnTo>
                  <a:lnTo>
                    <a:pt x="0" y="25"/>
                  </a:lnTo>
                  <a:lnTo>
                    <a:pt x="2" y="20"/>
                  </a:lnTo>
                  <a:lnTo>
                    <a:pt x="3" y="16"/>
                  </a:lnTo>
                  <a:lnTo>
                    <a:pt x="5" y="11"/>
                  </a:lnTo>
                  <a:lnTo>
                    <a:pt x="8" y="7"/>
                  </a:lnTo>
                  <a:lnTo>
                    <a:pt x="17" y="2"/>
                  </a:lnTo>
                  <a:lnTo>
                    <a:pt x="2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08" name="Freeform 252"/>
            <p:cNvSpPr>
              <a:spLocks/>
            </p:cNvSpPr>
            <p:nvPr/>
          </p:nvSpPr>
          <p:spPr bwMode="auto">
            <a:xfrm>
              <a:off x="2418" y="1461"/>
              <a:ext cx="154" cy="129"/>
            </a:xfrm>
            <a:custGeom>
              <a:avLst/>
              <a:gdLst/>
              <a:ahLst/>
              <a:cxnLst>
                <a:cxn ang="0">
                  <a:pos x="86" y="0"/>
                </a:cxn>
                <a:cxn ang="0">
                  <a:pos x="82" y="5"/>
                </a:cxn>
                <a:cxn ang="0">
                  <a:pos x="77" y="5"/>
                </a:cxn>
                <a:cxn ang="0">
                  <a:pos x="74" y="7"/>
                </a:cxn>
                <a:cxn ang="0">
                  <a:pos x="73" y="11"/>
                </a:cxn>
                <a:cxn ang="0">
                  <a:pos x="74" y="17"/>
                </a:cxn>
                <a:cxn ang="0">
                  <a:pos x="84" y="53"/>
                </a:cxn>
                <a:cxn ang="0">
                  <a:pos x="114" y="23"/>
                </a:cxn>
                <a:cxn ang="0">
                  <a:pos x="122" y="11"/>
                </a:cxn>
                <a:cxn ang="0">
                  <a:pos x="122" y="8"/>
                </a:cxn>
                <a:cxn ang="0">
                  <a:pos x="118" y="5"/>
                </a:cxn>
                <a:cxn ang="0">
                  <a:pos x="112" y="5"/>
                </a:cxn>
                <a:cxn ang="0">
                  <a:pos x="154" y="0"/>
                </a:cxn>
                <a:cxn ang="0">
                  <a:pos x="147" y="6"/>
                </a:cxn>
                <a:cxn ang="0">
                  <a:pos x="137" y="9"/>
                </a:cxn>
                <a:cxn ang="0">
                  <a:pos x="118" y="26"/>
                </a:cxn>
                <a:cxn ang="0">
                  <a:pos x="95" y="94"/>
                </a:cxn>
                <a:cxn ang="0">
                  <a:pos x="97" y="103"/>
                </a:cxn>
                <a:cxn ang="0">
                  <a:pos x="102" y="115"/>
                </a:cxn>
                <a:cxn ang="0">
                  <a:pos x="106" y="121"/>
                </a:cxn>
                <a:cxn ang="0">
                  <a:pos x="113" y="123"/>
                </a:cxn>
                <a:cxn ang="0">
                  <a:pos x="120" y="124"/>
                </a:cxn>
                <a:cxn ang="0">
                  <a:pos x="70" y="129"/>
                </a:cxn>
                <a:cxn ang="0">
                  <a:pos x="75" y="124"/>
                </a:cxn>
                <a:cxn ang="0">
                  <a:pos x="82" y="122"/>
                </a:cxn>
                <a:cxn ang="0">
                  <a:pos x="84" y="117"/>
                </a:cxn>
                <a:cxn ang="0">
                  <a:pos x="83" y="111"/>
                </a:cxn>
                <a:cxn ang="0">
                  <a:pos x="73" y="73"/>
                </a:cxn>
                <a:cxn ang="0">
                  <a:pos x="39" y="108"/>
                </a:cxn>
                <a:cxn ang="0">
                  <a:pos x="34" y="113"/>
                </a:cxn>
                <a:cxn ang="0">
                  <a:pos x="31" y="119"/>
                </a:cxn>
                <a:cxn ang="0">
                  <a:pos x="34" y="123"/>
                </a:cxn>
                <a:cxn ang="0">
                  <a:pos x="39" y="124"/>
                </a:cxn>
                <a:cxn ang="0">
                  <a:pos x="41" y="129"/>
                </a:cxn>
                <a:cxn ang="0">
                  <a:pos x="0" y="124"/>
                </a:cxn>
                <a:cxn ang="0">
                  <a:pos x="9" y="122"/>
                </a:cxn>
                <a:cxn ang="0">
                  <a:pos x="22" y="114"/>
                </a:cxn>
                <a:cxn ang="0">
                  <a:pos x="71" y="67"/>
                </a:cxn>
                <a:cxn ang="0">
                  <a:pos x="56" y="16"/>
                </a:cxn>
                <a:cxn ang="0">
                  <a:pos x="50" y="7"/>
                </a:cxn>
                <a:cxn ang="0">
                  <a:pos x="41" y="5"/>
                </a:cxn>
              </a:cxnLst>
              <a:rect l="0" t="0" r="r" b="b"/>
              <a:pathLst>
                <a:path w="154" h="129">
                  <a:moveTo>
                    <a:pt x="41" y="0"/>
                  </a:moveTo>
                  <a:lnTo>
                    <a:pt x="86" y="0"/>
                  </a:lnTo>
                  <a:lnTo>
                    <a:pt x="85" y="5"/>
                  </a:lnTo>
                  <a:lnTo>
                    <a:pt x="82" y="5"/>
                  </a:lnTo>
                  <a:lnTo>
                    <a:pt x="80" y="5"/>
                  </a:lnTo>
                  <a:lnTo>
                    <a:pt x="77" y="5"/>
                  </a:lnTo>
                  <a:lnTo>
                    <a:pt x="75" y="6"/>
                  </a:lnTo>
                  <a:lnTo>
                    <a:pt x="74" y="7"/>
                  </a:lnTo>
                  <a:lnTo>
                    <a:pt x="73" y="9"/>
                  </a:lnTo>
                  <a:lnTo>
                    <a:pt x="73" y="11"/>
                  </a:lnTo>
                  <a:lnTo>
                    <a:pt x="73" y="14"/>
                  </a:lnTo>
                  <a:lnTo>
                    <a:pt x="74" y="17"/>
                  </a:lnTo>
                  <a:lnTo>
                    <a:pt x="75" y="21"/>
                  </a:lnTo>
                  <a:lnTo>
                    <a:pt x="84" y="53"/>
                  </a:lnTo>
                  <a:lnTo>
                    <a:pt x="104" y="32"/>
                  </a:lnTo>
                  <a:lnTo>
                    <a:pt x="114" y="23"/>
                  </a:lnTo>
                  <a:lnTo>
                    <a:pt x="120" y="14"/>
                  </a:lnTo>
                  <a:lnTo>
                    <a:pt x="122" y="11"/>
                  </a:lnTo>
                  <a:lnTo>
                    <a:pt x="122" y="9"/>
                  </a:lnTo>
                  <a:lnTo>
                    <a:pt x="122" y="8"/>
                  </a:lnTo>
                  <a:lnTo>
                    <a:pt x="120" y="6"/>
                  </a:lnTo>
                  <a:lnTo>
                    <a:pt x="118" y="5"/>
                  </a:lnTo>
                  <a:lnTo>
                    <a:pt x="115" y="5"/>
                  </a:lnTo>
                  <a:lnTo>
                    <a:pt x="112" y="5"/>
                  </a:lnTo>
                  <a:lnTo>
                    <a:pt x="112" y="0"/>
                  </a:lnTo>
                  <a:lnTo>
                    <a:pt x="154" y="0"/>
                  </a:lnTo>
                  <a:lnTo>
                    <a:pt x="152" y="5"/>
                  </a:lnTo>
                  <a:lnTo>
                    <a:pt x="147" y="6"/>
                  </a:lnTo>
                  <a:lnTo>
                    <a:pt x="141" y="7"/>
                  </a:lnTo>
                  <a:lnTo>
                    <a:pt x="137" y="9"/>
                  </a:lnTo>
                  <a:lnTo>
                    <a:pt x="129" y="16"/>
                  </a:lnTo>
                  <a:lnTo>
                    <a:pt x="118" y="26"/>
                  </a:lnTo>
                  <a:lnTo>
                    <a:pt x="85" y="60"/>
                  </a:lnTo>
                  <a:lnTo>
                    <a:pt x="95" y="94"/>
                  </a:lnTo>
                  <a:lnTo>
                    <a:pt x="96" y="99"/>
                  </a:lnTo>
                  <a:lnTo>
                    <a:pt x="97" y="103"/>
                  </a:lnTo>
                  <a:lnTo>
                    <a:pt x="99" y="110"/>
                  </a:lnTo>
                  <a:lnTo>
                    <a:pt x="102" y="115"/>
                  </a:lnTo>
                  <a:lnTo>
                    <a:pt x="104" y="119"/>
                  </a:lnTo>
                  <a:lnTo>
                    <a:pt x="106" y="121"/>
                  </a:lnTo>
                  <a:lnTo>
                    <a:pt x="109" y="123"/>
                  </a:lnTo>
                  <a:lnTo>
                    <a:pt x="113" y="123"/>
                  </a:lnTo>
                  <a:lnTo>
                    <a:pt x="116" y="124"/>
                  </a:lnTo>
                  <a:lnTo>
                    <a:pt x="120" y="124"/>
                  </a:lnTo>
                  <a:lnTo>
                    <a:pt x="119" y="129"/>
                  </a:lnTo>
                  <a:lnTo>
                    <a:pt x="70" y="129"/>
                  </a:lnTo>
                  <a:lnTo>
                    <a:pt x="71" y="124"/>
                  </a:lnTo>
                  <a:lnTo>
                    <a:pt x="75" y="124"/>
                  </a:lnTo>
                  <a:lnTo>
                    <a:pt x="80" y="123"/>
                  </a:lnTo>
                  <a:lnTo>
                    <a:pt x="82" y="122"/>
                  </a:lnTo>
                  <a:lnTo>
                    <a:pt x="84" y="120"/>
                  </a:lnTo>
                  <a:lnTo>
                    <a:pt x="84" y="117"/>
                  </a:lnTo>
                  <a:lnTo>
                    <a:pt x="84" y="114"/>
                  </a:lnTo>
                  <a:lnTo>
                    <a:pt x="83" y="111"/>
                  </a:lnTo>
                  <a:lnTo>
                    <a:pt x="82" y="105"/>
                  </a:lnTo>
                  <a:lnTo>
                    <a:pt x="73" y="73"/>
                  </a:lnTo>
                  <a:lnTo>
                    <a:pt x="43" y="103"/>
                  </a:lnTo>
                  <a:lnTo>
                    <a:pt x="39" y="108"/>
                  </a:lnTo>
                  <a:lnTo>
                    <a:pt x="35" y="111"/>
                  </a:lnTo>
                  <a:lnTo>
                    <a:pt x="34" y="113"/>
                  </a:lnTo>
                  <a:lnTo>
                    <a:pt x="32" y="115"/>
                  </a:lnTo>
                  <a:lnTo>
                    <a:pt x="31" y="119"/>
                  </a:lnTo>
                  <a:lnTo>
                    <a:pt x="32" y="121"/>
                  </a:lnTo>
                  <a:lnTo>
                    <a:pt x="34" y="123"/>
                  </a:lnTo>
                  <a:lnTo>
                    <a:pt x="35" y="123"/>
                  </a:lnTo>
                  <a:lnTo>
                    <a:pt x="39" y="124"/>
                  </a:lnTo>
                  <a:lnTo>
                    <a:pt x="42" y="124"/>
                  </a:lnTo>
                  <a:lnTo>
                    <a:pt x="41" y="129"/>
                  </a:lnTo>
                  <a:lnTo>
                    <a:pt x="0" y="129"/>
                  </a:lnTo>
                  <a:lnTo>
                    <a:pt x="0" y="124"/>
                  </a:lnTo>
                  <a:lnTo>
                    <a:pt x="4" y="124"/>
                  </a:lnTo>
                  <a:lnTo>
                    <a:pt x="9" y="122"/>
                  </a:lnTo>
                  <a:lnTo>
                    <a:pt x="13" y="121"/>
                  </a:lnTo>
                  <a:lnTo>
                    <a:pt x="22" y="114"/>
                  </a:lnTo>
                  <a:lnTo>
                    <a:pt x="34" y="104"/>
                  </a:lnTo>
                  <a:lnTo>
                    <a:pt x="71" y="67"/>
                  </a:lnTo>
                  <a:lnTo>
                    <a:pt x="61" y="29"/>
                  </a:lnTo>
                  <a:lnTo>
                    <a:pt x="56" y="16"/>
                  </a:lnTo>
                  <a:lnTo>
                    <a:pt x="52" y="9"/>
                  </a:lnTo>
                  <a:lnTo>
                    <a:pt x="50" y="7"/>
                  </a:lnTo>
                  <a:lnTo>
                    <a:pt x="45" y="5"/>
                  </a:lnTo>
                  <a:lnTo>
                    <a:pt x="41" y="5"/>
                  </a:lnTo>
                  <a:lnTo>
                    <a:pt x="41"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09" name="Freeform 253"/>
            <p:cNvSpPr>
              <a:spLocks/>
            </p:cNvSpPr>
            <p:nvPr/>
          </p:nvSpPr>
          <p:spPr bwMode="auto">
            <a:xfrm>
              <a:off x="2658" y="1632"/>
              <a:ext cx="153" cy="138"/>
            </a:xfrm>
            <a:custGeom>
              <a:avLst/>
              <a:gdLst/>
              <a:ahLst/>
              <a:cxnLst>
                <a:cxn ang="0">
                  <a:pos x="26" y="0"/>
                </a:cxn>
                <a:cxn ang="0">
                  <a:pos x="53" y="0"/>
                </a:cxn>
                <a:cxn ang="0">
                  <a:pos x="64" y="89"/>
                </a:cxn>
                <a:cxn ang="0">
                  <a:pos x="65" y="105"/>
                </a:cxn>
                <a:cxn ang="0">
                  <a:pos x="66" y="115"/>
                </a:cxn>
                <a:cxn ang="0">
                  <a:pos x="69" y="109"/>
                </a:cxn>
                <a:cxn ang="0">
                  <a:pos x="75" y="99"/>
                </a:cxn>
                <a:cxn ang="0">
                  <a:pos x="82" y="84"/>
                </a:cxn>
                <a:cxn ang="0">
                  <a:pos x="128" y="0"/>
                </a:cxn>
                <a:cxn ang="0">
                  <a:pos x="153" y="0"/>
                </a:cxn>
                <a:cxn ang="0">
                  <a:pos x="124" y="138"/>
                </a:cxn>
                <a:cxn ang="0">
                  <a:pos x="108" y="138"/>
                </a:cxn>
                <a:cxn ang="0">
                  <a:pos x="124" y="71"/>
                </a:cxn>
                <a:cxn ang="0">
                  <a:pos x="129" y="45"/>
                </a:cxn>
                <a:cxn ang="0">
                  <a:pos x="138" y="15"/>
                </a:cxn>
                <a:cxn ang="0">
                  <a:pos x="120" y="46"/>
                </a:cxn>
                <a:cxn ang="0">
                  <a:pos x="71" y="138"/>
                </a:cxn>
                <a:cxn ang="0">
                  <a:pos x="53" y="138"/>
                </a:cxn>
                <a:cxn ang="0">
                  <a:pos x="43" y="50"/>
                </a:cxn>
                <a:cxn ang="0">
                  <a:pos x="41" y="35"/>
                </a:cxn>
                <a:cxn ang="0">
                  <a:pos x="38" y="20"/>
                </a:cxn>
                <a:cxn ang="0">
                  <a:pos x="35" y="37"/>
                </a:cxn>
                <a:cxn ang="0">
                  <a:pos x="33" y="50"/>
                </a:cxn>
                <a:cxn ang="0">
                  <a:pos x="15" y="138"/>
                </a:cxn>
                <a:cxn ang="0">
                  <a:pos x="0" y="138"/>
                </a:cxn>
                <a:cxn ang="0">
                  <a:pos x="26" y="0"/>
                </a:cxn>
              </a:cxnLst>
              <a:rect l="0" t="0" r="r" b="b"/>
              <a:pathLst>
                <a:path w="153" h="138">
                  <a:moveTo>
                    <a:pt x="26" y="0"/>
                  </a:moveTo>
                  <a:lnTo>
                    <a:pt x="53" y="0"/>
                  </a:lnTo>
                  <a:lnTo>
                    <a:pt x="64" y="89"/>
                  </a:lnTo>
                  <a:lnTo>
                    <a:pt x="65" y="105"/>
                  </a:lnTo>
                  <a:lnTo>
                    <a:pt x="66" y="115"/>
                  </a:lnTo>
                  <a:lnTo>
                    <a:pt x="69" y="109"/>
                  </a:lnTo>
                  <a:lnTo>
                    <a:pt x="75" y="99"/>
                  </a:lnTo>
                  <a:lnTo>
                    <a:pt x="82" y="84"/>
                  </a:lnTo>
                  <a:lnTo>
                    <a:pt x="128" y="0"/>
                  </a:lnTo>
                  <a:lnTo>
                    <a:pt x="153" y="0"/>
                  </a:lnTo>
                  <a:lnTo>
                    <a:pt x="124" y="138"/>
                  </a:lnTo>
                  <a:lnTo>
                    <a:pt x="108" y="138"/>
                  </a:lnTo>
                  <a:lnTo>
                    <a:pt x="124" y="71"/>
                  </a:lnTo>
                  <a:lnTo>
                    <a:pt x="129" y="45"/>
                  </a:lnTo>
                  <a:lnTo>
                    <a:pt x="138" y="15"/>
                  </a:lnTo>
                  <a:lnTo>
                    <a:pt x="120" y="46"/>
                  </a:lnTo>
                  <a:lnTo>
                    <a:pt x="71" y="138"/>
                  </a:lnTo>
                  <a:lnTo>
                    <a:pt x="53" y="138"/>
                  </a:lnTo>
                  <a:lnTo>
                    <a:pt x="43" y="50"/>
                  </a:lnTo>
                  <a:lnTo>
                    <a:pt x="41" y="35"/>
                  </a:lnTo>
                  <a:lnTo>
                    <a:pt x="38" y="20"/>
                  </a:lnTo>
                  <a:lnTo>
                    <a:pt x="35" y="37"/>
                  </a:lnTo>
                  <a:lnTo>
                    <a:pt x="33" y="50"/>
                  </a:lnTo>
                  <a:lnTo>
                    <a:pt x="15" y="138"/>
                  </a:lnTo>
                  <a:lnTo>
                    <a:pt x="0" y="138"/>
                  </a:lnTo>
                  <a:lnTo>
                    <a:pt x="2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10" name="Freeform 254"/>
            <p:cNvSpPr>
              <a:spLocks noEditPoints="1"/>
            </p:cNvSpPr>
            <p:nvPr/>
          </p:nvSpPr>
          <p:spPr bwMode="auto">
            <a:xfrm>
              <a:off x="1199" y="1835"/>
              <a:ext cx="1778" cy="1311"/>
            </a:xfrm>
            <a:custGeom>
              <a:avLst/>
              <a:gdLst/>
              <a:ahLst/>
              <a:cxnLst>
                <a:cxn ang="0">
                  <a:pos x="14" y="15"/>
                </a:cxn>
                <a:cxn ang="0">
                  <a:pos x="14" y="1297"/>
                </a:cxn>
                <a:cxn ang="0">
                  <a:pos x="1764" y="1297"/>
                </a:cxn>
                <a:cxn ang="0">
                  <a:pos x="1764" y="15"/>
                </a:cxn>
                <a:cxn ang="0">
                  <a:pos x="14" y="15"/>
                </a:cxn>
                <a:cxn ang="0">
                  <a:pos x="0" y="0"/>
                </a:cxn>
                <a:cxn ang="0">
                  <a:pos x="1778" y="0"/>
                </a:cxn>
                <a:cxn ang="0">
                  <a:pos x="1778" y="1311"/>
                </a:cxn>
                <a:cxn ang="0">
                  <a:pos x="0" y="1311"/>
                </a:cxn>
                <a:cxn ang="0">
                  <a:pos x="0" y="0"/>
                </a:cxn>
              </a:cxnLst>
              <a:rect l="0" t="0" r="r" b="b"/>
              <a:pathLst>
                <a:path w="1778" h="1311">
                  <a:moveTo>
                    <a:pt x="14" y="15"/>
                  </a:moveTo>
                  <a:lnTo>
                    <a:pt x="14" y="1297"/>
                  </a:lnTo>
                  <a:lnTo>
                    <a:pt x="1764" y="1297"/>
                  </a:lnTo>
                  <a:lnTo>
                    <a:pt x="1764" y="15"/>
                  </a:lnTo>
                  <a:lnTo>
                    <a:pt x="14" y="15"/>
                  </a:lnTo>
                  <a:close/>
                  <a:moveTo>
                    <a:pt x="0" y="0"/>
                  </a:moveTo>
                  <a:lnTo>
                    <a:pt x="1778" y="0"/>
                  </a:lnTo>
                  <a:lnTo>
                    <a:pt x="1778" y="1311"/>
                  </a:lnTo>
                  <a:lnTo>
                    <a:pt x="0" y="131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11" name="Freeform 255"/>
            <p:cNvSpPr>
              <a:spLocks/>
            </p:cNvSpPr>
            <p:nvPr/>
          </p:nvSpPr>
          <p:spPr bwMode="auto">
            <a:xfrm>
              <a:off x="1926" y="2670"/>
              <a:ext cx="72" cy="72"/>
            </a:xfrm>
            <a:custGeom>
              <a:avLst/>
              <a:gdLst/>
              <a:ahLst/>
              <a:cxnLst>
                <a:cxn ang="0">
                  <a:pos x="35" y="0"/>
                </a:cxn>
                <a:cxn ang="0">
                  <a:pos x="50" y="3"/>
                </a:cxn>
                <a:cxn ang="0">
                  <a:pos x="61" y="10"/>
                </a:cxn>
                <a:cxn ang="0">
                  <a:pos x="69" y="22"/>
                </a:cxn>
                <a:cxn ang="0">
                  <a:pos x="72" y="36"/>
                </a:cxn>
                <a:cxn ang="0">
                  <a:pos x="69" y="50"/>
                </a:cxn>
                <a:cxn ang="0">
                  <a:pos x="61" y="61"/>
                </a:cxn>
                <a:cxn ang="0">
                  <a:pos x="50" y="69"/>
                </a:cxn>
                <a:cxn ang="0">
                  <a:pos x="35" y="72"/>
                </a:cxn>
                <a:cxn ang="0">
                  <a:pos x="22" y="69"/>
                </a:cxn>
                <a:cxn ang="0">
                  <a:pos x="10" y="61"/>
                </a:cxn>
                <a:cxn ang="0">
                  <a:pos x="2" y="50"/>
                </a:cxn>
                <a:cxn ang="0">
                  <a:pos x="0" y="36"/>
                </a:cxn>
                <a:cxn ang="0">
                  <a:pos x="2" y="22"/>
                </a:cxn>
                <a:cxn ang="0">
                  <a:pos x="10" y="10"/>
                </a:cxn>
                <a:cxn ang="0">
                  <a:pos x="22" y="3"/>
                </a:cxn>
                <a:cxn ang="0">
                  <a:pos x="35" y="0"/>
                </a:cxn>
              </a:cxnLst>
              <a:rect l="0" t="0" r="r" b="b"/>
              <a:pathLst>
                <a:path w="72" h="72">
                  <a:moveTo>
                    <a:pt x="35" y="0"/>
                  </a:moveTo>
                  <a:lnTo>
                    <a:pt x="50" y="3"/>
                  </a:lnTo>
                  <a:lnTo>
                    <a:pt x="61" y="10"/>
                  </a:lnTo>
                  <a:lnTo>
                    <a:pt x="69" y="22"/>
                  </a:lnTo>
                  <a:lnTo>
                    <a:pt x="72" y="36"/>
                  </a:lnTo>
                  <a:lnTo>
                    <a:pt x="69" y="50"/>
                  </a:lnTo>
                  <a:lnTo>
                    <a:pt x="61" y="61"/>
                  </a:lnTo>
                  <a:lnTo>
                    <a:pt x="50" y="69"/>
                  </a:lnTo>
                  <a:lnTo>
                    <a:pt x="35" y="72"/>
                  </a:lnTo>
                  <a:lnTo>
                    <a:pt x="22" y="69"/>
                  </a:lnTo>
                  <a:lnTo>
                    <a:pt x="10" y="61"/>
                  </a:lnTo>
                  <a:lnTo>
                    <a:pt x="2" y="50"/>
                  </a:lnTo>
                  <a:lnTo>
                    <a:pt x="0" y="36"/>
                  </a:lnTo>
                  <a:lnTo>
                    <a:pt x="2" y="22"/>
                  </a:lnTo>
                  <a:lnTo>
                    <a:pt x="10" y="10"/>
                  </a:lnTo>
                  <a:lnTo>
                    <a:pt x="22" y="3"/>
                  </a:lnTo>
                  <a:lnTo>
                    <a:pt x="35"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12" name="Line 256"/>
            <p:cNvSpPr>
              <a:spLocks noChangeShapeType="1"/>
            </p:cNvSpPr>
            <p:nvPr/>
          </p:nvSpPr>
          <p:spPr bwMode="auto">
            <a:xfrm flipV="1">
              <a:off x="1965" y="2740"/>
              <a:ext cx="3" cy="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13" name="Line 257"/>
            <p:cNvSpPr>
              <a:spLocks noChangeShapeType="1"/>
            </p:cNvSpPr>
            <p:nvPr/>
          </p:nvSpPr>
          <p:spPr bwMode="auto">
            <a:xfrm flipV="1">
              <a:off x="1933" y="2708"/>
              <a:ext cx="35" cy="18"/>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14" name="Line 258"/>
            <p:cNvSpPr>
              <a:spLocks noChangeShapeType="1"/>
            </p:cNvSpPr>
            <p:nvPr/>
          </p:nvSpPr>
          <p:spPr bwMode="auto">
            <a:xfrm flipV="1">
              <a:off x="1965" y="2729"/>
              <a:ext cx="24" cy="12"/>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15" name="Line 259"/>
            <p:cNvSpPr>
              <a:spLocks noChangeShapeType="1"/>
            </p:cNvSpPr>
            <p:nvPr/>
          </p:nvSpPr>
          <p:spPr bwMode="auto">
            <a:xfrm flipV="1">
              <a:off x="1928" y="2676"/>
              <a:ext cx="40" cy="20"/>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16" name="Line 260"/>
            <p:cNvSpPr>
              <a:spLocks noChangeShapeType="1"/>
            </p:cNvSpPr>
            <p:nvPr/>
          </p:nvSpPr>
          <p:spPr bwMode="auto">
            <a:xfrm flipV="1">
              <a:off x="1936" y="2694"/>
              <a:ext cx="60" cy="29"/>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17" name="Line 261"/>
            <p:cNvSpPr>
              <a:spLocks noChangeShapeType="1"/>
            </p:cNvSpPr>
            <p:nvPr/>
          </p:nvSpPr>
          <p:spPr bwMode="auto">
            <a:xfrm flipH="1">
              <a:off x="1995" y="2706"/>
              <a:ext cx="3"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18" name="Line 262"/>
            <p:cNvSpPr>
              <a:spLocks noChangeShapeType="1"/>
            </p:cNvSpPr>
            <p:nvPr/>
          </p:nvSpPr>
          <p:spPr bwMode="auto">
            <a:xfrm flipH="1">
              <a:off x="1987" y="2720"/>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19" name="Line 263"/>
            <p:cNvSpPr>
              <a:spLocks noChangeShapeType="1"/>
            </p:cNvSpPr>
            <p:nvPr/>
          </p:nvSpPr>
          <p:spPr bwMode="auto">
            <a:xfrm flipH="1">
              <a:off x="1976" y="2731"/>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20" name="Line 264"/>
            <p:cNvSpPr>
              <a:spLocks noChangeShapeType="1"/>
            </p:cNvSpPr>
            <p:nvPr/>
          </p:nvSpPr>
          <p:spPr bwMode="auto">
            <a:xfrm flipH="1">
              <a:off x="1961" y="2739"/>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21" name="Line 265"/>
            <p:cNvSpPr>
              <a:spLocks noChangeShapeType="1"/>
            </p:cNvSpPr>
            <p:nvPr/>
          </p:nvSpPr>
          <p:spPr bwMode="auto">
            <a:xfrm flipH="1" flipV="1">
              <a:off x="1948" y="2739"/>
              <a:ext cx="13"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22" name="Line 266"/>
            <p:cNvSpPr>
              <a:spLocks noChangeShapeType="1"/>
            </p:cNvSpPr>
            <p:nvPr/>
          </p:nvSpPr>
          <p:spPr bwMode="auto">
            <a:xfrm flipH="1" flipV="1">
              <a:off x="1936" y="2731"/>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23" name="Line 267"/>
            <p:cNvSpPr>
              <a:spLocks noChangeShapeType="1"/>
            </p:cNvSpPr>
            <p:nvPr/>
          </p:nvSpPr>
          <p:spPr bwMode="auto">
            <a:xfrm flipH="1" flipV="1">
              <a:off x="1928" y="2720"/>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24" name="Line 268"/>
            <p:cNvSpPr>
              <a:spLocks noChangeShapeType="1"/>
            </p:cNvSpPr>
            <p:nvPr/>
          </p:nvSpPr>
          <p:spPr bwMode="auto">
            <a:xfrm flipH="1" flipV="1">
              <a:off x="1926" y="2706"/>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25" name="Line 269"/>
            <p:cNvSpPr>
              <a:spLocks noChangeShapeType="1"/>
            </p:cNvSpPr>
            <p:nvPr/>
          </p:nvSpPr>
          <p:spPr bwMode="auto">
            <a:xfrm flipV="1">
              <a:off x="1926" y="2692"/>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26" name="Line 270"/>
            <p:cNvSpPr>
              <a:spLocks noChangeShapeType="1"/>
            </p:cNvSpPr>
            <p:nvPr/>
          </p:nvSpPr>
          <p:spPr bwMode="auto">
            <a:xfrm flipV="1">
              <a:off x="1928" y="2680"/>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27" name="Line 271"/>
            <p:cNvSpPr>
              <a:spLocks noChangeShapeType="1"/>
            </p:cNvSpPr>
            <p:nvPr/>
          </p:nvSpPr>
          <p:spPr bwMode="auto">
            <a:xfrm flipV="1">
              <a:off x="1936" y="2673"/>
              <a:ext cx="12" cy="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28" name="Line 272"/>
            <p:cNvSpPr>
              <a:spLocks noChangeShapeType="1"/>
            </p:cNvSpPr>
            <p:nvPr/>
          </p:nvSpPr>
          <p:spPr bwMode="auto">
            <a:xfrm flipV="1">
              <a:off x="1948" y="2670"/>
              <a:ext cx="13"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29" name="Line 273"/>
            <p:cNvSpPr>
              <a:spLocks noChangeShapeType="1"/>
            </p:cNvSpPr>
            <p:nvPr/>
          </p:nvSpPr>
          <p:spPr bwMode="auto">
            <a:xfrm>
              <a:off x="1961" y="2670"/>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30" name="Line 274"/>
            <p:cNvSpPr>
              <a:spLocks noChangeShapeType="1"/>
            </p:cNvSpPr>
            <p:nvPr/>
          </p:nvSpPr>
          <p:spPr bwMode="auto">
            <a:xfrm>
              <a:off x="1976" y="2673"/>
              <a:ext cx="11" cy="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31" name="Line 275"/>
            <p:cNvSpPr>
              <a:spLocks noChangeShapeType="1"/>
            </p:cNvSpPr>
            <p:nvPr/>
          </p:nvSpPr>
          <p:spPr bwMode="auto">
            <a:xfrm>
              <a:off x="1987" y="2680"/>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32" name="Line 276"/>
            <p:cNvSpPr>
              <a:spLocks noChangeShapeType="1"/>
            </p:cNvSpPr>
            <p:nvPr/>
          </p:nvSpPr>
          <p:spPr bwMode="auto">
            <a:xfrm>
              <a:off x="1995" y="2692"/>
              <a:ext cx="3"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33" name="Freeform 277"/>
            <p:cNvSpPr>
              <a:spLocks/>
            </p:cNvSpPr>
            <p:nvPr/>
          </p:nvSpPr>
          <p:spPr bwMode="auto">
            <a:xfrm>
              <a:off x="2682" y="2238"/>
              <a:ext cx="72" cy="72"/>
            </a:xfrm>
            <a:custGeom>
              <a:avLst/>
              <a:gdLst/>
              <a:ahLst/>
              <a:cxnLst>
                <a:cxn ang="0">
                  <a:pos x="35" y="0"/>
                </a:cxn>
                <a:cxn ang="0">
                  <a:pos x="50" y="3"/>
                </a:cxn>
                <a:cxn ang="0">
                  <a:pos x="61" y="10"/>
                </a:cxn>
                <a:cxn ang="0">
                  <a:pos x="69" y="22"/>
                </a:cxn>
                <a:cxn ang="0">
                  <a:pos x="72" y="36"/>
                </a:cxn>
                <a:cxn ang="0">
                  <a:pos x="69" y="50"/>
                </a:cxn>
                <a:cxn ang="0">
                  <a:pos x="61" y="62"/>
                </a:cxn>
                <a:cxn ang="0">
                  <a:pos x="50" y="70"/>
                </a:cxn>
                <a:cxn ang="0">
                  <a:pos x="35" y="72"/>
                </a:cxn>
                <a:cxn ang="0">
                  <a:pos x="21" y="70"/>
                </a:cxn>
                <a:cxn ang="0">
                  <a:pos x="10" y="62"/>
                </a:cxn>
                <a:cxn ang="0">
                  <a:pos x="2" y="50"/>
                </a:cxn>
                <a:cxn ang="0">
                  <a:pos x="0" y="36"/>
                </a:cxn>
                <a:cxn ang="0">
                  <a:pos x="2" y="22"/>
                </a:cxn>
                <a:cxn ang="0">
                  <a:pos x="10" y="10"/>
                </a:cxn>
                <a:cxn ang="0">
                  <a:pos x="21" y="3"/>
                </a:cxn>
                <a:cxn ang="0">
                  <a:pos x="35" y="0"/>
                </a:cxn>
              </a:cxnLst>
              <a:rect l="0" t="0" r="r" b="b"/>
              <a:pathLst>
                <a:path w="72" h="72">
                  <a:moveTo>
                    <a:pt x="35" y="0"/>
                  </a:moveTo>
                  <a:lnTo>
                    <a:pt x="50" y="3"/>
                  </a:lnTo>
                  <a:lnTo>
                    <a:pt x="61" y="10"/>
                  </a:lnTo>
                  <a:lnTo>
                    <a:pt x="69" y="22"/>
                  </a:lnTo>
                  <a:lnTo>
                    <a:pt x="72" y="36"/>
                  </a:lnTo>
                  <a:lnTo>
                    <a:pt x="69" y="50"/>
                  </a:lnTo>
                  <a:lnTo>
                    <a:pt x="61" y="62"/>
                  </a:lnTo>
                  <a:lnTo>
                    <a:pt x="50" y="70"/>
                  </a:lnTo>
                  <a:lnTo>
                    <a:pt x="35" y="72"/>
                  </a:lnTo>
                  <a:lnTo>
                    <a:pt x="21" y="70"/>
                  </a:lnTo>
                  <a:lnTo>
                    <a:pt x="10" y="62"/>
                  </a:lnTo>
                  <a:lnTo>
                    <a:pt x="2" y="50"/>
                  </a:lnTo>
                  <a:lnTo>
                    <a:pt x="0" y="36"/>
                  </a:lnTo>
                  <a:lnTo>
                    <a:pt x="2" y="22"/>
                  </a:lnTo>
                  <a:lnTo>
                    <a:pt x="10" y="10"/>
                  </a:lnTo>
                  <a:lnTo>
                    <a:pt x="21" y="3"/>
                  </a:lnTo>
                  <a:lnTo>
                    <a:pt x="35"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34" name="Line 278"/>
            <p:cNvSpPr>
              <a:spLocks noChangeShapeType="1"/>
            </p:cNvSpPr>
            <p:nvPr/>
          </p:nvSpPr>
          <p:spPr bwMode="auto">
            <a:xfrm flipV="1">
              <a:off x="2704" y="2291"/>
              <a:ext cx="32" cy="17"/>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35" name="Line 279"/>
            <p:cNvSpPr>
              <a:spLocks noChangeShapeType="1"/>
            </p:cNvSpPr>
            <p:nvPr/>
          </p:nvSpPr>
          <p:spPr bwMode="auto">
            <a:xfrm flipV="1">
              <a:off x="2684" y="2259"/>
              <a:ext cx="52" cy="26"/>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36" name="Line 280"/>
            <p:cNvSpPr>
              <a:spLocks noChangeShapeType="1"/>
            </p:cNvSpPr>
            <p:nvPr/>
          </p:nvSpPr>
          <p:spPr bwMode="auto">
            <a:xfrm flipV="1">
              <a:off x="2704" y="2283"/>
              <a:ext cx="48" cy="25"/>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37" name="Line 281"/>
            <p:cNvSpPr>
              <a:spLocks noChangeShapeType="1"/>
            </p:cNvSpPr>
            <p:nvPr/>
          </p:nvSpPr>
          <p:spPr bwMode="auto">
            <a:xfrm flipH="1">
              <a:off x="2751" y="2274"/>
              <a:ext cx="3"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38" name="Line 282"/>
            <p:cNvSpPr>
              <a:spLocks noChangeShapeType="1"/>
            </p:cNvSpPr>
            <p:nvPr/>
          </p:nvSpPr>
          <p:spPr bwMode="auto">
            <a:xfrm flipH="1">
              <a:off x="2743" y="2288"/>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39" name="Line 283"/>
            <p:cNvSpPr>
              <a:spLocks noChangeShapeType="1"/>
            </p:cNvSpPr>
            <p:nvPr/>
          </p:nvSpPr>
          <p:spPr bwMode="auto">
            <a:xfrm flipH="1">
              <a:off x="2732" y="2300"/>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40" name="Line 284"/>
            <p:cNvSpPr>
              <a:spLocks noChangeShapeType="1"/>
            </p:cNvSpPr>
            <p:nvPr/>
          </p:nvSpPr>
          <p:spPr bwMode="auto">
            <a:xfrm flipH="1">
              <a:off x="2717" y="2308"/>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41" name="Line 285"/>
            <p:cNvSpPr>
              <a:spLocks noChangeShapeType="1"/>
            </p:cNvSpPr>
            <p:nvPr/>
          </p:nvSpPr>
          <p:spPr bwMode="auto">
            <a:xfrm flipH="1" flipV="1">
              <a:off x="2703" y="2308"/>
              <a:ext cx="14"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42" name="Line 286"/>
            <p:cNvSpPr>
              <a:spLocks noChangeShapeType="1"/>
            </p:cNvSpPr>
            <p:nvPr/>
          </p:nvSpPr>
          <p:spPr bwMode="auto">
            <a:xfrm flipH="1" flipV="1">
              <a:off x="2692" y="2300"/>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43" name="Line 287"/>
            <p:cNvSpPr>
              <a:spLocks noChangeShapeType="1"/>
            </p:cNvSpPr>
            <p:nvPr/>
          </p:nvSpPr>
          <p:spPr bwMode="auto">
            <a:xfrm flipH="1" flipV="1">
              <a:off x="2684" y="2288"/>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44" name="Line 288"/>
            <p:cNvSpPr>
              <a:spLocks noChangeShapeType="1"/>
            </p:cNvSpPr>
            <p:nvPr/>
          </p:nvSpPr>
          <p:spPr bwMode="auto">
            <a:xfrm flipH="1" flipV="1">
              <a:off x="2682" y="2274"/>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45" name="Line 289"/>
            <p:cNvSpPr>
              <a:spLocks noChangeShapeType="1"/>
            </p:cNvSpPr>
            <p:nvPr/>
          </p:nvSpPr>
          <p:spPr bwMode="auto">
            <a:xfrm flipV="1">
              <a:off x="2682" y="2260"/>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46" name="Line 290"/>
            <p:cNvSpPr>
              <a:spLocks noChangeShapeType="1"/>
            </p:cNvSpPr>
            <p:nvPr/>
          </p:nvSpPr>
          <p:spPr bwMode="auto">
            <a:xfrm flipV="1">
              <a:off x="2684" y="2248"/>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47" name="Line 291"/>
            <p:cNvSpPr>
              <a:spLocks noChangeShapeType="1"/>
            </p:cNvSpPr>
            <p:nvPr/>
          </p:nvSpPr>
          <p:spPr bwMode="auto">
            <a:xfrm flipV="1">
              <a:off x="2692" y="2241"/>
              <a:ext cx="11" cy="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48" name="Line 292"/>
            <p:cNvSpPr>
              <a:spLocks noChangeShapeType="1"/>
            </p:cNvSpPr>
            <p:nvPr/>
          </p:nvSpPr>
          <p:spPr bwMode="auto">
            <a:xfrm flipV="1">
              <a:off x="2703" y="2238"/>
              <a:ext cx="14"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49" name="Line 293"/>
            <p:cNvSpPr>
              <a:spLocks noChangeShapeType="1"/>
            </p:cNvSpPr>
            <p:nvPr/>
          </p:nvSpPr>
          <p:spPr bwMode="auto">
            <a:xfrm>
              <a:off x="2717" y="2238"/>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50" name="Line 294"/>
            <p:cNvSpPr>
              <a:spLocks noChangeShapeType="1"/>
            </p:cNvSpPr>
            <p:nvPr/>
          </p:nvSpPr>
          <p:spPr bwMode="auto">
            <a:xfrm>
              <a:off x="2732" y="2241"/>
              <a:ext cx="11" cy="7"/>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51" name="Line 295"/>
            <p:cNvSpPr>
              <a:spLocks noChangeShapeType="1"/>
            </p:cNvSpPr>
            <p:nvPr/>
          </p:nvSpPr>
          <p:spPr bwMode="auto">
            <a:xfrm>
              <a:off x="2743" y="2248"/>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52" name="Line 296"/>
            <p:cNvSpPr>
              <a:spLocks noChangeShapeType="1"/>
            </p:cNvSpPr>
            <p:nvPr/>
          </p:nvSpPr>
          <p:spPr bwMode="auto">
            <a:xfrm>
              <a:off x="2751" y="2260"/>
              <a:ext cx="3"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53" name="Freeform 297"/>
            <p:cNvSpPr>
              <a:spLocks/>
            </p:cNvSpPr>
            <p:nvPr/>
          </p:nvSpPr>
          <p:spPr bwMode="auto">
            <a:xfrm>
              <a:off x="1709" y="2418"/>
              <a:ext cx="72" cy="72"/>
            </a:xfrm>
            <a:custGeom>
              <a:avLst/>
              <a:gdLst/>
              <a:ahLst/>
              <a:cxnLst>
                <a:cxn ang="0">
                  <a:pos x="37" y="0"/>
                </a:cxn>
                <a:cxn ang="0">
                  <a:pos x="50" y="2"/>
                </a:cxn>
                <a:cxn ang="0">
                  <a:pos x="62" y="10"/>
                </a:cxn>
                <a:cxn ang="0">
                  <a:pos x="70" y="22"/>
                </a:cxn>
                <a:cxn ang="0">
                  <a:pos x="72" y="36"/>
                </a:cxn>
                <a:cxn ang="0">
                  <a:pos x="70" y="50"/>
                </a:cxn>
                <a:cxn ang="0">
                  <a:pos x="62" y="61"/>
                </a:cxn>
                <a:cxn ang="0">
                  <a:pos x="50" y="69"/>
                </a:cxn>
                <a:cxn ang="0">
                  <a:pos x="37" y="72"/>
                </a:cxn>
                <a:cxn ang="0">
                  <a:pos x="22" y="69"/>
                </a:cxn>
                <a:cxn ang="0">
                  <a:pos x="11" y="61"/>
                </a:cxn>
                <a:cxn ang="0">
                  <a:pos x="4" y="50"/>
                </a:cxn>
                <a:cxn ang="0">
                  <a:pos x="0" y="36"/>
                </a:cxn>
                <a:cxn ang="0">
                  <a:pos x="4" y="22"/>
                </a:cxn>
                <a:cxn ang="0">
                  <a:pos x="11" y="10"/>
                </a:cxn>
                <a:cxn ang="0">
                  <a:pos x="22" y="2"/>
                </a:cxn>
                <a:cxn ang="0">
                  <a:pos x="37" y="0"/>
                </a:cxn>
              </a:cxnLst>
              <a:rect l="0" t="0" r="r" b="b"/>
              <a:pathLst>
                <a:path w="72" h="72">
                  <a:moveTo>
                    <a:pt x="37" y="0"/>
                  </a:moveTo>
                  <a:lnTo>
                    <a:pt x="50" y="2"/>
                  </a:lnTo>
                  <a:lnTo>
                    <a:pt x="62" y="10"/>
                  </a:lnTo>
                  <a:lnTo>
                    <a:pt x="70" y="22"/>
                  </a:lnTo>
                  <a:lnTo>
                    <a:pt x="72" y="36"/>
                  </a:lnTo>
                  <a:lnTo>
                    <a:pt x="70" y="50"/>
                  </a:lnTo>
                  <a:lnTo>
                    <a:pt x="62" y="61"/>
                  </a:lnTo>
                  <a:lnTo>
                    <a:pt x="50" y="69"/>
                  </a:lnTo>
                  <a:lnTo>
                    <a:pt x="37" y="72"/>
                  </a:lnTo>
                  <a:lnTo>
                    <a:pt x="22" y="69"/>
                  </a:lnTo>
                  <a:lnTo>
                    <a:pt x="11" y="61"/>
                  </a:lnTo>
                  <a:lnTo>
                    <a:pt x="4" y="50"/>
                  </a:lnTo>
                  <a:lnTo>
                    <a:pt x="0" y="36"/>
                  </a:lnTo>
                  <a:lnTo>
                    <a:pt x="4" y="22"/>
                  </a:lnTo>
                  <a:lnTo>
                    <a:pt x="11" y="10"/>
                  </a:lnTo>
                  <a:lnTo>
                    <a:pt x="22" y="2"/>
                  </a:lnTo>
                  <a:lnTo>
                    <a:pt x="37"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54" name="Line 298"/>
            <p:cNvSpPr>
              <a:spLocks noChangeShapeType="1"/>
            </p:cNvSpPr>
            <p:nvPr/>
          </p:nvSpPr>
          <p:spPr bwMode="auto">
            <a:xfrm flipV="1">
              <a:off x="1709" y="2451"/>
              <a:ext cx="3" cy="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55" name="Line 299"/>
            <p:cNvSpPr>
              <a:spLocks noChangeShapeType="1"/>
            </p:cNvSpPr>
            <p:nvPr/>
          </p:nvSpPr>
          <p:spPr bwMode="auto">
            <a:xfrm flipV="1">
              <a:off x="1720" y="2451"/>
              <a:ext cx="56" cy="28"/>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56" name="Line 300"/>
            <p:cNvSpPr>
              <a:spLocks noChangeShapeType="1"/>
            </p:cNvSpPr>
            <p:nvPr/>
          </p:nvSpPr>
          <p:spPr bwMode="auto">
            <a:xfrm flipV="1">
              <a:off x="1709" y="2425"/>
              <a:ext cx="57" cy="27"/>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57" name="Line 301"/>
            <p:cNvSpPr>
              <a:spLocks noChangeShapeType="1"/>
            </p:cNvSpPr>
            <p:nvPr/>
          </p:nvSpPr>
          <p:spPr bwMode="auto">
            <a:xfrm flipH="1">
              <a:off x="1779" y="2454"/>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58" name="Line 302"/>
            <p:cNvSpPr>
              <a:spLocks noChangeShapeType="1"/>
            </p:cNvSpPr>
            <p:nvPr/>
          </p:nvSpPr>
          <p:spPr bwMode="auto">
            <a:xfrm flipH="1">
              <a:off x="1771" y="2468"/>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59" name="Line 303"/>
            <p:cNvSpPr>
              <a:spLocks noChangeShapeType="1"/>
            </p:cNvSpPr>
            <p:nvPr/>
          </p:nvSpPr>
          <p:spPr bwMode="auto">
            <a:xfrm flipH="1">
              <a:off x="1759" y="2479"/>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60" name="Line 304"/>
            <p:cNvSpPr>
              <a:spLocks noChangeShapeType="1"/>
            </p:cNvSpPr>
            <p:nvPr/>
          </p:nvSpPr>
          <p:spPr bwMode="auto">
            <a:xfrm flipH="1">
              <a:off x="1746" y="2487"/>
              <a:ext cx="13"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61" name="Line 305"/>
            <p:cNvSpPr>
              <a:spLocks noChangeShapeType="1"/>
            </p:cNvSpPr>
            <p:nvPr/>
          </p:nvSpPr>
          <p:spPr bwMode="auto">
            <a:xfrm flipH="1" flipV="1">
              <a:off x="1731" y="2487"/>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62" name="Line 306"/>
            <p:cNvSpPr>
              <a:spLocks noChangeShapeType="1"/>
            </p:cNvSpPr>
            <p:nvPr/>
          </p:nvSpPr>
          <p:spPr bwMode="auto">
            <a:xfrm flipH="1" flipV="1">
              <a:off x="1720" y="2479"/>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63" name="Line 307"/>
            <p:cNvSpPr>
              <a:spLocks noChangeShapeType="1"/>
            </p:cNvSpPr>
            <p:nvPr/>
          </p:nvSpPr>
          <p:spPr bwMode="auto">
            <a:xfrm flipH="1" flipV="1">
              <a:off x="1713" y="2468"/>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64" name="Line 308"/>
            <p:cNvSpPr>
              <a:spLocks noChangeShapeType="1"/>
            </p:cNvSpPr>
            <p:nvPr/>
          </p:nvSpPr>
          <p:spPr bwMode="auto">
            <a:xfrm flipH="1" flipV="1">
              <a:off x="1709" y="2454"/>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65" name="Line 309"/>
            <p:cNvSpPr>
              <a:spLocks noChangeShapeType="1"/>
            </p:cNvSpPr>
            <p:nvPr/>
          </p:nvSpPr>
          <p:spPr bwMode="auto">
            <a:xfrm flipV="1">
              <a:off x="1709" y="2440"/>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66" name="Line 310"/>
            <p:cNvSpPr>
              <a:spLocks noChangeShapeType="1"/>
            </p:cNvSpPr>
            <p:nvPr/>
          </p:nvSpPr>
          <p:spPr bwMode="auto">
            <a:xfrm flipV="1">
              <a:off x="1713" y="2428"/>
              <a:ext cx="7"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67" name="Line 311"/>
            <p:cNvSpPr>
              <a:spLocks noChangeShapeType="1"/>
            </p:cNvSpPr>
            <p:nvPr/>
          </p:nvSpPr>
          <p:spPr bwMode="auto">
            <a:xfrm flipV="1">
              <a:off x="1720" y="2420"/>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68" name="Line 312"/>
            <p:cNvSpPr>
              <a:spLocks noChangeShapeType="1"/>
            </p:cNvSpPr>
            <p:nvPr/>
          </p:nvSpPr>
          <p:spPr bwMode="auto">
            <a:xfrm flipV="1">
              <a:off x="1731" y="2418"/>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69" name="Line 313"/>
            <p:cNvSpPr>
              <a:spLocks noChangeShapeType="1"/>
            </p:cNvSpPr>
            <p:nvPr/>
          </p:nvSpPr>
          <p:spPr bwMode="auto">
            <a:xfrm>
              <a:off x="1746" y="2418"/>
              <a:ext cx="13"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70" name="Line 314"/>
            <p:cNvSpPr>
              <a:spLocks noChangeShapeType="1"/>
            </p:cNvSpPr>
            <p:nvPr/>
          </p:nvSpPr>
          <p:spPr bwMode="auto">
            <a:xfrm>
              <a:off x="1759" y="2420"/>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71" name="Line 315"/>
            <p:cNvSpPr>
              <a:spLocks noChangeShapeType="1"/>
            </p:cNvSpPr>
            <p:nvPr/>
          </p:nvSpPr>
          <p:spPr bwMode="auto">
            <a:xfrm>
              <a:off x="1771" y="2428"/>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72" name="Line 316"/>
            <p:cNvSpPr>
              <a:spLocks noChangeShapeType="1"/>
            </p:cNvSpPr>
            <p:nvPr/>
          </p:nvSpPr>
          <p:spPr bwMode="auto">
            <a:xfrm>
              <a:off x="1779" y="2440"/>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73" name="Freeform 317"/>
            <p:cNvSpPr>
              <a:spLocks/>
            </p:cNvSpPr>
            <p:nvPr/>
          </p:nvSpPr>
          <p:spPr bwMode="auto">
            <a:xfrm>
              <a:off x="1709" y="2418"/>
              <a:ext cx="72" cy="72"/>
            </a:xfrm>
            <a:custGeom>
              <a:avLst/>
              <a:gdLst/>
              <a:ahLst/>
              <a:cxnLst>
                <a:cxn ang="0">
                  <a:pos x="37" y="0"/>
                </a:cxn>
                <a:cxn ang="0">
                  <a:pos x="50" y="2"/>
                </a:cxn>
                <a:cxn ang="0">
                  <a:pos x="62" y="10"/>
                </a:cxn>
                <a:cxn ang="0">
                  <a:pos x="70" y="22"/>
                </a:cxn>
                <a:cxn ang="0">
                  <a:pos x="72" y="36"/>
                </a:cxn>
                <a:cxn ang="0">
                  <a:pos x="70" y="50"/>
                </a:cxn>
                <a:cxn ang="0">
                  <a:pos x="62" y="61"/>
                </a:cxn>
                <a:cxn ang="0">
                  <a:pos x="50" y="69"/>
                </a:cxn>
                <a:cxn ang="0">
                  <a:pos x="37" y="72"/>
                </a:cxn>
                <a:cxn ang="0">
                  <a:pos x="22" y="69"/>
                </a:cxn>
                <a:cxn ang="0">
                  <a:pos x="11" y="61"/>
                </a:cxn>
                <a:cxn ang="0">
                  <a:pos x="4" y="50"/>
                </a:cxn>
                <a:cxn ang="0">
                  <a:pos x="0" y="36"/>
                </a:cxn>
                <a:cxn ang="0">
                  <a:pos x="4" y="22"/>
                </a:cxn>
                <a:cxn ang="0">
                  <a:pos x="11" y="10"/>
                </a:cxn>
                <a:cxn ang="0">
                  <a:pos x="22" y="2"/>
                </a:cxn>
                <a:cxn ang="0">
                  <a:pos x="37" y="0"/>
                </a:cxn>
              </a:cxnLst>
              <a:rect l="0" t="0" r="r" b="b"/>
              <a:pathLst>
                <a:path w="72" h="72">
                  <a:moveTo>
                    <a:pt x="37" y="0"/>
                  </a:moveTo>
                  <a:lnTo>
                    <a:pt x="50" y="2"/>
                  </a:lnTo>
                  <a:lnTo>
                    <a:pt x="62" y="10"/>
                  </a:lnTo>
                  <a:lnTo>
                    <a:pt x="70" y="22"/>
                  </a:lnTo>
                  <a:lnTo>
                    <a:pt x="72" y="36"/>
                  </a:lnTo>
                  <a:lnTo>
                    <a:pt x="70" y="50"/>
                  </a:lnTo>
                  <a:lnTo>
                    <a:pt x="62" y="61"/>
                  </a:lnTo>
                  <a:lnTo>
                    <a:pt x="50" y="69"/>
                  </a:lnTo>
                  <a:lnTo>
                    <a:pt x="37" y="72"/>
                  </a:lnTo>
                  <a:lnTo>
                    <a:pt x="22" y="69"/>
                  </a:lnTo>
                  <a:lnTo>
                    <a:pt x="11" y="61"/>
                  </a:lnTo>
                  <a:lnTo>
                    <a:pt x="4" y="50"/>
                  </a:lnTo>
                  <a:lnTo>
                    <a:pt x="0" y="36"/>
                  </a:lnTo>
                  <a:lnTo>
                    <a:pt x="4" y="22"/>
                  </a:lnTo>
                  <a:lnTo>
                    <a:pt x="11" y="10"/>
                  </a:lnTo>
                  <a:lnTo>
                    <a:pt x="22" y="2"/>
                  </a:lnTo>
                  <a:lnTo>
                    <a:pt x="37"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74" name="Line 318"/>
            <p:cNvSpPr>
              <a:spLocks noChangeShapeType="1"/>
            </p:cNvSpPr>
            <p:nvPr/>
          </p:nvSpPr>
          <p:spPr bwMode="auto">
            <a:xfrm flipV="1">
              <a:off x="1709" y="2451"/>
              <a:ext cx="3" cy="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75" name="Line 319"/>
            <p:cNvSpPr>
              <a:spLocks noChangeShapeType="1"/>
            </p:cNvSpPr>
            <p:nvPr/>
          </p:nvSpPr>
          <p:spPr bwMode="auto">
            <a:xfrm flipV="1">
              <a:off x="1720" y="2451"/>
              <a:ext cx="56" cy="28"/>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76" name="Line 320"/>
            <p:cNvSpPr>
              <a:spLocks noChangeShapeType="1"/>
            </p:cNvSpPr>
            <p:nvPr/>
          </p:nvSpPr>
          <p:spPr bwMode="auto">
            <a:xfrm flipV="1">
              <a:off x="1709" y="2425"/>
              <a:ext cx="57" cy="27"/>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77" name="Line 321"/>
            <p:cNvSpPr>
              <a:spLocks noChangeShapeType="1"/>
            </p:cNvSpPr>
            <p:nvPr/>
          </p:nvSpPr>
          <p:spPr bwMode="auto">
            <a:xfrm flipH="1">
              <a:off x="1779" y="2454"/>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78" name="Line 322"/>
            <p:cNvSpPr>
              <a:spLocks noChangeShapeType="1"/>
            </p:cNvSpPr>
            <p:nvPr/>
          </p:nvSpPr>
          <p:spPr bwMode="auto">
            <a:xfrm flipH="1">
              <a:off x="1771" y="2468"/>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79" name="Line 323"/>
            <p:cNvSpPr>
              <a:spLocks noChangeShapeType="1"/>
            </p:cNvSpPr>
            <p:nvPr/>
          </p:nvSpPr>
          <p:spPr bwMode="auto">
            <a:xfrm flipH="1">
              <a:off x="1759" y="2479"/>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80" name="Line 324"/>
            <p:cNvSpPr>
              <a:spLocks noChangeShapeType="1"/>
            </p:cNvSpPr>
            <p:nvPr/>
          </p:nvSpPr>
          <p:spPr bwMode="auto">
            <a:xfrm flipH="1">
              <a:off x="1746" y="2487"/>
              <a:ext cx="13"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81" name="Line 325"/>
            <p:cNvSpPr>
              <a:spLocks noChangeShapeType="1"/>
            </p:cNvSpPr>
            <p:nvPr/>
          </p:nvSpPr>
          <p:spPr bwMode="auto">
            <a:xfrm flipH="1" flipV="1">
              <a:off x="1731" y="2487"/>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82" name="Line 326"/>
            <p:cNvSpPr>
              <a:spLocks noChangeShapeType="1"/>
            </p:cNvSpPr>
            <p:nvPr/>
          </p:nvSpPr>
          <p:spPr bwMode="auto">
            <a:xfrm flipH="1" flipV="1">
              <a:off x="1720" y="2479"/>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83" name="Line 327"/>
            <p:cNvSpPr>
              <a:spLocks noChangeShapeType="1"/>
            </p:cNvSpPr>
            <p:nvPr/>
          </p:nvSpPr>
          <p:spPr bwMode="auto">
            <a:xfrm flipH="1" flipV="1">
              <a:off x="1713" y="2468"/>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84" name="Line 328"/>
            <p:cNvSpPr>
              <a:spLocks noChangeShapeType="1"/>
            </p:cNvSpPr>
            <p:nvPr/>
          </p:nvSpPr>
          <p:spPr bwMode="auto">
            <a:xfrm flipH="1" flipV="1">
              <a:off x="1709" y="2454"/>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85" name="Line 329"/>
            <p:cNvSpPr>
              <a:spLocks noChangeShapeType="1"/>
            </p:cNvSpPr>
            <p:nvPr/>
          </p:nvSpPr>
          <p:spPr bwMode="auto">
            <a:xfrm flipV="1">
              <a:off x="1709" y="2440"/>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86" name="Line 330"/>
            <p:cNvSpPr>
              <a:spLocks noChangeShapeType="1"/>
            </p:cNvSpPr>
            <p:nvPr/>
          </p:nvSpPr>
          <p:spPr bwMode="auto">
            <a:xfrm flipV="1">
              <a:off x="1713" y="2428"/>
              <a:ext cx="7"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87" name="Line 331"/>
            <p:cNvSpPr>
              <a:spLocks noChangeShapeType="1"/>
            </p:cNvSpPr>
            <p:nvPr/>
          </p:nvSpPr>
          <p:spPr bwMode="auto">
            <a:xfrm flipV="1">
              <a:off x="1720" y="2420"/>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88" name="Line 332"/>
            <p:cNvSpPr>
              <a:spLocks noChangeShapeType="1"/>
            </p:cNvSpPr>
            <p:nvPr/>
          </p:nvSpPr>
          <p:spPr bwMode="auto">
            <a:xfrm flipV="1">
              <a:off x="1731" y="2418"/>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89" name="Line 333"/>
            <p:cNvSpPr>
              <a:spLocks noChangeShapeType="1"/>
            </p:cNvSpPr>
            <p:nvPr/>
          </p:nvSpPr>
          <p:spPr bwMode="auto">
            <a:xfrm>
              <a:off x="1746" y="2418"/>
              <a:ext cx="13"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90" name="Line 334"/>
            <p:cNvSpPr>
              <a:spLocks noChangeShapeType="1"/>
            </p:cNvSpPr>
            <p:nvPr/>
          </p:nvSpPr>
          <p:spPr bwMode="auto">
            <a:xfrm>
              <a:off x="1759" y="2420"/>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91" name="Line 335"/>
            <p:cNvSpPr>
              <a:spLocks noChangeShapeType="1"/>
            </p:cNvSpPr>
            <p:nvPr/>
          </p:nvSpPr>
          <p:spPr bwMode="auto">
            <a:xfrm>
              <a:off x="1771" y="2428"/>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92" name="Line 336"/>
            <p:cNvSpPr>
              <a:spLocks noChangeShapeType="1"/>
            </p:cNvSpPr>
            <p:nvPr/>
          </p:nvSpPr>
          <p:spPr bwMode="auto">
            <a:xfrm>
              <a:off x="1779" y="2440"/>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93" name="Freeform 337"/>
            <p:cNvSpPr>
              <a:spLocks/>
            </p:cNvSpPr>
            <p:nvPr/>
          </p:nvSpPr>
          <p:spPr bwMode="auto">
            <a:xfrm>
              <a:off x="1422" y="2742"/>
              <a:ext cx="72" cy="72"/>
            </a:xfrm>
            <a:custGeom>
              <a:avLst/>
              <a:gdLst/>
              <a:ahLst/>
              <a:cxnLst>
                <a:cxn ang="0">
                  <a:pos x="35" y="0"/>
                </a:cxn>
                <a:cxn ang="0">
                  <a:pos x="50" y="2"/>
                </a:cxn>
                <a:cxn ang="0">
                  <a:pos x="61" y="10"/>
                </a:cxn>
                <a:cxn ang="0">
                  <a:pos x="68" y="22"/>
                </a:cxn>
                <a:cxn ang="0">
                  <a:pos x="72" y="36"/>
                </a:cxn>
                <a:cxn ang="0">
                  <a:pos x="68" y="50"/>
                </a:cxn>
                <a:cxn ang="0">
                  <a:pos x="61" y="61"/>
                </a:cxn>
                <a:cxn ang="0">
                  <a:pos x="50" y="69"/>
                </a:cxn>
                <a:cxn ang="0">
                  <a:pos x="35" y="72"/>
                </a:cxn>
                <a:cxn ang="0">
                  <a:pos x="22" y="69"/>
                </a:cxn>
                <a:cxn ang="0">
                  <a:pos x="10" y="61"/>
                </a:cxn>
                <a:cxn ang="0">
                  <a:pos x="2" y="50"/>
                </a:cxn>
                <a:cxn ang="0">
                  <a:pos x="0" y="36"/>
                </a:cxn>
                <a:cxn ang="0">
                  <a:pos x="2" y="22"/>
                </a:cxn>
                <a:cxn ang="0">
                  <a:pos x="10" y="10"/>
                </a:cxn>
                <a:cxn ang="0">
                  <a:pos x="22" y="2"/>
                </a:cxn>
                <a:cxn ang="0">
                  <a:pos x="35" y="0"/>
                </a:cxn>
              </a:cxnLst>
              <a:rect l="0" t="0" r="r" b="b"/>
              <a:pathLst>
                <a:path w="72" h="72">
                  <a:moveTo>
                    <a:pt x="35" y="0"/>
                  </a:moveTo>
                  <a:lnTo>
                    <a:pt x="50" y="2"/>
                  </a:lnTo>
                  <a:lnTo>
                    <a:pt x="61" y="10"/>
                  </a:lnTo>
                  <a:lnTo>
                    <a:pt x="68" y="22"/>
                  </a:lnTo>
                  <a:lnTo>
                    <a:pt x="72" y="36"/>
                  </a:lnTo>
                  <a:lnTo>
                    <a:pt x="68" y="50"/>
                  </a:lnTo>
                  <a:lnTo>
                    <a:pt x="61" y="61"/>
                  </a:lnTo>
                  <a:lnTo>
                    <a:pt x="50" y="69"/>
                  </a:lnTo>
                  <a:lnTo>
                    <a:pt x="35" y="72"/>
                  </a:lnTo>
                  <a:lnTo>
                    <a:pt x="22" y="69"/>
                  </a:lnTo>
                  <a:lnTo>
                    <a:pt x="10" y="61"/>
                  </a:lnTo>
                  <a:lnTo>
                    <a:pt x="2" y="50"/>
                  </a:lnTo>
                  <a:lnTo>
                    <a:pt x="0" y="36"/>
                  </a:lnTo>
                  <a:lnTo>
                    <a:pt x="2" y="22"/>
                  </a:lnTo>
                  <a:lnTo>
                    <a:pt x="10" y="10"/>
                  </a:lnTo>
                  <a:lnTo>
                    <a:pt x="22" y="2"/>
                  </a:lnTo>
                  <a:lnTo>
                    <a:pt x="35"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94" name="Line 338"/>
            <p:cNvSpPr>
              <a:spLocks noChangeShapeType="1"/>
            </p:cNvSpPr>
            <p:nvPr/>
          </p:nvSpPr>
          <p:spPr bwMode="auto">
            <a:xfrm flipV="1">
              <a:off x="1443" y="2804"/>
              <a:ext cx="13" cy="7"/>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95" name="Line 339"/>
            <p:cNvSpPr>
              <a:spLocks noChangeShapeType="1"/>
            </p:cNvSpPr>
            <p:nvPr/>
          </p:nvSpPr>
          <p:spPr bwMode="auto">
            <a:xfrm flipV="1">
              <a:off x="1424" y="2772"/>
              <a:ext cx="32" cy="16"/>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96" name="Line 340"/>
            <p:cNvSpPr>
              <a:spLocks noChangeShapeType="1"/>
            </p:cNvSpPr>
            <p:nvPr/>
          </p:nvSpPr>
          <p:spPr bwMode="auto">
            <a:xfrm flipV="1">
              <a:off x="1443" y="2785"/>
              <a:ext cx="49" cy="26"/>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97" name="Line 341"/>
            <p:cNvSpPr>
              <a:spLocks noChangeShapeType="1"/>
            </p:cNvSpPr>
            <p:nvPr/>
          </p:nvSpPr>
          <p:spPr bwMode="auto">
            <a:xfrm flipH="1">
              <a:off x="1490" y="2778"/>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98" name="Line 342"/>
            <p:cNvSpPr>
              <a:spLocks noChangeShapeType="1"/>
            </p:cNvSpPr>
            <p:nvPr/>
          </p:nvSpPr>
          <p:spPr bwMode="auto">
            <a:xfrm flipH="1">
              <a:off x="1483" y="2792"/>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99" name="Line 343"/>
            <p:cNvSpPr>
              <a:spLocks noChangeShapeType="1"/>
            </p:cNvSpPr>
            <p:nvPr/>
          </p:nvSpPr>
          <p:spPr bwMode="auto">
            <a:xfrm flipH="1">
              <a:off x="1472" y="2803"/>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00" name="Line 344"/>
            <p:cNvSpPr>
              <a:spLocks noChangeShapeType="1"/>
            </p:cNvSpPr>
            <p:nvPr/>
          </p:nvSpPr>
          <p:spPr bwMode="auto">
            <a:xfrm flipH="1">
              <a:off x="1457" y="2811"/>
              <a:ext cx="15"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01" name="Line 345"/>
            <p:cNvSpPr>
              <a:spLocks noChangeShapeType="1"/>
            </p:cNvSpPr>
            <p:nvPr/>
          </p:nvSpPr>
          <p:spPr bwMode="auto">
            <a:xfrm flipH="1" flipV="1">
              <a:off x="1444" y="2811"/>
              <a:ext cx="13" cy="3"/>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02" name="Line 346"/>
            <p:cNvSpPr>
              <a:spLocks noChangeShapeType="1"/>
            </p:cNvSpPr>
            <p:nvPr/>
          </p:nvSpPr>
          <p:spPr bwMode="auto">
            <a:xfrm flipH="1" flipV="1">
              <a:off x="1432" y="2803"/>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03" name="Line 347"/>
            <p:cNvSpPr>
              <a:spLocks noChangeShapeType="1"/>
            </p:cNvSpPr>
            <p:nvPr/>
          </p:nvSpPr>
          <p:spPr bwMode="auto">
            <a:xfrm flipH="1" flipV="1">
              <a:off x="1424" y="2792"/>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04" name="Line 348"/>
            <p:cNvSpPr>
              <a:spLocks noChangeShapeType="1"/>
            </p:cNvSpPr>
            <p:nvPr/>
          </p:nvSpPr>
          <p:spPr bwMode="auto">
            <a:xfrm flipH="1" flipV="1">
              <a:off x="1422" y="2778"/>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05" name="Line 349"/>
            <p:cNvSpPr>
              <a:spLocks noChangeShapeType="1"/>
            </p:cNvSpPr>
            <p:nvPr/>
          </p:nvSpPr>
          <p:spPr bwMode="auto">
            <a:xfrm flipV="1">
              <a:off x="1422" y="2764"/>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06" name="Line 350"/>
            <p:cNvSpPr>
              <a:spLocks noChangeShapeType="1"/>
            </p:cNvSpPr>
            <p:nvPr/>
          </p:nvSpPr>
          <p:spPr bwMode="auto">
            <a:xfrm flipV="1">
              <a:off x="1424" y="2752"/>
              <a:ext cx="8"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07" name="Line 351"/>
            <p:cNvSpPr>
              <a:spLocks noChangeShapeType="1"/>
            </p:cNvSpPr>
            <p:nvPr/>
          </p:nvSpPr>
          <p:spPr bwMode="auto">
            <a:xfrm flipV="1">
              <a:off x="1432" y="2744"/>
              <a:ext cx="12"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08" name="Line 352"/>
            <p:cNvSpPr>
              <a:spLocks noChangeShapeType="1"/>
            </p:cNvSpPr>
            <p:nvPr/>
          </p:nvSpPr>
          <p:spPr bwMode="auto">
            <a:xfrm flipV="1">
              <a:off x="1444" y="2742"/>
              <a:ext cx="13"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09" name="Line 353"/>
            <p:cNvSpPr>
              <a:spLocks noChangeShapeType="1"/>
            </p:cNvSpPr>
            <p:nvPr/>
          </p:nvSpPr>
          <p:spPr bwMode="auto">
            <a:xfrm>
              <a:off x="1457" y="2742"/>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10" name="Line 354"/>
            <p:cNvSpPr>
              <a:spLocks noChangeShapeType="1"/>
            </p:cNvSpPr>
            <p:nvPr/>
          </p:nvSpPr>
          <p:spPr bwMode="auto">
            <a:xfrm>
              <a:off x="1472" y="2744"/>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11" name="Line 355"/>
            <p:cNvSpPr>
              <a:spLocks noChangeShapeType="1"/>
            </p:cNvSpPr>
            <p:nvPr/>
          </p:nvSpPr>
          <p:spPr bwMode="auto">
            <a:xfrm>
              <a:off x="1483" y="2752"/>
              <a:ext cx="7" cy="1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12" name="Line 356"/>
            <p:cNvSpPr>
              <a:spLocks noChangeShapeType="1"/>
            </p:cNvSpPr>
            <p:nvPr/>
          </p:nvSpPr>
          <p:spPr bwMode="auto">
            <a:xfrm>
              <a:off x="1490" y="2764"/>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13" name="Freeform 357"/>
            <p:cNvSpPr>
              <a:spLocks/>
            </p:cNvSpPr>
            <p:nvPr/>
          </p:nvSpPr>
          <p:spPr bwMode="auto">
            <a:xfrm>
              <a:off x="2285" y="2851"/>
              <a:ext cx="72" cy="72"/>
            </a:xfrm>
            <a:custGeom>
              <a:avLst/>
              <a:gdLst/>
              <a:ahLst/>
              <a:cxnLst>
                <a:cxn ang="0">
                  <a:pos x="37" y="0"/>
                </a:cxn>
                <a:cxn ang="0">
                  <a:pos x="51" y="2"/>
                </a:cxn>
                <a:cxn ang="0">
                  <a:pos x="62" y="10"/>
                </a:cxn>
                <a:cxn ang="0">
                  <a:pos x="70" y="21"/>
                </a:cxn>
                <a:cxn ang="0">
                  <a:pos x="72" y="35"/>
                </a:cxn>
                <a:cxn ang="0">
                  <a:pos x="70" y="49"/>
                </a:cxn>
                <a:cxn ang="0">
                  <a:pos x="62" y="60"/>
                </a:cxn>
                <a:cxn ang="0">
                  <a:pos x="51" y="68"/>
                </a:cxn>
                <a:cxn ang="0">
                  <a:pos x="37" y="72"/>
                </a:cxn>
                <a:cxn ang="0">
                  <a:pos x="22" y="68"/>
                </a:cxn>
                <a:cxn ang="0">
                  <a:pos x="11" y="60"/>
                </a:cxn>
                <a:cxn ang="0">
                  <a:pos x="4" y="49"/>
                </a:cxn>
                <a:cxn ang="0">
                  <a:pos x="0" y="35"/>
                </a:cxn>
                <a:cxn ang="0">
                  <a:pos x="4" y="21"/>
                </a:cxn>
                <a:cxn ang="0">
                  <a:pos x="11" y="10"/>
                </a:cxn>
                <a:cxn ang="0">
                  <a:pos x="22" y="2"/>
                </a:cxn>
                <a:cxn ang="0">
                  <a:pos x="37" y="0"/>
                </a:cxn>
              </a:cxnLst>
              <a:rect l="0" t="0" r="r" b="b"/>
              <a:pathLst>
                <a:path w="72" h="72">
                  <a:moveTo>
                    <a:pt x="37" y="0"/>
                  </a:moveTo>
                  <a:lnTo>
                    <a:pt x="51" y="2"/>
                  </a:lnTo>
                  <a:lnTo>
                    <a:pt x="62" y="10"/>
                  </a:lnTo>
                  <a:lnTo>
                    <a:pt x="70" y="21"/>
                  </a:lnTo>
                  <a:lnTo>
                    <a:pt x="72" y="35"/>
                  </a:lnTo>
                  <a:lnTo>
                    <a:pt x="70" y="49"/>
                  </a:lnTo>
                  <a:lnTo>
                    <a:pt x="62" y="60"/>
                  </a:lnTo>
                  <a:lnTo>
                    <a:pt x="51" y="68"/>
                  </a:lnTo>
                  <a:lnTo>
                    <a:pt x="37" y="72"/>
                  </a:lnTo>
                  <a:lnTo>
                    <a:pt x="22" y="68"/>
                  </a:lnTo>
                  <a:lnTo>
                    <a:pt x="11" y="60"/>
                  </a:lnTo>
                  <a:lnTo>
                    <a:pt x="4" y="49"/>
                  </a:lnTo>
                  <a:lnTo>
                    <a:pt x="0" y="35"/>
                  </a:lnTo>
                  <a:lnTo>
                    <a:pt x="4" y="21"/>
                  </a:lnTo>
                  <a:lnTo>
                    <a:pt x="11" y="10"/>
                  </a:lnTo>
                  <a:lnTo>
                    <a:pt x="22" y="2"/>
                  </a:lnTo>
                  <a:lnTo>
                    <a:pt x="37"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14" name="Line 358"/>
            <p:cNvSpPr>
              <a:spLocks noChangeShapeType="1"/>
            </p:cNvSpPr>
            <p:nvPr/>
          </p:nvSpPr>
          <p:spPr bwMode="auto">
            <a:xfrm flipV="1">
              <a:off x="2312" y="2899"/>
              <a:ext cx="40" cy="2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15" name="Line 359"/>
            <p:cNvSpPr>
              <a:spLocks noChangeShapeType="1"/>
            </p:cNvSpPr>
            <p:nvPr/>
          </p:nvSpPr>
          <p:spPr bwMode="auto">
            <a:xfrm flipV="1">
              <a:off x="2289" y="2868"/>
              <a:ext cx="63" cy="3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16" name="Line 360"/>
            <p:cNvSpPr>
              <a:spLocks noChangeShapeType="1"/>
            </p:cNvSpPr>
            <p:nvPr/>
          </p:nvSpPr>
          <p:spPr bwMode="auto">
            <a:xfrm flipH="1">
              <a:off x="2355" y="2886"/>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17" name="Line 361"/>
            <p:cNvSpPr>
              <a:spLocks noChangeShapeType="1"/>
            </p:cNvSpPr>
            <p:nvPr/>
          </p:nvSpPr>
          <p:spPr bwMode="auto">
            <a:xfrm flipH="1">
              <a:off x="2347" y="2900"/>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18" name="Line 362"/>
            <p:cNvSpPr>
              <a:spLocks noChangeShapeType="1"/>
            </p:cNvSpPr>
            <p:nvPr/>
          </p:nvSpPr>
          <p:spPr bwMode="auto">
            <a:xfrm flipH="1">
              <a:off x="2336" y="2911"/>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19" name="Line 363"/>
            <p:cNvSpPr>
              <a:spLocks noChangeShapeType="1"/>
            </p:cNvSpPr>
            <p:nvPr/>
          </p:nvSpPr>
          <p:spPr bwMode="auto">
            <a:xfrm flipH="1">
              <a:off x="2322" y="2919"/>
              <a:ext cx="14" cy="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20" name="Line 364"/>
            <p:cNvSpPr>
              <a:spLocks noChangeShapeType="1"/>
            </p:cNvSpPr>
            <p:nvPr/>
          </p:nvSpPr>
          <p:spPr bwMode="auto">
            <a:xfrm flipH="1" flipV="1">
              <a:off x="2307" y="2919"/>
              <a:ext cx="15" cy="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21" name="Line 365"/>
            <p:cNvSpPr>
              <a:spLocks noChangeShapeType="1"/>
            </p:cNvSpPr>
            <p:nvPr/>
          </p:nvSpPr>
          <p:spPr bwMode="auto">
            <a:xfrm flipH="1" flipV="1">
              <a:off x="2296" y="2911"/>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22" name="Line 366"/>
            <p:cNvSpPr>
              <a:spLocks noChangeShapeType="1"/>
            </p:cNvSpPr>
            <p:nvPr/>
          </p:nvSpPr>
          <p:spPr bwMode="auto">
            <a:xfrm flipH="1" flipV="1">
              <a:off x="2289" y="2900"/>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23" name="Line 367"/>
            <p:cNvSpPr>
              <a:spLocks noChangeShapeType="1"/>
            </p:cNvSpPr>
            <p:nvPr/>
          </p:nvSpPr>
          <p:spPr bwMode="auto">
            <a:xfrm flipH="1" flipV="1">
              <a:off x="2285" y="2886"/>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24" name="Line 368"/>
            <p:cNvSpPr>
              <a:spLocks noChangeShapeType="1"/>
            </p:cNvSpPr>
            <p:nvPr/>
          </p:nvSpPr>
          <p:spPr bwMode="auto">
            <a:xfrm flipV="1">
              <a:off x="2285" y="2872"/>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25" name="Line 369"/>
            <p:cNvSpPr>
              <a:spLocks noChangeShapeType="1"/>
            </p:cNvSpPr>
            <p:nvPr/>
          </p:nvSpPr>
          <p:spPr bwMode="auto">
            <a:xfrm flipV="1">
              <a:off x="2289" y="2861"/>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26" name="Line 370"/>
            <p:cNvSpPr>
              <a:spLocks noChangeShapeType="1"/>
            </p:cNvSpPr>
            <p:nvPr/>
          </p:nvSpPr>
          <p:spPr bwMode="auto">
            <a:xfrm flipV="1">
              <a:off x="2296" y="2853"/>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27" name="Line 371"/>
            <p:cNvSpPr>
              <a:spLocks noChangeShapeType="1"/>
            </p:cNvSpPr>
            <p:nvPr/>
          </p:nvSpPr>
          <p:spPr bwMode="auto">
            <a:xfrm flipV="1">
              <a:off x="2307" y="2851"/>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28" name="Line 372"/>
            <p:cNvSpPr>
              <a:spLocks noChangeShapeType="1"/>
            </p:cNvSpPr>
            <p:nvPr/>
          </p:nvSpPr>
          <p:spPr bwMode="auto">
            <a:xfrm>
              <a:off x="2322" y="2851"/>
              <a:ext cx="14"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29" name="Line 373"/>
            <p:cNvSpPr>
              <a:spLocks noChangeShapeType="1"/>
            </p:cNvSpPr>
            <p:nvPr/>
          </p:nvSpPr>
          <p:spPr bwMode="auto">
            <a:xfrm>
              <a:off x="2336" y="2853"/>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30" name="Line 374"/>
            <p:cNvSpPr>
              <a:spLocks noChangeShapeType="1"/>
            </p:cNvSpPr>
            <p:nvPr/>
          </p:nvSpPr>
          <p:spPr bwMode="auto">
            <a:xfrm>
              <a:off x="2347" y="2861"/>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31" name="Line 375"/>
            <p:cNvSpPr>
              <a:spLocks noChangeShapeType="1"/>
            </p:cNvSpPr>
            <p:nvPr/>
          </p:nvSpPr>
          <p:spPr bwMode="auto">
            <a:xfrm>
              <a:off x="2355" y="2872"/>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32" name="Freeform 376"/>
            <p:cNvSpPr>
              <a:spLocks/>
            </p:cNvSpPr>
            <p:nvPr/>
          </p:nvSpPr>
          <p:spPr bwMode="auto">
            <a:xfrm>
              <a:off x="2285" y="2851"/>
              <a:ext cx="72" cy="72"/>
            </a:xfrm>
            <a:custGeom>
              <a:avLst/>
              <a:gdLst/>
              <a:ahLst/>
              <a:cxnLst>
                <a:cxn ang="0">
                  <a:pos x="37" y="0"/>
                </a:cxn>
                <a:cxn ang="0">
                  <a:pos x="51" y="2"/>
                </a:cxn>
                <a:cxn ang="0">
                  <a:pos x="62" y="10"/>
                </a:cxn>
                <a:cxn ang="0">
                  <a:pos x="70" y="21"/>
                </a:cxn>
                <a:cxn ang="0">
                  <a:pos x="72" y="35"/>
                </a:cxn>
                <a:cxn ang="0">
                  <a:pos x="70" y="49"/>
                </a:cxn>
                <a:cxn ang="0">
                  <a:pos x="62" y="60"/>
                </a:cxn>
                <a:cxn ang="0">
                  <a:pos x="51" y="68"/>
                </a:cxn>
                <a:cxn ang="0">
                  <a:pos x="37" y="72"/>
                </a:cxn>
                <a:cxn ang="0">
                  <a:pos x="22" y="68"/>
                </a:cxn>
                <a:cxn ang="0">
                  <a:pos x="11" y="60"/>
                </a:cxn>
                <a:cxn ang="0">
                  <a:pos x="4" y="49"/>
                </a:cxn>
                <a:cxn ang="0">
                  <a:pos x="0" y="35"/>
                </a:cxn>
                <a:cxn ang="0">
                  <a:pos x="4" y="21"/>
                </a:cxn>
                <a:cxn ang="0">
                  <a:pos x="11" y="10"/>
                </a:cxn>
                <a:cxn ang="0">
                  <a:pos x="22" y="2"/>
                </a:cxn>
                <a:cxn ang="0">
                  <a:pos x="37" y="0"/>
                </a:cxn>
              </a:cxnLst>
              <a:rect l="0" t="0" r="r" b="b"/>
              <a:pathLst>
                <a:path w="72" h="72">
                  <a:moveTo>
                    <a:pt x="37" y="0"/>
                  </a:moveTo>
                  <a:lnTo>
                    <a:pt x="51" y="2"/>
                  </a:lnTo>
                  <a:lnTo>
                    <a:pt x="62" y="10"/>
                  </a:lnTo>
                  <a:lnTo>
                    <a:pt x="70" y="21"/>
                  </a:lnTo>
                  <a:lnTo>
                    <a:pt x="72" y="35"/>
                  </a:lnTo>
                  <a:lnTo>
                    <a:pt x="70" y="49"/>
                  </a:lnTo>
                  <a:lnTo>
                    <a:pt x="62" y="60"/>
                  </a:lnTo>
                  <a:lnTo>
                    <a:pt x="51" y="68"/>
                  </a:lnTo>
                  <a:lnTo>
                    <a:pt x="37" y="72"/>
                  </a:lnTo>
                  <a:lnTo>
                    <a:pt x="22" y="68"/>
                  </a:lnTo>
                  <a:lnTo>
                    <a:pt x="11" y="60"/>
                  </a:lnTo>
                  <a:lnTo>
                    <a:pt x="4" y="49"/>
                  </a:lnTo>
                  <a:lnTo>
                    <a:pt x="0" y="35"/>
                  </a:lnTo>
                  <a:lnTo>
                    <a:pt x="4" y="21"/>
                  </a:lnTo>
                  <a:lnTo>
                    <a:pt x="11" y="10"/>
                  </a:lnTo>
                  <a:lnTo>
                    <a:pt x="22" y="2"/>
                  </a:lnTo>
                  <a:lnTo>
                    <a:pt x="37" y="0"/>
                  </a:lnTo>
                  <a:close/>
                </a:path>
              </a:pathLst>
            </a:custGeom>
            <a:solidFill>
              <a:srgbClr val="FF0000"/>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33" name="Line 377"/>
            <p:cNvSpPr>
              <a:spLocks noChangeShapeType="1"/>
            </p:cNvSpPr>
            <p:nvPr/>
          </p:nvSpPr>
          <p:spPr bwMode="auto">
            <a:xfrm flipV="1">
              <a:off x="2312" y="2899"/>
              <a:ext cx="40" cy="2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34" name="Line 378"/>
            <p:cNvSpPr>
              <a:spLocks noChangeShapeType="1"/>
            </p:cNvSpPr>
            <p:nvPr/>
          </p:nvSpPr>
          <p:spPr bwMode="auto">
            <a:xfrm flipV="1">
              <a:off x="2289" y="2868"/>
              <a:ext cx="63" cy="31"/>
            </a:xfrm>
            <a:prstGeom prst="line">
              <a:avLst/>
            </a:prstGeom>
            <a:noFill/>
            <a:ln w="952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35" name="Line 379"/>
            <p:cNvSpPr>
              <a:spLocks noChangeShapeType="1"/>
            </p:cNvSpPr>
            <p:nvPr/>
          </p:nvSpPr>
          <p:spPr bwMode="auto">
            <a:xfrm flipH="1">
              <a:off x="2355" y="2886"/>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36" name="Line 380"/>
            <p:cNvSpPr>
              <a:spLocks noChangeShapeType="1"/>
            </p:cNvSpPr>
            <p:nvPr/>
          </p:nvSpPr>
          <p:spPr bwMode="auto">
            <a:xfrm flipH="1">
              <a:off x="2347" y="2900"/>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37" name="Line 381"/>
            <p:cNvSpPr>
              <a:spLocks noChangeShapeType="1"/>
            </p:cNvSpPr>
            <p:nvPr/>
          </p:nvSpPr>
          <p:spPr bwMode="auto">
            <a:xfrm flipH="1">
              <a:off x="2336" y="2911"/>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38" name="Line 382"/>
            <p:cNvSpPr>
              <a:spLocks noChangeShapeType="1"/>
            </p:cNvSpPr>
            <p:nvPr/>
          </p:nvSpPr>
          <p:spPr bwMode="auto">
            <a:xfrm flipH="1">
              <a:off x="2322" y="2919"/>
              <a:ext cx="14" cy="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39" name="Line 383"/>
            <p:cNvSpPr>
              <a:spLocks noChangeShapeType="1"/>
            </p:cNvSpPr>
            <p:nvPr/>
          </p:nvSpPr>
          <p:spPr bwMode="auto">
            <a:xfrm flipH="1" flipV="1">
              <a:off x="2307" y="2919"/>
              <a:ext cx="15" cy="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40" name="Line 384"/>
            <p:cNvSpPr>
              <a:spLocks noChangeShapeType="1"/>
            </p:cNvSpPr>
            <p:nvPr/>
          </p:nvSpPr>
          <p:spPr bwMode="auto">
            <a:xfrm flipH="1" flipV="1">
              <a:off x="2296" y="2911"/>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41" name="Line 385"/>
            <p:cNvSpPr>
              <a:spLocks noChangeShapeType="1"/>
            </p:cNvSpPr>
            <p:nvPr/>
          </p:nvSpPr>
          <p:spPr bwMode="auto">
            <a:xfrm flipH="1" flipV="1">
              <a:off x="2289" y="2900"/>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42" name="Line 386"/>
            <p:cNvSpPr>
              <a:spLocks noChangeShapeType="1"/>
            </p:cNvSpPr>
            <p:nvPr/>
          </p:nvSpPr>
          <p:spPr bwMode="auto">
            <a:xfrm flipH="1" flipV="1">
              <a:off x="2285" y="2886"/>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43" name="Line 387"/>
            <p:cNvSpPr>
              <a:spLocks noChangeShapeType="1"/>
            </p:cNvSpPr>
            <p:nvPr/>
          </p:nvSpPr>
          <p:spPr bwMode="auto">
            <a:xfrm flipV="1">
              <a:off x="2285" y="2872"/>
              <a:ext cx="4"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44" name="Line 388"/>
            <p:cNvSpPr>
              <a:spLocks noChangeShapeType="1"/>
            </p:cNvSpPr>
            <p:nvPr/>
          </p:nvSpPr>
          <p:spPr bwMode="auto">
            <a:xfrm flipV="1">
              <a:off x="2289" y="2861"/>
              <a:ext cx="7"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45" name="Line 389"/>
            <p:cNvSpPr>
              <a:spLocks noChangeShapeType="1"/>
            </p:cNvSpPr>
            <p:nvPr/>
          </p:nvSpPr>
          <p:spPr bwMode="auto">
            <a:xfrm flipV="1">
              <a:off x="2296" y="2853"/>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46" name="Line 390"/>
            <p:cNvSpPr>
              <a:spLocks noChangeShapeType="1"/>
            </p:cNvSpPr>
            <p:nvPr/>
          </p:nvSpPr>
          <p:spPr bwMode="auto">
            <a:xfrm flipV="1">
              <a:off x="2307" y="2851"/>
              <a:ext cx="15"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47" name="Line 391"/>
            <p:cNvSpPr>
              <a:spLocks noChangeShapeType="1"/>
            </p:cNvSpPr>
            <p:nvPr/>
          </p:nvSpPr>
          <p:spPr bwMode="auto">
            <a:xfrm>
              <a:off x="2322" y="2851"/>
              <a:ext cx="14" cy="2"/>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48" name="Line 392"/>
            <p:cNvSpPr>
              <a:spLocks noChangeShapeType="1"/>
            </p:cNvSpPr>
            <p:nvPr/>
          </p:nvSpPr>
          <p:spPr bwMode="auto">
            <a:xfrm>
              <a:off x="2336" y="2853"/>
              <a:ext cx="11" cy="8"/>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49" name="Line 393"/>
            <p:cNvSpPr>
              <a:spLocks noChangeShapeType="1"/>
            </p:cNvSpPr>
            <p:nvPr/>
          </p:nvSpPr>
          <p:spPr bwMode="auto">
            <a:xfrm>
              <a:off x="2347" y="2861"/>
              <a:ext cx="8" cy="11"/>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50" name="Line 394"/>
            <p:cNvSpPr>
              <a:spLocks noChangeShapeType="1"/>
            </p:cNvSpPr>
            <p:nvPr/>
          </p:nvSpPr>
          <p:spPr bwMode="auto">
            <a:xfrm>
              <a:off x="2355" y="2872"/>
              <a:ext cx="2" cy="14"/>
            </a:xfrm>
            <a:prstGeom prst="line">
              <a:avLst/>
            </a:prstGeom>
            <a:noFill/>
            <a:ln w="476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51" name="Line 395"/>
            <p:cNvSpPr>
              <a:spLocks noChangeShapeType="1"/>
            </p:cNvSpPr>
            <p:nvPr/>
          </p:nvSpPr>
          <p:spPr bwMode="auto">
            <a:xfrm flipH="1">
              <a:off x="1096" y="1338"/>
              <a:ext cx="16" cy="2"/>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52" name="Line 396"/>
            <p:cNvSpPr>
              <a:spLocks noChangeShapeType="1"/>
            </p:cNvSpPr>
            <p:nvPr/>
          </p:nvSpPr>
          <p:spPr bwMode="auto">
            <a:xfrm flipH="1">
              <a:off x="1083" y="1340"/>
              <a:ext cx="13" cy="7"/>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53" name="Line 397"/>
            <p:cNvSpPr>
              <a:spLocks noChangeShapeType="1"/>
            </p:cNvSpPr>
            <p:nvPr/>
          </p:nvSpPr>
          <p:spPr bwMode="auto">
            <a:xfrm flipH="1">
              <a:off x="1071" y="1347"/>
              <a:ext cx="12" cy="10"/>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54" name="Line 398"/>
            <p:cNvSpPr>
              <a:spLocks noChangeShapeType="1"/>
            </p:cNvSpPr>
            <p:nvPr/>
          </p:nvSpPr>
          <p:spPr bwMode="auto">
            <a:xfrm flipH="1">
              <a:off x="1064" y="1357"/>
              <a:ext cx="7" cy="15"/>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55" name="Line 399"/>
            <p:cNvSpPr>
              <a:spLocks noChangeShapeType="1"/>
            </p:cNvSpPr>
            <p:nvPr/>
          </p:nvSpPr>
          <p:spPr bwMode="auto">
            <a:xfrm flipH="1">
              <a:off x="1062" y="1372"/>
              <a:ext cx="2" cy="15"/>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56" name="Line 400"/>
            <p:cNvSpPr>
              <a:spLocks noChangeShapeType="1"/>
            </p:cNvSpPr>
            <p:nvPr/>
          </p:nvSpPr>
          <p:spPr bwMode="auto">
            <a:xfrm>
              <a:off x="1062" y="1387"/>
              <a:ext cx="1" cy="1881"/>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57" name="Line 401"/>
            <p:cNvSpPr>
              <a:spLocks noChangeShapeType="1"/>
            </p:cNvSpPr>
            <p:nvPr/>
          </p:nvSpPr>
          <p:spPr bwMode="auto">
            <a:xfrm>
              <a:off x="1062" y="3268"/>
              <a:ext cx="2" cy="16"/>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58" name="Line 402"/>
            <p:cNvSpPr>
              <a:spLocks noChangeShapeType="1"/>
            </p:cNvSpPr>
            <p:nvPr/>
          </p:nvSpPr>
          <p:spPr bwMode="auto">
            <a:xfrm>
              <a:off x="1064" y="3284"/>
              <a:ext cx="7" cy="13"/>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59" name="Line 403"/>
            <p:cNvSpPr>
              <a:spLocks noChangeShapeType="1"/>
            </p:cNvSpPr>
            <p:nvPr/>
          </p:nvSpPr>
          <p:spPr bwMode="auto">
            <a:xfrm>
              <a:off x="1071" y="3297"/>
              <a:ext cx="12" cy="12"/>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60" name="Line 404"/>
            <p:cNvSpPr>
              <a:spLocks noChangeShapeType="1"/>
            </p:cNvSpPr>
            <p:nvPr/>
          </p:nvSpPr>
          <p:spPr bwMode="auto">
            <a:xfrm>
              <a:off x="1083" y="3309"/>
              <a:ext cx="13" cy="7"/>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61" name="Line 405"/>
            <p:cNvSpPr>
              <a:spLocks noChangeShapeType="1"/>
            </p:cNvSpPr>
            <p:nvPr/>
          </p:nvSpPr>
          <p:spPr bwMode="auto">
            <a:xfrm>
              <a:off x="1096" y="3316"/>
              <a:ext cx="16" cy="2"/>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5463" name="Line 407"/>
          <p:cNvSpPr>
            <a:spLocks noChangeShapeType="1"/>
          </p:cNvSpPr>
          <p:nvPr/>
        </p:nvSpPr>
        <p:spPr bwMode="auto">
          <a:xfrm>
            <a:off x="1256515" y="5548964"/>
            <a:ext cx="7167654" cy="2028"/>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64" name="Line 408"/>
          <p:cNvSpPr>
            <a:spLocks noChangeShapeType="1"/>
          </p:cNvSpPr>
          <p:nvPr/>
        </p:nvSpPr>
        <p:spPr bwMode="auto">
          <a:xfrm flipV="1">
            <a:off x="8424169" y="5544908"/>
            <a:ext cx="30406" cy="4055"/>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65" name="Line 409"/>
          <p:cNvSpPr>
            <a:spLocks noChangeShapeType="1"/>
          </p:cNvSpPr>
          <p:nvPr/>
        </p:nvSpPr>
        <p:spPr bwMode="auto">
          <a:xfrm flipV="1">
            <a:off x="8454575" y="5530715"/>
            <a:ext cx="28379" cy="14194"/>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66" name="Line 410"/>
          <p:cNvSpPr>
            <a:spLocks noChangeShapeType="1"/>
          </p:cNvSpPr>
          <p:nvPr/>
        </p:nvSpPr>
        <p:spPr bwMode="auto">
          <a:xfrm flipV="1">
            <a:off x="8482954" y="5506382"/>
            <a:ext cx="20271" cy="24332"/>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67" name="Line 411"/>
          <p:cNvSpPr>
            <a:spLocks noChangeShapeType="1"/>
          </p:cNvSpPr>
          <p:nvPr/>
        </p:nvSpPr>
        <p:spPr bwMode="auto">
          <a:xfrm flipV="1">
            <a:off x="8503224" y="5480022"/>
            <a:ext cx="16216" cy="26360"/>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68" name="Line 412"/>
          <p:cNvSpPr>
            <a:spLocks noChangeShapeType="1"/>
          </p:cNvSpPr>
          <p:nvPr/>
        </p:nvSpPr>
        <p:spPr bwMode="auto">
          <a:xfrm flipV="1">
            <a:off x="8519441" y="5447579"/>
            <a:ext cx="4054" cy="32443"/>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69" name="Line 413"/>
          <p:cNvSpPr>
            <a:spLocks noChangeShapeType="1"/>
          </p:cNvSpPr>
          <p:nvPr/>
        </p:nvSpPr>
        <p:spPr bwMode="auto">
          <a:xfrm flipV="1">
            <a:off x="8523495" y="1635523"/>
            <a:ext cx="2027" cy="3812056"/>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70" name="Line 414"/>
          <p:cNvSpPr>
            <a:spLocks noChangeShapeType="1"/>
          </p:cNvSpPr>
          <p:nvPr/>
        </p:nvSpPr>
        <p:spPr bwMode="auto">
          <a:xfrm flipH="1" flipV="1">
            <a:off x="8519441" y="1605108"/>
            <a:ext cx="4054" cy="30415"/>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71" name="Line 415"/>
          <p:cNvSpPr>
            <a:spLocks noChangeShapeType="1"/>
          </p:cNvSpPr>
          <p:nvPr/>
        </p:nvSpPr>
        <p:spPr bwMode="auto">
          <a:xfrm flipH="1" flipV="1">
            <a:off x="8503224" y="1574692"/>
            <a:ext cx="16216" cy="30415"/>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72" name="Line 416"/>
          <p:cNvSpPr>
            <a:spLocks noChangeShapeType="1"/>
          </p:cNvSpPr>
          <p:nvPr/>
        </p:nvSpPr>
        <p:spPr bwMode="auto">
          <a:xfrm flipH="1" flipV="1">
            <a:off x="8482954" y="1554415"/>
            <a:ext cx="20271" cy="20277"/>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73" name="Line 417"/>
          <p:cNvSpPr>
            <a:spLocks noChangeShapeType="1"/>
          </p:cNvSpPr>
          <p:nvPr/>
        </p:nvSpPr>
        <p:spPr bwMode="auto">
          <a:xfrm flipH="1" flipV="1">
            <a:off x="8454575" y="1540222"/>
            <a:ext cx="28379" cy="14194"/>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74" name="Line 418"/>
          <p:cNvSpPr>
            <a:spLocks noChangeShapeType="1"/>
          </p:cNvSpPr>
          <p:nvPr/>
        </p:nvSpPr>
        <p:spPr bwMode="auto">
          <a:xfrm flipH="1" flipV="1">
            <a:off x="8424169" y="1536166"/>
            <a:ext cx="30406" cy="4055"/>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75" name="Line 419"/>
          <p:cNvSpPr>
            <a:spLocks noChangeShapeType="1"/>
          </p:cNvSpPr>
          <p:nvPr/>
        </p:nvSpPr>
        <p:spPr bwMode="auto">
          <a:xfrm flipH="1">
            <a:off x="1256515" y="1536166"/>
            <a:ext cx="7167654" cy="2028"/>
          </a:xfrm>
          <a:prstGeom prst="line">
            <a:avLst/>
          </a:prstGeom>
          <a:noFill/>
          <a:ln w="4763">
            <a:solidFill>
              <a:srgbClr val="AEB2A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1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1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120"/>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45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8" grpId="0" animBg="1"/>
      <p:bldP spid="45119" grpId="0" animBg="1"/>
      <p:bldP spid="45120" grpId="0" animBg="1"/>
      <p:bldP spid="45121" grpId="0" animBg="1"/>
      <p:bldP spid="4512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r>
              <a:rPr lang="en-US" dirty="0" smtClean="0">
                <a:solidFill>
                  <a:schemeClr val="bg2"/>
                </a:solidFill>
              </a:rPr>
              <a:t>m</a:t>
            </a:r>
            <a:r>
              <a:rPr lang="en-US" dirty="0" smtClean="0"/>
              <a:t> data points (</a:t>
            </a:r>
            <a:r>
              <a:rPr lang="en-US" dirty="0" smtClean="0">
                <a:solidFill>
                  <a:schemeClr val="bg2"/>
                </a:solidFill>
              </a:rPr>
              <a:t>m</a:t>
            </a:r>
            <a:r>
              <a:rPr lang="en-US" dirty="0" smtClean="0"/>
              <a:t> very large)</a:t>
            </a:r>
          </a:p>
          <a:p>
            <a:pPr lvl="1"/>
            <a:r>
              <a:rPr lang="en-US" dirty="0" smtClean="0"/>
              <a:t>Verifier </a:t>
            </a:r>
            <a:r>
              <a:rPr lang="en-US" dirty="0" smtClean="0">
                <a:solidFill>
                  <a:schemeClr val="bg2"/>
                </a:solidFill>
              </a:rPr>
              <a:t>V</a:t>
            </a:r>
            <a:r>
              <a:rPr lang="en-US" dirty="0" smtClean="0"/>
              <a:t> processes data using small space </a:t>
            </a:r>
            <a:r>
              <a:rPr lang="en-US" dirty="0" smtClean="0">
                <a:solidFill>
                  <a:schemeClr val="bg2"/>
                </a:solidFill>
              </a:rPr>
              <a:t>&lt;&lt;</a:t>
            </a:r>
            <a:r>
              <a:rPr lang="en-US" dirty="0" smtClean="0"/>
              <a:t> </a:t>
            </a:r>
            <a:r>
              <a:rPr lang="en-US" dirty="0" smtClean="0">
                <a:solidFill>
                  <a:schemeClr val="bg2"/>
                </a:solidFill>
              </a:rPr>
              <a:t>m</a:t>
            </a:r>
          </a:p>
          <a:p>
            <a:pPr lvl="1"/>
            <a:r>
              <a:rPr lang="en-US" dirty="0" err="1" smtClean="0"/>
              <a:t>Prover</a:t>
            </a:r>
            <a:r>
              <a:rPr lang="en-US" dirty="0" smtClean="0"/>
              <a:t> </a:t>
            </a:r>
            <a:r>
              <a:rPr lang="en-US" dirty="0" smtClean="0">
                <a:solidFill>
                  <a:schemeClr val="bg2"/>
                </a:solidFill>
              </a:rPr>
              <a:t>P</a:t>
            </a:r>
            <a:r>
              <a:rPr lang="en-US" dirty="0" smtClean="0"/>
              <a:t> processes data using space at least </a:t>
            </a:r>
            <a:r>
              <a:rPr lang="en-US" dirty="0" smtClean="0">
                <a:solidFill>
                  <a:schemeClr val="bg2"/>
                </a:solidFill>
              </a:rPr>
              <a:t>m</a:t>
            </a:r>
          </a:p>
          <a:p>
            <a:r>
              <a:rPr lang="en-US" dirty="0" smtClean="0">
                <a:solidFill>
                  <a:schemeClr val="bg2"/>
                </a:solidFill>
              </a:rPr>
              <a:t>V</a:t>
            </a:r>
            <a:r>
              <a:rPr lang="en-US" dirty="0" smtClean="0"/>
              <a:t> and </a:t>
            </a:r>
            <a:r>
              <a:rPr lang="en-US" dirty="0" smtClean="0">
                <a:solidFill>
                  <a:schemeClr val="bg2"/>
                </a:solidFill>
              </a:rPr>
              <a:t>P</a:t>
            </a:r>
            <a:r>
              <a:rPr lang="en-US" dirty="0" smtClean="0"/>
              <a:t> have a conversation to determine the answer</a:t>
            </a:r>
          </a:p>
          <a:p>
            <a:pPr lvl="1"/>
            <a:r>
              <a:rPr lang="en-US" dirty="0" smtClean="0"/>
              <a:t>If </a:t>
            </a:r>
            <a:r>
              <a:rPr lang="en-US" dirty="0" smtClean="0">
                <a:solidFill>
                  <a:schemeClr val="bg2"/>
                </a:solidFill>
              </a:rPr>
              <a:t>P</a:t>
            </a:r>
            <a:r>
              <a:rPr lang="en-US" dirty="0" smtClean="0"/>
              <a:t> is honest, 0.99 probability that </a:t>
            </a:r>
            <a:r>
              <a:rPr lang="en-US" dirty="0" smtClean="0">
                <a:solidFill>
                  <a:schemeClr val="bg2"/>
                </a:solidFill>
              </a:rPr>
              <a:t>V</a:t>
            </a:r>
            <a:r>
              <a:rPr lang="en-US" dirty="0" smtClean="0"/>
              <a:t> accepts the answer</a:t>
            </a:r>
          </a:p>
          <a:p>
            <a:pPr lvl="1"/>
            <a:r>
              <a:rPr lang="en-US" dirty="0" smtClean="0"/>
              <a:t>If </a:t>
            </a:r>
            <a:r>
              <a:rPr lang="en-US" dirty="0" smtClean="0">
                <a:solidFill>
                  <a:schemeClr val="bg2"/>
                </a:solidFill>
              </a:rPr>
              <a:t>P</a:t>
            </a:r>
            <a:r>
              <a:rPr lang="en-US" dirty="0" smtClean="0"/>
              <a:t> is dishonest, 0.99 probability that </a:t>
            </a:r>
            <a:r>
              <a:rPr lang="en-US" dirty="0" smtClean="0">
                <a:solidFill>
                  <a:schemeClr val="bg2"/>
                </a:solidFill>
              </a:rPr>
              <a:t>V</a:t>
            </a:r>
            <a:r>
              <a:rPr lang="en-US" dirty="0" smtClean="0"/>
              <a:t> rejects the answer</a:t>
            </a:r>
          </a:p>
          <a:p>
            <a:pPr lvl="1"/>
            <a:r>
              <a:rPr lang="en-US" dirty="0" smtClean="0"/>
              <a:t>Measure the space used by </a:t>
            </a:r>
            <a:r>
              <a:rPr lang="en-US" dirty="0" smtClean="0">
                <a:solidFill>
                  <a:schemeClr val="bg2"/>
                </a:solidFill>
              </a:rPr>
              <a:t>V</a:t>
            </a:r>
            <a:r>
              <a:rPr lang="en-US" dirty="0" smtClean="0"/>
              <a:t>, </a:t>
            </a:r>
            <a:r>
              <a:rPr lang="en-US" dirty="0" smtClean="0">
                <a:solidFill>
                  <a:schemeClr val="bg2"/>
                </a:solidFill>
              </a:rPr>
              <a:t>P</a:t>
            </a:r>
            <a:r>
              <a:rPr lang="en-US" dirty="0" smtClean="0"/>
              <a:t>, communication used by both</a:t>
            </a:r>
            <a:endParaRPr lang="en-US" dirty="0"/>
          </a:p>
        </p:txBody>
      </p:sp>
      <p:grpSp>
        <p:nvGrpSpPr>
          <p:cNvPr id="5" name="Group 4"/>
          <p:cNvGrpSpPr>
            <a:grpSpLocks/>
          </p:cNvGrpSpPr>
          <p:nvPr/>
        </p:nvGrpSpPr>
        <p:grpSpPr bwMode="auto">
          <a:xfrm>
            <a:off x="2590800" y="5486400"/>
            <a:ext cx="684213" cy="600075"/>
            <a:chOff x="1489" y="3378"/>
            <a:chExt cx="646" cy="567"/>
          </a:xfrm>
        </p:grpSpPr>
        <p:sp>
          <p:nvSpPr>
            <p:cNvPr id="6" name="Freeform 5"/>
            <p:cNvSpPr>
              <a:spLocks/>
            </p:cNvSpPr>
            <p:nvPr/>
          </p:nvSpPr>
          <p:spPr bwMode="auto">
            <a:xfrm>
              <a:off x="1731" y="3378"/>
              <a:ext cx="352" cy="389"/>
            </a:xfrm>
            <a:custGeom>
              <a:avLst/>
              <a:gdLst/>
              <a:ahLst/>
              <a:cxnLst>
                <a:cxn ang="0">
                  <a:pos x="705" y="0"/>
                </a:cxn>
                <a:cxn ang="0">
                  <a:pos x="0" y="0"/>
                </a:cxn>
                <a:cxn ang="0">
                  <a:pos x="0" y="718"/>
                </a:cxn>
                <a:cxn ang="0">
                  <a:pos x="207" y="718"/>
                </a:cxn>
                <a:cxn ang="0">
                  <a:pos x="258" y="778"/>
                </a:cxn>
                <a:cxn ang="0">
                  <a:pos x="455" y="778"/>
                </a:cxn>
                <a:cxn ang="0">
                  <a:pos x="510" y="718"/>
                </a:cxn>
                <a:cxn ang="0">
                  <a:pos x="705" y="718"/>
                </a:cxn>
                <a:cxn ang="0">
                  <a:pos x="705" y="0"/>
                </a:cxn>
              </a:cxnLst>
              <a:rect l="0" t="0" r="r" b="b"/>
              <a:pathLst>
                <a:path w="705" h="778">
                  <a:moveTo>
                    <a:pt x="705" y="0"/>
                  </a:moveTo>
                  <a:lnTo>
                    <a:pt x="0" y="0"/>
                  </a:lnTo>
                  <a:lnTo>
                    <a:pt x="0" y="718"/>
                  </a:lnTo>
                  <a:lnTo>
                    <a:pt x="207" y="718"/>
                  </a:lnTo>
                  <a:lnTo>
                    <a:pt x="258" y="778"/>
                  </a:lnTo>
                  <a:lnTo>
                    <a:pt x="455" y="778"/>
                  </a:lnTo>
                  <a:lnTo>
                    <a:pt x="510" y="718"/>
                  </a:lnTo>
                  <a:lnTo>
                    <a:pt x="705" y="718"/>
                  </a:lnTo>
                  <a:lnTo>
                    <a:pt x="705" y="0"/>
                  </a:lnTo>
                  <a:close/>
                </a:path>
              </a:pathLst>
            </a:custGeom>
            <a:solidFill>
              <a:srgbClr val="000000"/>
            </a:solidFill>
            <a:ln w="9525">
              <a:noFill/>
              <a:round/>
              <a:headEnd/>
              <a:tailEnd/>
            </a:ln>
          </p:spPr>
          <p:txBody>
            <a:bodyPr/>
            <a:lstStyle/>
            <a:p>
              <a:endParaRPr lang="en-US"/>
            </a:p>
          </p:txBody>
        </p:sp>
        <p:sp>
          <p:nvSpPr>
            <p:cNvPr id="7" name="Freeform 6"/>
            <p:cNvSpPr>
              <a:spLocks/>
            </p:cNvSpPr>
            <p:nvPr/>
          </p:nvSpPr>
          <p:spPr bwMode="auto">
            <a:xfrm>
              <a:off x="1751" y="3398"/>
              <a:ext cx="313" cy="349"/>
            </a:xfrm>
            <a:custGeom>
              <a:avLst/>
              <a:gdLst/>
              <a:ahLst/>
              <a:cxnLst>
                <a:cxn ang="0">
                  <a:pos x="397" y="697"/>
                </a:cxn>
                <a:cxn ang="0">
                  <a:pos x="236" y="697"/>
                </a:cxn>
                <a:cxn ang="0">
                  <a:pos x="185" y="637"/>
                </a:cxn>
                <a:cxn ang="0">
                  <a:pos x="0" y="637"/>
                </a:cxn>
                <a:cxn ang="0">
                  <a:pos x="0" y="0"/>
                </a:cxn>
                <a:cxn ang="0">
                  <a:pos x="625" y="0"/>
                </a:cxn>
                <a:cxn ang="0">
                  <a:pos x="625" y="637"/>
                </a:cxn>
                <a:cxn ang="0">
                  <a:pos x="453" y="637"/>
                </a:cxn>
                <a:cxn ang="0">
                  <a:pos x="397" y="697"/>
                </a:cxn>
              </a:cxnLst>
              <a:rect l="0" t="0" r="r" b="b"/>
              <a:pathLst>
                <a:path w="625" h="697">
                  <a:moveTo>
                    <a:pt x="397" y="697"/>
                  </a:moveTo>
                  <a:lnTo>
                    <a:pt x="236" y="697"/>
                  </a:lnTo>
                  <a:lnTo>
                    <a:pt x="185" y="637"/>
                  </a:lnTo>
                  <a:lnTo>
                    <a:pt x="0" y="637"/>
                  </a:lnTo>
                  <a:lnTo>
                    <a:pt x="0" y="0"/>
                  </a:lnTo>
                  <a:lnTo>
                    <a:pt x="625" y="0"/>
                  </a:lnTo>
                  <a:lnTo>
                    <a:pt x="625" y="637"/>
                  </a:lnTo>
                  <a:lnTo>
                    <a:pt x="453" y="637"/>
                  </a:lnTo>
                  <a:lnTo>
                    <a:pt x="397" y="697"/>
                  </a:lnTo>
                  <a:close/>
                </a:path>
              </a:pathLst>
            </a:custGeom>
            <a:solidFill>
              <a:srgbClr val="FFFFFF"/>
            </a:solidFill>
            <a:ln w="9525">
              <a:noFill/>
              <a:round/>
              <a:headEnd/>
              <a:tailEnd/>
            </a:ln>
          </p:spPr>
          <p:txBody>
            <a:bodyPr/>
            <a:lstStyle/>
            <a:p>
              <a:endParaRPr lang="en-US"/>
            </a:p>
          </p:txBody>
        </p:sp>
        <p:sp>
          <p:nvSpPr>
            <p:cNvPr id="8" name="Rectangle 7"/>
            <p:cNvSpPr>
              <a:spLocks noChangeArrowheads="1"/>
            </p:cNvSpPr>
            <p:nvPr/>
          </p:nvSpPr>
          <p:spPr bwMode="auto">
            <a:xfrm>
              <a:off x="1785" y="3433"/>
              <a:ext cx="248" cy="238"/>
            </a:xfrm>
            <a:prstGeom prst="rect">
              <a:avLst/>
            </a:prstGeom>
            <a:solidFill>
              <a:schemeClr val="bg1"/>
            </a:solidFill>
            <a:ln w="38100">
              <a:solidFill>
                <a:schemeClr val="tx1"/>
              </a:solidFill>
              <a:miter lim="800000"/>
              <a:headEnd/>
              <a:tailEnd/>
            </a:ln>
          </p:spPr>
          <p:txBody>
            <a:bodyPr/>
            <a:lstStyle/>
            <a:p>
              <a:endParaRPr lang="en-US"/>
            </a:p>
          </p:txBody>
        </p:sp>
        <p:sp>
          <p:nvSpPr>
            <p:cNvPr id="9" name="Rectangle 8"/>
            <p:cNvSpPr>
              <a:spLocks noChangeArrowheads="1"/>
            </p:cNvSpPr>
            <p:nvPr/>
          </p:nvSpPr>
          <p:spPr bwMode="auto">
            <a:xfrm>
              <a:off x="1669" y="3786"/>
              <a:ext cx="466" cy="151"/>
            </a:xfrm>
            <a:prstGeom prst="rect">
              <a:avLst/>
            </a:prstGeom>
            <a:solidFill>
              <a:srgbClr val="000000"/>
            </a:solidFill>
            <a:ln w="9525">
              <a:noFill/>
              <a:miter lim="800000"/>
              <a:headEnd/>
              <a:tailEnd/>
            </a:ln>
          </p:spPr>
          <p:txBody>
            <a:bodyPr/>
            <a:lstStyle/>
            <a:p>
              <a:endParaRPr lang="en-US"/>
            </a:p>
          </p:txBody>
        </p:sp>
        <p:sp>
          <p:nvSpPr>
            <p:cNvPr id="10" name="Rectangle 9"/>
            <p:cNvSpPr>
              <a:spLocks noChangeArrowheads="1"/>
            </p:cNvSpPr>
            <p:nvPr/>
          </p:nvSpPr>
          <p:spPr bwMode="auto">
            <a:xfrm>
              <a:off x="1689" y="3807"/>
              <a:ext cx="426" cy="110"/>
            </a:xfrm>
            <a:prstGeom prst="rect">
              <a:avLst/>
            </a:prstGeom>
            <a:solidFill>
              <a:srgbClr val="FFFFFF"/>
            </a:solidFill>
            <a:ln w="9525">
              <a:noFill/>
              <a:miter lim="800000"/>
              <a:headEnd/>
              <a:tailEnd/>
            </a:ln>
          </p:spPr>
          <p:txBody>
            <a:bodyPr/>
            <a:lstStyle/>
            <a:p>
              <a:endParaRPr lang="en-US"/>
            </a:p>
          </p:txBody>
        </p:sp>
        <p:sp>
          <p:nvSpPr>
            <p:cNvPr id="11" name="Rectangle 10"/>
            <p:cNvSpPr>
              <a:spLocks noChangeArrowheads="1"/>
            </p:cNvSpPr>
            <p:nvPr/>
          </p:nvSpPr>
          <p:spPr bwMode="auto">
            <a:xfrm>
              <a:off x="1951" y="3845"/>
              <a:ext cx="124" cy="19"/>
            </a:xfrm>
            <a:prstGeom prst="rect">
              <a:avLst/>
            </a:prstGeom>
            <a:solidFill>
              <a:srgbClr val="000000"/>
            </a:solidFill>
            <a:ln w="9525">
              <a:noFill/>
              <a:miter lim="800000"/>
              <a:headEnd/>
              <a:tailEnd/>
            </a:ln>
          </p:spPr>
          <p:txBody>
            <a:bodyPr/>
            <a:lstStyle/>
            <a:p>
              <a:endParaRPr lang="en-US"/>
            </a:p>
          </p:txBody>
        </p:sp>
        <p:sp>
          <p:nvSpPr>
            <p:cNvPr id="12" name="Rectangle 11"/>
            <p:cNvSpPr>
              <a:spLocks noChangeArrowheads="1"/>
            </p:cNvSpPr>
            <p:nvPr/>
          </p:nvSpPr>
          <p:spPr bwMode="auto">
            <a:xfrm>
              <a:off x="1886" y="3710"/>
              <a:ext cx="45" cy="20"/>
            </a:xfrm>
            <a:prstGeom prst="rect">
              <a:avLst/>
            </a:prstGeom>
            <a:solidFill>
              <a:srgbClr val="000000"/>
            </a:solidFill>
            <a:ln w="9525">
              <a:noFill/>
              <a:miter lim="800000"/>
              <a:headEnd/>
              <a:tailEnd/>
            </a:ln>
          </p:spPr>
          <p:txBody>
            <a:bodyPr/>
            <a:lstStyle/>
            <a:p>
              <a:endParaRPr lang="en-US"/>
            </a:p>
          </p:txBody>
        </p:sp>
        <p:sp>
          <p:nvSpPr>
            <p:cNvPr id="13" name="Freeform 12"/>
            <p:cNvSpPr>
              <a:spLocks/>
            </p:cNvSpPr>
            <p:nvPr/>
          </p:nvSpPr>
          <p:spPr bwMode="auto">
            <a:xfrm>
              <a:off x="1489" y="3564"/>
              <a:ext cx="248" cy="381"/>
            </a:xfrm>
            <a:custGeom>
              <a:avLst/>
              <a:gdLst/>
              <a:ahLst/>
              <a:cxnLst>
                <a:cxn ang="0">
                  <a:pos x="94" y="436"/>
                </a:cxn>
                <a:cxn ang="0">
                  <a:pos x="52" y="463"/>
                </a:cxn>
                <a:cxn ang="0">
                  <a:pos x="19" y="507"/>
                </a:cxn>
                <a:cxn ang="0">
                  <a:pos x="2" y="564"/>
                </a:cxn>
                <a:cxn ang="0">
                  <a:pos x="1" y="613"/>
                </a:cxn>
                <a:cxn ang="0">
                  <a:pos x="8" y="650"/>
                </a:cxn>
                <a:cxn ang="0">
                  <a:pos x="21" y="683"/>
                </a:cxn>
                <a:cxn ang="0">
                  <a:pos x="39" y="712"/>
                </a:cxn>
                <a:cxn ang="0">
                  <a:pos x="60" y="733"/>
                </a:cxn>
                <a:cxn ang="0">
                  <a:pos x="80" y="748"/>
                </a:cxn>
                <a:cxn ang="0">
                  <a:pos x="101" y="757"/>
                </a:cxn>
                <a:cxn ang="0">
                  <a:pos x="124" y="762"/>
                </a:cxn>
                <a:cxn ang="0">
                  <a:pos x="147" y="762"/>
                </a:cxn>
                <a:cxn ang="0">
                  <a:pos x="170" y="757"/>
                </a:cxn>
                <a:cxn ang="0">
                  <a:pos x="192" y="748"/>
                </a:cxn>
                <a:cxn ang="0">
                  <a:pos x="213" y="733"/>
                </a:cxn>
                <a:cxn ang="0">
                  <a:pos x="234" y="712"/>
                </a:cxn>
                <a:cxn ang="0">
                  <a:pos x="252" y="683"/>
                </a:cxn>
                <a:cxn ang="0">
                  <a:pos x="265" y="650"/>
                </a:cxn>
                <a:cxn ang="0">
                  <a:pos x="272" y="613"/>
                </a:cxn>
                <a:cxn ang="0">
                  <a:pos x="272" y="576"/>
                </a:cxn>
                <a:cxn ang="0">
                  <a:pos x="265" y="539"/>
                </a:cxn>
                <a:cxn ang="0">
                  <a:pos x="252" y="506"/>
                </a:cxn>
                <a:cxn ang="0">
                  <a:pos x="234" y="477"/>
                </a:cxn>
                <a:cxn ang="0">
                  <a:pos x="215" y="458"/>
                </a:cxn>
                <a:cxn ang="0">
                  <a:pos x="200" y="446"/>
                </a:cxn>
                <a:cxn ang="0">
                  <a:pos x="184" y="437"/>
                </a:cxn>
                <a:cxn ang="0">
                  <a:pos x="167" y="431"/>
                </a:cxn>
                <a:cxn ang="0">
                  <a:pos x="161" y="388"/>
                </a:cxn>
                <a:cxn ang="0">
                  <a:pos x="181" y="309"/>
                </a:cxn>
                <a:cxn ang="0">
                  <a:pos x="215" y="233"/>
                </a:cxn>
                <a:cxn ang="0">
                  <a:pos x="261" y="165"/>
                </a:cxn>
                <a:cxn ang="0">
                  <a:pos x="297" y="127"/>
                </a:cxn>
                <a:cxn ang="0">
                  <a:pos x="315" y="110"/>
                </a:cxn>
                <a:cxn ang="0">
                  <a:pos x="337" y="93"/>
                </a:cxn>
                <a:cxn ang="0">
                  <a:pos x="360" y="79"/>
                </a:cxn>
                <a:cxn ang="0">
                  <a:pos x="387" y="65"/>
                </a:cxn>
                <a:cxn ang="0">
                  <a:pos x="416" y="53"/>
                </a:cxn>
                <a:cxn ang="0">
                  <a:pos x="446" y="45"/>
                </a:cxn>
                <a:cxn ang="0">
                  <a:pos x="479" y="42"/>
                </a:cxn>
                <a:cxn ang="0">
                  <a:pos x="496" y="0"/>
                </a:cxn>
                <a:cxn ang="0">
                  <a:pos x="420" y="11"/>
                </a:cxn>
                <a:cxn ang="0">
                  <a:pos x="350" y="38"/>
                </a:cxn>
                <a:cxn ang="0">
                  <a:pos x="287" y="82"/>
                </a:cxn>
                <a:cxn ang="0">
                  <a:pos x="231" y="137"/>
                </a:cxn>
                <a:cxn ang="0">
                  <a:pos x="186" y="203"/>
                </a:cxn>
                <a:cxn ang="0">
                  <a:pos x="151" y="274"/>
                </a:cxn>
                <a:cxn ang="0">
                  <a:pos x="129" y="352"/>
                </a:cxn>
                <a:cxn ang="0">
                  <a:pos x="119" y="429"/>
                </a:cxn>
              </a:cxnLst>
              <a:rect l="0" t="0" r="r" b="b"/>
              <a:pathLst>
                <a:path w="496" h="763">
                  <a:moveTo>
                    <a:pt x="119" y="429"/>
                  </a:moveTo>
                  <a:lnTo>
                    <a:pt x="94" y="436"/>
                  </a:lnTo>
                  <a:lnTo>
                    <a:pt x="71" y="447"/>
                  </a:lnTo>
                  <a:lnTo>
                    <a:pt x="52" y="463"/>
                  </a:lnTo>
                  <a:lnTo>
                    <a:pt x="34" y="484"/>
                  </a:lnTo>
                  <a:lnTo>
                    <a:pt x="19" y="507"/>
                  </a:lnTo>
                  <a:lnTo>
                    <a:pt x="9" y="535"/>
                  </a:lnTo>
                  <a:lnTo>
                    <a:pt x="2" y="564"/>
                  </a:lnTo>
                  <a:lnTo>
                    <a:pt x="0" y="595"/>
                  </a:lnTo>
                  <a:lnTo>
                    <a:pt x="1" y="613"/>
                  </a:lnTo>
                  <a:lnTo>
                    <a:pt x="3" y="631"/>
                  </a:lnTo>
                  <a:lnTo>
                    <a:pt x="8" y="650"/>
                  </a:lnTo>
                  <a:lnTo>
                    <a:pt x="14" y="666"/>
                  </a:lnTo>
                  <a:lnTo>
                    <a:pt x="21" y="683"/>
                  </a:lnTo>
                  <a:lnTo>
                    <a:pt x="29" y="698"/>
                  </a:lnTo>
                  <a:lnTo>
                    <a:pt x="39" y="712"/>
                  </a:lnTo>
                  <a:lnTo>
                    <a:pt x="51" y="725"/>
                  </a:lnTo>
                  <a:lnTo>
                    <a:pt x="60" y="733"/>
                  </a:lnTo>
                  <a:lnTo>
                    <a:pt x="70" y="741"/>
                  </a:lnTo>
                  <a:lnTo>
                    <a:pt x="80" y="748"/>
                  </a:lnTo>
                  <a:lnTo>
                    <a:pt x="91" y="752"/>
                  </a:lnTo>
                  <a:lnTo>
                    <a:pt x="101" y="757"/>
                  </a:lnTo>
                  <a:lnTo>
                    <a:pt x="113" y="760"/>
                  </a:lnTo>
                  <a:lnTo>
                    <a:pt x="124" y="762"/>
                  </a:lnTo>
                  <a:lnTo>
                    <a:pt x="136" y="763"/>
                  </a:lnTo>
                  <a:lnTo>
                    <a:pt x="147" y="762"/>
                  </a:lnTo>
                  <a:lnTo>
                    <a:pt x="160" y="760"/>
                  </a:lnTo>
                  <a:lnTo>
                    <a:pt x="170" y="757"/>
                  </a:lnTo>
                  <a:lnTo>
                    <a:pt x="182" y="752"/>
                  </a:lnTo>
                  <a:lnTo>
                    <a:pt x="192" y="748"/>
                  </a:lnTo>
                  <a:lnTo>
                    <a:pt x="203" y="741"/>
                  </a:lnTo>
                  <a:lnTo>
                    <a:pt x="213" y="733"/>
                  </a:lnTo>
                  <a:lnTo>
                    <a:pt x="222" y="725"/>
                  </a:lnTo>
                  <a:lnTo>
                    <a:pt x="234" y="712"/>
                  </a:lnTo>
                  <a:lnTo>
                    <a:pt x="244" y="698"/>
                  </a:lnTo>
                  <a:lnTo>
                    <a:pt x="252" y="683"/>
                  </a:lnTo>
                  <a:lnTo>
                    <a:pt x="260" y="666"/>
                  </a:lnTo>
                  <a:lnTo>
                    <a:pt x="265" y="650"/>
                  </a:lnTo>
                  <a:lnTo>
                    <a:pt x="269" y="631"/>
                  </a:lnTo>
                  <a:lnTo>
                    <a:pt x="272" y="613"/>
                  </a:lnTo>
                  <a:lnTo>
                    <a:pt x="273" y="595"/>
                  </a:lnTo>
                  <a:lnTo>
                    <a:pt x="272" y="576"/>
                  </a:lnTo>
                  <a:lnTo>
                    <a:pt x="269" y="558"/>
                  </a:lnTo>
                  <a:lnTo>
                    <a:pt x="265" y="539"/>
                  </a:lnTo>
                  <a:lnTo>
                    <a:pt x="260" y="522"/>
                  </a:lnTo>
                  <a:lnTo>
                    <a:pt x="252" y="506"/>
                  </a:lnTo>
                  <a:lnTo>
                    <a:pt x="244" y="491"/>
                  </a:lnTo>
                  <a:lnTo>
                    <a:pt x="234" y="477"/>
                  </a:lnTo>
                  <a:lnTo>
                    <a:pt x="222" y="464"/>
                  </a:lnTo>
                  <a:lnTo>
                    <a:pt x="215" y="458"/>
                  </a:lnTo>
                  <a:lnTo>
                    <a:pt x="207" y="452"/>
                  </a:lnTo>
                  <a:lnTo>
                    <a:pt x="200" y="446"/>
                  </a:lnTo>
                  <a:lnTo>
                    <a:pt x="192" y="441"/>
                  </a:lnTo>
                  <a:lnTo>
                    <a:pt x="184" y="437"/>
                  </a:lnTo>
                  <a:lnTo>
                    <a:pt x="175" y="433"/>
                  </a:lnTo>
                  <a:lnTo>
                    <a:pt x="167" y="431"/>
                  </a:lnTo>
                  <a:lnTo>
                    <a:pt x="158" y="429"/>
                  </a:lnTo>
                  <a:lnTo>
                    <a:pt x="161" y="388"/>
                  </a:lnTo>
                  <a:lnTo>
                    <a:pt x="169" y="349"/>
                  </a:lnTo>
                  <a:lnTo>
                    <a:pt x="181" y="309"/>
                  </a:lnTo>
                  <a:lnTo>
                    <a:pt x="196" y="271"/>
                  </a:lnTo>
                  <a:lnTo>
                    <a:pt x="215" y="233"/>
                  </a:lnTo>
                  <a:lnTo>
                    <a:pt x="236" y="198"/>
                  </a:lnTo>
                  <a:lnTo>
                    <a:pt x="261" y="165"/>
                  </a:lnTo>
                  <a:lnTo>
                    <a:pt x="289" y="135"/>
                  </a:lnTo>
                  <a:lnTo>
                    <a:pt x="297" y="127"/>
                  </a:lnTo>
                  <a:lnTo>
                    <a:pt x="306" y="119"/>
                  </a:lnTo>
                  <a:lnTo>
                    <a:pt x="315" y="110"/>
                  </a:lnTo>
                  <a:lnTo>
                    <a:pt x="326" y="102"/>
                  </a:lnTo>
                  <a:lnTo>
                    <a:pt x="337" y="93"/>
                  </a:lnTo>
                  <a:lnTo>
                    <a:pt x="349" y="85"/>
                  </a:lnTo>
                  <a:lnTo>
                    <a:pt x="360" y="79"/>
                  </a:lnTo>
                  <a:lnTo>
                    <a:pt x="374" y="72"/>
                  </a:lnTo>
                  <a:lnTo>
                    <a:pt x="387" y="65"/>
                  </a:lnTo>
                  <a:lnTo>
                    <a:pt x="401" y="59"/>
                  </a:lnTo>
                  <a:lnTo>
                    <a:pt x="416" y="53"/>
                  </a:lnTo>
                  <a:lnTo>
                    <a:pt x="431" y="49"/>
                  </a:lnTo>
                  <a:lnTo>
                    <a:pt x="446" y="45"/>
                  </a:lnTo>
                  <a:lnTo>
                    <a:pt x="463" y="43"/>
                  </a:lnTo>
                  <a:lnTo>
                    <a:pt x="479" y="42"/>
                  </a:lnTo>
                  <a:lnTo>
                    <a:pt x="496" y="41"/>
                  </a:lnTo>
                  <a:lnTo>
                    <a:pt x="496" y="0"/>
                  </a:lnTo>
                  <a:lnTo>
                    <a:pt x="457" y="2"/>
                  </a:lnTo>
                  <a:lnTo>
                    <a:pt x="420" y="11"/>
                  </a:lnTo>
                  <a:lnTo>
                    <a:pt x="383" y="22"/>
                  </a:lnTo>
                  <a:lnTo>
                    <a:pt x="350" y="38"/>
                  </a:lnTo>
                  <a:lnTo>
                    <a:pt x="317" y="58"/>
                  </a:lnTo>
                  <a:lnTo>
                    <a:pt x="287" y="82"/>
                  </a:lnTo>
                  <a:lnTo>
                    <a:pt x="258" y="107"/>
                  </a:lnTo>
                  <a:lnTo>
                    <a:pt x="231" y="137"/>
                  </a:lnTo>
                  <a:lnTo>
                    <a:pt x="207" y="168"/>
                  </a:lnTo>
                  <a:lnTo>
                    <a:pt x="186" y="203"/>
                  </a:lnTo>
                  <a:lnTo>
                    <a:pt x="167" y="237"/>
                  </a:lnTo>
                  <a:lnTo>
                    <a:pt x="151" y="274"/>
                  </a:lnTo>
                  <a:lnTo>
                    <a:pt x="138" y="312"/>
                  </a:lnTo>
                  <a:lnTo>
                    <a:pt x="129" y="352"/>
                  </a:lnTo>
                  <a:lnTo>
                    <a:pt x="122" y="390"/>
                  </a:lnTo>
                  <a:lnTo>
                    <a:pt x="119" y="429"/>
                  </a:lnTo>
                  <a:close/>
                </a:path>
              </a:pathLst>
            </a:custGeom>
            <a:solidFill>
              <a:srgbClr val="000000"/>
            </a:solidFill>
            <a:ln w="9525">
              <a:noFill/>
              <a:round/>
              <a:headEnd/>
              <a:tailEnd/>
            </a:ln>
          </p:spPr>
          <p:txBody>
            <a:bodyPr/>
            <a:lstStyle/>
            <a:p>
              <a:endParaRPr lang="en-US"/>
            </a:p>
          </p:txBody>
        </p:sp>
        <p:sp>
          <p:nvSpPr>
            <p:cNvPr id="14" name="Freeform 13"/>
            <p:cNvSpPr>
              <a:spLocks/>
            </p:cNvSpPr>
            <p:nvPr/>
          </p:nvSpPr>
          <p:spPr bwMode="auto">
            <a:xfrm>
              <a:off x="1509" y="3842"/>
              <a:ext cx="96" cy="83"/>
            </a:xfrm>
            <a:custGeom>
              <a:avLst/>
              <a:gdLst/>
              <a:ahLst/>
              <a:cxnLst>
                <a:cxn ang="0">
                  <a:pos x="96" y="167"/>
                </a:cxn>
                <a:cxn ang="0">
                  <a:pos x="88" y="167"/>
                </a:cxn>
                <a:cxn ang="0">
                  <a:pos x="81" y="166"/>
                </a:cxn>
                <a:cxn ang="0">
                  <a:pos x="73" y="164"/>
                </a:cxn>
                <a:cxn ang="0">
                  <a:pos x="66" y="161"/>
                </a:cxn>
                <a:cxn ang="0">
                  <a:pos x="59" y="157"/>
                </a:cxn>
                <a:cxn ang="0">
                  <a:pos x="52" y="153"/>
                </a:cxn>
                <a:cxn ang="0">
                  <a:pos x="45" y="148"/>
                </a:cxn>
                <a:cxn ang="0">
                  <a:pos x="38" y="142"/>
                </a:cxn>
                <a:cxn ang="0">
                  <a:pos x="30" y="132"/>
                </a:cxn>
                <a:cxn ang="0">
                  <a:pos x="22" y="121"/>
                </a:cxn>
                <a:cxn ang="0">
                  <a:pos x="15" y="109"/>
                </a:cxn>
                <a:cxn ang="0">
                  <a:pos x="11" y="96"/>
                </a:cxn>
                <a:cxn ang="0">
                  <a:pos x="6" y="83"/>
                </a:cxn>
                <a:cxn ang="0">
                  <a:pos x="2" y="70"/>
                </a:cxn>
                <a:cxn ang="0">
                  <a:pos x="1" y="55"/>
                </a:cxn>
                <a:cxn ang="0">
                  <a:pos x="0" y="40"/>
                </a:cxn>
                <a:cxn ang="0">
                  <a:pos x="0" y="29"/>
                </a:cxn>
                <a:cxn ang="0">
                  <a:pos x="1" y="20"/>
                </a:cxn>
                <a:cxn ang="0">
                  <a:pos x="2" y="10"/>
                </a:cxn>
                <a:cxn ang="0">
                  <a:pos x="5" y="0"/>
                </a:cxn>
                <a:cxn ang="0">
                  <a:pos x="188" y="0"/>
                </a:cxn>
                <a:cxn ang="0">
                  <a:pos x="189" y="10"/>
                </a:cxn>
                <a:cxn ang="0">
                  <a:pos x="191" y="20"/>
                </a:cxn>
                <a:cxn ang="0">
                  <a:pos x="193" y="29"/>
                </a:cxn>
                <a:cxn ang="0">
                  <a:pos x="193" y="40"/>
                </a:cxn>
                <a:cxn ang="0">
                  <a:pos x="190" y="65"/>
                </a:cxn>
                <a:cxn ang="0">
                  <a:pos x="184" y="89"/>
                </a:cxn>
                <a:cxn ang="0">
                  <a:pos x="176" y="111"/>
                </a:cxn>
                <a:cxn ang="0">
                  <a:pos x="164" y="129"/>
                </a:cxn>
                <a:cxn ang="0">
                  <a:pos x="150" y="146"/>
                </a:cxn>
                <a:cxn ang="0">
                  <a:pos x="134" y="157"/>
                </a:cxn>
                <a:cxn ang="0">
                  <a:pos x="115" y="165"/>
                </a:cxn>
                <a:cxn ang="0">
                  <a:pos x="96" y="167"/>
                </a:cxn>
              </a:cxnLst>
              <a:rect l="0" t="0" r="r" b="b"/>
              <a:pathLst>
                <a:path w="193" h="167">
                  <a:moveTo>
                    <a:pt x="96" y="167"/>
                  </a:moveTo>
                  <a:lnTo>
                    <a:pt x="88" y="167"/>
                  </a:lnTo>
                  <a:lnTo>
                    <a:pt x="81" y="166"/>
                  </a:lnTo>
                  <a:lnTo>
                    <a:pt x="73" y="164"/>
                  </a:lnTo>
                  <a:lnTo>
                    <a:pt x="66" y="161"/>
                  </a:lnTo>
                  <a:lnTo>
                    <a:pt x="59" y="157"/>
                  </a:lnTo>
                  <a:lnTo>
                    <a:pt x="52" y="153"/>
                  </a:lnTo>
                  <a:lnTo>
                    <a:pt x="45" y="148"/>
                  </a:lnTo>
                  <a:lnTo>
                    <a:pt x="38" y="142"/>
                  </a:lnTo>
                  <a:lnTo>
                    <a:pt x="30" y="132"/>
                  </a:lnTo>
                  <a:lnTo>
                    <a:pt x="22" y="121"/>
                  </a:lnTo>
                  <a:lnTo>
                    <a:pt x="15" y="109"/>
                  </a:lnTo>
                  <a:lnTo>
                    <a:pt x="11" y="96"/>
                  </a:lnTo>
                  <a:lnTo>
                    <a:pt x="6" y="83"/>
                  </a:lnTo>
                  <a:lnTo>
                    <a:pt x="2" y="70"/>
                  </a:lnTo>
                  <a:lnTo>
                    <a:pt x="1" y="55"/>
                  </a:lnTo>
                  <a:lnTo>
                    <a:pt x="0" y="40"/>
                  </a:lnTo>
                  <a:lnTo>
                    <a:pt x="0" y="29"/>
                  </a:lnTo>
                  <a:lnTo>
                    <a:pt x="1" y="20"/>
                  </a:lnTo>
                  <a:lnTo>
                    <a:pt x="2" y="10"/>
                  </a:lnTo>
                  <a:lnTo>
                    <a:pt x="5" y="0"/>
                  </a:lnTo>
                  <a:lnTo>
                    <a:pt x="188" y="0"/>
                  </a:lnTo>
                  <a:lnTo>
                    <a:pt x="189" y="10"/>
                  </a:lnTo>
                  <a:lnTo>
                    <a:pt x="191" y="20"/>
                  </a:lnTo>
                  <a:lnTo>
                    <a:pt x="193" y="29"/>
                  </a:lnTo>
                  <a:lnTo>
                    <a:pt x="193" y="40"/>
                  </a:lnTo>
                  <a:lnTo>
                    <a:pt x="190" y="65"/>
                  </a:lnTo>
                  <a:lnTo>
                    <a:pt x="184" y="89"/>
                  </a:lnTo>
                  <a:lnTo>
                    <a:pt x="176" y="111"/>
                  </a:lnTo>
                  <a:lnTo>
                    <a:pt x="164" y="129"/>
                  </a:lnTo>
                  <a:lnTo>
                    <a:pt x="150" y="146"/>
                  </a:lnTo>
                  <a:lnTo>
                    <a:pt x="134" y="157"/>
                  </a:lnTo>
                  <a:lnTo>
                    <a:pt x="115" y="165"/>
                  </a:lnTo>
                  <a:lnTo>
                    <a:pt x="96" y="167"/>
                  </a:lnTo>
                  <a:close/>
                </a:path>
              </a:pathLst>
            </a:custGeom>
            <a:solidFill>
              <a:srgbClr val="FFFFFF"/>
            </a:solidFill>
            <a:ln w="9525">
              <a:noFill/>
              <a:round/>
              <a:headEnd/>
              <a:tailEnd/>
            </a:ln>
          </p:spPr>
          <p:txBody>
            <a:bodyPr/>
            <a:lstStyle/>
            <a:p>
              <a:endParaRPr lang="en-US"/>
            </a:p>
          </p:txBody>
        </p:sp>
        <p:sp>
          <p:nvSpPr>
            <p:cNvPr id="15" name="Freeform 14"/>
            <p:cNvSpPr>
              <a:spLocks/>
            </p:cNvSpPr>
            <p:nvPr/>
          </p:nvSpPr>
          <p:spPr bwMode="auto">
            <a:xfrm>
              <a:off x="1519" y="3797"/>
              <a:ext cx="76" cy="25"/>
            </a:xfrm>
            <a:custGeom>
              <a:avLst/>
              <a:gdLst/>
              <a:ahLst/>
              <a:cxnLst>
                <a:cxn ang="0">
                  <a:pos x="151" y="48"/>
                </a:cxn>
                <a:cxn ang="0">
                  <a:pos x="0" y="48"/>
                </a:cxn>
                <a:cxn ang="0">
                  <a:pos x="3" y="42"/>
                </a:cxn>
                <a:cxn ang="0">
                  <a:pos x="8" y="37"/>
                </a:cxn>
                <a:cxn ang="0">
                  <a:pos x="13" y="31"/>
                </a:cxn>
                <a:cxn ang="0">
                  <a:pos x="17" y="25"/>
                </a:cxn>
                <a:cxn ang="0">
                  <a:pos x="24" y="19"/>
                </a:cxn>
                <a:cxn ang="0">
                  <a:pos x="31" y="15"/>
                </a:cxn>
                <a:cxn ang="0">
                  <a:pos x="38" y="10"/>
                </a:cxn>
                <a:cxn ang="0">
                  <a:pos x="45" y="7"/>
                </a:cxn>
                <a:cxn ang="0">
                  <a:pos x="52" y="3"/>
                </a:cxn>
                <a:cxn ang="0">
                  <a:pos x="60" y="1"/>
                </a:cxn>
                <a:cxn ang="0">
                  <a:pos x="67" y="0"/>
                </a:cxn>
                <a:cxn ang="0">
                  <a:pos x="75" y="0"/>
                </a:cxn>
                <a:cxn ang="0">
                  <a:pos x="83" y="0"/>
                </a:cxn>
                <a:cxn ang="0">
                  <a:pos x="91" y="1"/>
                </a:cxn>
                <a:cxn ang="0">
                  <a:pos x="98" y="3"/>
                </a:cxn>
                <a:cxn ang="0">
                  <a:pos x="106" y="7"/>
                </a:cxn>
                <a:cxn ang="0">
                  <a:pos x="113" y="10"/>
                </a:cxn>
                <a:cxn ang="0">
                  <a:pos x="120" y="15"/>
                </a:cxn>
                <a:cxn ang="0">
                  <a:pos x="127" y="19"/>
                </a:cxn>
                <a:cxn ang="0">
                  <a:pos x="132" y="25"/>
                </a:cxn>
                <a:cxn ang="0">
                  <a:pos x="137" y="31"/>
                </a:cxn>
                <a:cxn ang="0">
                  <a:pos x="142" y="37"/>
                </a:cxn>
                <a:cxn ang="0">
                  <a:pos x="146" y="42"/>
                </a:cxn>
                <a:cxn ang="0">
                  <a:pos x="151" y="48"/>
                </a:cxn>
              </a:cxnLst>
              <a:rect l="0" t="0" r="r" b="b"/>
              <a:pathLst>
                <a:path w="151" h="48">
                  <a:moveTo>
                    <a:pt x="151" y="48"/>
                  </a:moveTo>
                  <a:lnTo>
                    <a:pt x="0" y="48"/>
                  </a:lnTo>
                  <a:lnTo>
                    <a:pt x="3" y="42"/>
                  </a:lnTo>
                  <a:lnTo>
                    <a:pt x="8" y="37"/>
                  </a:lnTo>
                  <a:lnTo>
                    <a:pt x="13" y="31"/>
                  </a:lnTo>
                  <a:lnTo>
                    <a:pt x="17" y="25"/>
                  </a:lnTo>
                  <a:lnTo>
                    <a:pt x="24" y="19"/>
                  </a:lnTo>
                  <a:lnTo>
                    <a:pt x="31" y="15"/>
                  </a:lnTo>
                  <a:lnTo>
                    <a:pt x="38" y="10"/>
                  </a:lnTo>
                  <a:lnTo>
                    <a:pt x="45" y="7"/>
                  </a:lnTo>
                  <a:lnTo>
                    <a:pt x="52" y="3"/>
                  </a:lnTo>
                  <a:lnTo>
                    <a:pt x="60" y="1"/>
                  </a:lnTo>
                  <a:lnTo>
                    <a:pt x="67" y="0"/>
                  </a:lnTo>
                  <a:lnTo>
                    <a:pt x="75" y="0"/>
                  </a:lnTo>
                  <a:lnTo>
                    <a:pt x="83" y="0"/>
                  </a:lnTo>
                  <a:lnTo>
                    <a:pt x="91" y="1"/>
                  </a:lnTo>
                  <a:lnTo>
                    <a:pt x="98" y="3"/>
                  </a:lnTo>
                  <a:lnTo>
                    <a:pt x="106" y="7"/>
                  </a:lnTo>
                  <a:lnTo>
                    <a:pt x="113" y="10"/>
                  </a:lnTo>
                  <a:lnTo>
                    <a:pt x="120" y="15"/>
                  </a:lnTo>
                  <a:lnTo>
                    <a:pt x="127" y="19"/>
                  </a:lnTo>
                  <a:lnTo>
                    <a:pt x="132" y="25"/>
                  </a:lnTo>
                  <a:lnTo>
                    <a:pt x="137" y="31"/>
                  </a:lnTo>
                  <a:lnTo>
                    <a:pt x="142" y="37"/>
                  </a:lnTo>
                  <a:lnTo>
                    <a:pt x="146" y="42"/>
                  </a:lnTo>
                  <a:lnTo>
                    <a:pt x="151" y="48"/>
                  </a:lnTo>
                  <a:close/>
                </a:path>
              </a:pathLst>
            </a:custGeom>
            <a:solidFill>
              <a:srgbClr val="FFFFFF"/>
            </a:solidFill>
            <a:ln w="9525">
              <a:noFill/>
              <a:round/>
              <a:headEnd/>
              <a:tailEnd/>
            </a:ln>
          </p:spPr>
          <p:txBody>
            <a:bodyPr/>
            <a:lstStyle/>
            <a:p>
              <a:endParaRPr lang="en-US"/>
            </a:p>
          </p:txBody>
        </p:sp>
        <p:sp>
          <p:nvSpPr>
            <p:cNvPr id="16" name="Freeform 15"/>
            <p:cNvSpPr>
              <a:spLocks/>
            </p:cNvSpPr>
            <p:nvPr/>
          </p:nvSpPr>
          <p:spPr bwMode="auto">
            <a:xfrm>
              <a:off x="1712" y="3824"/>
              <a:ext cx="17" cy="17"/>
            </a:xfrm>
            <a:custGeom>
              <a:avLst/>
              <a:gdLst/>
              <a:ahLst/>
              <a:cxnLst>
                <a:cxn ang="0">
                  <a:pos x="16" y="33"/>
                </a:cxn>
                <a:cxn ang="0">
                  <a:pos x="23" y="32"/>
                </a:cxn>
                <a:cxn ang="0">
                  <a:pos x="29" y="29"/>
                </a:cxn>
                <a:cxn ang="0">
                  <a:pos x="32" y="24"/>
                </a:cxn>
                <a:cxn ang="0">
                  <a:pos x="33" y="17"/>
                </a:cxn>
                <a:cxn ang="0">
                  <a:pos x="32" y="10"/>
                </a:cxn>
                <a:cxn ang="0">
                  <a:pos x="29"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9" y="29"/>
                  </a:lnTo>
                  <a:lnTo>
                    <a:pt x="32" y="24"/>
                  </a:lnTo>
                  <a:lnTo>
                    <a:pt x="33" y="17"/>
                  </a:lnTo>
                  <a:lnTo>
                    <a:pt x="32" y="10"/>
                  </a:lnTo>
                  <a:lnTo>
                    <a:pt x="29"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1744" y="3824"/>
              <a:ext cx="17" cy="17"/>
            </a:xfrm>
            <a:custGeom>
              <a:avLst/>
              <a:gdLst/>
              <a:ahLst/>
              <a:cxnLst>
                <a:cxn ang="0">
                  <a:pos x="17" y="33"/>
                </a:cxn>
                <a:cxn ang="0">
                  <a:pos x="24" y="32"/>
                </a:cxn>
                <a:cxn ang="0">
                  <a:pos x="30" y="29"/>
                </a:cxn>
                <a:cxn ang="0">
                  <a:pos x="34" y="24"/>
                </a:cxn>
                <a:cxn ang="0">
                  <a:pos x="35" y="17"/>
                </a:cxn>
                <a:cxn ang="0">
                  <a:pos x="34"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4" y="24"/>
                  </a:lnTo>
                  <a:lnTo>
                    <a:pt x="35" y="17"/>
                  </a:lnTo>
                  <a:lnTo>
                    <a:pt x="34"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18" name="Freeform 17"/>
            <p:cNvSpPr>
              <a:spLocks/>
            </p:cNvSpPr>
            <p:nvPr/>
          </p:nvSpPr>
          <p:spPr bwMode="auto">
            <a:xfrm>
              <a:off x="1776" y="3824"/>
              <a:ext cx="17" cy="17"/>
            </a:xfrm>
            <a:custGeom>
              <a:avLst/>
              <a:gdLst/>
              <a:ahLst/>
              <a:cxnLst>
                <a:cxn ang="0">
                  <a:pos x="16" y="33"/>
                </a:cxn>
                <a:cxn ang="0">
                  <a:pos x="23" y="32"/>
                </a:cxn>
                <a:cxn ang="0">
                  <a:pos x="28" y="29"/>
                </a:cxn>
                <a:cxn ang="0">
                  <a:pos x="32" y="24"/>
                </a:cxn>
                <a:cxn ang="0">
                  <a:pos x="33" y="17"/>
                </a:cxn>
                <a:cxn ang="0">
                  <a:pos x="32" y="10"/>
                </a:cxn>
                <a:cxn ang="0">
                  <a:pos x="28"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8" y="29"/>
                  </a:lnTo>
                  <a:lnTo>
                    <a:pt x="32" y="24"/>
                  </a:lnTo>
                  <a:lnTo>
                    <a:pt x="33" y="17"/>
                  </a:lnTo>
                  <a:lnTo>
                    <a:pt x="32" y="10"/>
                  </a:lnTo>
                  <a:lnTo>
                    <a:pt x="28"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19" name="Freeform 18"/>
            <p:cNvSpPr>
              <a:spLocks/>
            </p:cNvSpPr>
            <p:nvPr/>
          </p:nvSpPr>
          <p:spPr bwMode="auto">
            <a:xfrm>
              <a:off x="1808" y="3824"/>
              <a:ext cx="17" cy="17"/>
            </a:xfrm>
            <a:custGeom>
              <a:avLst/>
              <a:gdLst/>
              <a:ahLst/>
              <a:cxnLst>
                <a:cxn ang="0">
                  <a:pos x="17" y="33"/>
                </a:cxn>
                <a:cxn ang="0">
                  <a:pos x="24" y="32"/>
                </a:cxn>
                <a:cxn ang="0">
                  <a:pos x="30" y="29"/>
                </a:cxn>
                <a:cxn ang="0">
                  <a:pos x="33" y="24"/>
                </a:cxn>
                <a:cxn ang="0">
                  <a:pos x="35" y="17"/>
                </a:cxn>
                <a:cxn ang="0">
                  <a:pos x="33"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3" y="24"/>
                  </a:lnTo>
                  <a:lnTo>
                    <a:pt x="35"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20" name="Freeform 19"/>
            <p:cNvSpPr>
              <a:spLocks/>
            </p:cNvSpPr>
            <p:nvPr/>
          </p:nvSpPr>
          <p:spPr bwMode="auto">
            <a:xfrm>
              <a:off x="1712" y="3854"/>
              <a:ext cx="17" cy="17"/>
            </a:xfrm>
            <a:custGeom>
              <a:avLst/>
              <a:gdLst/>
              <a:ahLst/>
              <a:cxnLst>
                <a:cxn ang="0">
                  <a:pos x="16" y="33"/>
                </a:cxn>
                <a:cxn ang="0">
                  <a:pos x="23" y="32"/>
                </a:cxn>
                <a:cxn ang="0">
                  <a:pos x="29" y="29"/>
                </a:cxn>
                <a:cxn ang="0">
                  <a:pos x="32" y="24"/>
                </a:cxn>
                <a:cxn ang="0">
                  <a:pos x="33" y="17"/>
                </a:cxn>
                <a:cxn ang="0">
                  <a:pos x="32" y="10"/>
                </a:cxn>
                <a:cxn ang="0">
                  <a:pos x="29"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9" y="29"/>
                  </a:lnTo>
                  <a:lnTo>
                    <a:pt x="32" y="24"/>
                  </a:lnTo>
                  <a:lnTo>
                    <a:pt x="33" y="17"/>
                  </a:lnTo>
                  <a:lnTo>
                    <a:pt x="32" y="10"/>
                  </a:lnTo>
                  <a:lnTo>
                    <a:pt x="29"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21" name="Freeform 20"/>
            <p:cNvSpPr>
              <a:spLocks/>
            </p:cNvSpPr>
            <p:nvPr/>
          </p:nvSpPr>
          <p:spPr bwMode="auto">
            <a:xfrm>
              <a:off x="1744" y="3854"/>
              <a:ext cx="17" cy="17"/>
            </a:xfrm>
            <a:custGeom>
              <a:avLst/>
              <a:gdLst/>
              <a:ahLst/>
              <a:cxnLst>
                <a:cxn ang="0">
                  <a:pos x="17" y="33"/>
                </a:cxn>
                <a:cxn ang="0">
                  <a:pos x="24" y="32"/>
                </a:cxn>
                <a:cxn ang="0">
                  <a:pos x="30" y="29"/>
                </a:cxn>
                <a:cxn ang="0">
                  <a:pos x="34" y="24"/>
                </a:cxn>
                <a:cxn ang="0">
                  <a:pos x="35" y="17"/>
                </a:cxn>
                <a:cxn ang="0">
                  <a:pos x="34"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4" y="24"/>
                  </a:lnTo>
                  <a:lnTo>
                    <a:pt x="35" y="17"/>
                  </a:lnTo>
                  <a:lnTo>
                    <a:pt x="34"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22" name="Freeform 21"/>
            <p:cNvSpPr>
              <a:spLocks/>
            </p:cNvSpPr>
            <p:nvPr/>
          </p:nvSpPr>
          <p:spPr bwMode="auto">
            <a:xfrm>
              <a:off x="1776" y="3854"/>
              <a:ext cx="17" cy="17"/>
            </a:xfrm>
            <a:custGeom>
              <a:avLst/>
              <a:gdLst/>
              <a:ahLst/>
              <a:cxnLst>
                <a:cxn ang="0">
                  <a:pos x="16" y="33"/>
                </a:cxn>
                <a:cxn ang="0">
                  <a:pos x="23" y="32"/>
                </a:cxn>
                <a:cxn ang="0">
                  <a:pos x="28" y="29"/>
                </a:cxn>
                <a:cxn ang="0">
                  <a:pos x="32" y="24"/>
                </a:cxn>
                <a:cxn ang="0">
                  <a:pos x="33" y="17"/>
                </a:cxn>
                <a:cxn ang="0">
                  <a:pos x="32" y="10"/>
                </a:cxn>
                <a:cxn ang="0">
                  <a:pos x="28"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8" y="29"/>
                  </a:lnTo>
                  <a:lnTo>
                    <a:pt x="32" y="24"/>
                  </a:lnTo>
                  <a:lnTo>
                    <a:pt x="33" y="17"/>
                  </a:lnTo>
                  <a:lnTo>
                    <a:pt x="32" y="10"/>
                  </a:lnTo>
                  <a:lnTo>
                    <a:pt x="28"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23" name="Freeform 22"/>
            <p:cNvSpPr>
              <a:spLocks/>
            </p:cNvSpPr>
            <p:nvPr/>
          </p:nvSpPr>
          <p:spPr bwMode="auto">
            <a:xfrm>
              <a:off x="1808" y="3854"/>
              <a:ext cx="17" cy="17"/>
            </a:xfrm>
            <a:custGeom>
              <a:avLst/>
              <a:gdLst/>
              <a:ahLst/>
              <a:cxnLst>
                <a:cxn ang="0">
                  <a:pos x="17" y="33"/>
                </a:cxn>
                <a:cxn ang="0">
                  <a:pos x="24" y="32"/>
                </a:cxn>
                <a:cxn ang="0">
                  <a:pos x="30" y="29"/>
                </a:cxn>
                <a:cxn ang="0">
                  <a:pos x="33" y="24"/>
                </a:cxn>
                <a:cxn ang="0">
                  <a:pos x="35" y="17"/>
                </a:cxn>
                <a:cxn ang="0">
                  <a:pos x="33"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3" y="24"/>
                  </a:lnTo>
                  <a:lnTo>
                    <a:pt x="35"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712" y="3884"/>
              <a:ext cx="17" cy="17"/>
            </a:xfrm>
            <a:custGeom>
              <a:avLst/>
              <a:gdLst/>
              <a:ahLst/>
              <a:cxnLst>
                <a:cxn ang="0">
                  <a:pos x="16" y="33"/>
                </a:cxn>
                <a:cxn ang="0">
                  <a:pos x="23" y="32"/>
                </a:cxn>
                <a:cxn ang="0">
                  <a:pos x="29" y="28"/>
                </a:cxn>
                <a:cxn ang="0">
                  <a:pos x="32" y="24"/>
                </a:cxn>
                <a:cxn ang="0">
                  <a:pos x="33" y="17"/>
                </a:cxn>
                <a:cxn ang="0">
                  <a:pos x="32" y="10"/>
                </a:cxn>
                <a:cxn ang="0">
                  <a:pos x="29" y="4"/>
                </a:cxn>
                <a:cxn ang="0">
                  <a:pos x="23" y="1"/>
                </a:cxn>
                <a:cxn ang="0">
                  <a:pos x="16" y="0"/>
                </a:cxn>
                <a:cxn ang="0">
                  <a:pos x="9" y="1"/>
                </a:cxn>
                <a:cxn ang="0">
                  <a:pos x="4" y="4"/>
                </a:cxn>
                <a:cxn ang="0">
                  <a:pos x="1" y="10"/>
                </a:cxn>
                <a:cxn ang="0">
                  <a:pos x="0" y="17"/>
                </a:cxn>
                <a:cxn ang="0">
                  <a:pos x="1" y="24"/>
                </a:cxn>
                <a:cxn ang="0">
                  <a:pos x="4" y="28"/>
                </a:cxn>
                <a:cxn ang="0">
                  <a:pos x="9" y="32"/>
                </a:cxn>
                <a:cxn ang="0">
                  <a:pos x="16" y="33"/>
                </a:cxn>
              </a:cxnLst>
              <a:rect l="0" t="0" r="r" b="b"/>
              <a:pathLst>
                <a:path w="33" h="33">
                  <a:moveTo>
                    <a:pt x="16" y="33"/>
                  </a:moveTo>
                  <a:lnTo>
                    <a:pt x="23" y="32"/>
                  </a:lnTo>
                  <a:lnTo>
                    <a:pt x="29" y="28"/>
                  </a:lnTo>
                  <a:lnTo>
                    <a:pt x="32" y="24"/>
                  </a:lnTo>
                  <a:lnTo>
                    <a:pt x="33" y="17"/>
                  </a:lnTo>
                  <a:lnTo>
                    <a:pt x="32" y="10"/>
                  </a:lnTo>
                  <a:lnTo>
                    <a:pt x="29" y="4"/>
                  </a:lnTo>
                  <a:lnTo>
                    <a:pt x="23" y="1"/>
                  </a:lnTo>
                  <a:lnTo>
                    <a:pt x="16" y="0"/>
                  </a:lnTo>
                  <a:lnTo>
                    <a:pt x="9" y="1"/>
                  </a:lnTo>
                  <a:lnTo>
                    <a:pt x="4" y="4"/>
                  </a:lnTo>
                  <a:lnTo>
                    <a:pt x="1" y="10"/>
                  </a:lnTo>
                  <a:lnTo>
                    <a:pt x="0" y="17"/>
                  </a:lnTo>
                  <a:lnTo>
                    <a:pt x="1" y="24"/>
                  </a:lnTo>
                  <a:lnTo>
                    <a:pt x="4" y="28"/>
                  </a:lnTo>
                  <a:lnTo>
                    <a:pt x="9" y="32"/>
                  </a:lnTo>
                  <a:lnTo>
                    <a:pt x="16" y="33"/>
                  </a:lnTo>
                  <a:close/>
                </a:path>
              </a:pathLst>
            </a:custGeom>
            <a:solidFill>
              <a:srgbClr val="000000"/>
            </a:solidFill>
            <a:ln w="9525">
              <a:noFill/>
              <a:round/>
              <a:headEnd/>
              <a:tailEnd/>
            </a:ln>
          </p:spPr>
          <p:txBody>
            <a:bodyPr/>
            <a:lstStyle/>
            <a:p>
              <a:endParaRPr lang="en-US"/>
            </a:p>
          </p:txBody>
        </p:sp>
        <p:sp>
          <p:nvSpPr>
            <p:cNvPr id="25" name="Freeform 24"/>
            <p:cNvSpPr>
              <a:spLocks/>
            </p:cNvSpPr>
            <p:nvPr/>
          </p:nvSpPr>
          <p:spPr bwMode="auto">
            <a:xfrm>
              <a:off x="1744" y="3884"/>
              <a:ext cx="17" cy="17"/>
            </a:xfrm>
            <a:custGeom>
              <a:avLst/>
              <a:gdLst/>
              <a:ahLst/>
              <a:cxnLst>
                <a:cxn ang="0">
                  <a:pos x="17" y="33"/>
                </a:cxn>
                <a:cxn ang="0">
                  <a:pos x="24" y="32"/>
                </a:cxn>
                <a:cxn ang="0">
                  <a:pos x="30" y="28"/>
                </a:cxn>
                <a:cxn ang="0">
                  <a:pos x="34" y="24"/>
                </a:cxn>
                <a:cxn ang="0">
                  <a:pos x="35" y="17"/>
                </a:cxn>
                <a:cxn ang="0">
                  <a:pos x="34" y="10"/>
                </a:cxn>
                <a:cxn ang="0">
                  <a:pos x="30" y="4"/>
                </a:cxn>
                <a:cxn ang="0">
                  <a:pos x="24" y="1"/>
                </a:cxn>
                <a:cxn ang="0">
                  <a:pos x="17" y="0"/>
                </a:cxn>
                <a:cxn ang="0">
                  <a:pos x="10" y="1"/>
                </a:cxn>
                <a:cxn ang="0">
                  <a:pos x="6" y="4"/>
                </a:cxn>
                <a:cxn ang="0">
                  <a:pos x="1" y="10"/>
                </a:cxn>
                <a:cxn ang="0">
                  <a:pos x="0" y="17"/>
                </a:cxn>
                <a:cxn ang="0">
                  <a:pos x="1" y="24"/>
                </a:cxn>
                <a:cxn ang="0">
                  <a:pos x="6" y="28"/>
                </a:cxn>
                <a:cxn ang="0">
                  <a:pos x="10" y="32"/>
                </a:cxn>
                <a:cxn ang="0">
                  <a:pos x="17" y="33"/>
                </a:cxn>
              </a:cxnLst>
              <a:rect l="0" t="0" r="r" b="b"/>
              <a:pathLst>
                <a:path w="35" h="33">
                  <a:moveTo>
                    <a:pt x="17" y="33"/>
                  </a:moveTo>
                  <a:lnTo>
                    <a:pt x="24" y="32"/>
                  </a:lnTo>
                  <a:lnTo>
                    <a:pt x="30" y="28"/>
                  </a:lnTo>
                  <a:lnTo>
                    <a:pt x="34" y="24"/>
                  </a:lnTo>
                  <a:lnTo>
                    <a:pt x="35" y="17"/>
                  </a:lnTo>
                  <a:lnTo>
                    <a:pt x="34" y="10"/>
                  </a:lnTo>
                  <a:lnTo>
                    <a:pt x="30" y="4"/>
                  </a:lnTo>
                  <a:lnTo>
                    <a:pt x="24" y="1"/>
                  </a:lnTo>
                  <a:lnTo>
                    <a:pt x="17" y="0"/>
                  </a:lnTo>
                  <a:lnTo>
                    <a:pt x="10" y="1"/>
                  </a:lnTo>
                  <a:lnTo>
                    <a:pt x="6" y="4"/>
                  </a:lnTo>
                  <a:lnTo>
                    <a:pt x="1" y="10"/>
                  </a:lnTo>
                  <a:lnTo>
                    <a:pt x="0" y="17"/>
                  </a:lnTo>
                  <a:lnTo>
                    <a:pt x="1" y="24"/>
                  </a:lnTo>
                  <a:lnTo>
                    <a:pt x="6" y="28"/>
                  </a:lnTo>
                  <a:lnTo>
                    <a:pt x="10" y="32"/>
                  </a:lnTo>
                  <a:lnTo>
                    <a:pt x="17" y="33"/>
                  </a:lnTo>
                  <a:close/>
                </a:path>
              </a:pathLst>
            </a:custGeom>
            <a:solidFill>
              <a:srgbClr val="000000"/>
            </a:solidFill>
            <a:ln w="9525">
              <a:noFill/>
              <a:round/>
              <a:headEnd/>
              <a:tailEnd/>
            </a:ln>
          </p:spPr>
          <p:txBody>
            <a:bodyPr/>
            <a:lstStyle/>
            <a:p>
              <a:endParaRPr lang="en-US"/>
            </a:p>
          </p:txBody>
        </p:sp>
        <p:sp>
          <p:nvSpPr>
            <p:cNvPr id="26" name="Freeform 25"/>
            <p:cNvSpPr>
              <a:spLocks/>
            </p:cNvSpPr>
            <p:nvPr/>
          </p:nvSpPr>
          <p:spPr bwMode="auto">
            <a:xfrm>
              <a:off x="1776" y="3884"/>
              <a:ext cx="17" cy="17"/>
            </a:xfrm>
            <a:custGeom>
              <a:avLst/>
              <a:gdLst/>
              <a:ahLst/>
              <a:cxnLst>
                <a:cxn ang="0">
                  <a:pos x="16" y="33"/>
                </a:cxn>
                <a:cxn ang="0">
                  <a:pos x="23" y="32"/>
                </a:cxn>
                <a:cxn ang="0">
                  <a:pos x="28" y="28"/>
                </a:cxn>
                <a:cxn ang="0">
                  <a:pos x="32" y="24"/>
                </a:cxn>
                <a:cxn ang="0">
                  <a:pos x="33" y="17"/>
                </a:cxn>
                <a:cxn ang="0">
                  <a:pos x="32" y="10"/>
                </a:cxn>
                <a:cxn ang="0">
                  <a:pos x="28" y="4"/>
                </a:cxn>
                <a:cxn ang="0">
                  <a:pos x="23" y="1"/>
                </a:cxn>
                <a:cxn ang="0">
                  <a:pos x="16" y="0"/>
                </a:cxn>
                <a:cxn ang="0">
                  <a:pos x="9" y="1"/>
                </a:cxn>
                <a:cxn ang="0">
                  <a:pos x="4" y="4"/>
                </a:cxn>
                <a:cxn ang="0">
                  <a:pos x="1" y="10"/>
                </a:cxn>
                <a:cxn ang="0">
                  <a:pos x="0" y="17"/>
                </a:cxn>
                <a:cxn ang="0">
                  <a:pos x="1" y="24"/>
                </a:cxn>
                <a:cxn ang="0">
                  <a:pos x="4" y="28"/>
                </a:cxn>
                <a:cxn ang="0">
                  <a:pos x="9" y="32"/>
                </a:cxn>
                <a:cxn ang="0">
                  <a:pos x="16" y="33"/>
                </a:cxn>
              </a:cxnLst>
              <a:rect l="0" t="0" r="r" b="b"/>
              <a:pathLst>
                <a:path w="33" h="33">
                  <a:moveTo>
                    <a:pt x="16" y="33"/>
                  </a:moveTo>
                  <a:lnTo>
                    <a:pt x="23" y="32"/>
                  </a:lnTo>
                  <a:lnTo>
                    <a:pt x="28" y="28"/>
                  </a:lnTo>
                  <a:lnTo>
                    <a:pt x="32" y="24"/>
                  </a:lnTo>
                  <a:lnTo>
                    <a:pt x="33" y="17"/>
                  </a:lnTo>
                  <a:lnTo>
                    <a:pt x="32" y="10"/>
                  </a:lnTo>
                  <a:lnTo>
                    <a:pt x="28" y="4"/>
                  </a:lnTo>
                  <a:lnTo>
                    <a:pt x="23" y="1"/>
                  </a:lnTo>
                  <a:lnTo>
                    <a:pt x="16" y="0"/>
                  </a:lnTo>
                  <a:lnTo>
                    <a:pt x="9" y="1"/>
                  </a:lnTo>
                  <a:lnTo>
                    <a:pt x="4" y="4"/>
                  </a:lnTo>
                  <a:lnTo>
                    <a:pt x="1" y="10"/>
                  </a:lnTo>
                  <a:lnTo>
                    <a:pt x="0" y="17"/>
                  </a:lnTo>
                  <a:lnTo>
                    <a:pt x="1" y="24"/>
                  </a:lnTo>
                  <a:lnTo>
                    <a:pt x="4" y="28"/>
                  </a:lnTo>
                  <a:lnTo>
                    <a:pt x="9" y="32"/>
                  </a:lnTo>
                  <a:lnTo>
                    <a:pt x="16" y="33"/>
                  </a:lnTo>
                  <a:close/>
                </a:path>
              </a:pathLst>
            </a:custGeom>
            <a:solidFill>
              <a:srgbClr val="000000"/>
            </a:solidFill>
            <a:ln w="9525">
              <a:noFill/>
              <a:round/>
              <a:headEnd/>
              <a:tailEnd/>
            </a:ln>
          </p:spPr>
          <p:txBody>
            <a:bodyPr/>
            <a:lstStyle/>
            <a:p>
              <a:endParaRPr lang="en-US"/>
            </a:p>
          </p:txBody>
        </p:sp>
        <p:sp>
          <p:nvSpPr>
            <p:cNvPr id="27" name="Freeform 26"/>
            <p:cNvSpPr>
              <a:spLocks/>
            </p:cNvSpPr>
            <p:nvPr/>
          </p:nvSpPr>
          <p:spPr bwMode="auto">
            <a:xfrm>
              <a:off x="1808" y="3884"/>
              <a:ext cx="17" cy="17"/>
            </a:xfrm>
            <a:custGeom>
              <a:avLst/>
              <a:gdLst/>
              <a:ahLst/>
              <a:cxnLst>
                <a:cxn ang="0">
                  <a:pos x="17" y="33"/>
                </a:cxn>
                <a:cxn ang="0">
                  <a:pos x="24" y="32"/>
                </a:cxn>
                <a:cxn ang="0">
                  <a:pos x="30" y="28"/>
                </a:cxn>
                <a:cxn ang="0">
                  <a:pos x="33" y="24"/>
                </a:cxn>
                <a:cxn ang="0">
                  <a:pos x="35" y="17"/>
                </a:cxn>
                <a:cxn ang="0">
                  <a:pos x="33" y="10"/>
                </a:cxn>
                <a:cxn ang="0">
                  <a:pos x="30" y="4"/>
                </a:cxn>
                <a:cxn ang="0">
                  <a:pos x="24" y="1"/>
                </a:cxn>
                <a:cxn ang="0">
                  <a:pos x="17" y="0"/>
                </a:cxn>
                <a:cxn ang="0">
                  <a:pos x="10" y="1"/>
                </a:cxn>
                <a:cxn ang="0">
                  <a:pos x="6" y="4"/>
                </a:cxn>
                <a:cxn ang="0">
                  <a:pos x="1" y="10"/>
                </a:cxn>
                <a:cxn ang="0">
                  <a:pos x="0" y="17"/>
                </a:cxn>
                <a:cxn ang="0">
                  <a:pos x="1" y="24"/>
                </a:cxn>
                <a:cxn ang="0">
                  <a:pos x="6" y="28"/>
                </a:cxn>
                <a:cxn ang="0">
                  <a:pos x="10" y="32"/>
                </a:cxn>
                <a:cxn ang="0">
                  <a:pos x="17" y="33"/>
                </a:cxn>
              </a:cxnLst>
              <a:rect l="0" t="0" r="r" b="b"/>
              <a:pathLst>
                <a:path w="35" h="33">
                  <a:moveTo>
                    <a:pt x="17" y="33"/>
                  </a:moveTo>
                  <a:lnTo>
                    <a:pt x="24" y="32"/>
                  </a:lnTo>
                  <a:lnTo>
                    <a:pt x="30" y="28"/>
                  </a:lnTo>
                  <a:lnTo>
                    <a:pt x="33" y="24"/>
                  </a:lnTo>
                  <a:lnTo>
                    <a:pt x="35" y="17"/>
                  </a:lnTo>
                  <a:lnTo>
                    <a:pt x="33" y="10"/>
                  </a:lnTo>
                  <a:lnTo>
                    <a:pt x="30" y="4"/>
                  </a:lnTo>
                  <a:lnTo>
                    <a:pt x="24" y="1"/>
                  </a:lnTo>
                  <a:lnTo>
                    <a:pt x="17" y="0"/>
                  </a:lnTo>
                  <a:lnTo>
                    <a:pt x="10" y="1"/>
                  </a:lnTo>
                  <a:lnTo>
                    <a:pt x="6" y="4"/>
                  </a:lnTo>
                  <a:lnTo>
                    <a:pt x="1" y="10"/>
                  </a:lnTo>
                  <a:lnTo>
                    <a:pt x="0" y="17"/>
                  </a:lnTo>
                  <a:lnTo>
                    <a:pt x="1" y="24"/>
                  </a:lnTo>
                  <a:lnTo>
                    <a:pt x="6" y="28"/>
                  </a:lnTo>
                  <a:lnTo>
                    <a:pt x="10" y="32"/>
                  </a:lnTo>
                  <a:lnTo>
                    <a:pt x="17" y="33"/>
                  </a:lnTo>
                  <a:close/>
                </a:path>
              </a:pathLst>
            </a:custGeom>
            <a:solidFill>
              <a:srgbClr val="000000"/>
            </a:solidFill>
            <a:ln w="9525">
              <a:noFill/>
              <a:round/>
              <a:headEnd/>
              <a:tailEnd/>
            </a:ln>
          </p:spPr>
          <p:txBody>
            <a:bodyPr/>
            <a:lstStyle/>
            <a:p>
              <a:endParaRPr lang="en-US"/>
            </a:p>
          </p:txBody>
        </p:sp>
      </p:grpSp>
      <p:grpSp>
        <p:nvGrpSpPr>
          <p:cNvPr id="28" name="Group 27"/>
          <p:cNvGrpSpPr>
            <a:grpSpLocks/>
          </p:cNvGrpSpPr>
          <p:nvPr/>
        </p:nvGrpSpPr>
        <p:grpSpPr bwMode="auto">
          <a:xfrm>
            <a:off x="4953000" y="5562600"/>
            <a:ext cx="1295400" cy="1136650"/>
            <a:chOff x="1489" y="3378"/>
            <a:chExt cx="646" cy="567"/>
          </a:xfrm>
        </p:grpSpPr>
        <p:sp>
          <p:nvSpPr>
            <p:cNvPr id="29" name="Freeform 28"/>
            <p:cNvSpPr>
              <a:spLocks/>
            </p:cNvSpPr>
            <p:nvPr/>
          </p:nvSpPr>
          <p:spPr bwMode="auto">
            <a:xfrm>
              <a:off x="1731" y="3378"/>
              <a:ext cx="352" cy="389"/>
            </a:xfrm>
            <a:custGeom>
              <a:avLst/>
              <a:gdLst/>
              <a:ahLst/>
              <a:cxnLst>
                <a:cxn ang="0">
                  <a:pos x="705" y="0"/>
                </a:cxn>
                <a:cxn ang="0">
                  <a:pos x="0" y="0"/>
                </a:cxn>
                <a:cxn ang="0">
                  <a:pos x="0" y="718"/>
                </a:cxn>
                <a:cxn ang="0">
                  <a:pos x="207" y="718"/>
                </a:cxn>
                <a:cxn ang="0">
                  <a:pos x="258" y="778"/>
                </a:cxn>
                <a:cxn ang="0">
                  <a:pos x="455" y="778"/>
                </a:cxn>
                <a:cxn ang="0">
                  <a:pos x="510" y="718"/>
                </a:cxn>
                <a:cxn ang="0">
                  <a:pos x="705" y="718"/>
                </a:cxn>
                <a:cxn ang="0">
                  <a:pos x="705" y="0"/>
                </a:cxn>
              </a:cxnLst>
              <a:rect l="0" t="0" r="r" b="b"/>
              <a:pathLst>
                <a:path w="705" h="778">
                  <a:moveTo>
                    <a:pt x="705" y="0"/>
                  </a:moveTo>
                  <a:lnTo>
                    <a:pt x="0" y="0"/>
                  </a:lnTo>
                  <a:lnTo>
                    <a:pt x="0" y="718"/>
                  </a:lnTo>
                  <a:lnTo>
                    <a:pt x="207" y="718"/>
                  </a:lnTo>
                  <a:lnTo>
                    <a:pt x="258" y="778"/>
                  </a:lnTo>
                  <a:lnTo>
                    <a:pt x="455" y="778"/>
                  </a:lnTo>
                  <a:lnTo>
                    <a:pt x="510" y="718"/>
                  </a:lnTo>
                  <a:lnTo>
                    <a:pt x="705" y="718"/>
                  </a:lnTo>
                  <a:lnTo>
                    <a:pt x="705" y="0"/>
                  </a:lnTo>
                  <a:close/>
                </a:path>
              </a:pathLst>
            </a:custGeom>
            <a:solidFill>
              <a:srgbClr val="000000"/>
            </a:solidFill>
            <a:ln w="9525">
              <a:noFill/>
              <a:round/>
              <a:headEnd/>
              <a:tailEnd/>
            </a:ln>
          </p:spPr>
          <p:txBody>
            <a:bodyPr/>
            <a:lstStyle/>
            <a:p>
              <a:endParaRPr lang="en-US"/>
            </a:p>
          </p:txBody>
        </p:sp>
        <p:sp>
          <p:nvSpPr>
            <p:cNvPr id="30" name="Freeform 29"/>
            <p:cNvSpPr>
              <a:spLocks/>
            </p:cNvSpPr>
            <p:nvPr/>
          </p:nvSpPr>
          <p:spPr bwMode="auto">
            <a:xfrm>
              <a:off x="1751" y="3398"/>
              <a:ext cx="313" cy="349"/>
            </a:xfrm>
            <a:custGeom>
              <a:avLst/>
              <a:gdLst/>
              <a:ahLst/>
              <a:cxnLst>
                <a:cxn ang="0">
                  <a:pos x="397" y="697"/>
                </a:cxn>
                <a:cxn ang="0">
                  <a:pos x="236" y="697"/>
                </a:cxn>
                <a:cxn ang="0">
                  <a:pos x="185" y="637"/>
                </a:cxn>
                <a:cxn ang="0">
                  <a:pos x="0" y="637"/>
                </a:cxn>
                <a:cxn ang="0">
                  <a:pos x="0" y="0"/>
                </a:cxn>
                <a:cxn ang="0">
                  <a:pos x="625" y="0"/>
                </a:cxn>
                <a:cxn ang="0">
                  <a:pos x="625" y="637"/>
                </a:cxn>
                <a:cxn ang="0">
                  <a:pos x="453" y="637"/>
                </a:cxn>
                <a:cxn ang="0">
                  <a:pos x="397" y="697"/>
                </a:cxn>
              </a:cxnLst>
              <a:rect l="0" t="0" r="r" b="b"/>
              <a:pathLst>
                <a:path w="625" h="697">
                  <a:moveTo>
                    <a:pt x="397" y="697"/>
                  </a:moveTo>
                  <a:lnTo>
                    <a:pt x="236" y="697"/>
                  </a:lnTo>
                  <a:lnTo>
                    <a:pt x="185" y="637"/>
                  </a:lnTo>
                  <a:lnTo>
                    <a:pt x="0" y="637"/>
                  </a:lnTo>
                  <a:lnTo>
                    <a:pt x="0" y="0"/>
                  </a:lnTo>
                  <a:lnTo>
                    <a:pt x="625" y="0"/>
                  </a:lnTo>
                  <a:lnTo>
                    <a:pt x="625" y="637"/>
                  </a:lnTo>
                  <a:lnTo>
                    <a:pt x="453" y="637"/>
                  </a:lnTo>
                  <a:lnTo>
                    <a:pt x="397" y="697"/>
                  </a:lnTo>
                  <a:close/>
                </a:path>
              </a:pathLst>
            </a:custGeom>
            <a:solidFill>
              <a:srgbClr val="FFFFFF"/>
            </a:solidFill>
            <a:ln w="9525">
              <a:noFill/>
              <a:round/>
              <a:headEnd/>
              <a:tailEnd/>
            </a:ln>
          </p:spPr>
          <p:txBody>
            <a:bodyPr/>
            <a:lstStyle/>
            <a:p>
              <a:endParaRPr lang="en-US"/>
            </a:p>
          </p:txBody>
        </p:sp>
        <p:sp>
          <p:nvSpPr>
            <p:cNvPr id="31" name="Rectangle 30"/>
            <p:cNvSpPr>
              <a:spLocks noChangeArrowheads="1"/>
            </p:cNvSpPr>
            <p:nvPr/>
          </p:nvSpPr>
          <p:spPr bwMode="auto">
            <a:xfrm>
              <a:off x="1785" y="3433"/>
              <a:ext cx="248" cy="238"/>
            </a:xfrm>
            <a:prstGeom prst="rect">
              <a:avLst/>
            </a:prstGeom>
            <a:solidFill>
              <a:schemeClr val="bg1"/>
            </a:solidFill>
            <a:ln w="38100">
              <a:solidFill>
                <a:schemeClr val="tx1"/>
              </a:solidFill>
              <a:miter lim="800000"/>
              <a:headEnd/>
              <a:tailEnd/>
            </a:ln>
          </p:spPr>
          <p:txBody>
            <a:bodyPr/>
            <a:lstStyle/>
            <a:p>
              <a:endParaRPr lang="en-US"/>
            </a:p>
          </p:txBody>
        </p:sp>
        <p:sp>
          <p:nvSpPr>
            <p:cNvPr id="32" name="Rectangle 31"/>
            <p:cNvSpPr>
              <a:spLocks noChangeArrowheads="1"/>
            </p:cNvSpPr>
            <p:nvPr/>
          </p:nvSpPr>
          <p:spPr bwMode="auto">
            <a:xfrm>
              <a:off x="1669" y="3786"/>
              <a:ext cx="466" cy="151"/>
            </a:xfrm>
            <a:prstGeom prst="rect">
              <a:avLst/>
            </a:prstGeom>
            <a:solidFill>
              <a:srgbClr val="000000"/>
            </a:solidFill>
            <a:ln w="9525">
              <a:noFill/>
              <a:miter lim="800000"/>
              <a:headEnd/>
              <a:tailEnd/>
            </a:ln>
          </p:spPr>
          <p:txBody>
            <a:bodyPr/>
            <a:lstStyle/>
            <a:p>
              <a:endParaRPr lang="en-US"/>
            </a:p>
          </p:txBody>
        </p:sp>
        <p:sp>
          <p:nvSpPr>
            <p:cNvPr id="33" name="Rectangle 32"/>
            <p:cNvSpPr>
              <a:spLocks noChangeArrowheads="1"/>
            </p:cNvSpPr>
            <p:nvPr/>
          </p:nvSpPr>
          <p:spPr bwMode="auto">
            <a:xfrm>
              <a:off x="1689" y="3807"/>
              <a:ext cx="426" cy="110"/>
            </a:xfrm>
            <a:prstGeom prst="rect">
              <a:avLst/>
            </a:prstGeom>
            <a:solidFill>
              <a:srgbClr val="FFFFFF"/>
            </a:solidFill>
            <a:ln w="9525">
              <a:noFill/>
              <a:miter lim="800000"/>
              <a:headEnd/>
              <a:tailEnd/>
            </a:ln>
          </p:spPr>
          <p:txBody>
            <a:bodyPr/>
            <a:lstStyle/>
            <a:p>
              <a:endParaRPr lang="en-US"/>
            </a:p>
          </p:txBody>
        </p:sp>
        <p:sp>
          <p:nvSpPr>
            <p:cNvPr id="34" name="Rectangle 33"/>
            <p:cNvSpPr>
              <a:spLocks noChangeArrowheads="1"/>
            </p:cNvSpPr>
            <p:nvPr/>
          </p:nvSpPr>
          <p:spPr bwMode="auto">
            <a:xfrm>
              <a:off x="1951" y="3845"/>
              <a:ext cx="124" cy="19"/>
            </a:xfrm>
            <a:prstGeom prst="rect">
              <a:avLst/>
            </a:prstGeom>
            <a:solidFill>
              <a:srgbClr val="000000"/>
            </a:solidFill>
            <a:ln w="9525">
              <a:noFill/>
              <a:miter lim="800000"/>
              <a:headEnd/>
              <a:tailEnd/>
            </a:ln>
          </p:spPr>
          <p:txBody>
            <a:bodyPr/>
            <a:lstStyle/>
            <a:p>
              <a:endParaRPr lang="en-US"/>
            </a:p>
          </p:txBody>
        </p:sp>
        <p:sp>
          <p:nvSpPr>
            <p:cNvPr id="35" name="Rectangle 34"/>
            <p:cNvSpPr>
              <a:spLocks noChangeArrowheads="1"/>
            </p:cNvSpPr>
            <p:nvPr/>
          </p:nvSpPr>
          <p:spPr bwMode="auto">
            <a:xfrm>
              <a:off x="1886" y="3710"/>
              <a:ext cx="45" cy="20"/>
            </a:xfrm>
            <a:prstGeom prst="rect">
              <a:avLst/>
            </a:prstGeom>
            <a:solidFill>
              <a:srgbClr val="000000"/>
            </a:solidFill>
            <a:ln w="9525">
              <a:noFill/>
              <a:miter lim="800000"/>
              <a:headEnd/>
              <a:tailEnd/>
            </a:ln>
          </p:spPr>
          <p:txBody>
            <a:bodyPr/>
            <a:lstStyle/>
            <a:p>
              <a:endParaRPr lang="en-US"/>
            </a:p>
          </p:txBody>
        </p:sp>
        <p:sp>
          <p:nvSpPr>
            <p:cNvPr id="36" name="Freeform 35"/>
            <p:cNvSpPr>
              <a:spLocks/>
            </p:cNvSpPr>
            <p:nvPr/>
          </p:nvSpPr>
          <p:spPr bwMode="auto">
            <a:xfrm>
              <a:off x="1489" y="3564"/>
              <a:ext cx="248" cy="381"/>
            </a:xfrm>
            <a:custGeom>
              <a:avLst/>
              <a:gdLst/>
              <a:ahLst/>
              <a:cxnLst>
                <a:cxn ang="0">
                  <a:pos x="94" y="436"/>
                </a:cxn>
                <a:cxn ang="0">
                  <a:pos x="52" y="463"/>
                </a:cxn>
                <a:cxn ang="0">
                  <a:pos x="19" y="507"/>
                </a:cxn>
                <a:cxn ang="0">
                  <a:pos x="2" y="564"/>
                </a:cxn>
                <a:cxn ang="0">
                  <a:pos x="1" y="613"/>
                </a:cxn>
                <a:cxn ang="0">
                  <a:pos x="8" y="650"/>
                </a:cxn>
                <a:cxn ang="0">
                  <a:pos x="21" y="683"/>
                </a:cxn>
                <a:cxn ang="0">
                  <a:pos x="39" y="712"/>
                </a:cxn>
                <a:cxn ang="0">
                  <a:pos x="60" y="733"/>
                </a:cxn>
                <a:cxn ang="0">
                  <a:pos x="80" y="748"/>
                </a:cxn>
                <a:cxn ang="0">
                  <a:pos x="101" y="757"/>
                </a:cxn>
                <a:cxn ang="0">
                  <a:pos x="124" y="762"/>
                </a:cxn>
                <a:cxn ang="0">
                  <a:pos x="147" y="762"/>
                </a:cxn>
                <a:cxn ang="0">
                  <a:pos x="170" y="757"/>
                </a:cxn>
                <a:cxn ang="0">
                  <a:pos x="192" y="748"/>
                </a:cxn>
                <a:cxn ang="0">
                  <a:pos x="213" y="733"/>
                </a:cxn>
                <a:cxn ang="0">
                  <a:pos x="234" y="712"/>
                </a:cxn>
                <a:cxn ang="0">
                  <a:pos x="252" y="683"/>
                </a:cxn>
                <a:cxn ang="0">
                  <a:pos x="265" y="650"/>
                </a:cxn>
                <a:cxn ang="0">
                  <a:pos x="272" y="613"/>
                </a:cxn>
                <a:cxn ang="0">
                  <a:pos x="272" y="576"/>
                </a:cxn>
                <a:cxn ang="0">
                  <a:pos x="265" y="539"/>
                </a:cxn>
                <a:cxn ang="0">
                  <a:pos x="252" y="506"/>
                </a:cxn>
                <a:cxn ang="0">
                  <a:pos x="234" y="477"/>
                </a:cxn>
                <a:cxn ang="0">
                  <a:pos x="215" y="458"/>
                </a:cxn>
                <a:cxn ang="0">
                  <a:pos x="200" y="446"/>
                </a:cxn>
                <a:cxn ang="0">
                  <a:pos x="184" y="437"/>
                </a:cxn>
                <a:cxn ang="0">
                  <a:pos x="167" y="431"/>
                </a:cxn>
                <a:cxn ang="0">
                  <a:pos x="161" y="388"/>
                </a:cxn>
                <a:cxn ang="0">
                  <a:pos x="181" y="309"/>
                </a:cxn>
                <a:cxn ang="0">
                  <a:pos x="215" y="233"/>
                </a:cxn>
                <a:cxn ang="0">
                  <a:pos x="261" y="165"/>
                </a:cxn>
                <a:cxn ang="0">
                  <a:pos x="297" y="127"/>
                </a:cxn>
                <a:cxn ang="0">
                  <a:pos x="315" y="110"/>
                </a:cxn>
                <a:cxn ang="0">
                  <a:pos x="337" y="93"/>
                </a:cxn>
                <a:cxn ang="0">
                  <a:pos x="360" y="79"/>
                </a:cxn>
                <a:cxn ang="0">
                  <a:pos x="387" y="65"/>
                </a:cxn>
                <a:cxn ang="0">
                  <a:pos x="416" y="53"/>
                </a:cxn>
                <a:cxn ang="0">
                  <a:pos x="446" y="45"/>
                </a:cxn>
                <a:cxn ang="0">
                  <a:pos x="479" y="42"/>
                </a:cxn>
                <a:cxn ang="0">
                  <a:pos x="496" y="0"/>
                </a:cxn>
                <a:cxn ang="0">
                  <a:pos x="420" y="11"/>
                </a:cxn>
                <a:cxn ang="0">
                  <a:pos x="350" y="38"/>
                </a:cxn>
                <a:cxn ang="0">
                  <a:pos x="287" y="82"/>
                </a:cxn>
                <a:cxn ang="0">
                  <a:pos x="231" y="137"/>
                </a:cxn>
                <a:cxn ang="0">
                  <a:pos x="186" y="203"/>
                </a:cxn>
                <a:cxn ang="0">
                  <a:pos x="151" y="274"/>
                </a:cxn>
                <a:cxn ang="0">
                  <a:pos x="129" y="352"/>
                </a:cxn>
                <a:cxn ang="0">
                  <a:pos x="119" y="429"/>
                </a:cxn>
              </a:cxnLst>
              <a:rect l="0" t="0" r="r" b="b"/>
              <a:pathLst>
                <a:path w="496" h="763">
                  <a:moveTo>
                    <a:pt x="119" y="429"/>
                  </a:moveTo>
                  <a:lnTo>
                    <a:pt x="94" y="436"/>
                  </a:lnTo>
                  <a:lnTo>
                    <a:pt x="71" y="447"/>
                  </a:lnTo>
                  <a:lnTo>
                    <a:pt x="52" y="463"/>
                  </a:lnTo>
                  <a:lnTo>
                    <a:pt x="34" y="484"/>
                  </a:lnTo>
                  <a:lnTo>
                    <a:pt x="19" y="507"/>
                  </a:lnTo>
                  <a:lnTo>
                    <a:pt x="9" y="535"/>
                  </a:lnTo>
                  <a:lnTo>
                    <a:pt x="2" y="564"/>
                  </a:lnTo>
                  <a:lnTo>
                    <a:pt x="0" y="595"/>
                  </a:lnTo>
                  <a:lnTo>
                    <a:pt x="1" y="613"/>
                  </a:lnTo>
                  <a:lnTo>
                    <a:pt x="3" y="631"/>
                  </a:lnTo>
                  <a:lnTo>
                    <a:pt x="8" y="650"/>
                  </a:lnTo>
                  <a:lnTo>
                    <a:pt x="14" y="666"/>
                  </a:lnTo>
                  <a:lnTo>
                    <a:pt x="21" y="683"/>
                  </a:lnTo>
                  <a:lnTo>
                    <a:pt x="29" y="698"/>
                  </a:lnTo>
                  <a:lnTo>
                    <a:pt x="39" y="712"/>
                  </a:lnTo>
                  <a:lnTo>
                    <a:pt x="51" y="725"/>
                  </a:lnTo>
                  <a:lnTo>
                    <a:pt x="60" y="733"/>
                  </a:lnTo>
                  <a:lnTo>
                    <a:pt x="70" y="741"/>
                  </a:lnTo>
                  <a:lnTo>
                    <a:pt x="80" y="748"/>
                  </a:lnTo>
                  <a:lnTo>
                    <a:pt x="91" y="752"/>
                  </a:lnTo>
                  <a:lnTo>
                    <a:pt x="101" y="757"/>
                  </a:lnTo>
                  <a:lnTo>
                    <a:pt x="113" y="760"/>
                  </a:lnTo>
                  <a:lnTo>
                    <a:pt x="124" y="762"/>
                  </a:lnTo>
                  <a:lnTo>
                    <a:pt x="136" y="763"/>
                  </a:lnTo>
                  <a:lnTo>
                    <a:pt x="147" y="762"/>
                  </a:lnTo>
                  <a:lnTo>
                    <a:pt x="160" y="760"/>
                  </a:lnTo>
                  <a:lnTo>
                    <a:pt x="170" y="757"/>
                  </a:lnTo>
                  <a:lnTo>
                    <a:pt x="182" y="752"/>
                  </a:lnTo>
                  <a:lnTo>
                    <a:pt x="192" y="748"/>
                  </a:lnTo>
                  <a:lnTo>
                    <a:pt x="203" y="741"/>
                  </a:lnTo>
                  <a:lnTo>
                    <a:pt x="213" y="733"/>
                  </a:lnTo>
                  <a:lnTo>
                    <a:pt x="222" y="725"/>
                  </a:lnTo>
                  <a:lnTo>
                    <a:pt x="234" y="712"/>
                  </a:lnTo>
                  <a:lnTo>
                    <a:pt x="244" y="698"/>
                  </a:lnTo>
                  <a:lnTo>
                    <a:pt x="252" y="683"/>
                  </a:lnTo>
                  <a:lnTo>
                    <a:pt x="260" y="666"/>
                  </a:lnTo>
                  <a:lnTo>
                    <a:pt x="265" y="650"/>
                  </a:lnTo>
                  <a:lnTo>
                    <a:pt x="269" y="631"/>
                  </a:lnTo>
                  <a:lnTo>
                    <a:pt x="272" y="613"/>
                  </a:lnTo>
                  <a:lnTo>
                    <a:pt x="273" y="595"/>
                  </a:lnTo>
                  <a:lnTo>
                    <a:pt x="272" y="576"/>
                  </a:lnTo>
                  <a:lnTo>
                    <a:pt x="269" y="558"/>
                  </a:lnTo>
                  <a:lnTo>
                    <a:pt x="265" y="539"/>
                  </a:lnTo>
                  <a:lnTo>
                    <a:pt x="260" y="522"/>
                  </a:lnTo>
                  <a:lnTo>
                    <a:pt x="252" y="506"/>
                  </a:lnTo>
                  <a:lnTo>
                    <a:pt x="244" y="491"/>
                  </a:lnTo>
                  <a:lnTo>
                    <a:pt x="234" y="477"/>
                  </a:lnTo>
                  <a:lnTo>
                    <a:pt x="222" y="464"/>
                  </a:lnTo>
                  <a:lnTo>
                    <a:pt x="215" y="458"/>
                  </a:lnTo>
                  <a:lnTo>
                    <a:pt x="207" y="452"/>
                  </a:lnTo>
                  <a:lnTo>
                    <a:pt x="200" y="446"/>
                  </a:lnTo>
                  <a:lnTo>
                    <a:pt x="192" y="441"/>
                  </a:lnTo>
                  <a:lnTo>
                    <a:pt x="184" y="437"/>
                  </a:lnTo>
                  <a:lnTo>
                    <a:pt x="175" y="433"/>
                  </a:lnTo>
                  <a:lnTo>
                    <a:pt x="167" y="431"/>
                  </a:lnTo>
                  <a:lnTo>
                    <a:pt x="158" y="429"/>
                  </a:lnTo>
                  <a:lnTo>
                    <a:pt x="161" y="388"/>
                  </a:lnTo>
                  <a:lnTo>
                    <a:pt x="169" y="349"/>
                  </a:lnTo>
                  <a:lnTo>
                    <a:pt x="181" y="309"/>
                  </a:lnTo>
                  <a:lnTo>
                    <a:pt x="196" y="271"/>
                  </a:lnTo>
                  <a:lnTo>
                    <a:pt x="215" y="233"/>
                  </a:lnTo>
                  <a:lnTo>
                    <a:pt x="236" y="198"/>
                  </a:lnTo>
                  <a:lnTo>
                    <a:pt x="261" y="165"/>
                  </a:lnTo>
                  <a:lnTo>
                    <a:pt x="289" y="135"/>
                  </a:lnTo>
                  <a:lnTo>
                    <a:pt x="297" y="127"/>
                  </a:lnTo>
                  <a:lnTo>
                    <a:pt x="306" y="119"/>
                  </a:lnTo>
                  <a:lnTo>
                    <a:pt x="315" y="110"/>
                  </a:lnTo>
                  <a:lnTo>
                    <a:pt x="326" y="102"/>
                  </a:lnTo>
                  <a:lnTo>
                    <a:pt x="337" y="93"/>
                  </a:lnTo>
                  <a:lnTo>
                    <a:pt x="349" y="85"/>
                  </a:lnTo>
                  <a:lnTo>
                    <a:pt x="360" y="79"/>
                  </a:lnTo>
                  <a:lnTo>
                    <a:pt x="374" y="72"/>
                  </a:lnTo>
                  <a:lnTo>
                    <a:pt x="387" y="65"/>
                  </a:lnTo>
                  <a:lnTo>
                    <a:pt x="401" y="59"/>
                  </a:lnTo>
                  <a:lnTo>
                    <a:pt x="416" y="53"/>
                  </a:lnTo>
                  <a:lnTo>
                    <a:pt x="431" y="49"/>
                  </a:lnTo>
                  <a:lnTo>
                    <a:pt x="446" y="45"/>
                  </a:lnTo>
                  <a:lnTo>
                    <a:pt x="463" y="43"/>
                  </a:lnTo>
                  <a:lnTo>
                    <a:pt x="479" y="42"/>
                  </a:lnTo>
                  <a:lnTo>
                    <a:pt x="496" y="41"/>
                  </a:lnTo>
                  <a:lnTo>
                    <a:pt x="496" y="0"/>
                  </a:lnTo>
                  <a:lnTo>
                    <a:pt x="457" y="2"/>
                  </a:lnTo>
                  <a:lnTo>
                    <a:pt x="420" y="11"/>
                  </a:lnTo>
                  <a:lnTo>
                    <a:pt x="383" y="22"/>
                  </a:lnTo>
                  <a:lnTo>
                    <a:pt x="350" y="38"/>
                  </a:lnTo>
                  <a:lnTo>
                    <a:pt x="317" y="58"/>
                  </a:lnTo>
                  <a:lnTo>
                    <a:pt x="287" y="82"/>
                  </a:lnTo>
                  <a:lnTo>
                    <a:pt x="258" y="107"/>
                  </a:lnTo>
                  <a:lnTo>
                    <a:pt x="231" y="137"/>
                  </a:lnTo>
                  <a:lnTo>
                    <a:pt x="207" y="168"/>
                  </a:lnTo>
                  <a:lnTo>
                    <a:pt x="186" y="203"/>
                  </a:lnTo>
                  <a:lnTo>
                    <a:pt x="167" y="237"/>
                  </a:lnTo>
                  <a:lnTo>
                    <a:pt x="151" y="274"/>
                  </a:lnTo>
                  <a:lnTo>
                    <a:pt x="138" y="312"/>
                  </a:lnTo>
                  <a:lnTo>
                    <a:pt x="129" y="352"/>
                  </a:lnTo>
                  <a:lnTo>
                    <a:pt x="122" y="390"/>
                  </a:lnTo>
                  <a:lnTo>
                    <a:pt x="119" y="429"/>
                  </a:lnTo>
                  <a:close/>
                </a:path>
              </a:pathLst>
            </a:custGeom>
            <a:solidFill>
              <a:srgbClr val="000000"/>
            </a:solidFill>
            <a:ln w="9525">
              <a:noFill/>
              <a:round/>
              <a:headEnd/>
              <a:tailEnd/>
            </a:ln>
          </p:spPr>
          <p:txBody>
            <a:bodyPr/>
            <a:lstStyle/>
            <a:p>
              <a:endParaRPr lang="en-US"/>
            </a:p>
          </p:txBody>
        </p:sp>
        <p:sp>
          <p:nvSpPr>
            <p:cNvPr id="37" name="Freeform 36"/>
            <p:cNvSpPr>
              <a:spLocks/>
            </p:cNvSpPr>
            <p:nvPr/>
          </p:nvSpPr>
          <p:spPr bwMode="auto">
            <a:xfrm>
              <a:off x="1509" y="3842"/>
              <a:ext cx="96" cy="83"/>
            </a:xfrm>
            <a:custGeom>
              <a:avLst/>
              <a:gdLst/>
              <a:ahLst/>
              <a:cxnLst>
                <a:cxn ang="0">
                  <a:pos x="96" y="167"/>
                </a:cxn>
                <a:cxn ang="0">
                  <a:pos x="88" y="167"/>
                </a:cxn>
                <a:cxn ang="0">
                  <a:pos x="81" y="166"/>
                </a:cxn>
                <a:cxn ang="0">
                  <a:pos x="73" y="164"/>
                </a:cxn>
                <a:cxn ang="0">
                  <a:pos x="66" y="161"/>
                </a:cxn>
                <a:cxn ang="0">
                  <a:pos x="59" y="157"/>
                </a:cxn>
                <a:cxn ang="0">
                  <a:pos x="52" y="153"/>
                </a:cxn>
                <a:cxn ang="0">
                  <a:pos x="45" y="148"/>
                </a:cxn>
                <a:cxn ang="0">
                  <a:pos x="38" y="142"/>
                </a:cxn>
                <a:cxn ang="0">
                  <a:pos x="30" y="132"/>
                </a:cxn>
                <a:cxn ang="0">
                  <a:pos x="22" y="121"/>
                </a:cxn>
                <a:cxn ang="0">
                  <a:pos x="15" y="109"/>
                </a:cxn>
                <a:cxn ang="0">
                  <a:pos x="11" y="96"/>
                </a:cxn>
                <a:cxn ang="0">
                  <a:pos x="6" y="83"/>
                </a:cxn>
                <a:cxn ang="0">
                  <a:pos x="2" y="70"/>
                </a:cxn>
                <a:cxn ang="0">
                  <a:pos x="1" y="55"/>
                </a:cxn>
                <a:cxn ang="0">
                  <a:pos x="0" y="40"/>
                </a:cxn>
                <a:cxn ang="0">
                  <a:pos x="0" y="29"/>
                </a:cxn>
                <a:cxn ang="0">
                  <a:pos x="1" y="20"/>
                </a:cxn>
                <a:cxn ang="0">
                  <a:pos x="2" y="10"/>
                </a:cxn>
                <a:cxn ang="0">
                  <a:pos x="5" y="0"/>
                </a:cxn>
                <a:cxn ang="0">
                  <a:pos x="188" y="0"/>
                </a:cxn>
                <a:cxn ang="0">
                  <a:pos x="189" y="10"/>
                </a:cxn>
                <a:cxn ang="0">
                  <a:pos x="191" y="20"/>
                </a:cxn>
                <a:cxn ang="0">
                  <a:pos x="193" y="29"/>
                </a:cxn>
                <a:cxn ang="0">
                  <a:pos x="193" y="40"/>
                </a:cxn>
                <a:cxn ang="0">
                  <a:pos x="190" y="65"/>
                </a:cxn>
                <a:cxn ang="0">
                  <a:pos x="184" y="89"/>
                </a:cxn>
                <a:cxn ang="0">
                  <a:pos x="176" y="111"/>
                </a:cxn>
                <a:cxn ang="0">
                  <a:pos x="164" y="129"/>
                </a:cxn>
                <a:cxn ang="0">
                  <a:pos x="150" y="146"/>
                </a:cxn>
                <a:cxn ang="0">
                  <a:pos x="134" y="157"/>
                </a:cxn>
                <a:cxn ang="0">
                  <a:pos x="115" y="165"/>
                </a:cxn>
                <a:cxn ang="0">
                  <a:pos x="96" y="167"/>
                </a:cxn>
              </a:cxnLst>
              <a:rect l="0" t="0" r="r" b="b"/>
              <a:pathLst>
                <a:path w="193" h="167">
                  <a:moveTo>
                    <a:pt x="96" y="167"/>
                  </a:moveTo>
                  <a:lnTo>
                    <a:pt x="88" y="167"/>
                  </a:lnTo>
                  <a:lnTo>
                    <a:pt x="81" y="166"/>
                  </a:lnTo>
                  <a:lnTo>
                    <a:pt x="73" y="164"/>
                  </a:lnTo>
                  <a:lnTo>
                    <a:pt x="66" y="161"/>
                  </a:lnTo>
                  <a:lnTo>
                    <a:pt x="59" y="157"/>
                  </a:lnTo>
                  <a:lnTo>
                    <a:pt x="52" y="153"/>
                  </a:lnTo>
                  <a:lnTo>
                    <a:pt x="45" y="148"/>
                  </a:lnTo>
                  <a:lnTo>
                    <a:pt x="38" y="142"/>
                  </a:lnTo>
                  <a:lnTo>
                    <a:pt x="30" y="132"/>
                  </a:lnTo>
                  <a:lnTo>
                    <a:pt x="22" y="121"/>
                  </a:lnTo>
                  <a:lnTo>
                    <a:pt x="15" y="109"/>
                  </a:lnTo>
                  <a:lnTo>
                    <a:pt x="11" y="96"/>
                  </a:lnTo>
                  <a:lnTo>
                    <a:pt x="6" y="83"/>
                  </a:lnTo>
                  <a:lnTo>
                    <a:pt x="2" y="70"/>
                  </a:lnTo>
                  <a:lnTo>
                    <a:pt x="1" y="55"/>
                  </a:lnTo>
                  <a:lnTo>
                    <a:pt x="0" y="40"/>
                  </a:lnTo>
                  <a:lnTo>
                    <a:pt x="0" y="29"/>
                  </a:lnTo>
                  <a:lnTo>
                    <a:pt x="1" y="20"/>
                  </a:lnTo>
                  <a:lnTo>
                    <a:pt x="2" y="10"/>
                  </a:lnTo>
                  <a:lnTo>
                    <a:pt x="5" y="0"/>
                  </a:lnTo>
                  <a:lnTo>
                    <a:pt x="188" y="0"/>
                  </a:lnTo>
                  <a:lnTo>
                    <a:pt x="189" y="10"/>
                  </a:lnTo>
                  <a:lnTo>
                    <a:pt x="191" y="20"/>
                  </a:lnTo>
                  <a:lnTo>
                    <a:pt x="193" y="29"/>
                  </a:lnTo>
                  <a:lnTo>
                    <a:pt x="193" y="40"/>
                  </a:lnTo>
                  <a:lnTo>
                    <a:pt x="190" y="65"/>
                  </a:lnTo>
                  <a:lnTo>
                    <a:pt x="184" y="89"/>
                  </a:lnTo>
                  <a:lnTo>
                    <a:pt x="176" y="111"/>
                  </a:lnTo>
                  <a:lnTo>
                    <a:pt x="164" y="129"/>
                  </a:lnTo>
                  <a:lnTo>
                    <a:pt x="150" y="146"/>
                  </a:lnTo>
                  <a:lnTo>
                    <a:pt x="134" y="157"/>
                  </a:lnTo>
                  <a:lnTo>
                    <a:pt x="115" y="165"/>
                  </a:lnTo>
                  <a:lnTo>
                    <a:pt x="96" y="167"/>
                  </a:lnTo>
                  <a:close/>
                </a:path>
              </a:pathLst>
            </a:custGeom>
            <a:solidFill>
              <a:srgbClr val="FFFFFF"/>
            </a:solidFill>
            <a:ln w="9525">
              <a:noFill/>
              <a:round/>
              <a:headEnd/>
              <a:tailEnd/>
            </a:ln>
          </p:spPr>
          <p:txBody>
            <a:bodyPr/>
            <a:lstStyle/>
            <a:p>
              <a:endParaRPr lang="en-US"/>
            </a:p>
          </p:txBody>
        </p:sp>
        <p:sp>
          <p:nvSpPr>
            <p:cNvPr id="38" name="Freeform 37"/>
            <p:cNvSpPr>
              <a:spLocks/>
            </p:cNvSpPr>
            <p:nvPr/>
          </p:nvSpPr>
          <p:spPr bwMode="auto">
            <a:xfrm>
              <a:off x="1519" y="3797"/>
              <a:ext cx="76" cy="25"/>
            </a:xfrm>
            <a:custGeom>
              <a:avLst/>
              <a:gdLst/>
              <a:ahLst/>
              <a:cxnLst>
                <a:cxn ang="0">
                  <a:pos x="151" y="48"/>
                </a:cxn>
                <a:cxn ang="0">
                  <a:pos x="0" y="48"/>
                </a:cxn>
                <a:cxn ang="0">
                  <a:pos x="3" y="42"/>
                </a:cxn>
                <a:cxn ang="0">
                  <a:pos x="8" y="37"/>
                </a:cxn>
                <a:cxn ang="0">
                  <a:pos x="13" y="31"/>
                </a:cxn>
                <a:cxn ang="0">
                  <a:pos x="17" y="25"/>
                </a:cxn>
                <a:cxn ang="0">
                  <a:pos x="24" y="19"/>
                </a:cxn>
                <a:cxn ang="0">
                  <a:pos x="31" y="15"/>
                </a:cxn>
                <a:cxn ang="0">
                  <a:pos x="38" y="10"/>
                </a:cxn>
                <a:cxn ang="0">
                  <a:pos x="45" y="7"/>
                </a:cxn>
                <a:cxn ang="0">
                  <a:pos x="52" y="3"/>
                </a:cxn>
                <a:cxn ang="0">
                  <a:pos x="60" y="1"/>
                </a:cxn>
                <a:cxn ang="0">
                  <a:pos x="67" y="0"/>
                </a:cxn>
                <a:cxn ang="0">
                  <a:pos x="75" y="0"/>
                </a:cxn>
                <a:cxn ang="0">
                  <a:pos x="83" y="0"/>
                </a:cxn>
                <a:cxn ang="0">
                  <a:pos x="91" y="1"/>
                </a:cxn>
                <a:cxn ang="0">
                  <a:pos x="98" y="3"/>
                </a:cxn>
                <a:cxn ang="0">
                  <a:pos x="106" y="7"/>
                </a:cxn>
                <a:cxn ang="0">
                  <a:pos x="113" y="10"/>
                </a:cxn>
                <a:cxn ang="0">
                  <a:pos x="120" y="15"/>
                </a:cxn>
                <a:cxn ang="0">
                  <a:pos x="127" y="19"/>
                </a:cxn>
                <a:cxn ang="0">
                  <a:pos x="132" y="25"/>
                </a:cxn>
                <a:cxn ang="0">
                  <a:pos x="137" y="31"/>
                </a:cxn>
                <a:cxn ang="0">
                  <a:pos x="142" y="37"/>
                </a:cxn>
                <a:cxn ang="0">
                  <a:pos x="146" y="42"/>
                </a:cxn>
                <a:cxn ang="0">
                  <a:pos x="151" y="48"/>
                </a:cxn>
              </a:cxnLst>
              <a:rect l="0" t="0" r="r" b="b"/>
              <a:pathLst>
                <a:path w="151" h="48">
                  <a:moveTo>
                    <a:pt x="151" y="48"/>
                  </a:moveTo>
                  <a:lnTo>
                    <a:pt x="0" y="48"/>
                  </a:lnTo>
                  <a:lnTo>
                    <a:pt x="3" y="42"/>
                  </a:lnTo>
                  <a:lnTo>
                    <a:pt x="8" y="37"/>
                  </a:lnTo>
                  <a:lnTo>
                    <a:pt x="13" y="31"/>
                  </a:lnTo>
                  <a:lnTo>
                    <a:pt x="17" y="25"/>
                  </a:lnTo>
                  <a:lnTo>
                    <a:pt x="24" y="19"/>
                  </a:lnTo>
                  <a:lnTo>
                    <a:pt x="31" y="15"/>
                  </a:lnTo>
                  <a:lnTo>
                    <a:pt x="38" y="10"/>
                  </a:lnTo>
                  <a:lnTo>
                    <a:pt x="45" y="7"/>
                  </a:lnTo>
                  <a:lnTo>
                    <a:pt x="52" y="3"/>
                  </a:lnTo>
                  <a:lnTo>
                    <a:pt x="60" y="1"/>
                  </a:lnTo>
                  <a:lnTo>
                    <a:pt x="67" y="0"/>
                  </a:lnTo>
                  <a:lnTo>
                    <a:pt x="75" y="0"/>
                  </a:lnTo>
                  <a:lnTo>
                    <a:pt x="83" y="0"/>
                  </a:lnTo>
                  <a:lnTo>
                    <a:pt x="91" y="1"/>
                  </a:lnTo>
                  <a:lnTo>
                    <a:pt x="98" y="3"/>
                  </a:lnTo>
                  <a:lnTo>
                    <a:pt x="106" y="7"/>
                  </a:lnTo>
                  <a:lnTo>
                    <a:pt x="113" y="10"/>
                  </a:lnTo>
                  <a:lnTo>
                    <a:pt x="120" y="15"/>
                  </a:lnTo>
                  <a:lnTo>
                    <a:pt x="127" y="19"/>
                  </a:lnTo>
                  <a:lnTo>
                    <a:pt x="132" y="25"/>
                  </a:lnTo>
                  <a:lnTo>
                    <a:pt x="137" y="31"/>
                  </a:lnTo>
                  <a:lnTo>
                    <a:pt x="142" y="37"/>
                  </a:lnTo>
                  <a:lnTo>
                    <a:pt x="146" y="42"/>
                  </a:lnTo>
                  <a:lnTo>
                    <a:pt x="151" y="48"/>
                  </a:lnTo>
                  <a:close/>
                </a:path>
              </a:pathLst>
            </a:custGeom>
            <a:solidFill>
              <a:srgbClr val="FFFFFF"/>
            </a:solidFill>
            <a:ln w="9525">
              <a:noFill/>
              <a:round/>
              <a:headEnd/>
              <a:tailEnd/>
            </a:ln>
          </p:spPr>
          <p:txBody>
            <a:bodyPr/>
            <a:lstStyle/>
            <a:p>
              <a:endParaRPr lang="en-US"/>
            </a:p>
          </p:txBody>
        </p:sp>
        <p:sp>
          <p:nvSpPr>
            <p:cNvPr id="39" name="Freeform 38"/>
            <p:cNvSpPr>
              <a:spLocks/>
            </p:cNvSpPr>
            <p:nvPr/>
          </p:nvSpPr>
          <p:spPr bwMode="auto">
            <a:xfrm>
              <a:off x="1712" y="3824"/>
              <a:ext cx="17" cy="17"/>
            </a:xfrm>
            <a:custGeom>
              <a:avLst/>
              <a:gdLst/>
              <a:ahLst/>
              <a:cxnLst>
                <a:cxn ang="0">
                  <a:pos x="16" y="33"/>
                </a:cxn>
                <a:cxn ang="0">
                  <a:pos x="23" y="32"/>
                </a:cxn>
                <a:cxn ang="0">
                  <a:pos x="29" y="29"/>
                </a:cxn>
                <a:cxn ang="0">
                  <a:pos x="32" y="24"/>
                </a:cxn>
                <a:cxn ang="0">
                  <a:pos x="33" y="17"/>
                </a:cxn>
                <a:cxn ang="0">
                  <a:pos x="32" y="10"/>
                </a:cxn>
                <a:cxn ang="0">
                  <a:pos x="29"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9" y="29"/>
                  </a:lnTo>
                  <a:lnTo>
                    <a:pt x="32" y="24"/>
                  </a:lnTo>
                  <a:lnTo>
                    <a:pt x="33" y="17"/>
                  </a:lnTo>
                  <a:lnTo>
                    <a:pt x="32" y="10"/>
                  </a:lnTo>
                  <a:lnTo>
                    <a:pt x="29"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40" name="Freeform 39"/>
            <p:cNvSpPr>
              <a:spLocks/>
            </p:cNvSpPr>
            <p:nvPr/>
          </p:nvSpPr>
          <p:spPr bwMode="auto">
            <a:xfrm>
              <a:off x="1744" y="3824"/>
              <a:ext cx="17" cy="17"/>
            </a:xfrm>
            <a:custGeom>
              <a:avLst/>
              <a:gdLst/>
              <a:ahLst/>
              <a:cxnLst>
                <a:cxn ang="0">
                  <a:pos x="17" y="33"/>
                </a:cxn>
                <a:cxn ang="0">
                  <a:pos x="24" y="32"/>
                </a:cxn>
                <a:cxn ang="0">
                  <a:pos x="30" y="29"/>
                </a:cxn>
                <a:cxn ang="0">
                  <a:pos x="34" y="24"/>
                </a:cxn>
                <a:cxn ang="0">
                  <a:pos x="35" y="17"/>
                </a:cxn>
                <a:cxn ang="0">
                  <a:pos x="34"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4" y="24"/>
                  </a:lnTo>
                  <a:lnTo>
                    <a:pt x="35" y="17"/>
                  </a:lnTo>
                  <a:lnTo>
                    <a:pt x="34"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41" name="Freeform 40"/>
            <p:cNvSpPr>
              <a:spLocks/>
            </p:cNvSpPr>
            <p:nvPr/>
          </p:nvSpPr>
          <p:spPr bwMode="auto">
            <a:xfrm>
              <a:off x="1776" y="3824"/>
              <a:ext cx="17" cy="17"/>
            </a:xfrm>
            <a:custGeom>
              <a:avLst/>
              <a:gdLst/>
              <a:ahLst/>
              <a:cxnLst>
                <a:cxn ang="0">
                  <a:pos x="16" y="33"/>
                </a:cxn>
                <a:cxn ang="0">
                  <a:pos x="23" y="32"/>
                </a:cxn>
                <a:cxn ang="0">
                  <a:pos x="28" y="29"/>
                </a:cxn>
                <a:cxn ang="0">
                  <a:pos x="32" y="24"/>
                </a:cxn>
                <a:cxn ang="0">
                  <a:pos x="33" y="17"/>
                </a:cxn>
                <a:cxn ang="0">
                  <a:pos x="32" y="10"/>
                </a:cxn>
                <a:cxn ang="0">
                  <a:pos x="28"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8" y="29"/>
                  </a:lnTo>
                  <a:lnTo>
                    <a:pt x="32" y="24"/>
                  </a:lnTo>
                  <a:lnTo>
                    <a:pt x="33" y="17"/>
                  </a:lnTo>
                  <a:lnTo>
                    <a:pt x="32" y="10"/>
                  </a:lnTo>
                  <a:lnTo>
                    <a:pt x="28"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42" name="Freeform 41"/>
            <p:cNvSpPr>
              <a:spLocks/>
            </p:cNvSpPr>
            <p:nvPr/>
          </p:nvSpPr>
          <p:spPr bwMode="auto">
            <a:xfrm>
              <a:off x="1808" y="3824"/>
              <a:ext cx="17" cy="17"/>
            </a:xfrm>
            <a:custGeom>
              <a:avLst/>
              <a:gdLst/>
              <a:ahLst/>
              <a:cxnLst>
                <a:cxn ang="0">
                  <a:pos x="17" y="33"/>
                </a:cxn>
                <a:cxn ang="0">
                  <a:pos x="24" y="32"/>
                </a:cxn>
                <a:cxn ang="0">
                  <a:pos x="30" y="29"/>
                </a:cxn>
                <a:cxn ang="0">
                  <a:pos x="33" y="24"/>
                </a:cxn>
                <a:cxn ang="0">
                  <a:pos x="35" y="17"/>
                </a:cxn>
                <a:cxn ang="0">
                  <a:pos x="33"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3" y="24"/>
                  </a:lnTo>
                  <a:lnTo>
                    <a:pt x="35"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43" name="Freeform 42"/>
            <p:cNvSpPr>
              <a:spLocks/>
            </p:cNvSpPr>
            <p:nvPr/>
          </p:nvSpPr>
          <p:spPr bwMode="auto">
            <a:xfrm>
              <a:off x="1712" y="3854"/>
              <a:ext cx="17" cy="17"/>
            </a:xfrm>
            <a:custGeom>
              <a:avLst/>
              <a:gdLst/>
              <a:ahLst/>
              <a:cxnLst>
                <a:cxn ang="0">
                  <a:pos x="16" y="33"/>
                </a:cxn>
                <a:cxn ang="0">
                  <a:pos x="23" y="32"/>
                </a:cxn>
                <a:cxn ang="0">
                  <a:pos x="29" y="29"/>
                </a:cxn>
                <a:cxn ang="0">
                  <a:pos x="32" y="24"/>
                </a:cxn>
                <a:cxn ang="0">
                  <a:pos x="33" y="17"/>
                </a:cxn>
                <a:cxn ang="0">
                  <a:pos x="32" y="10"/>
                </a:cxn>
                <a:cxn ang="0">
                  <a:pos x="29"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9" y="29"/>
                  </a:lnTo>
                  <a:lnTo>
                    <a:pt x="32" y="24"/>
                  </a:lnTo>
                  <a:lnTo>
                    <a:pt x="33" y="17"/>
                  </a:lnTo>
                  <a:lnTo>
                    <a:pt x="32" y="10"/>
                  </a:lnTo>
                  <a:lnTo>
                    <a:pt x="29"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44" name="Freeform 43"/>
            <p:cNvSpPr>
              <a:spLocks/>
            </p:cNvSpPr>
            <p:nvPr/>
          </p:nvSpPr>
          <p:spPr bwMode="auto">
            <a:xfrm>
              <a:off x="1744" y="3854"/>
              <a:ext cx="17" cy="17"/>
            </a:xfrm>
            <a:custGeom>
              <a:avLst/>
              <a:gdLst/>
              <a:ahLst/>
              <a:cxnLst>
                <a:cxn ang="0">
                  <a:pos x="17" y="33"/>
                </a:cxn>
                <a:cxn ang="0">
                  <a:pos x="24" y="32"/>
                </a:cxn>
                <a:cxn ang="0">
                  <a:pos x="30" y="29"/>
                </a:cxn>
                <a:cxn ang="0">
                  <a:pos x="34" y="24"/>
                </a:cxn>
                <a:cxn ang="0">
                  <a:pos x="35" y="17"/>
                </a:cxn>
                <a:cxn ang="0">
                  <a:pos x="34"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4" y="24"/>
                  </a:lnTo>
                  <a:lnTo>
                    <a:pt x="35" y="17"/>
                  </a:lnTo>
                  <a:lnTo>
                    <a:pt x="34"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45" name="Freeform 44"/>
            <p:cNvSpPr>
              <a:spLocks/>
            </p:cNvSpPr>
            <p:nvPr/>
          </p:nvSpPr>
          <p:spPr bwMode="auto">
            <a:xfrm>
              <a:off x="1776" y="3854"/>
              <a:ext cx="17" cy="17"/>
            </a:xfrm>
            <a:custGeom>
              <a:avLst/>
              <a:gdLst/>
              <a:ahLst/>
              <a:cxnLst>
                <a:cxn ang="0">
                  <a:pos x="16" y="33"/>
                </a:cxn>
                <a:cxn ang="0">
                  <a:pos x="23" y="32"/>
                </a:cxn>
                <a:cxn ang="0">
                  <a:pos x="28" y="29"/>
                </a:cxn>
                <a:cxn ang="0">
                  <a:pos x="32" y="24"/>
                </a:cxn>
                <a:cxn ang="0">
                  <a:pos x="33" y="17"/>
                </a:cxn>
                <a:cxn ang="0">
                  <a:pos x="32" y="10"/>
                </a:cxn>
                <a:cxn ang="0">
                  <a:pos x="28" y="4"/>
                </a:cxn>
                <a:cxn ang="0">
                  <a:pos x="23" y="1"/>
                </a:cxn>
                <a:cxn ang="0">
                  <a:pos x="16" y="0"/>
                </a:cxn>
                <a:cxn ang="0">
                  <a:pos x="9" y="1"/>
                </a:cxn>
                <a:cxn ang="0">
                  <a:pos x="4" y="4"/>
                </a:cxn>
                <a:cxn ang="0">
                  <a:pos x="1" y="10"/>
                </a:cxn>
                <a:cxn ang="0">
                  <a:pos x="0" y="17"/>
                </a:cxn>
                <a:cxn ang="0">
                  <a:pos x="1" y="24"/>
                </a:cxn>
                <a:cxn ang="0">
                  <a:pos x="4" y="29"/>
                </a:cxn>
                <a:cxn ang="0">
                  <a:pos x="9" y="32"/>
                </a:cxn>
                <a:cxn ang="0">
                  <a:pos x="16" y="33"/>
                </a:cxn>
              </a:cxnLst>
              <a:rect l="0" t="0" r="r" b="b"/>
              <a:pathLst>
                <a:path w="33" h="33">
                  <a:moveTo>
                    <a:pt x="16" y="33"/>
                  </a:moveTo>
                  <a:lnTo>
                    <a:pt x="23" y="32"/>
                  </a:lnTo>
                  <a:lnTo>
                    <a:pt x="28" y="29"/>
                  </a:lnTo>
                  <a:lnTo>
                    <a:pt x="32" y="24"/>
                  </a:lnTo>
                  <a:lnTo>
                    <a:pt x="33" y="17"/>
                  </a:lnTo>
                  <a:lnTo>
                    <a:pt x="32" y="10"/>
                  </a:lnTo>
                  <a:lnTo>
                    <a:pt x="28"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1808" y="3854"/>
              <a:ext cx="17" cy="17"/>
            </a:xfrm>
            <a:custGeom>
              <a:avLst/>
              <a:gdLst/>
              <a:ahLst/>
              <a:cxnLst>
                <a:cxn ang="0">
                  <a:pos x="17" y="33"/>
                </a:cxn>
                <a:cxn ang="0">
                  <a:pos x="24" y="32"/>
                </a:cxn>
                <a:cxn ang="0">
                  <a:pos x="30" y="29"/>
                </a:cxn>
                <a:cxn ang="0">
                  <a:pos x="33" y="24"/>
                </a:cxn>
                <a:cxn ang="0">
                  <a:pos x="35" y="17"/>
                </a:cxn>
                <a:cxn ang="0">
                  <a:pos x="33" y="10"/>
                </a:cxn>
                <a:cxn ang="0">
                  <a:pos x="30" y="4"/>
                </a:cxn>
                <a:cxn ang="0">
                  <a:pos x="24" y="1"/>
                </a:cxn>
                <a:cxn ang="0">
                  <a:pos x="17" y="0"/>
                </a:cxn>
                <a:cxn ang="0">
                  <a:pos x="10" y="1"/>
                </a:cxn>
                <a:cxn ang="0">
                  <a:pos x="6" y="4"/>
                </a:cxn>
                <a:cxn ang="0">
                  <a:pos x="1" y="10"/>
                </a:cxn>
                <a:cxn ang="0">
                  <a:pos x="0" y="17"/>
                </a:cxn>
                <a:cxn ang="0">
                  <a:pos x="1" y="24"/>
                </a:cxn>
                <a:cxn ang="0">
                  <a:pos x="6" y="29"/>
                </a:cxn>
                <a:cxn ang="0">
                  <a:pos x="10" y="32"/>
                </a:cxn>
                <a:cxn ang="0">
                  <a:pos x="17" y="33"/>
                </a:cxn>
              </a:cxnLst>
              <a:rect l="0" t="0" r="r" b="b"/>
              <a:pathLst>
                <a:path w="35" h="33">
                  <a:moveTo>
                    <a:pt x="17" y="33"/>
                  </a:moveTo>
                  <a:lnTo>
                    <a:pt x="24" y="32"/>
                  </a:lnTo>
                  <a:lnTo>
                    <a:pt x="30" y="29"/>
                  </a:lnTo>
                  <a:lnTo>
                    <a:pt x="33" y="24"/>
                  </a:lnTo>
                  <a:lnTo>
                    <a:pt x="35"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rgbClr val="000000"/>
            </a:solidFill>
            <a:ln w="9525">
              <a:noFill/>
              <a:round/>
              <a:headEnd/>
              <a:tailEnd/>
            </a:ln>
          </p:spPr>
          <p:txBody>
            <a:bodyPr/>
            <a:lstStyle/>
            <a:p>
              <a:endParaRPr lang="en-US"/>
            </a:p>
          </p:txBody>
        </p:sp>
        <p:sp>
          <p:nvSpPr>
            <p:cNvPr id="47" name="Freeform 46"/>
            <p:cNvSpPr>
              <a:spLocks/>
            </p:cNvSpPr>
            <p:nvPr/>
          </p:nvSpPr>
          <p:spPr bwMode="auto">
            <a:xfrm>
              <a:off x="1712" y="3884"/>
              <a:ext cx="17" cy="17"/>
            </a:xfrm>
            <a:custGeom>
              <a:avLst/>
              <a:gdLst/>
              <a:ahLst/>
              <a:cxnLst>
                <a:cxn ang="0">
                  <a:pos x="16" y="33"/>
                </a:cxn>
                <a:cxn ang="0">
                  <a:pos x="23" y="32"/>
                </a:cxn>
                <a:cxn ang="0">
                  <a:pos x="29" y="28"/>
                </a:cxn>
                <a:cxn ang="0">
                  <a:pos x="32" y="24"/>
                </a:cxn>
                <a:cxn ang="0">
                  <a:pos x="33" y="17"/>
                </a:cxn>
                <a:cxn ang="0">
                  <a:pos x="32" y="10"/>
                </a:cxn>
                <a:cxn ang="0">
                  <a:pos x="29" y="4"/>
                </a:cxn>
                <a:cxn ang="0">
                  <a:pos x="23" y="1"/>
                </a:cxn>
                <a:cxn ang="0">
                  <a:pos x="16" y="0"/>
                </a:cxn>
                <a:cxn ang="0">
                  <a:pos x="9" y="1"/>
                </a:cxn>
                <a:cxn ang="0">
                  <a:pos x="4" y="4"/>
                </a:cxn>
                <a:cxn ang="0">
                  <a:pos x="1" y="10"/>
                </a:cxn>
                <a:cxn ang="0">
                  <a:pos x="0" y="17"/>
                </a:cxn>
                <a:cxn ang="0">
                  <a:pos x="1" y="24"/>
                </a:cxn>
                <a:cxn ang="0">
                  <a:pos x="4" y="28"/>
                </a:cxn>
                <a:cxn ang="0">
                  <a:pos x="9" y="32"/>
                </a:cxn>
                <a:cxn ang="0">
                  <a:pos x="16" y="33"/>
                </a:cxn>
              </a:cxnLst>
              <a:rect l="0" t="0" r="r" b="b"/>
              <a:pathLst>
                <a:path w="33" h="33">
                  <a:moveTo>
                    <a:pt x="16" y="33"/>
                  </a:moveTo>
                  <a:lnTo>
                    <a:pt x="23" y="32"/>
                  </a:lnTo>
                  <a:lnTo>
                    <a:pt x="29" y="28"/>
                  </a:lnTo>
                  <a:lnTo>
                    <a:pt x="32" y="24"/>
                  </a:lnTo>
                  <a:lnTo>
                    <a:pt x="33" y="17"/>
                  </a:lnTo>
                  <a:lnTo>
                    <a:pt x="32" y="10"/>
                  </a:lnTo>
                  <a:lnTo>
                    <a:pt x="29" y="4"/>
                  </a:lnTo>
                  <a:lnTo>
                    <a:pt x="23" y="1"/>
                  </a:lnTo>
                  <a:lnTo>
                    <a:pt x="16" y="0"/>
                  </a:lnTo>
                  <a:lnTo>
                    <a:pt x="9" y="1"/>
                  </a:lnTo>
                  <a:lnTo>
                    <a:pt x="4" y="4"/>
                  </a:lnTo>
                  <a:lnTo>
                    <a:pt x="1" y="10"/>
                  </a:lnTo>
                  <a:lnTo>
                    <a:pt x="0" y="17"/>
                  </a:lnTo>
                  <a:lnTo>
                    <a:pt x="1" y="24"/>
                  </a:lnTo>
                  <a:lnTo>
                    <a:pt x="4" y="28"/>
                  </a:lnTo>
                  <a:lnTo>
                    <a:pt x="9" y="32"/>
                  </a:lnTo>
                  <a:lnTo>
                    <a:pt x="16" y="33"/>
                  </a:lnTo>
                  <a:close/>
                </a:path>
              </a:pathLst>
            </a:custGeom>
            <a:solidFill>
              <a:srgbClr val="000000"/>
            </a:solidFill>
            <a:ln w="9525">
              <a:noFill/>
              <a:round/>
              <a:headEnd/>
              <a:tailEnd/>
            </a:ln>
          </p:spPr>
          <p:txBody>
            <a:bodyPr/>
            <a:lstStyle/>
            <a:p>
              <a:endParaRPr lang="en-US"/>
            </a:p>
          </p:txBody>
        </p:sp>
        <p:sp>
          <p:nvSpPr>
            <p:cNvPr id="48" name="Freeform 47"/>
            <p:cNvSpPr>
              <a:spLocks/>
            </p:cNvSpPr>
            <p:nvPr/>
          </p:nvSpPr>
          <p:spPr bwMode="auto">
            <a:xfrm>
              <a:off x="1744" y="3884"/>
              <a:ext cx="17" cy="17"/>
            </a:xfrm>
            <a:custGeom>
              <a:avLst/>
              <a:gdLst/>
              <a:ahLst/>
              <a:cxnLst>
                <a:cxn ang="0">
                  <a:pos x="17" y="33"/>
                </a:cxn>
                <a:cxn ang="0">
                  <a:pos x="24" y="32"/>
                </a:cxn>
                <a:cxn ang="0">
                  <a:pos x="30" y="28"/>
                </a:cxn>
                <a:cxn ang="0">
                  <a:pos x="34" y="24"/>
                </a:cxn>
                <a:cxn ang="0">
                  <a:pos x="35" y="17"/>
                </a:cxn>
                <a:cxn ang="0">
                  <a:pos x="34" y="10"/>
                </a:cxn>
                <a:cxn ang="0">
                  <a:pos x="30" y="4"/>
                </a:cxn>
                <a:cxn ang="0">
                  <a:pos x="24" y="1"/>
                </a:cxn>
                <a:cxn ang="0">
                  <a:pos x="17" y="0"/>
                </a:cxn>
                <a:cxn ang="0">
                  <a:pos x="10" y="1"/>
                </a:cxn>
                <a:cxn ang="0">
                  <a:pos x="6" y="4"/>
                </a:cxn>
                <a:cxn ang="0">
                  <a:pos x="1" y="10"/>
                </a:cxn>
                <a:cxn ang="0">
                  <a:pos x="0" y="17"/>
                </a:cxn>
                <a:cxn ang="0">
                  <a:pos x="1" y="24"/>
                </a:cxn>
                <a:cxn ang="0">
                  <a:pos x="6" y="28"/>
                </a:cxn>
                <a:cxn ang="0">
                  <a:pos x="10" y="32"/>
                </a:cxn>
                <a:cxn ang="0">
                  <a:pos x="17" y="33"/>
                </a:cxn>
              </a:cxnLst>
              <a:rect l="0" t="0" r="r" b="b"/>
              <a:pathLst>
                <a:path w="35" h="33">
                  <a:moveTo>
                    <a:pt x="17" y="33"/>
                  </a:moveTo>
                  <a:lnTo>
                    <a:pt x="24" y="32"/>
                  </a:lnTo>
                  <a:lnTo>
                    <a:pt x="30" y="28"/>
                  </a:lnTo>
                  <a:lnTo>
                    <a:pt x="34" y="24"/>
                  </a:lnTo>
                  <a:lnTo>
                    <a:pt x="35" y="17"/>
                  </a:lnTo>
                  <a:lnTo>
                    <a:pt x="34" y="10"/>
                  </a:lnTo>
                  <a:lnTo>
                    <a:pt x="30" y="4"/>
                  </a:lnTo>
                  <a:lnTo>
                    <a:pt x="24" y="1"/>
                  </a:lnTo>
                  <a:lnTo>
                    <a:pt x="17" y="0"/>
                  </a:lnTo>
                  <a:lnTo>
                    <a:pt x="10" y="1"/>
                  </a:lnTo>
                  <a:lnTo>
                    <a:pt x="6" y="4"/>
                  </a:lnTo>
                  <a:lnTo>
                    <a:pt x="1" y="10"/>
                  </a:lnTo>
                  <a:lnTo>
                    <a:pt x="0" y="17"/>
                  </a:lnTo>
                  <a:lnTo>
                    <a:pt x="1" y="24"/>
                  </a:lnTo>
                  <a:lnTo>
                    <a:pt x="6" y="28"/>
                  </a:lnTo>
                  <a:lnTo>
                    <a:pt x="10" y="32"/>
                  </a:lnTo>
                  <a:lnTo>
                    <a:pt x="17" y="33"/>
                  </a:lnTo>
                  <a:close/>
                </a:path>
              </a:pathLst>
            </a:custGeom>
            <a:solidFill>
              <a:srgbClr val="000000"/>
            </a:solidFill>
            <a:ln w="9525">
              <a:noFill/>
              <a:round/>
              <a:headEnd/>
              <a:tailEnd/>
            </a:ln>
          </p:spPr>
          <p:txBody>
            <a:bodyPr/>
            <a:lstStyle/>
            <a:p>
              <a:endParaRPr lang="en-US"/>
            </a:p>
          </p:txBody>
        </p:sp>
        <p:sp>
          <p:nvSpPr>
            <p:cNvPr id="49" name="Freeform 48"/>
            <p:cNvSpPr>
              <a:spLocks/>
            </p:cNvSpPr>
            <p:nvPr/>
          </p:nvSpPr>
          <p:spPr bwMode="auto">
            <a:xfrm>
              <a:off x="1776" y="3884"/>
              <a:ext cx="17" cy="17"/>
            </a:xfrm>
            <a:custGeom>
              <a:avLst/>
              <a:gdLst/>
              <a:ahLst/>
              <a:cxnLst>
                <a:cxn ang="0">
                  <a:pos x="16" y="33"/>
                </a:cxn>
                <a:cxn ang="0">
                  <a:pos x="23" y="32"/>
                </a:cxn>
                <a:cxn ang="0">
                  <a:pos x="28" y="28"/>
                </a:cxn>
                <a:cxn ang="0">
                  <a:pos x="32" y="24"/>
                </a:cxn>
                <a:cxn ang="0">
                  <a:pos x="33" y="17"/>
                </a:cxn>
                <a:cxn ang="0">
                  <a:pos x="32" y="10"/>
                </a:cxn>
                <a:cxn ang="0">
                  <a:pos x="28" y="4"/>
                </a:cxn>
                <a:cxn ang="0">
                  <a:pos x="23" y="1"/>
                </a:cxn>
                <a:cxn ang="0">
                  <a:pos x="16" y="0"/>
                </a:cxn>
                <a:cxn ang="0">
                  <a:pos x="9" y="1"/>
                </a:cxn>
                <a:cxn ang="0">
                  <a:pos x="4" y="4"/>
                </a:cxn>
                <a:cxn ang="0">
                  <a:pos x="1" y="10"/>
                </a:cxn>
                <a:cxn ang="0">
                  <a:pos x="0" y="17"/>
                </a:cxn>
                <a:cxn ang="0">
                  <a:pos x="1" y="24"/>
                </a:cxn>
                <a:cxn ang="0">
                  <a:pos x="4" y="28"/>
                </a:cxn>
                <a:cxn ang="0">
                  <a:pos x="9" y="32"/>
                </a:cxn>
                <a:cxn ang="0">
                  <a:pos x="16" y="33"/>
                </a:cxn>
              </a:cxnLst>
              <a:rect l="0" t="0" r="r" b="b"/>
              <a:pathLst>
                <a:path w="33" h="33">
                  <a:moveTo>
                    <a:pt x="16" y="33"/>
                  </a:moveTo>
                  <a:lnTo>
                    <a:pt x="23" y="32"/>
                  </a:lnTo>
                  <a:lnTo>
                    <a:pt x="28" y="28"/>
                  </a:lnTo>
                  <a:lnTo>
                    <a:pt x="32" y="24"/>
                  </a:lnTo>
                  <a:lnTo>
                    <a:pt x="33" y="17"/>
                  </a:lnTo>
                  <a:lnTo>
                    <a:pt x="32" y="10"/>
                  </a:lnTo>
                  <a:lnTo>
                    <a:pt x="28" y="4"/>
                  </a:lnTo>
                  <a:lnTo>
                    <a:pt x="23" y="1"/>
                  </a:lnTo>
                  <a:lnTo>
                    <a:pt x="16" y="0"/>
                  </a:lnTo>
                  <a:lnTo>
                    <a:pt x="9" y="1"/>
                  </a:lnTo>
                  <a:lnTo>
                    <a:pt x="4" y="4"/>
                  </a:lnTo>
                  <a:lnTo>
                    <a:pt x="1" y="10"/>
                  </a:lnTo>
                  <a:lnTo>
                    <a:pt x="0" y="17"/>
                  </a:lnTo>
                  <a:lnTo>
                    <a:pt x="1" y="24"/>
                  </a:lnTo>
                  <a:lnTo>
                    <a:pt x="4" y="28"/>
                  </a:lnTo>
                  <a:lnTo>
                    <a:pt x="9" y="32"/>
                  </a:lnTo>
                  <a:lnTo>
                    <a:pt x="16" y="33"/>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1808" y="3884"/>
              <a:ext cx="17" cy="17"/>
            </a:xfrm>
            <a:custGeom>
              <a:avLst/>
              <a:gdLst/>
              <a:ahLst/>
              <a:cxnLst>
                <a:cxn ang="0">
                  <a:pos x="17" y="33"/>
                </a:cxn>
                <a:cxn ang="0">
                  <a:pos x="24" y="32"/>
                </a:cxn>
                <a:cxn ang="0">
                  <a:pos x="30" y="28"/>
                </a:cxn>
                <a:cxn ang="0">
                  <a:pos x="33" y="24"/>
                </a:cxn>
                <a:cxn ang="0">
                  <a:pos x="35" y="17"/>
                </a:cxn>
                <a:cxn ang="0">
                  <a:pos x="33" y="10"/>
                </a:cxn>
                <a:cxn ang="0">
                  <a:pos x="30" y="4"/>
                </a:cxn>
                <a:cxn ang="0">
                  <a:pos x="24" y="1"/>
                </a:cxn>
                <a:cxn ang="0">
                  <a:pos x="17" y="0"/>
                </a:cxn>
                <a:cxn ang="0">
                  <a:pos x="10" y="1"/>
                </a:cxn>
                <a:cxn ang="0">
                  <a:pos x="6" y="4"/>
                </a:cxn>
                <a:cxn ang="0">
                  <a:pos x="1" y="10"/>
                </a:cxn>
                <a:cxn ang="0">
                  <a:pos x="0" y="17"/>
                </a:cxn>
                <a:cxn ang="0">
                  <a:pos x="1" y="24"/>
                </a:cxn>
                <a:cxn ang="0">
                  <a:pos x="6" y="28"/>
                </a:cxn>
                <a:cxn ang="0">
                  <a:pos x="10" y="32"/>
                </a:cxn>
                <a:cxn ang="0">
                  <a:pos x="17" y="33"/>
                </a:cxn>
              </a:cxnLst>
              <a:rect l="0" t="0" r="r" b="b"/>
              <a:pathLst>
                <a:path w="35" h="33">
                  <a:moveTo>
                    <a:pt x="17" y="33"/>
                  </a:moveTo>
                  <a:lnTo>
                    <a:pt x="24" y="32"/>
                  </a:lnTo>
                  <a:lnTo>
                    <a:pt x="30" y="28"/>
                  </a:lnTo>
                  <a:lnTo>
                    <a:pt x="33" y="24"/>
                  </a:lnTo>
                  <a:lnTo>
                    <a:pt x="35" y="17"/>
                  </a:lnTo>
                  <a:lnTo>
                    <a:pt x="33" y="10"/>
                  </a:lnTo>
                  <a:lnTo>
                    <a:pt x="30" y="4"/>
                  </a:lnTo>
                  <a:lnTo>
                    <a:pt x="24" y="1"/>
                  </a:lnTo>
                  <a:lnTo>
                    <a:pt x="17" y="0"/>
                  </a:lnTo>
                  <a:lnTo>
                    <a:pt x="10" y="1"/>
                  </a:lnTo>
                  <a:lnTo>
                    <a:pt x="6" y="4"/>
                  </a:lnTo>
                  <a:lnTo>
                    <a:pt x="1" y="10"/>
                  </a:lnTo>
                  <a:lnTo>
                    <a:pt x="0" y="17"/>
                  </a:lnTo>
                  <a:lnTo>
                    <a:pt x="1" y="24"/>
                  </a:lnTo>
                  <a:lnTo>
                    <a:pt x="6" y="28"/>
                  </a:lnTo>
                  <a:lnTo>
                    <a:pt x="10" y="32"/>
                  </a:lnTo>
                  <a:lnTo>
                    <a:pt x="17" y="33"/>
                  </a:lnTo>
                  <a:close/>
                </a:path>
              </a:pathLst>
            </a:custGeom>
            <a:solidFill>
              <a:srgbClr val="000000"/>
            </a:solidFill>
            <a:ln w="9525">
              <a:noFill/>
              <a:round/>
              <a:headEnd/>
              <a:tailEnd/>
            </a:ln>
          </p:spPr>
          <p:txBody>
            <a:bodyPr/>
            <a:lstStyle/>
            <a:p>
              <a:endParaRPr lang="en-US"/>
            </a:p>
          </p:txBody>
        </p:sp>
      </p:grpSp>
      <p:sp>
        <p:nvSpPr>
          <p:cNvPr id="51" name="Rectangle 50"/>
          <p:cNvSpPr>
            <a:spLocks noChangeArrowheads="1"/>
          </p:cNvSpPr>
          <p:nvPr/>
        </p:nvSpPr>
        <p:spPr bwMode="auto">
          <a:xfrm>
            <a:off x="1371600" y="4572000"/>
            <a:ext cx="7162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solidFill>
                  <a:schemeClr val="bg1"/>
                </a:solidFill>
              </a:rPr>
              <a:t>Data Stream</a:t>
            </a:r>
          </a:p>
        </p:txBody>
      </p:sp>
      <p:sp>
        <p:nvSpPr>
          <p:cNvPr id="52" name="Line 51"/>
          <p:cNvSpPr>
            <a:spLocks noChangeShapeType="1"/>
          </p:cNvSpPr>
          <p:nvPr/>
        </p:nvSpPr>
        <p:spPr bwMode="auto">
          <a:xfrm>
            <a:off x="3048000" y="4876800"/>
            <a:ext cx="0" cy="609600"/>
          </a:xfrm>
          <a:prstGeom prst="line">
            <a:avLst/>
          </a:prstGeom>
          <a:noFill/>
          <a:ln w="76200">
            <a:solidFill>
              <a:schemeClr val="bg2"/>
            </a:solidFill>
            <a:round/>
            <a:headEnd/>
            <a:tailEnd type="triangle" w="med" len="med"/>
          </a:ln>
          <a:effectLst/>
        </p:spPr>
        <p:txBody>
          <a:bodyPr/>
          <a:lstStyle/>
          <a:p>
            <a:endParaRPr lang="en-US"/>
          </a:p>
        </p:txBody>
      </p:sp>
      <p:sp>
        <p:nvSpPr>
          <p:cNvPr id="53" name="Line 52"/>
          <p:cNvSpPr>
            <a:spLocks noChangeShapeType="1"/>
          </p:cNvSpPr>
          <p:nvPr/>
        </p:nvSpPr>
        <p:spPr bwMode="auto">
          <a:xfrm>
            <a:off x="5791200" y="4876800"/>
            <a:ext cx="0" cy="609600"/>
          </a:xfrm>
          <a:prstGeom prst="line">
            <a:avLst/>
          </a:prstGeom>
          <a:noFill/>
          <a:ln w="76200">
            <a:solidFill>
              <a:schemeClr val="bg2"/>
            </a:solidFill>
            <a:round/>
            <a:headEnd/>
            <a:tailEnd type="triangle" w="med" len="med"/>
          </a:ln>
          <a:effectLst/>
        </p:spPr>
        <p:txBody>
          <a:bodyPr/>
          <a:lstStyle/>
          <a:p>
            <a:endParaRPr lang="en-US"/>
          </a:p>
        </p:txBody>
      </p:sp>
      <p:sp>
        <p:nvSpPr>
          <p:cNvPr id="54" name="Text Box 53"/>
          <p:cNvSpPr txBox="1">
            <a:spLocks noChangeArrowheads="1"/>
          </p:cNvSpPr>
          <p:nvPr/>
        </p:nvSpPr>
        <p:spPr bwMode="auto">
          <a:xfrm>
            <a:off x="5594350" y="5689600"/>
            <a:ext cx="368300" cy="396875"/>
          </a:xfrm>
          <a:prstGeom prst="rect">
            <a:avLst/>
          </a:prstGeom>
          <a:noFill/>
          <a:ln w="9525">
            <a:noFill/>
            <a:miter lim="800000"/>
            <a:headEnd/>
            <a:tailEnd/>
          </a:ln>
          <a:effectLst/>
        </p:spPr>
        <p:txBody>
          <a:bodyPr wrap="none">
            <a:spAutoFit/>
          </a:bodyPr>
          <a:lstStyle/>
          <a:p>
            <a:r>
              <a:rPr lang="en-US" sz="2000" dirty="0" smtClean="0">
                <a:solidFill>
                  <a:schemeClr val="bg2"/>
                </a:solidFill>
              </a:rPr>
              <a:t>P</a:t>
            </a:r>
            <a:endParaRPr lang="en-US" sz="2000" dirty="0">
              <a:solidFill>
                <a:schemeClr val="bg2"/>
              </a:solidFill>
            </a:endParaRPr>
          </a:p>
        </p:txBody>
      </p:sp>
      <p:sp>
        <p:nvSpPr>
          <p:cNvPr id="55" name="Text Box 54"/>
          <p:cNvSpPr txBox="1">
            <a:spLocks noChangeArrowheads="1"/>
          </p:cNvSpPr>
          <p:nvPr/>
        </p:nvSpPr>
        <p:spPr bwMode="auto">
          <a:xfrm>
            <a:off x="2846388" y="5470525"/>
            <a:ext cx="354012" cy="396875"/>
          </a:xfrm>
          <a:prstGeom prst="rect">
            <a:avLst/>
          </a:prstGeom>
          <a:noFill/>
          <a:ln w="9525">
            <a:noFill/>
            <a:miter lim="800000"/>
            <a:headEnd/>
            <a:tailEnd/>
          </a:ln>
          <a:effectLst/>
        </p:spPr>
        <p:txBody>
          <a:bodyPr wrap="none">
            <a:spAutoFit/>
          </a:bodyPr>
          <a:lstStyle/>
          <a:p>
            <a:r>
              <a:rPr lang="en-US" sz="2000">
                <a:solidFill>
                  <a:schemeClr val="bg2"/>
                </a:solidFill>
              </a:rPr>
              <a:t>V</a:t>
            </a:r>
          </a:p>
        </p:txBody>
      </p:sp>
      <p:sp>
        <p:nvSpPr>
          <p:cNvPr id="56" name="Line 55"/>
          <p:cNvSpPr>
            <a:spLocks noChangeShapeType="1"/>
          </p:cNvSpPr>
          <p:nvPr/>
        </p:nvSpPr>
        <p:spPr bwMode="auto">
          <a:xfrm>
            <a:off x="3429000" y="5486400"/>
            <a:ext cx="1828800" cy="0"/>
          </a:xfrm>
          <a:prstGeom prst="line">
            <a:avLst/>
          </a:prstGeom>
          <a:noFill/>
          <a:ln w="76200">
            <a:solidFill>
              <a:schemeClr val="bg2"/>
            </a:solidFill>
            <a:round/>
            <a:headEnd type="triangle" w="med" len="med"/>
            <a:tailEnd/>
          </a:ln>
          <a:effectLst/>
        </p:spPr>
        <p:txBody>
          <a:bodyPr/>
          <a:lstStyle/>
          <a:p>
            <a:endParaRPr lang="en-US"/>
          </a:p>
        </p:txBody>
      </p:sp>
      <p:sp>
        <p:nvSpPr>
          <p:cNvPr id="57" name="Text Box 56"/>
          <p:cNvSpPr txBox="1">
            <a:spLocks noChangeArrowheads="1"/>
          </p:cNvSpPr>
          <p:nvPr/>
        </p:nvSpPr>
        <p:spPr bwMode="auto">
          <a:xfrm>
            <a:off x="3870325" y="4967288"/>
            <a:ext cx="1009650" cy="366712"/>
          </a:xfrm>
          <a:prstGeom prst="rect">
            <a:avLst/>
          </a:prstGeom>
          <a:noFill/>
          <a:ln w="9525">
            <a:noFill/>
            <a:miter lim="800000"/>
            <a:headEnd/>
            <a:tailEnd/>
          </a:ln>
          <a:effectLst/>
        </p:spPr>
        <p:txBody>
          <a:bodyPr wrap="none">
            <a:spAutoFit/>
          </a:bodyPr>
          <a:lstStyle/>
          <a:p>
            <a:r>
              <a:rPr lang="en-US"/>
              <a:t>“Proof”</a:t>
            </a:r>
          </a:p>
        </p:txBody>
      </p:sp>
      <p:sp>
        <p:nvSpPr>
          <p:cNvPr id="58" name="Line 57"/>
          <p:cNvSpPr>
            <a:spLocks noChangeShapeType="1"/>
          </p:cNvSpPr>
          <p:nvPr/>
        </p:nvSpPr>
        <p:spPr bwMode="auto">
          <a:xfrm>
            <a:off x="3429000" y="5791200"/>
            <a:ext cx="1828800" cy="0"/>
          </a:xfrm>
          <a:prstGeom prst="line">
            <a:avLst/>
          </a:prstGeom>
          <a:noFill/>
          <a:ln w="76200">
            <a:solidFill>
              <a:schemeClr val="bg2"/>
            </a:solidFill>
            <a:round/>
            <a:headEnd/>
            <a:tailEnd type="triangle" w="med" len="med"/>
          </a:ln>
          <a:effectLst/>
        </p:spPr>
        <p:txBody>
          <a:bodyPr/>
          <a:lstStyle/>
          <a:p>
            <a:endParaRPr lang="en-US"/>
          </a:p>
        </p:txBody>
      </p:sp>
      <p:sp>
        <p:nvSpPr>
          <p:cNvPr id="59" name="Line 58"/>
          <p:cNvSpPr>
            <a:spLocks noChangeShapeType="1"/>
          </p:cNvSpPr>
          <p:nvPr/>
        </p:nvSpPr>
        <p:spPr bwMode="auto">
          <a:xfrm>
            <a:off x="3429000" y="6096000"/>
            <a:ext cx="1828800" cy="0"/>
          </a:xfrm>
          <a:prstGeom prst="line">
            <a:avLst/>
          </a:prstGeom>
          <a:noFill/>
          <a:ln w="76200">
            <a:solidFill>
              <a:schemeClr val="bg2"/>
            </a:solidFill>
            <a:round/>
            <a:headEnd type="triangle" w="med" len="med"/>
            <a:tailEnd/>
          </a:ln>
          <a:effectLst/>
        </p:spPr>
        <p:txBody>
          <a:bodyPr/>
          <a:lstStyle/>
          <a:p>
            <a:endParaRPr lang="en-US"/>
          </a:p>
        </p:txBody>
      </p:sp>
      <p:sp>
        <p:nvSpPr>
          <p:cNvPr id="60" name="Rounded Rectangular Callout 59"/>
          <p:cNvSpPr/>
          <p:nvPr/>
        </p:nvSpPr>
        <p:spPr bwMode="auto">
          <a:xfrm>
            <a:off x="6553200" y="5638800"/>
            <a:ext cx="1143000" cy="381000"/>
          </a:xfrm>
          <a:prstGeom prst="wedgeRoundRectCallout">
            <a:avLst>
              <a:gd name="adj1" fmla="val -72587"/>
              <a:gd name="adj2" fmla="val 9167"/>
              <a:gd name="adj3" fmla="val 16667"/>
            </a:avLst>
          </a:prstGeom>
          <a:solidFill>
            <a:srgbClr val="3FAE0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Space </a:t>
            </a:r>
            <a:r>
              <a:rPr kumimoji="0" lang="en-US" sz="1800" b="1" i="0" u="none" strike="noStrike" cap="none" normalizeH="0" baseline="0" dirty="0" smtClean="0">
                <a:ln>
                  <a:noFill/>
                </a:ln>
                <a:solidFill>
                  <a:schemeClr val="bg2"/>
                </a:solidFill>
                <a:effectLst/>
                <a:latin typeface="Arial" charset="0"/>
              </a:rPr>
              <a:t>p</a:t>
            </a:r>
          </a:p>
        </p:txBody>
      </p:sp>
      <p:sp>
        <p:nvSpPr>
          <p:cNvPr id="61" name="Rounded Rectangular Callout 60"/>
          <p:cNvSpPr/>
          <p:nvPr/>
        </p:nvSpPr>
        <p:spPr bwMode="auto">
          <a:xfrm>
            <a:off x="1219200" y="5562600"/>
            <a:ext cx="1219200" cy="381000"/>
          </a:xfrm>
          <a:prstGeom prst="wedgeRoundRectCallout">
            <a:avLst>
              <a:gd name="adj1" fmla="val 73027"/>
              <a:gd name="adj2" fmla="val 5834"/>
              <a:gd name="adj3" fmla="val 16667"/>
            </a:avLst>
          </a:prstGeom>
          <a:solidFill>
            <a:srgbClr val="FFDA6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Space </a:t>
            </a:r>
            <a:r>
              <a:rPr kumimoji="0" lang="en-US" sz="1800" b="1" i="0" u="none" strike="noStrike" cap="none" normalizeH="0" baseline="0" dirty="0" smtClean="0">
                <a:ln>
                  <a:noFill/>
                </a:ln>
                <a:solidFill>
                  <a:schemeClr val="bg2"/>
                </a:solidFill>
                <a:effectLst/>
                <a:latin typeface="Arial" charset="0"/>
              </a:rPr>
              <a:t>v</a:t>
            </a:r>
          </a:p>
        </p:txBody>
      </p:sp>
      <p:sp>
        <p:nvSpPr>
          <p:cNvPr id="62" name="Rounded Rectangular Callout 61"/>
          <p:cNvSpPr/>
          <p:nvPr/>
        </p:nvSpPr>
        <p:spPr bwMode="auto">
          <a:xfrm>
            <a:off x="2590800" y="6324600"/>
            <a:ext cx="2286000" cy="381000"/>
          </a:xfrm>
          <a:prstGeom prst="wedgeRoundRectCallout">
            <a:avLst>
              <a:gd name="adj1" fmla="val 44957"/>
              <a:gd name="adj2" fmla="val -10083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Communication</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dirty="0" smtClean="0">
                <a:ln>
                  <a:noFill/>
                </a:ln>
                <a:solidFill>
                  <a:schemeClr val="bg2"/>
                </a:solidFill>
                <a:effectLst/>
                <a:latin typeface="Arial" charset="0"/>
              </a:rPr>
              <a:t>h</a:t>
            </a:r>
            <a:endParaRPr kumimoji="0" lang="en-US" sz="1800" b="1" i="0" u="none" strike="noStrike" cap="none" normalizeH="0" baseline="0" dirty="0" smtClean="0">
              <a:ln>
                <a:noFill/>
              </a:ln>
              <a:solidFill>
                <a:schemeClr val="bg2"/>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6" grpId="0" animBg="1"/>
      <p:bldP spid="57" grpId="0"/>
      <p:bldP spid="58" grpId="0" animBg="1"/>
      <p:bldP spid="59" grpId="0" animBg="1"/>
      <p:bldP spid="60" grpId="0" animBg="1"/>
      <p:bldP spid="61" grpId="0" animBg="1"/>
      <p:bldP spid="6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smtClean="0"/>
              <a:t>Index: 1 Round </a:t>
            </a:r>
            <a:r>
              <a:rPr lang="en-US" dirty="0"/>
              <a:t>Upper Bound</a:t>
            </a:r>
          </a:p>
        </p:txBody>
      </p:sp>
      <p:sp>
        <p:nvSpPr>
          <p:cNvPr id="506883" name="Rectangle 3"/>
          <p:cNvSpPr>
            <a:spLocks noGrp="1" noChangeArrowheads="1"/>
          </p:cNvSpPr>
          <p:nvPr>
            <p:ph type="body" idx="1"/>
          </p:nvPr>
        </p:nvSpPr>
        <p:spPr>
          <a:xfrm>
            <a:off x="457200" y="3048000"/>
            <a:ext cx="8229600" cy="3124200"/>
          </a:xfrm>
        </p:spPr>
        <p:txBody>
          <a:bodyPr/>
          <a:lstStyle/>
          <a:p>
            <a:r>
              <a:rPr lang="en-US" dirty="0"/>
              <a:t>Divide the bit string into blocks of </a:t>
            </a:r>
            <a:r>
              <a:rPr lang="en-US" dirty="0">
                <a:solidFill>
                  <a:schemeClr val="bg2"/>
                </a:solidFill>
              </a:rPr>
              <a:t>H</a:t>
            </a:r>
            <a:r>
              <a:rPr lang="en-US" dirty="0"/>
              <a:t> bits</a:t>
            </a:r>
          </a:p>
          <a:p>
            <a:r>
              <a:rPr lang="en-US" dirty="0"/>
              <a:t>Verifier remembers a hash on each block</a:t>
            </a:r>
          </a:p>
          <a:p>
            <a:r>
              <a:rPr lang="en-US" dirty="0"/>
              <a:t>After seeing index, </a:t>
            </a:r>
            <a:r>
              <a:rPr lang="en-US" dirty="0" err="1" smtClean="0"/>
              <a:t>Prover</a:t>
            </a:r>
            <a:r>
              <a:rPr lang="en-US" dirty="0" smtClean="0"/>
              <a:t> </a:t>
            </a:r>
            <a:r>
              <a:rPr lang="en-US" dirty="0"/>
              <a:t>replays its block</a:t>
            </a:r>
          </a:p>
          <a:p>
            <a:r>
              <a:rPr lang="en-US" dirty="0"/>
              <a:t>Verifier checks hash agrees, and outputs </a:t>
            </a:r>
            <a:r>
              <a:rPr lang="en-US" dirty="0">
                <a:solidFill>
                  <a:schemeClr val="bg2"/>
                </a:solidFill>
              </a:rPr>
              <a:t>x[y]</a:t>
            </a:r>
          </a:p>
          <a:p>
            <a:endParaRPr lang="en-US" dirty="0"/>
          </a:p>
          <a:p>
            <a:r>
              <a:rPr lang="en-US" dirty="0">
                <a:solidFill>
                  <a:srgbClr val="CC3300"/>
                </a:solidFill>
              </a:rPr>
              <a:t>Cost</a:t>
            </a:r>
            <a:r>
              <a:rPr lang="en-US" dirty="0"/>
              <a:t>: </a:t>
            </a:r>
            <a:r>
              <a:rPr lang="en-US" dirty="0">
                <a:solidFill>
                  <a:schemeClr val="bg2"/>
                </a:solidFill>
              </a:rPr>
              <a:t>H</a:t>
            </a:r>
            <a:r>
              <a:rPr lang="en-US" dirty="0"/>
              <a:t> bits of </a:t>
            </a:r>
            <a:r>
              <a:rPr lang="en-US" dirty="0" smtClean="0"/>
              <a:t>proof from the </a:t>
            </a:r>
            <a:r>
              <a:rPr lang="en-US" dirty="0" err="1" smtClean="0"/>
              <a:t>prover</a:t>
            </a:r>
            <a:r>
              <a:rPr lang="en-US" dirty="0" smtClean="0"/>
              <a:t>, </a:t>
            </a:r>
            <a:r>
              <a:rPr lang="en-US" dirty="0">
                <a:solidFill>
                  <a:schemeClr val="bg2"/>
                </a:solidFill>
              </a:rPr>
              <a:t>V = </a:t>
            </a:r>
            <a:r>
              <a:rPr lang="en-US" dirty="0" smtClean="0">
                <a:solidFill>
                  <a:schemeClr val="bg2"/>
                </a:solidFill>
              </a:rPr>
              <a:t>m/H</a:t>
            </a:r>
            <a:r>
              <a:rPr lang="en-US" dirty="0" smtClean="0"/>
              <a:t> </a:t>
            </a:r>
            <a:r>
              <a:rPr lang="en-US" dirty="0"/>
              <a:t>hashes</a:t>
            </a:r>
          </a:p>
          <a:p>
            <a:pPr lvl="1"/>
            <a:r>
              <a:rPr lang="en-US" dirty="0"/>
              <a:t>So </a:t>
            </a:r>
            <a:r>
              <a:rPr lang="en-US" dirty="0">
                <a:solidFill>
                  <a:schemeClr val="bg2"/>
                </a:solidFill>
              </a:rPr>
              <a:t>HV = </a:t>
            </a:r>
            <a:r>
              <a:rPr lang="en-US" dirty="0" smtClean="0">
                <a:solidFill>
                  <a:schemeClr val="bg2"/>
                </a:solidFill>
                <a:latin typeface="Symbol" pitchFamily="18" charset="2"/>
                <a:sym typeface="Symbol" pitchFamily="18" charset="2"/>
              </a:rPr>
              <a:t>O</a:t>
            </a:r>
            <a:r>
              <a:rPr lang="en-US" dirty="0" smtClean="0">
                <a:solidFill>
                  <a:schemeClr val="bg2"/>
                </a:solidFill>
              </a:rPr>
              <a:t>(m </a:t>
            </a:r>
            <a:r>
              <a:rPr lang="en-US" dirty="0">
                <a:solidFill>
                  <a:schemeClr val="bg2"/>
                </a:solidFill>
              </a:rPr>
              <a:t>log </a:t>
            </a:r>
            <a:r>
              <a:rPr lang="en-US" dirty="0" smtClean="0">
                <a:solidFill>
                  <a:schemeClr val="bg2"/>
                </a:solidFill>
              </a:rPr>
              <a:t>m),</a:t>
            </a:r>
            <a:r>
              <a:rPr lang="en-US" dirty="0" smtClean="0"/>
              <a:t> </a:t>
            </a:r>
            <a:r>
              <a:rPr lang="en-US" dirty="0"/>
              <a:t>any point on tradeoff is possible</a:t>
            </a:r>
          </a:p>
        </p:txBody>
      </p:sp>
      <p:grpSp>
        <p:nvGrpSpPr>
          <p:cNvPr id="2" name="Group 18"/>
          <p:cNvGrpSpPr>
            <a:grpSpLocks/>
          </p:cNvGrpSpPr>
          <p:nvPr/>
        </p:nvGrpSpPr>
        <p:grpSpPr bwMode="auto">
          <a:xfrm>
            <a:off x="1371600" y="1295400"/>
            <a:ext cx="6096000" cy="1589088"/>
            <a:chOff x="864" y="816"/>
            <a:chExt cx="3840" cy="1001"/>
          </a:xfrm>
        </p:grpSpPr>
        <p:sp>
          <p:nvSpPr>
            <p:cNvPr id="506884" name="Text Box 4"/>
            <p:cNvSpPr txBox="1">
              <a:spLocks noChangeArrowheads="1"/>
            </p:cNvSpPr>
            <p:nvPr/>
          </p:nvSpPr>
          <p:spPr bwMode="auto">
            <a:xfrm>
              <a:off x="864" y="816"/>
              <a:ext cx="3840" cy="345"/>
            </a:xfrm>
            <a:prstGeom prst="rect">
              <a:avLst/>
            </a:prstGeom>
            <a:noFill/>
            <a:ln w="28575">
              <a:solidFill>
                <a:schemeClr val="tx1"/>
              </a:solidFill>
              <a:miter lim="800000"/>
              <a:headEnd/>
              <a:tailEnd/>
            </a:ln>
            <a:effectLst/>
          </p:spPr>
          <p:txBody>
            <a:bodyPr>
              <a:spAutoFit/>
            </a:bodyPr>
            <a:lstStyle/>
            <a:p>
              <a:pPr>
                <a:spcBef>
                  <a:spcPct val="50000"/>
                </a:spcBef>
              </a:pPr>
              <a:r>
                <a:rPr lang="en-US" sz="2800" dirty="0">
                  <a:solidFill>
                    <a:schemeClr val="bg2"/>
                  </a:solidFill>
                </a:rPr>
                <a:t>0  1  1  1  0  1  0  1  1  0  0  0   0 …</a:t>
              </a:r>
            </a:p>
          </p:txBody>
        </p:sp>
        <p:sp>
          <p:nvSpPr>
            <p:cNvPr id="506885" name="Line 5"/>
            <p:cNvSpPr>
              <a:spLocks noChangeShapeType="1"/>
            </p:cNvSpPr>
            <p:nvPr/>
          </p:nvSpPr>
          <p:spPr bwMode="auto">
            <a:xfrm>
              <a:off x="1872" y="816"/>
              <a:ext cx="0" cy="336"/>
            </a:xfrm>
            <a:prstGeom prst="line">
              <a:avLst/>
            </a:prstGeom>
            <a:noFill/>
            <a:ln w="38100">
              <a:solidFill>
                <a:schemeClr val="tx1"/>
              </a:solidFill>
              <a:round/>
              <a:headEnd/>
              <a:tailEnd/>
            </a:ln>
            <a:effectLst/>
          </p:spPr>
          <p:txBody>
            <a:bodyPr/>
            <a:lstStyle/>
            <a:p>
              <a:endParaRPr lang="en-US"/>
            </a:p>
          </p:txBody>
        </p:sp>
        <p:sp>
          <p:nvSpPr>
            <p:cNvPr id="506886" name="Line 6"/>
            <p:cNvSpPr>
              <a:spLocks noChangeShapeType="1"/>
            </p:cNvSpPr>
            <p:nvPr/>
          </p:nvSpPr>
          <p:spPr bwMode="auto">
            <a:xfrm>
              <a:off x="2880" y="816"/>
              <a:ext cx="0" cy="336"/>
            </a:xfrm>
            <a:prstGeom prst="line">
              <a:avLst/>
            </a:prstGeom>
            <a:noFill/>
            <a:ln w="38100">
              <a:solidFill>
                <a:schemeClr val="tx1"/>
              </a:solidFill>
              <a:round/>
              <a:headEnd/>
              <a:tailEnd/>
            </a:ln>
            <a:effectLst/>
          </p:spPr>
          <p:txBody>
            <a:bodyPr/>
            <a:lstStyle/>
            <a:p>
              <a:endParaRPr lang="en-US"/>
            </a:p>
          </p:txBody>
        </p:sp>
        <p:sp>
          <p:nvSpPr>
            <p:cNvPr id="506887" name="Line 7"/>
            <p:cNvSpPr>
              <a:spLocks noChangeShapeType="1"/>
            </p:cNvSpPr>
            <p:nvPr/>
          </p:nvSpPr>
          <p:spPr bwMode="auto">
            <a:xfrm>
              <a:off x="3888" y="816"/>
              <a:ext cx="0" cy="336"/>
            </a:xfrm>
            <a:prstGeom prst="line">
              <a:avLst/>
            </a:prstGeom>
            <a:noFill/>
            <a:ln w="38100">
              <a:solidFill>
                <a:schemeClr val="tx1"/>
              </a:solidFill>
              <a:round/>
              <a:headEnd/>
              <a:tailEnd/>
            </a:ln>
            <a:effectLst/>
          </p:spPr>
          <p:txBody>
            <a:bodyPr/>
            <a:lstStyle/>
            <a:p>
              <a:endParaRPr lang="en-US"/>
            </a:p>
          </p:txBody>
        </p:sp>
        <p:sp>
          <p:nvSpPr>
            <p:cNvPr id="506888" name="Line 8"/>
            <p:cNvSpPr>
              <a:spLocks noChangeShapeType="1"/>
            </p:cNvSpPr>
            <p:nvPr/>
          </p:nvSpPr>
          <p:spPr bwMode="auto">
            <a:xfrm>
              <a:off x="1344" y="1248"/>
              <a:ext cx="0" cy="288"/>
            </a:xfrm>
            <a:prstGeom prst="line">
              <a:avLst/>
            </a:prstGeom>
            <a:noFill/>
            <a:ln w="38100">
              <a:solidFill>
                <a:schemeClr val="tx1"/>
              </a:solidFill>
              <a:round/>
              <a:headEnd/>
              <a:tailEnd type="triangle" w="med" len="med"/>
            </a:ln>
            <a:effectLst/>
          </p:spPr>
          <p:txBody>
            <a:bodyPr/>
            <a:lstStyle/>
            <a:p>
              <a:endParaRPr lang="en-US"/>
            </a:p>
          </p:txBody>
        </p:sp>
        <p:sp>
          <p:nvSpPr>
            <p:cNvPr id="506889" name="Line 9"/>
            <p:cNvSpPr>
              <a:spLocks noChangeShapeType="1"/>
            </p:cNvSpPr>
            <p:nvPr/>
          </p:nvSpPr>
          <p:spPr bwMode="auto">
            <a:xfrm>
              <a:off x="2352" y="1248"/>
              <a:ext cx="0" cy="288"/>
            </a:xfrm>
            <a:prstGeom prst="line">
              <a:avLst/>
            </a:prstGeom>
            <a:noFill/>
            <a:ln w="38100">
              <a:solidFill>
                <a:schemeClr val="tx1"/>
              </a:solidFill>
              <a:round/>
              <a:headEnd/>
              <a:tailEnd type="triangle" w="med" len="med"/>
            </a:ln>
            <a:effectLst/>
          </p:spPr>
          <p:txBody>
            <a:bodyPr/>
            <a:lstStyle/>
            <a:p>
              <a:endParaRPr lang="en-US"/>
            </a:p>
          </p:txBody>
        </p:sp>
        <p:sp>
          <p:nvSpPr>
            <p:cNvPr id="506890" name="Line 10"/>
            <p:cNvSpPr>
              <a:spLocks noChangeShapeType="1"/>
            </p:cNvSpPr>
            <p:nvPr/>
          </p:nvSpPr>
          <p:spPr bwMode="auto">
            <a:xfrm>
              <a:off x="3360" y="1248"/>
              <a:ext cx="0" cy="288"/>
            </a:xfrm>
            <a:prstGeom prst="line">
              <a:avLst/>
            </a:prstGeom>
            <a:noFill/>
            <a:ln w="38100">
              <a:solidFill>
                <a:schemeClr val="tx1"/>
              </a:solidFill>
              <a:round/>
              <a:headEnd/>
              <a:tailEnd type="triangle" w="med" len="med"/>
            </a:ln>
            <a:effectLst/>
          </p:spPr>
          <p:txBody>
            <a:bodyPr/>
            <a:lstStyle/>
            <a:p>
              <a:endParaRPr lang="en-US"/>
            </a:p>
          </p:txBody>
        </p:sp>
        <p:sp>
          <p:nvSpPr>
            <p:cNvPr id="506892" name="Text Box 12"/>
            <p:cNvSpPr txBox="1">
              <a:spLocks noChangeArrowheads="1"/>
            </p:cNvSpPr>
            <p:nvPr/>
          </p:nvSpPr>
          <p:spPr bwMode="auto">
            <a:xfrm>
              <a:off x="1056" y="1584"/>
              <a:ext cx="451" cy="233"/>
            </a:xfrm>
            <a:prstGeom prst="rect">
              <a:avLst/>
            </a:prstGeom>
            <a:noFill/>
            <a:ln w="9525">
              <a:noFill/>
              <a:miter lim="800000"/>
              <a:headEnd/>
              <a:tailEnd/>
            </a:ln>
            <a:effectLst/>
          </p:spPr>
          <p:txBody>
            <a:bodyPr wrap="none">
              <a:spAutoFit/>
            </a:bodyPr>
            <a:lstStyle/>
            <a:p>
              <a:r>
                <a:rPr lang="en-US" dirty="0">
                  <a:latin typeface="+mn-lt"/>
                </a:rPr>
                <a:t>hash</a:t>
              </a:r>
              <a:r>
                <a:rPr lang="en-US" baseline="-25000" dirty="0">
                  <a:latin typeface="+mn-lt"/>
                </a:rPr>
                <a:t>1</a:t>
              </a:r>
            </a:p>
          </p:txBody>
        </p:sp>
        <p:sp>
          <p:nvSpPr>
            <p:cNvPr id="506893" name="Text Box 13"/>
            <p:cNvSpPr txBox="1">
              <a:spLocks noChangeArrowheads="1"/>
            </p:cNvSpPr>
            <p:nvPr/>
          </p:nvSpPr>
          <p:spPr bwMode="auto">
            <a:xfrm>
              <a:off x="2112" y="1584"/>
              <a:ext cx="451" cy="233"/>
            </a:xfrm>
            <a:prstGeom prst="rect">
              <a:avLst/>
            </a:prstGeom>
            <a:noFill/>
            <a:ln w="9525">
              <a:noFill/>
              <a:miter lim="800000"/>
              <a:headEnd/>
              <a:tailEnd/>
            </a:ln>
            <a:effectLst/>
          </p:spPr>
          <p:txBody>
            <a:bodyPr wrap="none">
              <a:spAutoFit/>
            </a:bodyPr>
            <a:lstStyle/>
            <a:p>
              <a:r>
                <a:rPr lang="en-US">
                  <a:latin typeface="+mn-lt"/>
                </a:rPr>
                <a:t>hash</a:t>
              </a:r>
              <a:r>
                <a:rPr lang="en-US" baseline="-25000">
                  <a:latin typeface="+mn-lt"/>
                </a:rPr>
                <a:t>2</a:t>
              </a:r>
            </a:p>
          </p:txBody>
        </p:sp>
        <p:sp>
          <p:nvSpPr>
            <p:cNvPr id="506894" name="Text Box 14"/>
            <p:cNvSpPr txBox="1">
              <a:spLocks noChangeArrowheads="1"/>
            </p:cNvSpPr>
            <p:nvPr/>
          </p:nvSpPr>
          <p:spPr bwMode="auto">
            <a:xfrm>
              <a:off x="3120" y="1584"/>
              <a:ext cx="451" cy="233"/>
            </a:xfrm>
            <a:prstGeom prst="rect">
              <a:avLst/>
            </a:prstGeom>
            <a:noFill/>
            <a:ln w="9525">
              <a:noFill/>
              <a:miter lim="800000"/>
              <a:headEnd/>
              <a:tailEnd/>
            </a:ln>
            <a:effectLst/>
          </p:spPr>
          <p:txBody>
            <a:bodyPr wrap="none">
              <a:spAutoFit/>
            </a:bodyPr>
            <a:lstStyle/>
            <a:p>
              <a:r>
                <a:rPr lang="en-US" dirty="0">
                  <a:latin typeface="+mn-lt"/>
                </a:rPr>
                <a:t>hash</a:t>
              </a:r>
              <a:r>
                <a:rPr lang="en-US" baseline="-25000" dirty="0">
                  <a:latin typeface="+mn-lt"/>
                </a:rPr>
                <a:t>3</a:t>
              </a:r>
            </a:p>
          </p:txBody>
        </p:sp>
      </p:grpSp>
      <p:sp>
        <p:nvSpPr>
          <p:cNvPr id="506895" name="Oval 15"/>
          <p:cNvSpPr>
            <a:spLocks noChangeArrowheads="1"/>
          </p:cNvSpPr>
          <p:nvPr/>
        </p:nvSpPr>
        <p:spPr bwMode="auto">
          <a:xfrm>
            <a:off x="4114800" y="1295400"/>
            <a:ext cx="457200" cy="609600"/>
          </a:xfrm>
          <a:prstGeom prst="ellipse">
            <a:avLst/>
          </a:prstGeom>
          <a:noFill/>
          <a:ln w="38100">
            <a:solidFill>
              <a:srgbClr val="CC3300"/>
            </a:solidFill>
            <a:round/>
            <a:headEnd/>
            <a:tailEnd/>
          </a:ln>
          <a:effectLst/>
        </p:spPr>
        <p:txBody>
          <a:bodyPr wrap="none" anchor="ctr"/>
          <a:lstStyle/>
          <a:p>
            <a:endParaRPr lang="en-US"/>
          </a:p>
        </p:txBody>
      </p:sp>
      <p:sp>
        <p:nvSpPr>
          <p:cNvPr id="506896" name="Text Box 16"/>
          <p:cNvSpPr txBox="1">
            <a:spLocks noChangeArrowheads="1"/>
          </p:cNvSpPr>
          <p:nvPr/>
        </p:nvSpPr>
        <p:spPr bwMode="auto">
          <a:xfrm>
            <a:off x="6858000" y="2414588"/>
            <a:ext cx="1752600" cy="557212"/>
          </a:xfrm>
          <a:prstGeom prst="rect">
            <a:avLst/>
          </a:prstGeom>
          <a:noFill/>
          <a:ln w="38100">
            <a:solidFill>
              <a:schemeClr val="tx1"/>
            </a:solidFill>
            <a:miter lim="800000"/>
            <a:headEnd/>
            <a:tailEnd/>
          </a:ln>
          <a:effectLst/>
        </p:spPr>
        <p:txBody>
          <a:bodyPr>
            <a:spAutoFit/>
          </a:bodyPr>
          <a:lstStyle/>
          <a:p>
            <a:pPr>
              <a:spcBef>
                <a:spcPct val="50000"/>
              </a:spcBef>
            </a:pPr>
            <a:r>
              <a:rPr lang="en-US" sz="2800">
                <a:solidFill>
                  <a:schemeClr val="bg2"/>
                </a:solidFill>
              </a:rPr>
              <a:t>0  1  0  1</a:t>
            </a:r>
          </a:p>
        </p:txBody>
      </p:sp>
      <p:sp>
        <p:nvSpPr>
          <p:cNvPr id="506897" name="Line 17"/>
          <p:cNvSpPr>
            <a:spLocks noChangeShapeType="1"/>
          </p:cNvSpPr>
          <p:nvPr/>
        </p:nvSpPr>
        <p:spPr bwMode="auto">
          <a:xfrm flipH="1">
            <a:off x="4114800" y="2743200"/>
            <a:ext cx="2667000" cy="0"/>
          </a:xfrm>
          <a:prstGeom prst="line">
            <a:avLst/>
          </a:prstGeom>
          <a:noFill/>
          <a:ln w="38100">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506895"/>
                                        </p:tgtEl>
                                        <p:attrNameLst>
                                          <p:attrName>style.visibility</p:attrName>
                                        </p:attrNameLst>
                                      </p:cBhvr>
                                      <p:to>
                                        <p:strVal val="visible"/>
                                      </p:to>
                                    </p:set>
                                    <p:anim calcmode="lin" valueType="num">
                                      <p:cBhvr additive="base">
                                        <p:cTn id="12" dur="500" fill="hold"/>
                                        <p:tgtEl>
                                          <p:spTgt spid="506895"/>
                                        </p:tgtEl>
                                        <p:attrNameLst>
                                          <p:attrName>ppt_x</p:attrName>
                                        </p:attrNameLst>
                                      </p:cBhvr>
                                      <p:tavLst>
                                        <p:tav tm="0">
                                          <p:val>
                                            <p:strVal val="1+#ppt_w/2"/>
                                          </p:val>
                                        </p:tav>
                                        <p:tav tm="100000">
                                          <p:val>
                                            <p:strVal val="#ppt_x"/>
                                          </p:val>
                                        </p:tav>
                                      </p:tavLst>
                                    </p:anim>
                                    <p:anim calcmode="lin" valueType="num">
                                      <p:cBhvr additive="base">
                                        <p:cTn id="13" dur="500" fill="hold"/>
                                        <p:tgtEl>
                                          <p:spTgt spid="506895"/>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06896"/>
                                        </p:tgtEl>
                                        <p:attrNameLst>
                                          <p:attrName>style.visibility</p:attrName>
                                        </p:attrNameLst>
                                      </p:cBhvr>
                                      <p:to>
                                        <p:strVal val="visible"/>
                                      </p:to>
                                    </p:set>
                                    <p:animEffect transition="in" filter="wipe(left)">
                                      <p:cBhvr>
                                        <p:cTn id="18" dur="2000"/>
                                        <p:tgtEl>
                                          <p:spTgt spid="5068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506897"/>
                                        </p:tgtEl>
                                        <p:attrNameLst>
                                          <p:attrName>style.visibility</p:attrName>
                                        </p:attrNameLst>
                                      </p:cBhvr>
                                      <p:to>
                                        <p:strVal val="visible"/>
                                      </p:to>
                                    </p:set>
                                    <p:animEffect transition="in" filter="wipe(right)">
                                      <p:cBhvr>
                                        <p:cTn id="23" dur="500"/>
                                        <p:tgtEl>
                                          <p:spTgt spid="506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5" grpId="0" animBg="1"/>
      <p:bldP spid="506896" grpId="0" animBg="1"/>
      <p:bldP spid="50689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Rectangle 379"/>
          <p:cNvSpPr/>
          <p:nvPr/>
        </p:nvSpPr>
        <p:spPr bwMode="auto">
          <a:xfrm>
            <a:off x="1524000" y="1828800"/>
            <a:ext cx="3429000" cy="3429000"/>
          </a:xfrm>
          <a:prstGeom prst="rect">
            <a:avLst/>
          </a:prstGeom>
          <a:solidFill>
            <a:srgbClr val="33CC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2 Round Index Protocol</a:t>
            </a:r>
            <a:endParaRPr lang="en-US" dirty="0"/>
          </a:p>
        </p:txBody>
      </p:sp>
      <p:sp>
        <p:nvSpPr>
          <p:cNvPr id="332" name="Rectangle 331"/>
          <p:cNvSpPr/>
          <p:nvPr/>
        </p:nvSpPr>
        <p:spPr bwMode="auto">
          <a:xfrm>
            <a:off x="1524000" y="3505200"/>
            <a:ext cx="1752600" cy="1752600"/>
          </a:xfrm>
          <a:prstGeom prst="rect">
            <a:avLst/>
          </a:prstGeom>
          <a:solidFill>
            <a:srgbClr val="FFDA6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33" name="Oval 332"/>
          <p:cNvSpPr/>
          <p:nvPr/>
        </p:nvSpPr>
        <p:spPr bwMode="auto">
          <a:xfrm>
            <a:off x="1600200" y="3581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34" name="Oval 333"/>
          <p:cNvSpPr/>
          <p:nvPr/>
        </p:nvSpPr>
        <p:spPr bwMode="auto">
          <a:xfrm>
            <a:off x="1828800" y="3581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35" name="Oval 334"/>
          <p:cNvSpPr/>
          <p:nvPr/>
        </p:nvSpPr>
        <p:spPr bwMode="auto">
          <a:xfrm>
            <a:off x="1981200" y="3581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36" name="Oval 335"/>
          <p:cNvSpPr/>
          <p:nvPr/>
        </p:nvSpPr>
        <p:spPr bwMode="auto">
          <a:xfrm>
            <a:off x="2209800" y="3581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37" name="Oval 336"/>
          <p:cNvSpPr/>
          <p:nvPr/>
        </p:nvSpPr>
        <p:spPr bwMode="auto">
          <a:xfrm>
            <a:off x="2514600" y="3581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38" name="Oval 337"/>
          <p:cNvSpPr/>
          <p:nvPr/>
        </p:nvSpPr>
        <p:spPr bwMode="auto">
          <a:xfrm>
            <a:off x="2895600" y="3581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39" name="Oval 338"/>
          <p:cNvSpPr/>
          <p:nvPr/>
        </p:nvSpPr>
        <p:spPr bwMode="auto">
          <a:xfrm>
            <a:off x="1676400" y="3733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0" name="Oval 339"/>
          <p:cNvSpPr/>
          <p:nvPr/>
        </p:nvSpPr>
        <p:spPr bwMode="auto">
          <a:xfrm>
            <a:off x="2133600" y="3733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1" name="Oval 340"/>
          <p:cNvSpPr/>
          <p:nvPr/>
        </p:nvSpPr>
        <p:spPr bwMode="auto">
          <a:xfrm>
            <a:off x="2743200" y="3733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2" name="Oval 341"/>
          <p:cNvSpPr/>
          <p:nvPr/>
        </p:nvSpPr>
        <p:spPr bwMode="auto">
          <a:xfrm>
            <a:off x="3124200" y="3886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3" name="Oval 342"/>
          <p:cNvSpPr/>
          <p:nvPr/>
        </p:nvSpPr>
        <p:spPr bwMode="auto">
          <a:xfrm>
            <a:off x="2971800" y="3886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4" name="Oval 343"/>
          <p:cNvSpPr/>
          <p:nvPr/>
        </p:nvSpPr>
        <p:spPr bwMode="auto">
          <a:xfrm>
            <a:off x="2819400" y="3886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5" name="Oval 344"/>
          <p:cNvSpPr/>
          <p:nvPr/>
        </p:nvSpPr>
        <p:spPr bwMode="auto">
          <a:xfrm>
            <a:off x="2438400" y="3886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6" name="Oval 345"/>
          <p:cNvSpPr/>
          <p:nvPr/>
        </p:nvSpPr>
        <p:spPr bwMode="auto">
          <a:xfrm>
            <a:off x="1905000" y="3886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7" name="Oval 346"/>
          <p:cNvSpPr/>
          <p:nvPr/>
        </p:nvSpPr>
        <p:spPr bwMode="auto">
          <a:xfrm>
            <a:off x="1676400" y="4038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8" name="Oval 347"/>
          <p:cNvSpPr/>
          <p:nvPr/>
        </p:nvSpPr>
        <p:spPr bwMode="auto">
          <a:xfrm>
            <a:off x="2057400" y="4038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9" name="Oval 348"/>
          <p:cNvSpPr/>
          <p:nvPr/>
        </p:nvSpPr>
        <p:spPr bwMode="auto">
          <a:xfrm>
            <a:off x="2667000" y="4038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50" name="Oval 349"/>
          <p:cNvSpPr/>
          <p:nvPr/>
        </p:nvSpPr>
        <p:spPr bwMode="auto">
          <a:xfrm>
            <a:off x="3048000" y="4038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51" name="Oval 350"/>
          <p:cNvSpPr/>
          <p:nvPr/>
        </p:nvSpPr>
        <p:spPr bwMode="auto">
          <a:xfrm>
            <a:off x="3124200" y="4191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52" name="Oval 351"/>
          <p:cNvSpPr/>
          <p:nvPr/>
        </p:nvSpPr>
        <p:spPr bwMode="auto">
          <a:xfrm>
            <a:off x="3124200" y="4343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53" name="Oval 352"/>
          <p:cNvSpPr/>
          <p:nvPr/>
        </p:nvSpPr>
        <p:spPr bwMode="auto">
          <a:xfrm>
            <a:off x="3124200" y="4495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54" name="Oval 353"/>
          <p:cNvSpPr/>
          <p:nvPr/>
        </p:nvSpPr>
        <p:spPr bwMode="auto">
          <a:xfrm>
            <a:off x="3124200" y="4648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55" name="Oval 354"/>
          <p:cNvSpPr/>
          <p:nvPr/>
        </p:nvSpPr>
        <p:spPr bwMode="auto">
          <a:xfrm>
            <a:off x="3124200" y="4800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56" name="Oval 355"/>
          <p:cNvSpPr/>
          <p:nvPr/>
        </p:nvSpPr>
        <p:spPr bwMode="auto">
          <a:xfrm>
            <a:off x="3124200" y="4953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57" name="Oval 356"/>
          <p:cNvSpPr/>
          <p:nvPr/>
        </p:nvSpPr>
        <p:spPr bwMode="auto">
          <a:xfrm>
            <a:off x="2971800" y="4343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58" name="Oval 357"/>
          <p:cNvSpPr/>
          <p:nvPr/>
        </p:nvSpPr>
        <p:spPr bwMode="auto">
          <a:xfrm>
            <a:off x="2590800" y="4343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59" name="Oval 358"/>
          <p:cNvSpPr/>
          <p:nvPr/>
        </p:nvSpPr>
        <p:spPr bwMode="auto">
          <a:xfrm>
            <a:off x="1905000" y="4343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60" name="Oval 359"/>
          <p:cNvSpPr/>
          <p:nvPr/>
        </p:nvSpPr>
        <p:spPr bwMode="auto">
          <a:xfrm>
            <a:off x="1676400" y="4495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61" name="Oval 360"/>
          <p:cNvSpPr/>
          <p:nvPr/>
        </p:nvSpPr>
        <p:spPr bwMode="auto">
          <a:xfrm>
            <a:off x="2057400" y="4495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62" name="Oval 361"/>
          <p:cNvSpPr/>
          <p:nvPr/>
        </p:nvSpPr>
        <p:spPr bwMode="auto">
          <a:xfrm>
            <a:off x="2209800" y="4495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63" name="Oval 362"/>
          <p:cNvSpPr/>
          <p:nvPr/>
        </p:nvSpPr>
        <p:spPr bwMode="auto">
          <a:xfrm>
            <a:off x="2362200" y="4495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64" name="Oval 363"/>
          <p:cNvSpPr/>
          <p:nvPr/>
        </p:nvSpPr>
        <p:spPr bwMode="auto">
          <a:xfrm>
            <a:off x="2667000" y="4495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65" name="Oval 364"/>
          <p:cNvSpPr/>
          <p:nvPr/>
        </p:nvSpPr>
        <p:spPr bwMode="auto">
          <a:xfrm>
            <a:off x="2971800" y="4648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66" name="Oval 365"/>
          <p:cNvSpPr/>
          <p:nvPr/>
        </p:nvSpPr>
        <p:spPr bwMode="auto">
          <a:xfrm>
            <a:off x="2667000" y="4800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67" name="Oval 366"/>
          <p:cNvSpPr/>
          <p:nvPr/>
        </p:nvSpPr>
        <p:spPr bwMode="auto">
          <a:xfrm>
            <a:off x="2209800" y="4800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68" name="Oval 367"/>
          <p:cNvSpPr/>
          <p:nvPr/>
        </p:nvSpPr>
        <p:spPr bwMode="auto">
          <a:xfrm>
            <a:off x="1828800" y="4800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69" name="Oval 368"/>
          <p:cNvSpPr/>
          <p:nvPr/>
        </p:nvSpPr>
        <p:spPr bwMode="auto">
          <a:xfrm>
            <a:off x="1981200" y="4648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70" name="Oval 369"/>
          <p:cNvSpPr/>
          <p:nvPr/>
        </p:nvSpPr>
        <p:spPr bwMode="auto">
          <a:xfrm>
            <a:off x="2133600" y="4953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71" name="Oval 370"/>
          <p:cNvSpPr/>
          <p:nvPr/>
        </p:nvSpPr>
        <p:spPr bwMode="auto">
          <a:xfrm>
            <a:off x="2286000" y="5105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72" name="Oval 371"/>
          <p:cNvSpPr/>
          <p:nvPr/>
        </p:nvSpPr>
        <p:spPr bwMode="auto">
          <a:xfrm>
            <a:off x="2667000" y="5105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73" name="Oval 372"/>
          <p:cNvSpPr/>
          <p:nvPr/>
        </p:nvSpPr>
        <p:spPr bwMode="auto">
          <a:xfrm>
            <a:off x="2971800" y="5105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74" name="Oval 373"/>
          <p:cNvSpPr/>
          <p:nvPr/>
        </p:nvSpPr>
        <p:spPr bwMode="auto">
          <a:xfrm>
            <a:off x="2819400" y="4953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75" name="Oval 374"/>
          <p:cNvSpPr/>
          <p:nvPr/>
        </p:nvSpPr>
        <p:spPr bwMode="auto">
          <a:xfrm>
            <a:off x="2514600" y="4953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76" name="Oval 375"/>
          <p:cNvSpPr/>
          <p:nvPr/>
        </p:nvSpPr>
        <p:spPr bwMode="auto">
          <a:xfrm>
            <a:off x="1676400" y="4953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77" name="Oval 376"/>
          <p:cNvSpPr/>
          <p:nvPr/>
        </p:nvSpPr>
        <p:spPr bwMode="auto">
          <a:xfrm>
            <a:off x="1905000" y="5105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78" name="Oval 377"/>
          <p:cNvSpPr/>
          <p:nvPr/>
        </p:nvSpPr>
        <p:spPr bwMode="auto">
          <a:xfrm>
            <a:off x="2133600" y="5105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79" name="TextBox 378"/>
          <p:cNvSpPr txBox="1"/>
          <p:nvPr/>
        </p:nvSpPr>
        <p:spPr>
          <a:xfrm>
            <a:off x="1371600" y="5334000"/>
            <a:ext cx="2057400" cy="1015663"/>
          </a:xfrm>
          <a:prstGeom prst="rect">
            <a:avLst/>
          </a:prstGeom>
          <a:noFill/>
        </p:spPr>
        <p:txBody>
          <a:bodyPr wrap="square" rtlCol="0">
            <a:spAutoFit/>
          </a:bodyPr>
          <a:lstStyle/>
          <a:p>
            <a:r>
              <a:rPr lang="en-US" sz="2000" b="0" dirty="0" smtClean="0">
                <a:latin typeface="+mn-lt"/>
              </a:rPr>
              <a:t>Data indexed </a:t>
            </a:r>
            <a:br>
              <a:rPr lang="en-US" sz="2000" b="0" dirty="0" smtClean="0">
                <a:latin typeface="+mn-lt"/>
              </a:rPr>
            </a:br>
            <a:r>
              <a:rPr lang="en-US" sz="2000" b="0" dirty="0" smtClean="0">
                <a:latin typeface="+mn-lt"/>
              </a:rPr>
              <a:t>in Boolean hypercube </a:t>
            </a:r>
            <a:r>
              <a:rPr lang="en-US" sz="2000" b="0" dirty="0" smtClean="0">
                <a:solidFill>
                  <a:schemeClr val="bg2"/>
                </a:solidFill>
                <a:latin typeface="+mn-lt"/>
              </a:rPr>
              <a:t>{0,1}</a:t>
            </a:r>
            <a:r>
              <a:rPr lang="en-US" sz="2000" b="0" baseline="30000" dirty="0" smtClean="0">
                <a:solidFill>
                  <a:schemeClr val="bg2"/>
                </a:solidFill>
                <a:latin typeface="+mn-lt"/>
              </a:rPr>
              <a:t>b</a:t>
            </a:r>
            <a:endParaRPr lang="en-US" sz="2000" b="0" baseline="30000" dirty="0">
              <a:solidFill>
                <a:schemeClr val="bg2"/>
              </a:solidFill>
              <a:latin typeface="+mn-lt"/>
            </a:endParaRPr>
          </a:p>
        </p:txBody>
      </p:sp>
      <p:grpSp>
        <p:nvGrpSpPr>
          <p:cNvPr id="569" name="Group 568"/>
          <p:cNvGrpSpPr/>
          <p:nvPr/>
        </p:nvGrpSpPr>
        <p:grpSpPr>
          <a:xfrm>
            <a:off x="3352800" y="3505200"/>
            <a:ext cx="1600200" cy="1600200"/>
            <a:chOff x="3048000" y="3962400"/>
            <a:chExt cx="1600200" cy="1600200"/>
          </a:xfrm>
        </p:grpSpPr>
        <p:sp>
          <p:nvSpPr>
            <p:cNvPr id="475" name="Oval 474"/>
            <p:cNvSpPr/>
            <p:nvPr/>
          </p:nvSpPr>
          <p:spPr bwMode="auto">
            <a:xfrm rot="5400000">
              <a:off x="4572000" y="3962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76" name="Oval 475"/>
            <p:cNvSpPr/>
            <p:nvPr/>
          </p:nvSpPr>
          <p:spPr bwMode="auto">
            <a:xfrm rot="5400000">
              <a:off x="4572000" y="4191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77" name="Oval 476"/>
            <p:cNvSpPr/>
            <p:nvPr/>
          </p:nvSpPr>
          <p:spPr bwMode="auto">
            <a:xfrm rot="5400000">
              <a:off x="4572000" y="4343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78" name="Oval 477"/>
            <p:cNvSpPr/>
            <p:nvPr/>
          </p:nvSpPr>
          <p:spPr bwMode="auto">
            <a:xfrm rot="5400000">
              <a:off x="4572000" y="4572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79" name="Oval 478"/>
            <p:cNvSpPr/>
            <p:nvPr/>
          </p:nvSpPr>
          <p:spPr bwMode="auto">
            <a:xfrm rot="5400000">
              <a:off x="4572000" y="4876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80" name="Oval 479"/>
            <p:cNvSpPr/>
            <p:nvPr/>
          </p:nvSpPr>
          <p:spPr bwMode="auto">
            <a:xfrm rot="5400000">
              <a:off x="4572000" y="5257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81" name="Oval 480"/>
            <p:cNvSpPr/>
            <p:nvPr/>
          </p:nvSpPr>
          <p:spPr bwMode="auto">
            <a:xfrm rot="5400000">
              <a:off x="4419600" y="40386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82" name="Oval 481"/>
            <p:cNvSpPr/>
            <p:nvPr/>
          </p:nvSpPr>
          <p:spPr bwMode="auto">
            <a:xfrm rot="5400000">
              <a:off x="4419600" y="44958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83" name="Oval 482"/>
            <p:cNvSpPr/>
            <p:nvPr/>
          </p:nvSpPr>
          <p:spPr bwMode="auto">
            <a:xfrm rot="5400000">
              <a:off x="4419600" y="51054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84" name="Oval 483"/>
            <p:cNvSpPr/>
            <p:nvPr/>
          </p:nvSpPr>
          <p:spPr bwMode="auto">
            <a:xfrm rot="5400000">
              <a:off x="4267200" y="54864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85" name="Oval 484"/>
            <p:cNvSpPr/>
            <p:nvPr/>
          </p:nvSpPr>
          <p:spPr bwMode="auto">
            <a:xfrm rot="5400000">
              <a:off x="4267200" y="53340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86" name="Oval 485"/>
            <p:cNvSpPr/>
            <p:nvPr/>
          </p:nvSpPr>
          <p:spPr bwMode="auto">
            <a:xfrm rot="5400000">
              <a:off x="4267200" y="51816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87" name="Oval 486"/>
            <p:cNvSpPr/>
            <p:nvPr/>
          </p:nvSpPr>
          <p:spPr bwMode="auto">
            <a:xfrm rot="5400000">
              <a:off x="4267200" y="4800600"/>
              <a:ext cx="76200" cy="76200"/>
            </a:xfrm>
            <a:prstGeom prst="ellips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88" name="Oval 487"/>
            <p:cNvSpPr/>
            <p:nvPr/>
          </p:nvSpPr>
          <p:spPr bwMode="auto">
            <a:xfrm rot="5400000">
              <a:off x="4267200" y="42672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89" name="Oval 488"/>
            <p:cNvSpPr/>
            <p:nvPr/>
          </p:nvSpPr>
          <p:spPr bwMode="auto">
            <a:xfrm rot="5400000">
              <a:off x="4114800" y="4038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90" name="Oval 489"/>
            <p:cNvSpPr/>
            <p:nvPr/>
          </p:nvSpPr>
          <p:spPr bwMode="auto">
            <a:xfrm rot="5400000">
              <a:off x="4114800" y="44196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91" name="Oval 490"/>
            <p:cNvSpPr/>
            <p:nvPr/>
          </p:nvSpPr>
          <p:spPr bwMode="auto">
            <a:xfrm rot="5400000">
              <a:off x="4114800" y="50292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92" name="Oval 491"/>
            <p:cNvSpPr/>
            <p:nvPr/>
          </p:nvSpPr>
          <p:spPr bwMode="auto">
            <a:xfrm rot="5400000">
              <a:off x="4114800" y="5410200"/>
              <a:ext cx="76200" cy="76200"/>
            </a:xfrm>
            <a:prstGeom prst="ellips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93" name="Oval 492"/>
            <p:cNvSpPr/>
            <p:nvPr/>
          </p:nvSpPr>
          <p:spPr bwMode="auto">
            <a:xfrm rot="5400000">
              <a:off x="3962400" y="5486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94" name="Oval 493"/>
            <p:cNvSpPr/>
            <p:nvPr/>
          </p:nvSpPr>
          <p:spPr bwMode="auto">
            <a:xfrm rot="5400000">
              <a:off x="3810000" y="54864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95" name="Oval 494"/>
            <p:cNvSpPr/>
            <p:nvPr/>
          </p:nvSpPr>
          <p:spPr bwMode="auto">
            <a:xfrm rot="5400000">
              <a:off x="3657600" y="5486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96" name="Oval 495"/>
            <p:cNvSpPr/>
            <p:nvPr/>
          </p:nvSpPr>
          <p:spPr bwMode="auto">
            <a:xfrm rot="5400000">
              <a:off x="3505200" y="5486400"/>
              <a:ext cx="76200" cy="76200"/>
            </a:xfrm>
            <a:prstGeom prst="ellips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97" name="Oval 496"/>
            <p:cNvSpPr/>
            <p:nvPr/>
          </p:nvSpPr>
          <p:spPr bwMode="auto">
            <a:xfrm rot="5400000">
              <a:off x="3352800" y="5486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98" name="Oval 497"/>
            <p:cNvSpPr/>
            <p:nvPr/>
          </p:nvSpPr>
          <p:spPr bwMode="auto">
            <a:xfrm rot="5400000">
              <a:off x="3200400" y="5486400"/>
              <a:ext cx="76200" cy="76200"/>
            </a:xfrm>
            <a:prstGeom prst="ellips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99" name="Oval 498"/>
            <p:cNvSpPr/>
            <p:nvPr/>
          </p:nvSpPr>
          <p:spPr bwMode="auto">
            <a:xfrm rot="5400000">
              <a:off x="3810000" y="53340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00" name="Oval 499"/>
            <p:cNvSpPr/>
            <p:nvPr/>
          </p:nvSpPr>
          <p:spPr bwMode="auto">
            <a:xfrm rot="5400000">
              <a:off x="3810000" y="49530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01" name="Oval 500"/>
            <p:cNvSpPr/>
            <p:nvPr/>
          </p:nvSpPr>
          <p:spPr bwMode="auto">
            <a:xfrm rot="5400000">
              <a:off x="3810000" y="4267200"/>
              <a:ext cx="76200" cy="76200"/>
            </a:xfrm>
            <a:prstGeom prst="ellips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02" name="Oval 501"/>
            <p:cNvSpPr/>
            <p:nvPr/>
          </p:nvSpPr>
          <p:spPr bwMode="auto">
            <a:xfrm rot="5400000">
              <a:off x="3657600" y="40386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03" name="Oval 502"/>
            <p:cNvSpPr/>
            <p:nvPr/>
          </p:nvSpPr>
          <p:spPr bwMode="auto">
            <a:xfrm rot="5400000">
              <a:off x="3657600" y="4419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04" name="Oval 503"/>
            <p:cNvSpPr/>
            <p:nvPr/>
          </p:nvSpPr>
          <p:spPr bwMode="auto">
            <a:xfrm rot="5400000">
              <a:off x="3657600" y="4572000"/>
              <a:ext cx="76200" cy="76200"/>
            </a:xfrm>
            <a:prstGeom prst="ellips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05" name="Oval 504"/>
            <p:cNvSpPr/>
            <p:nvPr/>
          </p:nvSpPr>
          <p:spPr bwMode="auto">
            <a:xfrm rot="5400000">
              <a:off x="3657600" y="47244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06" name="Oval 505"/>
            <p:cNvSpPr/>
            <p:nvPr/>
          </p:nvSpPr>
          <p:spPr bwMode="auto">
            <a:xfrm rot="5400000">
              <a:off x="3657600" y="50292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07" name="Oval 506"/>
            <p:cNvSpPr/>
            <p:nvPr/>
          </p:nvSpPr>
          <p:spPr bwMode="auto">
            <a:xfrm rot="5400000">
              <a:off x="3505200" y="53340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08" name="Oval 507"/>
            <p:cNvSpPr/>
            <p:nvPr/>
          </p:nvSpPr>
          <p:spPr bwMode="auto">
            <a:xfrm rot="5400000">
              <a:off x="3352800" y="50292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09" name="Oval 508"/>
            <p:cNvSpPr/>
            <p:nvPr/>
          </p:nvSpPr>
          <p:spPr bwMode="auto">
            <a:xfrm rot="5400000">
              <a:off x="3352800" y="45720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10" name="Oval 509"/>
            <p:cNvSpPr/>
            <p:nvPr/>
          </p:nvSpPr>
          <p:spPr bwMode="auto">
            <a:xfrm rot="5400000">
              <a:off x="3352800" y="4191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11" name="Oval 510"/>
            <p:cNvSpPr/>
            <p:nvPr/>
          </p:nvSpPr>
          <p:spPr bwMode="auto">
            <a:xfrm rot="5400000">
              <a:off x="3505200" y="43434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12" name="Oval 511"/>
            <p:cNvSpPr/>
            <p:nvPr/>
          </p:nvSpPr>
          <p:spPr bwMode="auto">
            <a:xfrm rot="5400000">
              <a:off x="3200400" y="4495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13" name="Oval 512"/>
            <p:cNvSpPr/>
            <p:nvPr/>
          </p:nvSpPr>
          <p:spPr bwMode="auto">
            <a:xfrm rot="5400000">
              <a:off x="3048000" y="46482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14" name="Oval 513"/>
            <p:cNvSpPr/>
            <p:nvPr/>
          </p:nvSpPr>
          <p:spPr bwMode="auto">
            <a:xfrm rot="5400000">
              <a:off x="3048000" y="5029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15" name="Oval 514"/>
            <p:cNvSpPr/>
            <p:nvPr/>
          </p:nvSpPr>
          <p:spPr bwMode="auto">
            <a:xfrm rot="5400000">
              <a:off x="3048000" y="53340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16" name="Oval 515"/>
            <p:cNvSpPr/>
            <p:nvPr/>
          </p:nvSpPr>
          <p:spPr bwMode="auto">
            <a:xfrm rot="5400000">
              <a:off x="3200400" y="51816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17" name="Oval 516"/>
            <p:cNvSpPr/>
            <p:nvPr/>
          </p:nvSpPr>
          <p:spPr bwMode="auto">
            <a:xfrm rot="5400000">
              <a:off x="3200400" y="48768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18" name="Oval 517"/>
            <p:cNvSpPr/>
            <p:nvPr/>
          </p:nvSpPr>
          <p:spPr bwMode="auto">
            <a:xfrm rot="5400000">
              <a:off x="3200400" y="40386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19" name="Oval 518"/>
            <p:cNvSpPr/>
            <p:nvPr/>
          </p:nvSpPr>
          <p:spPr bwMode="auto">
            <a:xfrm rot="5400000">
              <a:off x="3048000" y="4267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20" name="Oval 519"/>
            <p:cNvSpPr/>
            <p:nvPr/>
          </p:nvSpPr>
          <p:spPr bwMode="auto">
            <a:xfrm rot="5400000">
              <a:off x="3048000" y="44958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grpSp>
        <p:nvGrpSpPr>
          <p:cNvPr id="568" name="Group 567"/>
          <p:cNvGrpSpPr/>
          <p:nvPr/>
        </p:nvGrpSpPr>
        <p:grpSpPr>
          <a:xfrm>
            <a:off x="1600200" y="1828800"/>
            <a:ext cx="3276600" cy="1600200"/>
            <a:chOff x="1295400" y="2286000"/>
            <a:chExt cx="3276600" cy="1600200"/>
          </a:xfrm>
        </p:grpSpPr>
        <p:sp>
          <p:nvSpPr>
            <p:cNvPr id="427" name="Oval 426"/>
            <p:cNvSpPr/>
            <p:nvPr/>
          </p:nvSpPr>
          <p:spPr bwMode="auto">
            <a:xfrm rot="5400000">
              <a:off x="4495800" y="2286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28" name="Oval 427"/>
            <p:cNvSpPr/>
            <p:nvPr/>
          </p:nvSpPr>
          <p:spPr bwMode="auto">
            <a:xfrm rot="5400000">
              <a:off x="4495800" y="25146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29" name="Oval 428"/>
            <p:cNvSpPr/>
            <p:nvPr/>
          </p:nvSpPr>
          <p:spPr bwMode="auto">
            <a:xfrm rot="5400000">
              <a:off x="4495800" y="26670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30" name="Oval 429"/>
            <p:cNvSpPr/>
            <p:nvPr/>
          </p:nvSpPr>
          <p:spPr bwMode="auto">
            <a:xfrm rot="5400000">
              <a:off x="4495800" y="2895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31" name="Oval 430"/>
            <p:cNvSpPr/>
            <p:nvPr/>
          </p:nvSpPr>
          <p:spPr bwMode="auto">
            <a:xfrm rot="5400000">
              <a:off x="4495800" y="32004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32" name="Oval 431"/>
            <p:cNvSpPr/>
            <p:nvPr/>
          </p:nvSpPr>
          <p:spPr bwMode="auto">
            <a:xfrm rot="5400000">
              <a:off x="4495800" y="3581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33" name="Oval 432"/>
            <p:cNvSpPr/>
            <p:nvPr/>
          </p:nvSpPr>
          <p:spPr bwMode="auto">
            <a:xfrm rot="5400000">
              <a:off x="4343400" y="23622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34" name="Oval 433"/>
            <p:cNvSpPr/>
            <p:nvPr/>
          </p:nvSpPr>
          <p:spPr bwMode="auto">
            <a:xfrm rot="5400000">
              <a:off x="4343400" y="28194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35" name="Oval 434"/>
            <p:cNvSpPr/>
            <p:nvPr/>
          </p:nvSpPr>
          <p:spPr bwMode="auto">
            <a:xfrm rot="5400000">
              <a:off x="4343400" y="3429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36" name="Oval 435"/>
            <p:cNvSpPr/>
            <p:nvPr/>
          </p:nvSpPr>
          <p:spPr bwMode="auto">
            <a:xfrm rot="5400000">
              <a:off x="4191000" y="3810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37" name="Oval 436"/>
            <p:cNvSpPr/>
            <p:nvPr/>
          </p:nvSpPr>
          <p:spPr bwMode="auto">
            <a:xfrm rot="5400000">
              <a:off x="4191000" y="36576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38" name="Oval 437"/>
            <p:cNvSpPr/>
            <p:nvPr/>
          </p:nvSpPr>
          <p:spPr bwMode="auto">
            <a:xfrm rot="5400000">
              <a:off x="4191000" y="35052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39" name="Oval 438"/>
            <p:cNvSpPr/>
            <p:nvPr/>
          </p:nvSpPr>
          <p:spPr bwMode="auto">
            <a:xfrm rot="5400000">
              <a:off x="4191000" y="3124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40" name="Oval 439"/>
            <p:cNvSpPr/>
            <p:nvPr/>
          </p:nvSpPr>
          <p:spPr bwMode="auto">
            <a:xfrm rot="5400000">
              <a:off x="4191000" y="2590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41" name="Oval 440"/>
            <p:cNvSpPr/>
            <p:nvPr/>
          </p:nvSpPr>
          <p:spPr bwMode="auto">
            <a:xfrm rot="5400000">
              <a:off x="4038600" y="23622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42" name="Oval 441"/>
            <p:cNvSpPr/>
            <p:nvPr/>
          </p:nvSpPr>
          <p:spPr bwMode="auto">
            <a:xfrm rot="5400000">
              <a:off x="4038600" y="27432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43" name="Oval 442"/>
            <p:cNvSpPr/>
            <p:nvPr/>
          </p:nvSpPr>
          <p:spPr bwMode="auto">
            <a:xfrm rot="5400000">
              <a:off x="4038600" y="3352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44" name="Oval 443"/>
            <p:cNvSpPr/>
            <p:nvPr/>
          </p:nvSpPr>
          <p:spPr bwMode="auto">
            <a:xfrm rot="5400000">
              <a:off x="4038600" y="3733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45" name="Oval 444"/>
            <p:cNvSpPr/>
            <p:nvPr/>
          </p:nvSpPr>
          <p:spPr bwMode="auto">
            <a:xfrm rot="5400000">
              <a:off x="3886200" y="3810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46" name="Oval 445"/>
            <p:cNvSpPr/>
            <p:nvPr/>
          </p:nvSpPr>
          <p:spPr bwMode="auto">
            <a:xfrm rot="5400000">
              <a:off x="3733800" y="38100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47" name="Oval 446"/>
            <p:cNvSpPr/>
            <p:nvPr/>
          </p:nvSpPr>
          <p:spPr bwMode="auto">
            <a:xfrm rot="5400000">
              <a:off x="3581400" y="3810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48" name="Oval 447"/>
            <p:cNvSpPr/>
            <p:nvPr/>
          </p:nvSpPr>
          <p:spPr bwMode="auto">
            <a:xfrm rot="5400000">
              <a:off x="3429000" y="38100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49" name="Oval 448"/>
            <p:cNvSpPr/>
            <p:nvPr/>
          </p:nvSpPr>
          <p:spPr bwMode="auto">
            <a:xfrm rot="5400000">
              <a:off x="3276600" y="38100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50" name="Oval 449"/>
            <p:cNvSpPr/>
            <p:nvPr/>
          </p:nvSpPr>
          <p:spPr bwMode="auto">
            <a:xfrm rot="5400000">
              <a:off x="3124200" y="3810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51" name="Oval 450"/>
            <p:cNvSpPr/>
            <p:nvPr/>
          </p:nvSpPr>
          <p:spPr bwMode="auto">
            <a:xfrm rot="5400000">
              <a:off x="3733800" y="3657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52" name="Oval 451"/>
            <p:cNvSpPr/>
            <p:nvPr/>
          </p:nvSpPr>
          <p:spPr bwMode="auto">
            <a:xfrm rot="5400000">
              <a:off x="3733800" y="32766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53" name="Oval 452"/>
            <p:cNvSpPr/>
            <p:nvPr/>
          </p:nvSpPr>
          <p:spPr bwMode="auto">
            <a:xfrm rot="5400000">
              <a:off x="3733800" y="25908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54" name="Oval 453"/>
            <p:cNvSpPr/>
            <p:nvPr/>
          </p:nvSpPr>
          <p:spPr bwMode="auto">
            <a:xfrm rot="5400000">
              <a:off x="3581400" y="2362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55" name="Oval 454"/>
            <p:cNvSpPr/>
            <p:nvPr/>
          </p:nvSpPr>
          <p:spPr bwMode="auto">
            <a:xfrm rot="5400000">
              <a:off x="3581400" y="27432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56" name="Oval 455"/>
            <p:cNvSpPr/>
            <p:nvPr/>
          </p:nvSpPr>
          <p:spPr bwMode="auto">
            <a:xfrm rot="5400000">
              <a:off x="3581400" y="2895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57" name="Oval 456"/>
            <p:cNvSpPr/>
            <p:nvPr/>
          </p:nvSpPr>
          <p:spPr bwMode="auto">
            <a:xfrm rot="5400000">
              <a:off x="3581400" y="30480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58" name="Oval 457"/>
            <p:cNvSpPr/>
            <p:nvPr/>
          </p:nvSpPr>
          <p:spPr bwMode="auto">
            <a:xfrm rot="5400000">
              <a:off x="3581400" y="3352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59" name="Oval 458"/>
            <p:cNvSpPr/>
            <p:nvPr/>
          </p:nvSpPr>
          <p:spPr bwMode="auto">
            <a:xfrm rot="5400000">
              <a:off x="3429000" y="3657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60" name="Oval 459"/>
            <p:cNvSpPr/>
            <p:nvPr/>
          </p:nvSpPr>
          <p:spPr bwMode="auto">
            <a:xfrm rot="5400000">
              <a:off x="3276600" y="33528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61" name="Oval 460"/>
            <p:cNvSpPr/>
            <p:nvPr/>
          </p:nvSpPr>
          <p:spPr bwMode="auto">
            <a:xfrm rot="5400000">
              <a:off x="3276600" y="2895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62" name="Oval 461"/>
            <p:cNvSpPr/>
            <p:nvPr/>
          </p:nvSpPr>
          <p:spPr bwMode="auto">
            <a:xfrm rot="5400000">
              <a:off x="3276600" y="25146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63" name="Oval 462"/>
            <p:cNvSpPr/>
            <p:nvPr/>
          </p:nvSpPr>
          <p:spPr bwMode="auto">
            <a:xfrm rot="5400000">
              <a:off x="3429000" y="2667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64" name="Oval 463"/>
            <p:cNvSpPr/>
            <p:nvPr/>
          </p:nvSpPr>
          <p:spPr bwMode="auto">
            <a:xfrm rot="5400000">
              <a:off x="3124200" y="2819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65" name="Oval 464"/>
            <p:cNvSpPr/>
            <p:nvPr/>
          </p:nvSpPr>
          <p:spPr bwMode="auto">
            <a:xfrm rot="5400000">
              <a:off x="2971800" y="2971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66" name="Oval 465"/>
            <p:cNvSpPr/>
            <p:nvPr/>
          </p:nvSpPr>
          <p:spPr bwMode="auto">
            <a:xfrm rot="5400000">
              <a:off x="2971800" y="3352800"/>
              <a:ext cx="76200" cy="76200"/>
            </a:xfrm>
            <a:prstGeom prst="ellips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67" name="Oval 466"/>
            <p:cNvSpPr/>
            <p:nvPr/>
          </p:nvSpPr>
          <p:spPr bwMode="auto">
            <a:xfrm rot="5400000">
              <a:off x="2971800" y="36576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68" name="Oval 467"/>
            <p:cNvSpPr/>
            <p:nvPr/>
          </p:nvSpPr>
          <p:spPr bwMode="auto">
            <a:xfrm rot="5400000">
              <a:off x="3124200" y="3505200"/>
              <a:ext cx="76200" cy="76200"/>
            </a:xfrm>
            <a:prstGeom prst="ellips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69" name="Oval 468"/>
            <p:cNvSpPr/>
            <p:nvPr/>
          </p:nvSpPr>
          <p:spPr bwMode="auto">
            <a:xfrm rot="5400000">
              <a:off x="3124200" y="3200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70" name="Oval 469"/>
            <p:cNvSpPr/>
            <p:nvPr/>
          </p:nvSpPr>
          <p:spPr bwMode="auto">
            <a:xfrm rot="5400000">
              <a:off x="3124200" y="23622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71" name="Oval 470"/>
            <p:cNvSpPr/>
            <p:nvPr/>
          </p:nvSpPr>
          <p:spPr bwMode="auto">
            <a:xfrm rot="5400000">
              <a:off x="2971800" y="25908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72" name="Oval 471"/>
            <p:cNvSpPr/>
            <p:nvPr/>
          </p:nvSpPr>
          <p:spPr bwMode="auto">
            <a:xfrm rot="5400000">
              <a:off x="2971800" y="28194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22" name="Oval 521"/>
            <p:cNvSpPr/>
            <p:nvPr/>
          </p:nvSpPr>
          <p:spPr bwMode="auto">
            <a:xfrm rot="5400000">
              <a:off x="2819400" y="2286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23" name="Oval 522"/>
            <p:cNvSpPr/>
            <p:nvPr/>
          </p:nvSpPr>
          <p:spPr bwMode="auto">
            <a:xfrm rot="5400000">
              <a:off x="2819400" y="25146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24" name="Oval 523"/>
            <p:cNvSpPr/>
            <p:nvPr/>
          </p:nvSpPr>
          <p:spPr bwMode="auto">
            <a:xfrm rot="5400000">
              <a:off x="2819400" y="26670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25" name="Oval 524"/>
            <p:cNvSpPr/>
            <p:nvPr/>
          </p:nvSpPr>
          <p:spPr bwMode="auto">
            <a:xfrm rot="5400000">
              <a:off x="2819400" y="28956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26" name="Oval 525"/>
            <p:cNvSpPr/>
            <p:nvPr/>
          </p:nvSpPr>
          <p:spPr bwMode="auto">
            <a:xfrm rot="5400000">
              <a:off x="2819400" y="32004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27" name="Oval 526"/>
            <p:cNvSpPr/>
            <p:nvPr/>
          </p:nvSpPr>
          <p:spPr bwMode="auto">
            <a:xfrm rot="5400000">
              <a:off x="2819400" y="35814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28" name="Oval 527"/>
            <p:cNvSpPr/>
            <p:nvPr/>
          </p:nvSpPr>
          <p:spPr bwMode="auto">
            <a:xfrm rot="5400000">
              <a:off x="2667000" y="2362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29" name="Oval 528"/>
            <p:cNvSpPr/>
            <p:nvPr/>
          </p:nvSpPr>
          <p:spPr bwMode="auto">
            <a:xfrm rot="5400000">
              <a:off x="2667000" y="2819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30" name="Oval 529"/>
            <p:cNvSpPr/>
            <p:nvPr/>
          </p:nvSpPr>
          <p:spPr bwMode="auto">
            <a:xfrm rot="5400000">
              <a:off x="2667000" y="3429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31" name="Oval 530"/>
            <p:cNvSpPr/>
            <p:nvPr/>
          </p:nvSpPr>
          <p:spPr bwMode="auto">
            <a:xfrm rot="5400000">
              <a:off x="2514600" y="38100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32" name="Oval 531"/>
            <p:cNvSpPr/>
            <p:nvPr/>
          </p:nvSpPr>
          <p:spPr bwMode="auto">
            <a:xfrm rot="5400000">
              <a:off x="2514600" y="36576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33" name="Oval 532"/>
            <p:cNvSpPr/>
            <p:nvPr/>
          </p:nvSpPr>
          <p:spPr bwMode="auto">
            <a:xfrm rot="5400000">
              <a:off x="2514600" y="35052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34" name="Oval 533"/>
            <p:cNvSpPr/>
            <p:nvPr/>
          </p:nvSpPr>
          <p:spPr bwMode="auto">
            <a:xfrm rot="5400000">
              <a:off x="2514600" y="3124200"/>
              <a:ext cx="76200" cy="76200"/>
            </a:xfrm>
            <a:prstGeom prst="ellips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35" name="Oval 534"/>
            <p:cNvSpPr/>
            <p:nvPr/>
          </p:nvSpPr>
          <p:spPr bwMode="auto">
            <a:xfrm rot="5400000">
              <a:off x="2514600" y="2590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36" name="Oval 535"/>
            <p:cNvSpPr/>
            <p:nvPr/>
          </p:nvSpPr>
          <p:spPr bwMode="auto">
            <a:xfrm rot="5400000">
              <a:off x="2362200" y="2362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37" name="Oval 536"/>
            <p:cNvSpPr/>
            <p:nvPr/>
          </p:nvSpPr>
          <p:spPr bwMode="auto">
            <a:xfrm rot="5400000">
              <a:off x="2362200" y="27432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38" name="Oval 537"/>
            <p:cNvSpPr/>
            <p:nvPr/>
          </p:nvSpPr>
          <p:spPr bwMode="auto">
            <a:xfrm rot="5400000">
              <a:off x="2362200" y="3352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39" name="Oval 538"/>
            <p:cNvSpPr/>
            <p:nvPr/>
          </p:nvSpPr>
          <p:spPr bwMode="auto">
            <a:xfrm rot="5400000">
              <a:off x="2362200" y="37338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40" name="Oval 539"/>
            <p:cNvSpPr/>
            <p:nvPr/>
          </p:nvSpPr>
          <p:spPr bwMode="auto">
            <a:xfrm rot="5400000">
              <a:off x="2209800" y="38100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41" name="Oval 540"/>
            <p:cNvSpPr/>
            <p:nvPr/>
          </p:nvSpPr>
          <p:spPr bwMode="auto">
            <a:xfrm rot="5400000">
              <a:off x="2057400" y="38100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42" name="Oval 541"/>
            <p:cNvSpPr/>
            <p:nvPr/>
          </p:nvSpPr>
          <p:spPr bwMode="auto">
            <a:xfrm rot="5400000">
              <a:off x="1905000" y="3810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43" name="Oval 542"/>
            <p:cNvSpPr/>
            <p:nvPr/>
          </p:nvSpPr>
          <p:spPr bwMode="auto">
            <a:xfrm rot="5400000">
              <a:off x="1752600" y="38100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44" name="Oval 543"/>
            <p:cNvSpPr/>
            <p:nvPr/>
          </p:nvSpPr>
          <p:spPr bwMode="auto">
            <a:xfrm rot="5400000">
              <a:off x="1600200" y="38100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45" name="Oval 544"/>
            <p:cNvSpPr/>
            <p:nvPr/>
          </p:nvSpPr>
          <p:spPr bwMode="auto">
            <a:xfrm rot="5400000">
              <a:off x="1447800" y="38100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46" name="Oval 545"/>
            <p:cNvSpPr/>
            <p:nvPr/>
          </p:nvSpPr>
          <p:spPr bwMode="auto">
            <a:xfrm rot="5400000">
              <a:off x="2057400" y="36576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47" name="Oval 546"/>
            <p:cNvSpPr/>
            <p:nvPr/>
          </p:nvSpPr>
          <p:spPr bwMode="auto">
            <a:xfrm rot="5400000">
              <a:off x="2057400" y="32766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48" name="Oval 547"/>
            <p:cNvSpPr/>
            <p:nvPr/>
          </p:nvSpPr>
          <p:spPr bwMode="auto">
            <a:xfrm rot="5400000">
              <a:off x="2057400" y="2590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49" name="Oval 548"/>
            <p:cNvSpPr/>
            <p:nvPr/>
          </p:nvSpPr>
          <p:spPr bwMode="auto">
            <a:xfrm rot="5400000">
              <a:off x="1905000" y="23622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50" name="Oval 549"/>
            <p:cNvSpPr/>
            <p:nvPr/>
          </p:nvSpPr>
          <p:spPr bwMode="auto">
            <a:xfrm rot="5400000">
              <a:off x="1905000" y="27432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51" name="Oval 550"/>
            <p:cNvSpPr/>
            <p:nvPr/>
          </p:nvSpPr>
          <p:spPr bwMode="auto">
            <a:xfrm rot="5400000">
              <a:off x="1905000" y="28956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52" name="Oval 551"/>
            <p:cNvSpPr/>
            <p:nvPr/>
          </p:nvSpPr>
          <p:spPr bwMode="auto">
            <a:xfrm rot="5400000">
              <a:off x="1905000" y="30480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53" name="Oval 552"/>
            <p:cNvSpPr/>
            <p:nvPr/>
          </p:nvSpPr>
          <p:spPr bwMode="auto">
            <a:xfrm rot="5400000">
              <a:off x="1905000" y="3352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54" name="Oval 553"/>
            <p:cNvSpPr/>
            <p:nvPr/>
          </p:nvSpPr>
          <p:spPr bwMode="auto">
            <a:xfrm rot="5400000">
              <a:off x="1752600" y="36576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55" name="Oval 554"/>
            <p:cNvSpPr/>
            <p:nvPr/>
          </p:nvSpPr>
          <p:spPr bwMode="auto">
            <a:xfrm rot="5400000">
              <a:off x="1600200" y="33528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56" name="Oval 555"/>
            <p:cNvSpPr/>
            <p:nvPr/>
          </p:nvSpPr>
          <p:spPr bwMode="auto">
            <a:xfrm rot="5400000">
              <a:off x="1600200" y="28956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57" name="Oval 556"/>
            <p:cNvSpPr/>
            <p:nvPr/>
          </p:nvSpPr>
          <p:spPr bwMode="auto">
            <a:xfrm rot="5400000">
              <a:off x="1600200" y="25146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58" name="Oval 557"/>
            <p:cNvSpPr/>
            <p:nvPr/>
          </p:nvSpPr>
          <p:spPr bwMode="auto">
            <a:xfrm rot="5400000">
              <a:off x="1752600" y="2667000"/>
              <a:ext cx="76200" cy="76200"/>
            </a:xfrm>
            <a:prstGeom prst="ellips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59" name="Oval 558"/>
            <p:cNvSpPr/>
            <p:nvPr/>
          </p:nvSpPr>
          <p:spPr bwMode="auto">
            <a:xfrm rot="5400000">
              <a:off x="1447800" y="2819400"/>
              <a:ext cx="76200" cy="76200"/>
            </a:xfrm>
            <a:prstGeom prst="ellips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60" name="Oval 559"/>
            <p:cNvSpPr/>
            <p:nvPr/>
          </p:nvSpPr>
          <p:spPr bwMode="auto">
            <a:xfrm rot="5400000">
              <a:off x="1295400" y="29718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61" name="Oval 560"/>
            <p:cNvSpPr/>
            <p:nvPr/>
          </p:nvSpPr>
          <p:spPr bwMode="auto">
            <a:xfrm rot="5400000">
              <a:off x="1295400" y="33528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62" name="Oval 561"/>
            <p:cNvSpPr/>
            <p:nvPr/>
          </p:nvSpPr>
          <p:spPr bwMode="auto">
            <a:xfrm rot="5400000">
              <a:off x="1295400" y="36576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63" name="Oval 562"/>
            <p:cNvSpPr/>
            <p:nvPr/>
          </p:nvSpPr>
          <p:spPr bwMode="auto">
            <a:xfrm rot="5400000">
              <a:off x="1447800" y="3505200"/>
              <a:ext cx="76200" cy="76200"/>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64" name="Oval 563"/>
            <p:cNvSpPr/>
            <p:nvPr/>
          </p:nvSpPr>
          <p:spPr bwMode="auto">
            <a:xfrm rot="5400000">
              <a:off x="1447800" y="320040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65" name="Oval 564"/>
            <p:cNvSpPr/>
            <p:nvPr/>
          </p:nvSpPr>
          <p:spPr bwMode="auto">
            <a:xfrm rot="5400000">
              <a:off x="1447800" y="2362200"/>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66" name="Oval 565"/>
            <p:cNvSpPr/>
            <p:nvPr/>
          </p:nvSpPr>
          <p:spPr bwMode="auto">
            <a:xfrm rot="5400000">
              <a:off x="1295400" y="25908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sp>
          <p:nvSpPr>
            <p:cNvPr id="567" name="Oval 566"/>
            <p:cNvSpPr/>
            <p:nvPr/>
          </p:nvSpPr>
          <p:spPr bwMode="auto">
            <a:xfrm rot="5400000">
              <a:off x="1295400" y="2819400"/>
              <a:ext cx="76200" cy="76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smtClean="0">
                <a:ln>
                  <a:noFill/>
                </a:ln>
                <a:solidFill>
                  <a:schemeClr val="tx1"/>
                </a:solidFill>
                <a:effectLst/>
                <a:latin typeface="Arial" charset="0"/>
              </a:endParaRPr>
            </a:p>
          </p:txBody>
        </p:sp>
      </p:grpSp>
      <p:sp>
        <p:nvSpPr>
          <p:cNvPr id="570" name="TextBox 569"/>
          <p:cNvSpPr txBox="1"/>
          <p:nvPr/>
        </p:nvSpPr>
        <p:spPr>
          <a:xfrm>
            <a:off x="3505200" y="5410200"/>
            <a:ext cx="2590800" cy="707886"/>
          </a:xfrm>
          <a:prstGeom prst="rect">
            <a:avLst/>
          </a:prstGeom>
          <a:noFill/>
        </p:spPr>
        <p:txBody>
          <a:bodyPr wrap="square" rtlCol="0">
            <a:spAutoFit/>
          </a:bodyPr>
          <a:lstStyle/>
          <a:p>
            <a:r>
              <a:rPr lang="en-US" sz="2000" b="0" dirty="0" smtClean="0">
                <a:solidFill>
                  <a:srgbClr val="3FAE02"/>
                </a:solidFill>
                <a:latin typeface="+mn-lt"/>
              </a:rPr>
              <a:t>Extended to </a:t>
            </a:r>
            <a:br>
              <a:rPr lang="en-US" sz="2000" b="0" dirty="0" smtClean="0">
                <a:solidFill>
                  <a:srgbClr val="3FAE02"/>
                </a:solidFill>
                <a:latin typeface="+mn-lt"/>
              </a:rPr>
            </a:br>
            <a:r>
              <a:rPr lang="en-US" sz="2000" b="0" dirty="0" smtClean="0">
                <a:solidFill>
                  <a:srgbClr val="3FAE02"/>
                </a:solidFill>
                <a:latin typeface="+mn-lt"/>
              </a:rPr>
              <a:t>hypercube </a:t>
            </a:r>
            <a:r>
              <a:rPr lang="en-US" sz="2000" dirty="0" err="1" smtClean="0">
                <a:solidFill>
                  <a:schemeClr val="bg2"/>
                </a:solidFill>
                <a:latin typeface="+mn-lt"/>
              </a:rPr>
              <a:t>F</a:t>
            </a:r>
            <a:r>
              <a:rPr lang="en-US" sz="2000" b="0" baseline="30000" dirty="0" err="1" smtClean="0">
                <a:solidFill>
                  <a:schemeClr val="bg2"/>
                </a:solidFill>
                <a:latin typeface="+mn-lt"/>
              </a:rPr>
              <a:t>b</a:t>
            </a:r>
            <a:endParaRPr lang="en-US" sz="2000" b="0" baseline="30000" dirty="0">
              <a:solidFill>
                <a:schemeClr val="bg2"/>
              </a:solidFill>
              <a:latin typeface="+mn-lt"/>
            </a:endParaRPr>
          </a:p>
        </p:txBody>
      </p:sp>
      <p:sp>
        <p:nvSpPr>
          <p:cNvPr id="571" name="Oval 570"/>
          <p:cNvSpPr/>
          <p:nvPr/>
        </p:nvSpPr>
        <p:spPr bwMode="auto">
          <a:xfrm>
            <a:off x="4191000" y="2514600"/>
            <a:ext cx="76200" cy="762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72" name="Rectangle 571"/>
          <p:cNvSpPr/>
          <p:nvPr/>
        </p:nvSpPr>
        <p:spPr bwMode="auto">
          <a:xfrm>
            <a:off x="4114800" y="2438400"/>
            <a:ext cx="228600" cy="22860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73" name="Rectangle 572"/>
          <p:cNvSpPr/>
          <p:nvPr/>
        </p:nvSpPr>
        <p:spPr bwMode="auto">
          <a:xfrm>
            <a:off x="1981200" y="3962400"/>
            <a:ext cx="228600" cy="228600"/>
          </a:xfrm>
          <a:prstGeom prst="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575" name="Straight Connector 574"/>
          <p:cNvCxnSpPr/>
          <p:nvPr/>
        </p:nvCxnSpPr>
        <p:spPr bwMode="auto">
          <a:xfrm flipV="1">
            <a:off x="1524000" y="2057401"/>
            <a:ext cx="3429000" cy="2438399"/>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
        <p:nvSpPr>
          <p:cNvPr id="577" name="TextBox 576"/>
          <p:cNvSpPr txBox="1"/>
          <p:nvPr/>
        </p:nvSpPr>
        <p:spPr>
          <a:xfrm>
            <a:off x="5105400" y="1828800"/>
            <a:ext cx="2590800" cy="461665"/>
          </a:xfrm>
          <a:prstGeom prst="rect">
            <a:avLst/>
          </a:prstGeom>
          <a:noFill/>
        </p:spPr>
        <p:txBody>
          <a:bodyPr wrap="square" rtlCol="0">
            <a:spAutoFit/>
          </a:bodyPr>
          <a:lstStyle/>
          <a:p>
            <a:r>
              <a:rPr lang="en-US" sz="2400" dirty="0" smtClean="0">
                <a:solidFill>
                  <a:srgbClr val="C00000"/>
                </a:solidFill>
                <a:latin typeface="+mn-lt"/>
              </a:rPr>
              <a:t>Challenge line </a:t>
            </a:r>
            <a:r>
              <a:rPr lang="en-US" sz="2400" dirty="0" smtClean="0">
                <a:solidFill>
                  <a:srgbClr val="C00000"/>
                </a:solidFill>
                <a:latin typeface="Symbol" pitchFamily="18" charset="2"/>
              </a:rPr>
              <a:t>l</a:t>
            </a:r>
            <a:endParaRPr lang="en-US" sz="2400" dirty="0">
              <a:solidFill>
                <a:srgbClr val="C00000"/>
              </a:solidFill>
              <a:latin typeface="Symbol" pitchFamily="18" charset="2"/>
            </a:endParaRPr>
          </a:p>
        </p:txBody>
      </p:sp>
      <p:sp>
        <p:nvSpPr>
          <p:cNvPr id="578" name="TextBox 577"/>
          <p:cNvSpPr txBox="1"/>
          <p:nvPr/>
        </p:nvSpPr>
        <p:spPr>
          <a:xfrm>
            <a:off x="304800" y="3733800"/>
            <a:ext cx="1447800" cy="830997"/>
          </a:xfrm>
          <a:prstGeom prst="rect">
            <a:avLst/>
          </a:prstGeom>
          <a:noFill/>
        </p:spPr>
        <p:txBody>
          <a:bodyPr wrap="square" rtlCol="0">
            <a:spAutoFit/>
          </a:bodyPr>
          <a:lstStyle/>
          <a:p>
            <a:r>
              <a:rPr lang="en-US" sz="2400" dirty="0" smtClean="0">
                <a:solidFill>
                  <a:schemeClr val="bg2"/>
                </a:solidFill>
                <a:latin typeface="+mn-lt"/>
              </a:rPr>
              <a:t>Query point y</a:t>
            </a:r>
            <a:endParaRPr lang="en-US" sz="2400" dirty="0">
              <a:solidFill>
                <a:schemeClr val="bg2"/>
              </a:solidFill>
              <a:latin typeface="Symbol" pitchFamily="18" charset="2"/>
            </a:endParaRPr>
          </a:p>
        </p:txBody>
      </p:sp>
      <p:sp>
        <p:nvSpPr>
          <p:cNvPr id="579" name="TextBox 578"/>
          <p:cNvSpPr txBox="1"/>
          <p:nvPr/>
        </p:nvSpPr>
        <p:spPr>
          <a:xfrm>
            <a:off x="5105400" y="2286000"/>
            <a:ext cx="3048000" cy="461665"/>
          </a:xfrm>
          <a:prstGeom prst="rect">
            <a:avLst/>
          </a:prstGeom>
          <a:noFill/>
        </p:spPr>
        <p:txBody>
          <a:bodyPr wrap="square" rtlCol="0">
            <a:spAutoFit/>
          </a:bodyPr>
          <a:lstStyle/>
          <a:p>
            <a:r>
              <a:rPr lang="en-US" sz="2400" dirty="0" smtClean="0">
                <a:solidFill>
                  <a:srgbClr val="C00000"/>
                </a:solidFill>
                <a:latin typeface="+mn-lt"/>
              </a:rPr>
              <a:t>Random point r </a:t>
            </a:r>
            <a:r>
              <a:rPr lang="en-US" sz="2400" dirty="0" smtClean="0">
                <a:solidFill>
                  <a:srgbClr val="C00000"/>
                </a:solidFill>
                <a:latin typeface="Symbol"/>
                <a:sym typeface="Symbol"/>
              </a:rPr>
              <a:t></a:t>
            </a:r>
            <a:r>
              <a:rPr lang="en-US" sz="2400" dirty="0" smtClean="0">
                <a:solidFill>
                  <a:srgbClr val="C00000"/>
                </a:solidFill>
                <a:latin typeface="+mn-lt"/>
              </a:rPr>
              <a:t> </a:t>
            </a:r>
            <a:r>
              <a:rPr lang="en-US" sz="2400" b="0" dirty="0" err="1" smtClean="0">
                <a:solidFill>
                  <a:srgbClr val="C00000"/>
                </a:solidFill>
                <a:latin typeface="Futura Md BT"/>
              </a:rPr>
              <a:t>F</a:t>
            </a:r>
            <a:r>
              <a:rPr lang="en-US" sz="2400" baseline="30000" dirty="0" err="1" smtClean="0">
                <a:solidFill>
                  <a:srgbClr val="C00000"/>
                </a:solidFill>
                <a:latin typeface="Calibri"/>
              </a:rPr>
              <a:t>b</a:t>
            </a:r>
            <a:endParaRPr lang="en-US" sz="2400" baseline="30000" dirty="0">
              <a:solidFill>
                <a:srgbClr val="C00000"/>
              </a:solidFill>
              <a:latin typeface="Calibri"/>
            </a:endParaRPr>
          </a:p>
        </p:txBody>
      </p:sp>
      <p:sp>
        <p:nvSpPr>
          <p:cNvPr id="581" name="Content Placeholder 2"/>
          <p:cNvSpPr>
            <a:spLocks noGrp="1"/>
          </p:cNvSpPr>
          <p:nvPr>
            <p:ph idx="1"/>
          </p:nvPr>
        </p:nvSpPr>
        <p:spPr>
          <a:xfrm>
            <a:off x="5181600" y="2971800"/>
            <a:ext cx="3733800" cy="2971800"/>
          </a:xfrm>
          <a:ln>
            <a:solidFill>
              <a:schemeClr val="bg2"/>
            </a:solidFill>
          </a:ln>
        </p:spPr>
        <p:txBody>
          <a:bodyPr/>
          <a:lstStyle/>
          <a:p>
            <a:pPr marL="457200" indent="-457200">
              <a:buFont typeface="+mj-lt"/>
              <a:buAutoNum type="arabicPeriod"/>
            </a:pPr>
            <a:r>
              <a:rPr lang="en-US" sz="2000" dirty="0" smtClean="0">
                <a:solidFill>
                  <a:schemeClr val="bg2"/>
                </a:solidFill>
              </a:rPr>
              <a:t>V</a:t>
            </a:r>
            <a:r>
              <a:rPr lang="en-US" sz="2000" dirty="0" smtClean="0"/>
              <a:t> picks </a:t>
            </a:r>
            <a:r>
              <a:rPr lang="en-US" sz="2000" dirty="0" smtClean="0">
                <a:solidFill>
                  <a:schemeClr val="bg2"/>
                </a:solidFill>
              </a:rPr>
              <a:t>r</a:t>
            </a:r>
            <a:r>
              <a:rPr lang="en-US" sz="2000" dirty="0" smtClean="0"/>
              <a:t> and evaluates </a:t>
            </a:r>
            <a:r>
              <a:rPr lang="en-US" sz="2000" dirty="0" smtClean="0">
                <a:solidFill>
                  <a:srgbClr val="3FAE02"/>
                </a:solidFill>
              </a:rPr>
              <a:t>low-degree extension</a:t>
            </a:r>
            <a:r>
              <a:rPr lang="en-US" sz="2000" dirty="0" smtClean="0"/>
              <a:t> of input at </a:t>
            </a:r>
            <a:r>
              <a:rPr lang="en-US" sz="2000" dirty="0" smtClean="0">
                <a:solidFill>
                  <a:schemeClr val="bg2"/>
                </a:solidFill>
              </a:rPr>
              <a:t>r</a:t>
            </a:r>
            <a:r>
              <a:rPr lang="en-US" sz="2000" dirty="0" smtClean="0"/>
              <a:t> to get </a:t>
            </a:r>
            <a:r>
              <a:rPr lang="en-US" sz="2000" dirty="0" smtClean="0">
                <a:solidFill>
                  <a:schemeClr val="bg2"/>
                </a:solidFill>
              </a:rPr>
              <a:t>q</a:t>
            </a:r>
          </a:p>
          <a:p>
            <a:pPr marL="457200" indent="-457200">
              <a:buFont typeface="+mj-lt"/>
              <a:buAutoNum type="arabicPeriod"/>
            </a:pPr>
            <a:r>
              <a:rPr lang="en-US" sz="2000" dirty="0" smtClean="0">
                <a:solidFill>
                  <a:schemeClr val="bg2"/>
                </a:solidFill>
              </a:rPr>
              <a:t>V</a:t>
            </a:r>
            <a:r>
              <a:rPr lang="en-US" sz="2000" dirty="0" smtClean="0"/>
              <a:t> sends </a:t>
            </a:r>
            <a:r>
              <a:rPr lang="en-US" sz="2000" dirty="0" smtClean="0">
                <a:solidFill>
                  <a:schemeClr val="bg2"/>
                </a:solidFill>
                <a:latin typeface="Symbol" pitchFamily="18" charset="2"/>
              </a:rPr>
              <a:t>l</a:t>
            </a:r>
            <a:r>
              <a:rPr lang="en-US" sz="2000" dirty="0" smtClean="0"/>
              <a:t> to </a:t>
            </a:r>
            <a:r>
              <a:rPr lang="en-US" sz="2000" dirty="0" smtClean="0">
                <a:solidFill>
                  <a:schemeClr val="bg2"/>
                </a:solidFill>
              </a:rPr>
              <a:t>P</a:t>
            </a:r>
          </a:p>
          <a:p>
            <a:pPr marL="457200" indent="-457200">
              <a:buFont typeface="+mj-lt"/>
              <a:buAutoNum type="arabicPeriod"/>
            </a:pPr>
            <a:r>
              <a:rPr lang="en-US" sz="2000" dirty="0" smtClean="0">
                <a:solidFill>
                  <a:schemeClr val="bg2"/>
                </a:solidFill>
              </a:rPr>
              <a:t>P</a:t>
            </a:r>
            <a:r>
              <a:rPr lang="en-US" sz="2000" dirty="0" smtClean="0"/>
              <a:t> sends </a:t>
            </a:r>
            <a:r>
              <a:rPr lang="en-US" sz="2000" smtClean="0"/>
              <a:t>polynomial </a:t>
            </a:r>
            <a:r>
              <a:rPr lang="en-US" sz="2000" smtClean="0">
                <a:solidFill>
                  <a:schemeClr val="bg2"/>
                </a:solidFill>
              </a:rPr>
              <a:t>p</a:t>
            </a:r>
            <a:r>
              <a:rPr lang="en-US" sz="2000" dirty="0" smtClean="0">
                <a:solidFill>
                  <a:schemeClr val="bg2"/>
                </a:solidFill>
              </a:rPr>
              <a:t>’</a:t>
            </a:r>
            <a:r>
              <a:rPr lang="en-US" sz="2000" dirty="0" smtClean="0"/>
              <a:t> which is input restricted to </a:t>
            </a:r>
            <a:r>
              <a:rPr lang="en-US" sz="2000" dirty="0" smtClean="0">
                <a:solidFill>
                  <a:schemeClr val="bg2"/>
                </a:solidFill>
                <a:latin typeface="Symbol" pitchFamily="18" charset="2"/>
              </a:rPr>
              <a:t>l</a:t>
            </a:r>
          </a:p>
          <a:p>
            <a:pPr marL="457200" indent="-457200">
              <a:buFont typeface="+mj-lt"/>
              <a:buAutoNum type="arabicPeriod"/>
            </a:pPr>
            <a:r>
              <a:rPr lang="en-US" sz="2000" dirty="0" smtClean="0">
                <a:solidFill>
                  <a:schemeClr val="bg2"/>
                </a:solidFill>
              </a:rPr>
              <a:t>V</a:t>
            </a:r>
            <a:r>
              <a:rPr lang="en-US" sz="2000" dirty="0" smtClean="0"/>
              <a:t> checks that </a:t>
            </a:r>
            <a:r>
              <a:rPr lang="en-US" sz="2000" dirty="0" smtClean="0">
                <a:solidFill>
                  <a:schemeClr val="bg2"/>
                </a:solidFill>
              </a:rPr>
              <a:t>p’(r) = q</a:t>
            </a:r>
            <a:r>
              <a:rPr lang="en-US" sz="2000" dirty="0" smtClean="0"/>
              <a:t>, and outputs </a:t>
            </a:r>
            <a:r>
              <a:rPr lang="en-US" sz="2000" dirty="0" smtClean="0">
                <a:solidFill>
                  <a:schemeClr val="bg2"/>
                </a:solidFill>
              </a:rPr>
              <a:t>p’(y)</a:t>
            </a:r>
            <a:endParaRPr lang="en-US" sz="2000"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5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mph" presetSubtype="0" fill="hold" grpId="0" nodeType="clickEffect">
                                  <p:stCondLst>
                                    <p:cond delay="0"/>
                                  </p:stCondLst>
                                  <p:childTnLst>
                                    <p:animClr clrSpc="rgb">
                                      <p:cBhvr override="childStyle">
                                        <p:cTn id="20" dur="1900" fill="hold">
                                          <p:stCondLst>
                                            <p:cond delay="100"/>
                                          </p:stCondLst>
                                        </p:cTn>
                                        <p:tgtEl>
                                          <p:spTgt spid="571"/>
                                        </p:tgtEl>
                                        <p:attrNameLst>
                                          <p:attrName>style.color</p:attrName>
                                        </p:attrNameLst>
                                      </p:cBhvr>
                                      <p:to>
                                        <a:schemeClr val="accent2"/>
                                      </p:to>
                                    </p:animClr>
                                    <p:animClr clrSpc="rgb">
                                      <p:cBhvr>
                                        <p:cTn id="21" dur="1900" fill="hold">
                                          <p:stCondLst>
                                            <p:cond delay="100"/>
                                          </p:stCondLst>
                                        </p:cTn>
                                        <p:tgtEl>
                                          <p:spTgt spid="571"/>
                                        </p:tgtEl>
                                        <p:attrNameLst>
                                          <p:attrName>fillColor</p:attrName>
                                        </p:attrNameLst>
                                      </p:cBhvr>
                                      <p:to>
                                        <a:schemeClr val="accent2"/>
                                      </p:to>
                                    </p:animClr>
                                    <p:set>
                                      <p:cBhvr>
                                        <p:cTn id="22" dur="1900" fill="hold">
                                          <p:stCondLst>
                                            <p:cond delay="100"/>
                                          </p:stCondLst>
                                        </p:cTn>
                                        <p:tgtEl>
                                          <p:spTgt spid="571"/>
                                        </p:tgtEl>
                                        <p:attrNameLst>
                                          <p:attrName>fill.type</p:attrName>
                                        </p:attrNameLst>
                                      </p:cBhvr>
                                      <p:to>
                                        <p:strVal val="solid"/>
                                      </p:to>
                                    </p:set>
                                    <p:set>
                                      <p:cBhvr>
                                        <p:cTn id="23" dur="1900" fill="hold">
                                          <p:stCondLst>
                                            <p:cond delay="100"/>
                                          </p:stCondLst>
                                        </p:cTn>
                                        <p:tgtEl>
                                          <p:spTgt spid="571"/>
                                        </p:tgtEl>
                                        <p:attrNameLst>
                                          <p:attrName>fill.on</p:attrName>
                                        </p:attrNameLst>
                                      </p:cBhvr>
                                      <p:to>
                                        <p:strVal val="true"/>
                                      </p:to>
                                    </p:set>
                                    <p:animScale>
                                      <p:cBhvr>
                                        <p:cTn id="24" dur="200" fill="hold">
                                          <p:stCondLst>
                                            <p:cond delay="0"/>
                                          </p:stCondLst>
                                        </p:cTn>
                                        <p:tgtEl>
                                          <p:spTgt spid="571"/>
                                        </p:tgtEl>
                                      </p:cBhvr>
                                      <p:from x="100000" y="100000"/>
                                      <p:to x="100000" y="5000"/>
                                    </p:animScale>
                                    <p:animScale>
                                      <p:cBhvr>
                                        <p:cTn id="25" dur="200" fill="hold">
                                          <p:stCondLst>
                                            <p:cond delay="200"/>
                                          </p:stCondLst>
                                        </p:cTn>
                                        <p:tgtEl>
                                          <p:spTgt spid="571"/>
                                        </p:tgtEl>
                                      </p:cBhvr>
                                      <p:from x="100000" y="5000"/>
                                      <p:to x="120000" y="150000"/>
                                    </p:animScale>
                                    <p:animScale>
                                      <p:cBhvr>
                                        <p:cTn id="26" dur="600" fill="hold">
                                          <p:stCondLst>
                                            <p:cond delay="1400"/>
                                          </p:stCondLst>
                                        </p:cTn>
                                        <p:tgtEl>
                                          <p:spTgt spid="571"/>
                                        </p:tgtEl>
                                      </p:cBhvr>
                                      <p:to x="120000" y="150000"/>
                                    </p:animScale>
                                  </p:childTnLst>
                                </p:cTn>
                              </p:par>
                              <p:par>
                                <p:cTn id="27" presetID="1" presetClass="entr" presetSubtype="0" fill="hold" grpId="0" nodeType="withEffect">
                                  <p:stCondLst>
                                    <p:cond delay="0"/>
                                  </p:stCondLst>
                                  <p:childTnLst>
                                    <p:set>
                                      <p:cBhvr>
                                        <p:cTn id="28" dur="1" fill="hold">
                                          <p:stCondLst>
                                            <p:cond delay="0"/>
                                          </p:stCondLst>
                                        </p:cTn>
                                        <p:tgtEl>
                                          <p:spTgt spid="5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1">
                                            <p:bg/>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1">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7"/>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57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1">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1">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 grpId="0" animBg="1"/>
      <p:bldP spid="570" grpId="0"/>
      <p:bldP spid="571" grpId="0" animBg="1"/>
      <p:bldP spid="571" grpId="1" animBg="1"/>
      <p:bldP spid="572" grpId="0" animBg="1"/>
      <p:bldP spid="573" grpId="0" animBg="1"/>
      <p:bldP spid="573" grpId="1" animBg="1"/>
      <p:bldP spid="577" grpId="0"/>
      <p:bldP spid="578" grpId="0"/>
      <p:bldP spid="579" grpId="0"/>
      <p:bldP spid="581" grpId="0" uiExpand="1"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False"/>
  <p:tag name="EMBEDFONTS" val="False"/>
  <p:tag name="USEBOLDAMS" val="False"/>
  <p:tag name="DEFAULTDISPLAYSOURCE" val="\documentclass{article}\pagestyle{empty}&#10;\begin{document}&#10;&#10;\end{document}&#10;"/>
  <p:tag name="TEX2PS" val="latex $(base).tex; dvips -D $(res) -E -o $(base).ps $(base).dvi"/>
  <p:tag name="EXTERNALEDITCOMMAND" val="notepad %"/>
  <p:tag name="GHOSTSCRIPTCOMMAND" val="gswin32c"/>
  <p:tag name="DEFAULTFONTSIZE" val="10"/>
  <p:tag name="DEFAULTBITMAP" val="pngmono"/>
  <p:tag name="DEFAULTBLEND" val="False"/>
  <p:tag name="DEFAULTTRANSPARENT" val="False"/>
  <p:tag name="DEFAULTWORKAROUNDTRANSPARENCYBUG" val="False"/>
  <p:tag name="DEFAULTRESOLUTION" val="1200"/>
  <p:tag name="DEFAULTWIDTH" val="348"/>
  <p:tag name="DEFAULTHEIGHT" val="200"/>
  <p:tag name="DEFAULTMAGNIFICATION" val="2"/>
  <p:tag name="FIRSTGRAHAM@KUEDRPNTSVWZY5H8" val="4601"/>
  <p:tag name="FIRSTGRAHAM@EXECLPMWSVW1Y552" val="5428"/>
</p:tagLst>
</file>

<file path=ppt/theme/theme1.xml><?xml version="1.0" encoding="utf-8"?>
<a:theme xmlns:a="http://schemas.openxmlformats.org/drawingml/2006/main" name="Pixel">
  <a:themeElements>
    <a:clrScheme name="">
      <a:dk1>
        <a:srgbClr val="000000"/>
      </a:dk1>
      <a:lt1>
        <a:srgbClr val="FFFFFF"/>
      </a:lt1>
      <a:dk2>
        <a:srgbClr val="000000"/>
      </a:dk2>
      <a:lt2>
        <a:srgbClr val="0000BE"/>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Futura Md B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22695</TotalTime>
  <Words>814</Words>
  <Application>Microsoft Office PowerPoint</Application>
  <PresentationFormat>On-screen Show (4:3)</PresentationFormat>
  <Paragraphs>135</Paragraphs>
  <Slides>14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Arial Black</vt:lpstr>
      <vt:lpstr>Aharoni</vt:lpstr>
      <vt:lpstr>Calibri</vt:lpstr>
      <vt:lpstr>Wingdings</vt:lpstr>
      <vt:lpstr>Courier New</vt:lpstr>
      <vt:lpstr>Stencil</vt:lpstr>
      <vt:lpstr>Papyrus</vt:lpstr>
      <vt:lpstr>Symbol</vt:lpstr>
      <vt:lpstr>Futura Md BT</vt:lpstr>
      <vt:lpstr>MT Extra</vt:lpstr>
      <vt:lpstr>Pixel</vt:lpstr>
      <vt:lpstr>Trusting the Cloud with Practical Interactive Proofs</vt:lpstr>
      <vt:lpstr>There are no guarantees in life</vt:lpstr>
      <vt:lpstr>Interactive Proofs</vt:lpstr>
      <vt:lpstr>(Streaming) Interactive Proofs</vt:lpstr>
      <vt:lpstr>Starter Problem: Index</vt:lpstr>
      <vt:lpstr>Real problem: Nearest neighbor</vt:lpstr>
      <vt:lpstr>Parameters</vt:lpstr>
      <vt:lpstr>Index: 1 Round Upper Bound</vt:lpstr>
      <vt:lpstr>2 Round Index Protocol</vt:lpstr>
      <vt:lpstr>Streaming LDE Computation</vt:lpstr>
      <vt:lpstr>Correctness and Cost</vt:lpstr>
      <vt:lpstr>Nearest Neighbour Search</vt:lpstr>
      <vt:lpstr>Practical Proof Protocol</vt:lpstr>
      <vt:lpstr>Concluding Remarks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Streams</dc:title>
  <dc:creator>Graham</dc:creator>
  <cp:lastModifiedBy>Graham Cormode</cp:lastModifiedBy>
  <cp:revision>214</cp:revision>
  <dcterms:created xsi:type="dcterms:W3CDTF">2006-07-13T03:34:23Z</dcterms:created>
  <dcterms:modified xsi:type="dcterms:W3CDTF">2015-08-24T22:28:11Z</dcterms:modified>
</cp:coreProperties>
</file>