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97" r:id="rId3"/>
    <p:sldId id="292" r:id="rId4"/>
    <p:sldId id="258" r:id="rId5"/>
    <p:sldId id="274" r:id="rId6"/>
    <p:sldId id="281" r:id="rId7"/>
    <p:sldId id="259" r:id="rId8"/>
    <p:sldId id="261" r:id="rId9"/>
    <p:sldId id="293" r:id="rId10"/>
    <p:sldId id="294" r:id="rId11"/>
    <p:sldId id="262" r:id="rId12"/>
    <p:sldId id="275" r:id="rId13"/>
    <p:sldId id="260" r:id="rId14"/>
    <p:sldId id="263" r:id="rId15"/>
    <p:sldId id="264" r:id="rId16"/>
    <p:sldId id="289" r:id="rId17"/>
    <p:sldId id="295" r:id="rId18"/>
    <p:sldId id="296" r:id="rId19"/>
    <p:sldId id="267" r:id="rId20"/>
    <p:sldId id="276" r:id="rId21"/>
    <p:sldId id="270" r:id="rId22"/>
    <p:sldId id="298" r:id="rId23"/>
    <p:sldId id="271" r:id="rId24"/>
    <p:sldId id="282" r:id="rId25"/>
    <p:sldId id="279" r:id="rId26"/>
    <p:sldId id="280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1" autoAdjust="0"/>
    <p:restoredTop sz="94631"/>
  </p:normalViewPr>
  <p:slideViewPr>
    <p:cSldViewPr snapToGrid="0">
      <p:cViewPr>
        <p:scale>
          <a:sx n="100" d="100"/>
          <a:sy n="100" d="100"/>
        </p:scale>
        <p:origin x="632" y="144"/>
      </p:cViewPr>
      <p:guideLst>
        <p:guide orient="horz" pos="24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00ED0-A8A8-9644-B9C7-7C39BA01378E}" type="datetimeFigureOut">
              <a:rPr lang="en-US" smtClean="0"/>
              <a:t>8/24/15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C6EBC-2849-1A43-8D2A-52698775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5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C6EBC-2849-1A43-8D2A-52698775B0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8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5E4-F590-B34A-93A6-809F27548D57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ED42-A31E-1545-B476-5140CD8E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5E4-F590-B34A-93A6-809F27548D57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ED42-A31E-1545-B476-5140CD8E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7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5E4-F590-B34A-93A6-809F27548D57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ED42-A31E-1545-B476-5140CD8E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6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5E4-F590-B34A-93A6-809F27548D57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ED42-A31E-1545-B476-5140CD8E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6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5E4-F590-B34A-93A6-809F27548D57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ED42-A31E-1545-B476-5140CD8E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6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5E4-F590-B34A-93A6-809F27548D57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ED42-A31E-1545-B476-5140CD8E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0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5E4-F590-B34A-93A6-809F27548D57}" type="datetimeFigureOut">
              <a:rPr lang="en-US" smtClean="0"/>
              <a:t>8/24/15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ED42-A31E-1545-B476-5140CD8E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1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5E4-F590-B34A-93A6-809F27548D57}" type="datetimeFigureOut">
              <a:rPr lang="en-US" smtClean="0"/>
              <a:t>8/24/15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ED42-A31E-1545-B476-5140CD8E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6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5E4-F590-B34A-93A6-809F27548D57}" type="datetimeFigureOut">
              <a:rPr lang="en-US" smtClean="0"/>
              <a:t>8/24/15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ED42-A31E-1545-B476-5140CD8E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7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5E4-F590-B34A-93A6-809F27548D57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ED42-A31E-1545-B476-5140CD8E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5E4-F590-B34A-93A6-809F27548D57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ED42-A31E-1545-B476-5140CD8E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1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335E4-F590-B34A-93A6-809F27548D57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8ED42-A31E-1545-B476-5140CD8E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8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2.jpg"/><Relationship Id="rId21" Type="http://schemas.openxmlformats.org/officeDocument/2006/relationships/image" Target="../media/image33.jpg"/><Relationship Id="rId22" Type="http://schemas.openxmlformats.org/officeDocument/2006/relationships/image" Target="../media/image34.jpg"/><Relationship Id="rId23" Type="http://schemas.openxmlformats.org/officeDocument/2006/relationships/image" Target="../media/image35.jpg"/><Relationship Id="rId24" Type="http://schemas.openxmlformats.org/officeDocument/2006/relationships/image" Target="../media/image36.jpg"/><Relationship Id="rId25" Type="http://schemas.openxmlformats.org/officeDocument/2006/relationships/image" Target="../media/image37.jpg"/><Relationship Id="rId26" Type="http://schemas.openxmlformats.org/officeDocument/2006/relationships/image" Target="../media/image38.jpg"/><Relationship Id="rId27" Type="http://schemas.openxmlformats.org/officeDocument/2006/relationships/image" Target="../media/image39.jpg"/><Relationship Id="rId28" Type="http://schemas.openxmlformats.org/officeDocument/2006/relationships/image" Target="../media/image40.jpg"/><Relationship Id="rId29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30" Type="http://schemas.openxmlformats.org/officeDocument/2006/relationships/image" Target="../media/image42.jpg"/><Relationship Id="rId31" Type="http://schemas.openxmlformats.org/officeDocument/2006/relationships/image" Target="../media/image43.jpg"/><Relationship Id="rId32" Type="http://schemas.openxmlformats.org/officeDocument/2006/relationships/image" Target="../media/image44.jpg"/><Relationship Id="rId9" Type="http://schemas.openxmlformats.org/officeDocument/2006/relationships/image" Target="../media/image21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8" Type="http://schemas.openxmlformats.org/officeDocument/2006/relationships/image" Target="../media/image20.jpg"/><Relationship Id="rId33" Type="http://schemas.openxmlformats.org/officeDocument/2006/relationships/image" Target="../media/image45.jpg"/><Relationship Id="rId34" Type="http://schemas.openxmlformats.org/officeDocument/2006/relationships/image" Target="../media/image46.png"/><Relationship Id="rId10" Type="http://schemas.openxmlformats.org/officeDocument/2006/relationships/image" Target="../media/image22.jpg"/><Relationship Id="rId11" Type="http://schemas.openxmlformats.org/officeDocument/2006/relationships/image" Target="../media/image23.jpg"/><Relationship Id="rId12" Type="http://schemas.openxmlformats.org/officeDocument/2006/relationships/image" Target="../media/image24.jpg"/><Relationship Id="rId13" Type="http://schemas.openxmlformats.org/officeDocument/2006/relationships/image" Target="../media/image25.jpg"/><Relationship Id="rId14" Type="http://schemas.openxmlformats.org/officeDocument/2006/relationships/image" Target="../media/image26.jpg"/><Relationship Id="rId15" Type="http://schemas.openxmlformats.org/officeDocument/2006/relationships/image" Target="../media/image27.jpg"/><Relationship Id="rId16" Type="http://schemas.openxmlformats.org/officeDocument/2006/relationships/image" Target="../media/image28.jpg"/><Relationship Id="rId17" Type="http://schemas.openxmlformats.org/officeDocument/2006/relationships/image" Target="../media/image29.jpg"/><Relationship Id="rId18" Type="http://schemas.openxmlformats.org/officeDocument/2006/relationships/image" Target="../media/image30.jpg"/><Relationship Id="rId19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emf"/><Relationship Id="rId3" Type="http://schemas.openxmlformats.org/officeDocument/2006/relationships/image" Target="../media/image4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emf"/><Relationship Id="rId3" Type="http://schemas.openxmlformats.org/officeDocument/2006/relationships/image" Target="../media/image4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emf"/><Relationship Id="rId3" Type="http://schemas.openxmlformats.org/officeDocument/2006/relationships/image" Target="../media/image5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emf"/><Relationship Id="rId3" Type="http://schemas.openxmlformats.org/officeDocument/2006/relationships/image" Target="../media/image5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4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4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emf"/><Relationship Id="rId3" Type="http://schemas.openxmlformats.org/officeDocument/2006/relationships/image" Target="../media/image6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8903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Distributed </a:t>
            </a:r>
            <a:r>
              <a:rPr lang="en-US" dirty="0" err="1" smtClean="0"/>
              <a:t>Submodular</a:t>
            </a:r>
            <a:r>
              <a:rPr lang="en-US" dirty="0" smtClean="0"/>
              <a:t> Maximization in Massive Datasets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791" y="3426502"/>
            <a:ext cx="7990417" cy="104774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Rafael Barbosa, </a:t>
            </a:r>
            <a:r>
              <a:rPr lang="en-US" sz="2400" dirty="0" err="1">
                <a:solidFill>
                  <a:srgbClr val="FF0000"/>
                </a:solidFill>
              </a:rPr>
              <a:t>Alina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Ene</a:t>
            </a:r>
            <a:r>
              <a:rPr lang="en-US" sz="2400" dirty="0" smtClean="0">
                <a:solidFill>
                  <a:srgbClr val="002060"/>
                </a:solidFill>
              </a:rPr>
              <a:t>, Justin Ward  </a:t>
            </a:r>
            <a:r>
              <a:rPr lang="en-US" sz="2400" dirty="0" smtClean="0">
                <a:solidFill>
                  <a:srgbClr val="00B050"/>
                </a:solidFill>
              </a:rPr>
              <a:t>(University of Warwick)</a:t>
            </a:r>
          </a:p>
          <a:p>
            <a:r>
              <a:rPr lang="en-US" sz="2400" dirty="0" err="1" smtClean="0">
                <a:solidFill>
                  <a:srgbClr val="002060"/>
                </a:solidFill>
              </a:rPr>
              <a:t>Huy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L. Nguyen  </a:t>
            </a:r>
            <a:r>
              <a:rPr lang="en-US" sz="2400" dirty="0" smtClean="0">
                <a:solidFill>
                  <a:srgbClr val="00B050"/>
                </a:solidFill>
              </a:rPr>
              <a:t>(Toyota </a:t>
            </a:r>
            <a:r>
              <a:rPr lang="en-US" sz="2400" dirty="0" smtClean="0">
                <a:solidFill>
                  <a:srgbClr val="00B050"/>
                </a:solidFill>
              </a:rPr>
              <a:t>Technological </a:t>
            </a:r>
            <a:r>
              <a:rPr lang="en-US" sz="2400" dirty="0" smtClean="0">
                <a:solidFill>
                  <a:srgbClr val="00B050"/>
                </a:solidFill>
              </a:rPr>
              <a:t>Institute)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7" y="4971277"/>
            <a:ext cx="5054600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076" y="4806177"/>
            <a:ext cx="1803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34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set V and </a:t>
            </a:r>
            <a:r>
              <a:rPr lang="en-US" dirty="0" err="1" smtClean="0"/>
              <a:t>submodular</a:t>
            </a:r>
            <a:r>
              <a:rPr lang="en-US" dirty="0" smtClean="0"/>
              <a:t> function f</a:t>
            </a:r>
          </a:p>
          <a:p>
            <a:r>
              <a:rPr lang="en-US" dirty="0" smtClean="0"/>
              <a:t>Hereditary constraint I (cardinality at most k, </a:t>
            </a:r>
            <a:r>
              <a:rPr lang="en-US" dirty="0" err="1" smtClean="0"/>
              <a:t>matroid</a:t>
            </a:r>
            <a:r>
              <a:rPr lang="en-US" dirty="0"/>
              <a:t> </a:t>
            </a:r>
            <a:r>
              <a:rPr lang="en-US" dirty="0" smtClean="0"/>
              <a:t>constraint of rank k, … )</a:t>
            </a:r>
          </a:p>
          <a:p>
            <a:r>
              <a:rPr lang="en-US" dirty="0" smtClean="0"/>
              <a:t>Find a subset that satisfies I and maximizes f</a:t>
            </a:r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n = |V|</a:t>
            </a:r>
          </a:p>
          <a:p>
            <a:pPr lvl="1"/>
            <a:r>
              <a:rPr lang="en-US" dirty="0" smtClean="0"/>
              <a:t>k : max size of feasible solutions</a:t>
            </a:r>
          </a:p>
          <a:p>
            <a:pPr lvl="1"/>
            <a:r>
              <a:rPr lang="en-US" dirty="0" smtClean="0"/>
              <a:t>m : number of machines</a:t>
            </a:r>
          </a:p>
        </p:txBody>
      </p:sp>
    </p:spTree>
    <p:extLst>
      <p:ext uri="{BB962C8B-B14F-4D97-AF65-F5344CB8AC3E}">
        <p14:creationId xmlns:p14="http://schemas.microsoft.com/office/powerpoint/2010/main" val="151403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2750" y="1566335"/>
            <a:ext cx="8286750" cy="3323167"/>
          </a:xfrm>
          <a:prstGeom prst="roundRect">
            <a:avLst>
              <a:gd name="adj" fmla="val 81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Initialize S = {}</a:t>
            </a:r>
          </a:p>
          <a:p>
            <a:pPr marL="0" indent="0">
              <a:buNone/>
            </a:pPr>
            <a:r>
              <a:rPr lang="en-US" dirty="0" smtClean="0"/>
              <a:t>While there is some element x that can be added to S:</a:t>
            </a:r>
          </a:p>
          <a:p>
            <a:pPr marL="457200" lvl="1" indent="0">
              <a:buNone/>
            </a:pPr>
            <a:r>
              <a:rPr lang="en-US" dirty="0" smtClean="0"/>
              <a:t>Add to S the element x that maximizes the marginal gain</a:t>
            </a:r>
          </a:p>
          <a:p>
            <a:pPr marL="0" indent="0">
              <a:buNone/>
            </a:pPr>
            <a:r>
              <a:rPr lang="en-US" dirty="0" smtClean="0"/>
              <a:t>Return S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35" y="3809995"/>
            <a:ext cx="2819398" cy="38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Approximation </a:t>
            </a:r>
            <a:r>
              <a:rPr lang="en-US" dirty="0" smtClean="0"/>
              <a:t>Guarantee: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/>
              <a:t>1 - 1/e for a cardinality constraint</a:t>
            </a:r>
          </a:p>
          <a:p>
            <a:pPr lvl="1">
              <a:buFont typeface="Arial"/>
              <a:buChar char="•"/>
            </a:pPr>
            <a:r>
              <a:rPr lang="en-US" dirty="0"/>
              <a:t>1/2 for a </a:t>
            </a:r>
            <a:r>
              <a:rPr lang="en-US" dirty="0" err="1"/>
              <a:t>matroid</a:t>
            </a:r>
            <a:r>
              <a:rPr lang="en-US" dirty="0"/>
              <a:t> </a:t>
            </a:r>
            <a:r>
              <a:rPr lang="en-US" dirty="0" smtClean="0"/>
              <a:t>constraint</a:t>
            </a:r>
          </a:p>
          <a:p>
            <a:r>
              <a:rPr lang="en-US" dirty="0" smtClean="0"/>
              <a:t>Runtime: </a:t>
            </a:r>
            <a:r>
              <a:rPr lang="en-US" dirty="0" smtClean="0"/>
              <a:t>O(</a:t>
            </a:r>
            <a:r>
              <a:rPr lang="en-US" dirty="0" err="1" smtClean="0"/>
              <a:t>nk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Need to </a:t>
            </a:r>
            <a:r>
              <a:rPr lang="en-US" dirty="0" err="1" smtClean="0"/>
              <a:t>recompute</a:t>
            </a:r>
            <a:r>
              <a:rPr lang="en-US" dirty="0" smtClean="0"/>
              <a:t> </a:t>
            </a:r>
            <a:r>
              <a:rPr lang="en-US" dirty="0" err="1" smtClean="0"/>
              <a:t>marginals</a:t>
            </a:r>
            <a:r>
              <a:rPr lang="en-US" dirty="0" smtClean="0"/>
              <a:t> each time an element is added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Not good for large data 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Greedy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6073898" y="1429170"/>
            <a:ext cx="1249617" cy="1990191"/>
            <a:chOff x="6156523" y="4352261"/>
            <a:chExt cx="1249617" cy="1990190"/>
          </a:xfrm>
        </p:grpSpPr>
        <p:pic>
          <p:nvPicPr>
            <p:cNvPr id="4" name="Picture 3" descr="j0149014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523" y="4352261"/>
              <a:ext cx="548640" cy="365760"/>
            </a:xfrm>
            <a:prstGeom prst="rect">
              <a:avLst/>
            </a:prstGeom>
          </p:spPr>
        </p:pic>
        <p:pic>
          <p:nvPicPr>
            <p:cNvPr id="11" name="Picture 10" descr="j0178537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523" y="5910854"/>
              <a:ext cx="548640" cy="367589"/>
            </a:xfrm>
            <a:prstGeom prst="rect">
              <a:avLst/>
            </a:prstGeom>
          </p:spPr>
        </p:pic>
        <p:pic>
          <p:nvPicPr>
            <p:cNvPr id="25" name="Picture 24" descr="j0227652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523" y="4875776"/>
              <a:ext cx="548640" cy="358445"/>
            </a:xfrm>
            <a:prstGeom prst="rect">
              <a:avLst/>
            </a:prstGeom>
          </p:spPr>
        </p:pic>
        <p:pic>
          <p:nvPicPr>
            <p:cNvPr id="26" name="Picture 25" descr="j0284915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7500" y="5382678"/>
              <a:ext cx="548640" cy="357530"/>
            </a:xfrm>
            <a:prstGeom prst="rect">
              <a:avLst/>
            </a:prstGeom>
          </p:spPr>
        </p:pic>
        <p:pic>
          <p:nvPicPr>
            <p:cNvPr id="27" name="Picture 26" descr="j0289054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7500" y="4869233"/>
              <a:ext cx="548640" cy="361188"/>
            </a:xfrm>
            <a:prstGeom prst="rect">
              <a:avLst/>
            </a:prstGeom>
          </p:spPr>
        </p:pic>
        <p:pic>
          <p:nvPicPr>
            <p:cNvPr id="28" name="Picture 27" descr="j0289203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7500" y="5910854"/>
              <a:ext cx="548640" cy="431597"/>
            </a:xfrm>
            <a:prstGeom prst="rect">
              <a:avLst/>
            </a:prstGeom>
          </p:spPr>
        </p:pic>
        <p:pic>
          <p:nvPicPr>
            <p:cNvPr id="30" name="Picture 29" descr="j0289350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523" y="5382678"/>
              <a:ext cx="548640" cy="362102"/>
            </a:xfrm>
            <a:prstGeom prst="rect">
              <a:avLst/>
            </a:prstGeom>
          </p:spPr>
        </p:pic>
        <p:pic>
          <p:nvPicPr>
            <p:cNvPr id="31" name="Picture 30" descr="j0289377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7500" y="4369472"/>
              <a:ext cx="548640" cy="365760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4671946" y="1446380"/>
            <a:ext cx="1249614" cy="1908971"/>
            <a:chOff x="4754575" y="4369472"/>
            <a:chExt cx="1249614" cy="1908971"/>
          </a:xfrm>
        </p:grpSpPr>
        <p:pic>
          <p:nvPicPr>
            <p:cNvPr id="5" name="Picture 4" descr="j0149024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549" y="4875776"/>
              <a:ext cx="548640" cy="365760"/>
            </a:xfrm>
            <a:prstGeom prst="rect">
              <a:avLst/>
            </a:prstGeom>
          </p:spPr>
        </p:pic>
        <p:pic>
          <p:nvPicPr>
            <p:cNvPr id="10" name="Picture 9" descr="j0178460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549" y="5911769"/>
              <a:ext cx="548640" cy="366674"/>
            </a:xfrm>
            <a:prstGeom prst="rect">
              <a:avLst/>
            </a:prstGeom>
          </p:spPr>
        </p:pic>
        <p:pic>
          <p:nvPicPr>
            <p:cNvPr id="13" name="Picture 12" descr="j0178677.jp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575" y="5355128"/>
              <a:ext cx="548640" cy="365760"/>
            </a:xfrm>
            <a:prstGeom prst="rect">
              <a:avLst/>
            </a:prstGeom>
          </p:spPr>
        </p:pic>
        <p:pic>
          <p:nvPicPr>
            <p:cNvPr id="15" name="Picture 14" descr="j0178844.jp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575" y="4371058"/>
              <a:ext cx="548640" cy="363931"/>
            </a:xfrm>
            <a:prstGeom prst="rect">
              <a:avLst/>
            </a:prstGeom>
          </p:spPr>
        </p:pic>
        <p:pic>
          <p:nvPicPr>
            <p:cNvPr id="17" name="Picture 16" descr="j0178938.jp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575" y="5915426"/>
              <a:ext cx="548640" cy="363017"/>
            </a:xfrm>
            <a:prstGeom prst="rect">
              <a:avLst/>
            </a:prstGeom>
          </p:spPr>
        </p:pic>
        <p:pic>
          <p:nvPicPr>
            <p:cNvPr id="22" name="Picture 21" descr="j0182676.jp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575" y="4884896"/>
              <a:ext cx="548640" cy="365760"/>
            </a:xfrm>
            <a:prstGeom prst="rect">
              <a:avLst/>
            </a:prstGeom>
          </p:spPr>
        </p:pic>
        <p:pic>
          <p:nvPicPr>
            <p:cNvPr id="24" name="Picture 23" descr="j0202109.jp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549" y="5382678"/>
              <a:ext cx="548640" cy="363017"/>
            </a:xfrm>
            <a:prstGeom prst="rect">
              <a:avLst/>
            </a:prstGeom>
          </p:spPr>
        </p:pic>
        <p:pic>
          <p:nvPicPr>
            <p:cNvPr id="32" name="Picture 31" descr="j0289893.jp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549" y="4369472"/>
              <a:ext cx="548640" cy="363931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3269998" y="1447968"/>
            <a:ext cx="1249614" cy="1916529"/>
            <a:chOff x="3352627" y="4371058"/>
            <a:chExt cx="1249614" cy="1916529"/>
          </a:xfrm>
        </p:grpSpPr>
        <p:pic>
          <p:nvPicPr>
            <p:cNvPr id="6" name="Picture 5" descr="j0149029.jp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601" y="5363128"/>
              <a:ext cx="548640" cy="365760"/>
            </a:xfrm>
            <a:prstGeom prst="rect">
              <a:avLst/>
            </a:prstGeom>
          </p:spPr>
        </p:pic>
        <p:pic>
          <p:nvPicPr>
            <p:cNvPr id="12" name="Picture 11" descr="j0178553.jp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601" y="4887152"/>
              <a:ext cx="548640" cy="363931"/>
            </a:xfrm>
            <a:prstGeom prst="rect">
              <a:avLst/>
            </a:prstGeom>
          </p:spPr>
        </p:pic>
        <p:pic>
          <p:nvPicPr>
            <p:cNvPr id="14" name="Picture 13" descr="j0178740.jp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627" y="5909924"/>
              <a:ext cx="548640" cy="363931"/>
            </a:xfrm>
            <a:prstGeom prst="rect">
              <a:avLst/>
            </a:prstGeom>
          </p:spPr>
        </p:pic>
        <p:pic>
          <p:nvPicPr>
            <p:cNvPr id="16" name="Picture 15" descr="j0178905.jp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627" y="4372320"/>
              <a:ext cx="548640" cy="364846"/>
            </a:xfrm>
            <a:prstGeom prst="rect">
              <a:avLst/>
            </a:prstGeom>
          </p:spPr>
        </p:pic>
        <p:pic>
          <p:nvPicPr>
            <p:cNvPr id="19" name="Picture 18" descr="j0179010.jp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627" y="5355128"/>
              <a:ext cx="548640" cy="365760"/>
            </a:xfrm>
            <a:prstGeom prst="rect">
              <a:avLst/>
            </a:prstGeom>
          </p:spPr>
        </p:pic>
        <p:pic>
          <p:nvPicPr>
            <p:cNvPr id="20" name="Picture 19" descr="j0182639.jp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601" y="4371058"/>
              <a:ext cx="548640" cy="370332"/>
            </a:xfrm>
            <a:prstGeom prst="rect">
              <a:avLst/>
            </a:prstGeom>
          </p:spPr>
        </p:pic>
        <p:pic>
          <p:nvPicPr>
            <p:cNvPr id="23" name="Picture 22" descr="j0185206.jp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601" y="5915426"/>
              <a:ext cx="548640" cy="372161"/>
            </a:xfrm>
            <a:prstGeom prst="rect">
              <a:avLst/>
            </a:prstGeom>
          </p:spPr>
        </p:pic>
        <p:pic>
          <p:nvPicPr>
            <p:cNvPr id="29" name="Picture 28" descr="j0216075.jp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627" y="4880277"/>
              <a:ext cx="548640" cy="363931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1868050" y="1450709"/>
            <a:ext cx="1249614" cy="1904643"/>
            <a:chOff x="1950679" y="4373801"/>
            <a:chExt cx="1249614" cy="1904642"/>
          </a:xfrm>
        </p:grpSpPr>
        <p:pic>
          <p:nvPicPr>
            <p:cNvPr id="7" name="Picture 6" descr="j0149118.jpg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653" y="4884126"/>
              <a:ext cx="548640" cy="371246"/>
            </a:xfrm>
            <a:prstGeom prst="rect">
              <a:avLst/>
            </a:prstGeom>
          </p:spPr>
        </p:pic>
        <p:pic>
          <p:nvPicPr>
            <p:cNvPr id="8" name="Picture 7" descr="j0175548.jpg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653" y="4373801"/>
              <a:ext cx="548640" cy="367589"/>
            </a:xfrm>
            <a:prstGeom prst="rect">
              <a:avLst/>
            </a:prstGeom>
          </p:spPr>
        </p:pic>
        <p:pic>
          <p:nvPicPr>
            <p:cNvPr id="9" name="Picture 8" descr="j0178459.jpg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0679" y="4375537"/>
              <a:ext cx="548640" cy="366674"/>
            </a:xfrm>
            <a:prstGeom prst="rect">
              <a:avLst/>
            </a:prstGeom>
          </p:spPr>
        </p:pic>
        <p:pic>
          <p:nvPicPr>
            <p:cNvPr id="18" name="Picture 17" descr="j0178945.jpg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653" y="5373534"/>
              <a:ext cx="548640" cy="366674"/>
            </a:xfrm>
            <a:prstGeom prst="rect">
              <a:avLst/>
            </a:prstGeom>
          </p:spPr>
        </p:pic>
        <p:pic>
          <p:nvPicPr>
            <p:cNvPr id="21" name="Picture 20" descr="j0182665.jpg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653" y="5911769"/>
              <a:ext cx="548640" cy="366674"/>
            </a:xfrm>
            <a:prstGeom prst="rect">
              <a:avLst/>
            </a:prstGeom>
          </p:spPr>
        </p:pic>
        <p:pic>
          <p:nvPicPr>
            <p:cNvPr id="38" name="Picture 37" descr="j0308887.jpg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0679" y="5909924"/>
              <a:ext cx="548640" cy="361188"/>
            </a:xfrm>
            <a:prstGeom prst="rect">
              <a:avLst/>
            </a:prstGeom>
          </p:spPr>
        </p:pic>
        <p:pic>
          <p:nvPicPr>
            <p:cNvPr id="39" name="Picture 38" descr="j0308903.jpg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0679" y="4893270"/>
              <a:ext cx="548640" cy="362102"/>
            </a:xfrm>
            <a:prstGeom prst="rect">
              <a:avLst/>
            </a:prstGeom>
          </p:spPr>
        </p:pic>
        <p:pic>
          <p:nvPicPr>
            <p:cNvPr id="40" name="Picture 39" descr="j0316779.jpg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0679" y="5355128"/>
              <a:ext cx="548640" cy="361188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1069393" y="4540641"/>
            <a:ext cx="548640" cy="1257851"/>
            <a:chOff x="1069393" y="4801976"/>
            <a:chExt cx="548640" cy="1257850"/>
          </a:xfrm>
        </p:grpSpPr>
        <p:pic>
          <p:nvPicPr>
            <p:cNvPr id="49" name="Picture 48" descr="j0149118.jpg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393" y="5242431"/>
              <a:ext cx="548640" cy="371246"/>
            </a:xfrm>
            <a:prstGeom prst="rect">
              <a:avLst/>
            </a:prstGeom>
          </p:spPr>
        </p:pic>
        <p:pic>
          <p:nvPicPr>
            <p:cNvPr id="50" name="Picture 49" descr="j0175548.jpg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393" y="4801976"/>
              <a:ext cx="548640" cy="367589"/>
            </a:xfrm>
            <a:prstGeom prst="rect">
              <a:avLst/>
            </a:prstGeom>
          </p:spPr>
        </p:pic>
        <p:pic>
          <p:nvPicPr>
            <p:cNvPr id="51" name="Picture 50" descr="j0316779.jpg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393" y="5698638"/>
              <a:ext cx="548640" cy="361188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3327293" y="4522758"/>
            <a:ext cx="548640" cy="1267391"/>
            <a:chOff x="3200293" y="4800649"/>
            <a:chExt cx="548640" cy="1267390"/>
          </a:xfrm>
        </p:grpSpPr>
        <p:pic>
          <p:nvPicPr>
            <p:cNvPr id="52" name="Picture 51" descr="j0178553.jp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293" y="4800649"/>
              <a:ext cx="548640" cy="363931"/>
            </a:xfrm>
            <a:prstGeom prst="rect">
              <a:avLst/>
            </a:prstGeom>
          </p:spPr>
        </p:pic>
        <p:pic>
          <p:nvPicPr>
            <p:cNvPr id="53" name="Picture 52" descr="j0179010.jp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293" y="5247917"/>
              <a:ext cx="548640" cy="365760"/>
            </a:xfrm>
            <a:prstGeom prst="rect">
              <a:avLst/>
            </a:prstGeom>
          </p:spPr>
        </p:pic>
        <p:pic>
          <p:nvPicPr>
            <p:cNvPr id="54" name="Picture 53" descr="j0185206.jp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293" y="5695878"/>
              <a:ext cx="548640" cy="372161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5455553" y="4540640"/>
            <a:ext cx="560735" cy="1279296"/>
            <a:chOff x="5455549" y="4792520"/>
            <a:chExt cx="560735" cy="1279296"/>
          </a:xfrm>
        </p:grpSpPr>
        <p:pic>
          <p:nvPicPr>
            <p:cNvPr id="55" name="Picture 54" descr="j0178460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549" y="5705142"/>
              <a:ext cx="548640" cy="366674"/>
            </a:xfrm>
            <a:prstGeom prst="rect">
              <a:avLst/>
            </a:prstGeom>
          </p:spPr>
        </p:pic>
        <p:pic>
          <p:nvPicPr>
            <p:cNvPr id="56" name="Picture 55" descr="j0182676.jp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644" y="5247917"/>
              <a:ext cx="548640" cy="365760"/>
            </a:xfrm>
            <a:prstGeom prst="rect">
              <a:avLst/>
            </a:prstGeom>
          </p:spPr>
        </p:pic>
        <p:pic>
          <p:nvPicPr>
            <p:cNvPr id="57" name="Picture 56" descr="j0289893.jp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549" y="4792520"/>
              <a:ext cx="548640" cy="363931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7619745" y="4540641"/>
            <a:ext cx="548640" cy="1280211"/>
            <a:chOff x="7619745" y="4785720"/>
            <a:chExt cx="548640" cy="1280211"/>
          </a:xfrm>
        </p:grpSpPr>
        <p:pic>
          <p:nvPicPr>
            <p:cNvPr id="58" name="Picture 57" descr="j0178537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745" y="5698342"/>
              <a:ext cx="548640" cy="367589"/>
            </a:xfrm>
            <a:prstGeom prst="rect">
              <a:avLst/>
            </a:prstGeom>
          </p:spPr>
        </p:pic>
        <p:pic>
          <p:nvPicPr>
            <p:cNvPr id="59" name="Picture 58" descr="j0284915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745" y="5246146"/>
              <a:ext cx="548640" cy="357530"/>
            </a:xfrm>
            <a:prstGeom prst="rect">
              <a:avLst/>
            </a:prstGeom>
          </p:spPr>
        </p:pic>
        <p:pic>
          <p:nvPicPr>
            <p:cNvPr id="60" name="Picture 59" descr="j0289377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745" y="4785720"/>
              <a:ext cx="548640" cy="365760"/>
            </a:xfrm>
            <a:prstGeom prst="rect">
              <a:avLst/>
            </a:prstGeom>
          </p:spPr>
        </p:pic>
      </p:grpSp>
      <p:pic>
        <p:nvPicPr>
          <p:cNvPr id="33" name="Picture 32" descr="XServeIconX.png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77" y="3449162"/>
            <a:ext cx="1072977" cy="1072977"/>
          </a:xfrm>
          <a:prstGeom prst="rect">
            <a:avLst/>
          </a:prstGeom>
        </p:spPr>
      </p:pic>
      <p:pic>
        <p:nvPicPr>
          <p:cNvPr id="34" name="Picture 33" descr="XServeIconX.png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49" y="3441605"/>
            <a:ext cx="1072977" cy="1072977"/>
          </a:xfrm>
          <a:prstGeom prst="rect">
            <a:avLst/>
          </a:prstGeom>
        </p:spPr>
      </p:pic>
      <p:pic>
        <p:nvPicPr>
          <p:cNvPr id="36" name="Picture 35" descr="XServeIconX.png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70" y="3449162"/>
            <a:ext cx="1072977" cy="1072977"/>
          </a:xfrm>
          <a:prstGeom prst="rect">
            <a:avLst/>
          </a:prstGeom>
        </p:spPr>
      </p:pic>
      <p:pic>
        <p:nvPicPr>
          <p:cNvPr id="37" name="Picture 36" descr="XServeIconX.png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31" y="3449162"/>
            <a:ext cx="1072977" cy="1072977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3324429" y="4519085"/>
            <a:ext cx="548640" cy="1288143"/>
            <a:chOff x="4107595" y="4508499"/>
            <a:chExt cx="548640" cy="1288143"/>
          </a:xfrm>
        </p:grpSpPr>
        <p:pic>
          <p:nvPicPr>
            <p:cNvPr id="65" name="Picture 64" descr="j0316779.jpg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595" y="4972891"/>
              <a:ext cx="548640" cy="361188"/>
            </a:xfrm>
            <a:prstGeom prst="rect">
              <a:avLst/>
            </a:prstGeom>
          </p:spPr>
        </p:pic>
        <p:pic>
          <p:nvPicPr>
            <p:cNvPr id="66" name="Picture 65" descr="j0179010.jp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595" y="5430882"/>
              <a:ext cx="548640" cy="365760"/>
            </a:xfrm>
            <a:prstGeom prst="rect">
              <a:avLst/>
            </a:prstGeom>
          </p:spPr>
        </p:pic>
        <p:pic>
          <p:nvPicPr>
            <p:cNvPr id="67" name="Picture 66" descr="j0178537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595" y="4508499"/>
              <a:ext cx="548640" cy="367589"/>
            </a:xfrm>
            <a:prstGeom prst="rect">
              <a:avLst/>
            </a:prstGeom>
          </p:spPr>
        </p:pic>
      </p:grpSp>
      <p:sp>
        <p:nvSpPr>
          <p:cNvPr id="73" name="TextBox 72"/>
          <p:cNvSpPr txBox="1"/>
          <p:nvPr/>
        </p:nvSpPr>
        <p:spPr>
          <a:xfrm>
            <a:off x="4994720" y="0"/>
            <a:ext cx="41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Mirzasoleiman</a:t>
            </a:r>
            <a:r>
              <a:rPr lang="en-US" dirty="0" smtClean="0"/>
              <a:t>, </a:t>
            </a:r>
            <a:r>
              <a:rPr lang="en-US" dirty="0" err="1" smtClean="0"/>
              <a:t>Karbasi</a:t>
            </a:r>
            <a:r>
              <a:rPr lang="en-US" dirty="0" smtClean="0"/>
              <a:t>, </a:t>
            </a:r>
            <a:r>
              <a:rPr lang="en-US" dirty="0" err="1" smtClean="0"/>
              <a:t>Sarkar</a:t>
            </a:r>
            <a:r>
              <a:rPr lang="en-US" dirty="0" smtClean="0"/>
              <a:t>, Krause '13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0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96296E-6 L -0.12569 0.20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5" y="10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4236 0.2078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103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04774 0.2085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10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13107 0.2048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14879 -0.18078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1" y="-9051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-0.03281 -0.1789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" y="-8958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-0.20052 -0.18101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5" y="-905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-0.37222 -0.18055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11" y="-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Distributed Greedy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Only requires 2 rounds of communication</a:t>
            </a:r>
          </a:p>
          <a:p>
            <a:r>
              <a:rPr lang="en-US" sz="2800" dirty="0" smtClean="0"/>
              <a:t>Approximation ratio is: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400050" lvl="1" indent="0">
              <a:buNone/>
            </a:pPr>
            <a:r>
              <a:rPr lang="en-US" dirty="0" smtClean="0"/>
              <a:t>		(where m is number of machines)</a:t>
            </a:r>
          </a:p>
          <a:p>
            <a:pPr marL="457200" indent="-457200">
              <a:spcBef>
                <a:spcPts val="624"/>
              </a:spcBef>
            </a:pPr>
            <a:r>
              <a:rPr lang="en-US" sz="2800" dirty="0" smtClean="0"/>
              <a:t>If we use the </a:t>
            </a:r>
            <a:r>
              <a:rPr lang="en-US" sz="2800" dirty="0" smtClean="0">
                <a:solidFill>
                  <a:srgbClr val="FF0000"/>
                </a:solidFill>
              </a:rPr>
              <a:t>optimal algorithm</a:t>
            </a:r>
            <a:r>
              <a:rPr lang="en-US" sz="2800" dirty="0" smtClean="0">
                <a:solidFill>
                  <a:srgbClr val="000000"/>
                </a:solidFill>
              </a:rPr>
              <a:t> on each machine in both phases, we can still only get: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2656419"/>
            <a:ext cx="1442508" cy="920751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0" y="5204973"/>
            <a:ext cx="1625600" cy="8762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94720" y="0"/>
            <a:ext cx="41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Mirzasoleiman</a:t>
            </a:r>
            <a:r>
              <a:rPr lang="en-US" dirty="0" smtClean="0"/>
              <a:t>, </a:t>
            </a:r>
            <a:r>
              <a:rPr lang="en-US" dirty="0" err="1" smtClean="0"/>
              <a:t>Karbasi</a:t>
            </a:r>
            <a:r>
              <a:rPr lang="en-US" dirty="0" smtClean="0"/>
              <a:t>, </a:t>
            </a:r>
            <a:r>
              <a:rPr lang="en-US" dirty="0" err="1" smtClean="0"/>
              <a:t>Sarkar</a:t>
            </a:r>
            <a:r>
              <a:rPr lang="en-US" dirty="0" smtClean="0"/>
              <a:t>, Krause '13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0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Distributed Greedy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we use the </a:t>
            </a:r>
            <a:r>
              <a:rPr lang="en-US" dirty="0" smtClean="0">
                <a:solidFill>
                  <a:srgbClr val="FF0000"/>
                </a:solidFill>
              </a:rPr>
              <a:t>optimal algorithm</a:t>
            </a:r>
            <a:r>
              <a:rPr lang="en-US" dirty="0" smtClean="0">
                <a:solidFill>
                  <a:srgbClr val="000000"/>
                </a:solidFill>
              </a:rPr>
              <a:t> on each machine in both phases, we can still only get:</a:t>
            </a:r>
          </a:p>
          <a:p>
            <a:endParaRPr lang="en-US" sz="3800" dirty="0" smtClean="0"/>
          </a:p>
          <a:p>
            <a:endParaRPr lang="en-US" dirty="0" smtClean="0"/>
          </a:p>
          <a:p>
            <a:r>
              <a:rPr lang="en-US" dirty="0" smtClean="0"/>
              <a:t>In fact, we can show that using greedy gives: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Why? </a:t>
            </a:r>
          </a:p>
          <a:p>
            <a:pPr lvl="1"/>
            <a:r>
              <a:rPr lang="en-US" dirty="0" smtClean="0"/>
              <a:t>The problem doesn't have optimal substructure.</a:t>
            </a:r>
          </a:p>
          <a:p>
            <a:pPr lvl="1"/>
            <a:r>
              <a:rPr lang="en-US" dirty="0" smtClean="0"/>
              <a:t>Better to run </a:t>
            </a:r>
            <a:r>
              <a:rPr lang="en-US" dirty="0" smtClean="0">
                <a:solidFill>
                  <a:srgbClr val="FF0000"/>
                </a:solidFill>
              </a:rPr>
              <a:t>greedy</a:t>
            </a:r>
            <a:r>
              <a:rPr lang="en-US" dirty="0" smtClean="0"/>
              <a:t> in round 1 instead of the </a:t>
            </a:r>
            <a:r>
              <a:rPr lang="en-US" dirty="0" smtClean="0">
                <a:solidFill>
                  <a:srgbClr val="FF0000"/>
                </a:solidFill>
              </a:rPr>
              <a:t>optimal</a:t>
            </a:r>
            <a:r>
              <a:rPr lang="en-US" dirty="0" smtClean="0"/>
              <a:t> algorithm.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110" y="2375320"/>
            <a:ext cx="1596491" cy="860521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7" y="3737358"/>
            <a:ext cx="2336797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32" y="403412"/>
            <a:ext cx="8229600" cy="1143000"/>
          </a:xfrm>
        </p:spPr>
        <p:txBody>
          <a:bodyPr/>
          <a:lstStyle/>
          <a:p>
            <a:r>
              <a:rPr lang="en-US" dirty="0" smtClean="0"/>
              <a:t>Revisiting the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6412"/>
            <a:ext cx="8135471" cy="5311588"/>
          </a:xfrm>
        </p:spPr>
        <p:txBody>
          <a:bodyPr>
            <a:normAutofit/>
          </a:bodyPr>
          <a:lstStyle/>
          <a:p>
            <a:r>
              <a:rPr lang="en-US" dirty="0" smtClean="0"/>
              <a:t>Can </a:t>
            </a:r>
            <a:r>
              <a:rPr lang="en-US" dirty="0"/>
              <a:t>construct bad </a:t>
            </a:r>
            <a:r>
              <a:rPr lang="en-US" dirty="0" smtClean="0"/>
              <a:t>examples for Greedy/optimal</a:t>
            </a:r>
            <a:endParaRPr lang="en-US" dirty="0"/>
          </a:p>
          <a:p>
            <a:r>
              <a:rPr lang="en-US" dirty="0" smtClean="0"/>
              <a:t>Lower bound </a:t>
            </a:r>
            <a:r>
              <a:rPr lang="en-US" dirty="0" smtClean="0"/>
              <a:t>for </a:t>
            </a:r>
            <a:r>
              <a:rPr lang="en-US" dirty="0"/>
              <a:t>any poly(k) </a:t>
            </a:r>
            <a:r>
              <a:rPr lang="en-US" dirty="0" err="1"/>
              <a:t>coresets</a:t>
            </a:r>
            <a:r>
              <a:rPr lang="en-US" dirty="0"/>
              <a:t> (</a:t>
            </a:r>
            <a:r>
              <a:rPr lang="en-US" dirty="0" err="1"/>
              <a:t>Indyk</a:t>
            </a:r>
            <a:r>
              <a:rPr lang="en-US" dirty="0"/>
              <a:t> et al. ’14)</a:t>
            </a:r>
          </a:p>
          <a:p>
            <a:r>
              <a:rPr lang="en-US" dirty="0"/>
              <a:t>Yet the distributed greedy algorithm works very well on real </a:t>
            </a:r>
            <a:r>
              <a:rPr lang="en-US" dirty="0" smtClean="0"/>
              <a:t>instances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779" y="4852894"/>
            <a:ext cx="1524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Randomness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Randomized distributed Greedy</a:t>
            </a:r>
          </a:p>
          <a:p>
            <a:pPr lvl="1"/>
            <a:r>
              <a:rPr lang="en-US" dirty="0" smtClean="0"/>
              <a:t>Distribute the elements of V </a:t>
            </a:r>
            <a:r>
              <a:rPr lang="en-US" dirty="0" smtClean="0">
                <a:solidFill>
                  <a:srgbClr val="FF0000"/>
                </a:solidFill>
              </a:rPr>
              <a:t>randomly</a:t>
            </a:r>
            <a:r>
              <a:rPr lang="en-US" dirty="0" smtClean="0"/>
              <a:t> in round 1</a:t>
            </a:r>
          </a:p>
          <a:p>
            <a:pPr lvl="1"/>
            <a:r>
              <a:rPr lang="en-US" dirty="0" smtClean="0"/>
              <a:t>Select the best solution found in rounds 1 &amp; 2</a:t>
            </a:r>
          </a:p>
          <a:p>
            <a:r>
              <a:rPr lang="en-US" dirty="0" smtClean="0"/>
              <a:t>Theorem: If Greedy achieves a C approximation, randomized distributed Greedy achieves a C/2 approximation in expectation.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395289"/>
            <a:ext cx="86360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elements in OPT are selected in round 1 with high probability</a:t>
            </a:r>
          </a:p>
          <a:p>
            <a:pPr lvl="1"/>
            <a:r>
              <a:rPr lang="en-US" dirty="0" smtClean="0"/>
              <a:t>Most of OPT is present in round 2 so solution in round 2 is good</a:t>
            </a:r>
            <a:endParaRPr lang="en-US" dirty="0"/>
          </a:p>
          <a:p>
            <a:r>
              <a:rPr lang="en-US" dirty="0" smtClean="0"/>
              <a:t>If elements in OPT are selected in round 1 with low probability</a:t>
            </a:r>
          </a:p>
          <a:p>
            <a:pPr lvl="1"/>
            <a:r>
              <a:rPr lang="en-US" dirty="0" smtClean="0"/>
              <a:t>OPT is not very different from typical solution so solution in round 1 is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(Preliminaries)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Property:</a:t>
            </a:r>
          </a:p>
          <a:p>
            <a:pPr lvl="1"/>
            <a:r>
              <a:rPr lang="en-US" dirty="0" smtClean="0"/>
              <a:t>Suppose:</a:t>
            </a:r>
          </a:p>
          <a:p>
            <a:pPr lvl="2"/>
            <a:r>
              <a:rPr lang="en-US" dirty="0" smtClean="0"/>
              <a:t>x is not selected by greedy on S</a:t>
            </a:r>
            <a:r>
              <a:rPr lang="en-US" sz="2000" dirty="0" smtClean="0"/>
              <a:t>∪</a:t>
            </a:r>
            <a:r>
              <a:rPr lang="en-US" dirty="0" smtClean="0"/>
              <a:t>{x} </a:t>
            </a:r>
          </a:p>
          <a:p>
            <a:pPr lvl="2"/>
            <a:r>
              <a:rPr lang="en-US" dirty="0" smtClean="0"/>
              <a:t>y is not selected by greedy on </a:t>
            </a:r>
            <a:r>
              <a:rPr lang="en-US" dirty="0"/>
              <a:t>S</a:t>
            </a:r>
            <a:r>
              <a:rPr lang="en-US" sz="2000" dirty="0"/>
              <a:t>∪</a:t>
            </a:r>
            <a:r>
              <a:rPr lang="en-US" dirty="0" smtClean="0"/>
              <a:t>{y}</a:t>
            </a:r>
          </a:p>
          <a:p>
            <a:pPr lvl="1"/>
            <a:r>
              <a:rPr lang="en-US" dirty="0" smtClean="0"/>
              <a:t>Then:</a:t>
            </a:r>
          </a:p>
          <a:p>
            <a:pPr lvl="2"/>
            <a:r>
              <a:rPr lang="en-US" dirty="0"/>
              <a:t>x</a:t>
            </a:r>
            <a:r>
              <a:rPr lang="en-US" dirty="0" smtClean="0"/>
              <a:t> and y are not selected by greedy on S</a:t>
            </a:r>
            <a:r>
              <a:rPr lang="en-US" sz="1600" dirty="0"/>
              <a:t>∪</a:t>
            </a:r>
            <a:r>
              <a:rPr lang="en-US" dirty="0"/>
              <a:t>{</a:t>
            </a:r>
            <a:r>
              <a:rPr lang="en-US" dirty="0" err="1" smtClean="0"/>
              <a:t>x,y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Lovasz</a:t>
            </a:r>
            <a:r>
              <a:rPr lang="en-US" dirty="0" smtClean="0"/>
              <a:t> extension   </a:t>
            </a:r>
            <a:r>
              <a:rPr lang="en-US" dirty="0" smtClean="0"/>
              <a:t> : </a:t>
            </a:r>
            <a:r>
              <a:rPr lang="en-US" dirty="0" smtClean="0"/>
              <a:t>convex function on [0,1]</a:t>
            </a:r>
            <a:r>
              <a:rPr lang="en-US" baseline="30000" dirty="0" smtClean="0"/>
              <a:t>V</a:t>
            </a:r>
            <a:r>
              <a:rPr lang="en-US" dirty="0" smtClean="0"/>
              <a:t> that agrees with</a:t>
            </a:r>
            <a:r>
              <a:rPr lang="en-US" sz="3000" dirty="0" smtClean="0"/>
              <a:t>    </a:t>
            </a:r>
            <a:r>
              <a:rPr lang="en-US" dirty="0" smtClean="0"/>
              <a:t>on integral vectors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68" y="4620504"/>
            <a:ext cx="212344" cy="44704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10" y="5158825"/>
            <a:ext cx="200330" cy="3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9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7" y="60003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Distributed </a:t>
            </a:r>
            <a:r>
              <a:rPr lang="en-US" dirty="0" err="1" smtClean="0"/>
              <a:t>Submodular</a:t>
            </a:r>
            <a:r>
              <a:rPr lang="en-US" dirty="0" smtClean="0"/>
              <a:t> Maximization in Massive Datasets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789" y="3758435"/>
            <a:ext cx="7990417" cy="104774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Joint work with </a:t>
            </a:r>
          </a:p>
          <a:p>
            <a:r>
              <a:rPr lang="en-US" sz="2800" dirty="0">
                <a:solidFill>
                  <a:schemeClr val="tx1"/>
                </a:solidFill>
              </a:rPr>
              <a:t>Rafael Barbosa, </a:t>
            </a:r>
            <a:r>
              <a:rPr lang="en-US" sz="2800" dirty="0" err="1">
                <a:solidFill>
                  <a:schemeClr val="tx1"/>
                </a:solidFill>
              </a:rPr>
              <a:t>Huy</a:t>
            </a:r>
            <a:r>
              <a:rPr lang="en-US" sz="2800" dirty="0">
                <a:solidFill>
                  <a:schemeClr val="tx1"/>
                </a:solidFill>
              </a:rPr>
              <a:t> L. Nguyen, Justin Ward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41" y="5136377"/>
            <a:ext cx="5054600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176" y="4971277"/>
            <a:ext cx="1803400" cy="1816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12253" y="2400256"/>
            <a:ext cx="2119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Alina </a:t>
            </a:r>
            <a:r>
              <a:rPr lang="en-US" sz="4000" dirty="0" err="1" smtClean="0">
                <a:solidFill>
                  <a:srgbClr val="FF0000"/>
                </a:solidFill>
              </a:rPr>
              <a:t>Ene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3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  <a:r>
              <a:rPr lang="en-US" dirty="0" smtClean="0"/>
              <a:t>(Sketch)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X be </a:t>
            </a:r>
            <a:r>
              <a:rPr lang="en-US" dirty="0" smtClean="0"/>
              <a:t>a random 1/m sample of </a:t>
            </a:r>
            <a:r>
              <a:rPr lang="en-US" dirty="0" smtClean="0"/>
              <a:t>V</a:t>
            </a:r>
            <a:endParaRPr lang="en-US" dirty="0" smtClean="0"/>
          </a:p>
          <a:p>
            <a:r>
              <a:rPr lang="en-US" dirty="0" smtClean="0"/>
              <a:t>For e in OPT, let </a:t>
            </a:r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baseline="-25000" dirty="0" err="1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be the probability (over choice of </a:t>
            </a:r>
            <a:r>
              <a:rPr lang="en-US" dirty="0" smtClean="0"/>
              <a:t>X) </a:t>
            </a:r>
            <a:r>
              <a:rPr lang="en-US" dirty="0" smtClean="0"/>
              <a:t>that e is selected by </a:t>
            </a:r>
            <a:r>
              <a:rPr lang="en-US" dirty="0" smtClean="0"/>
              <a:t>Greedy </a:t>
            </a:r>
            <a:r>
              <a:rPr lang="en-US" dirty="0"/>
              <a:t>on </a:t>
            </a:r>
            <a:r>
              <a:rPr lang="en-US" dirty="0"/>
              <a:t>X</a:t>
            </a:r>
            <a:r>
              <a:rPr lang="en-US" sz="2000" dirty="0" smtClean="0"/>
              <a:t>∪</a:t>
            </a:r>
            <a:r>
              <a:rPr lang="en-US" dirty="0" smtClean="0"/>
              <a:t>{e</a:t>
            </a:r>
            <a:r>
              <a:rPr lang="en-US" dirty="0" smtClean="0"/>
              <a:t>}</a:t>
            </a:r>
          </a:p>
          <a:p>
            <a:r>
              <a:rPr lang="en-US" dirty="0" smtClean="0"/>
              <a:t>Then</a:t>
            </a:r>
            <a:r>
              <a:rPr lang="en-US" dirty="0" smtClean="0"/>
              <a:t>, expected value of elements of OPT on the final machine is </a:t>
            </a:r>
          </a:p>
          <a:p>
            <a:r>
              <a:rPr lang="en-US" dirty="0" smtClean="0"/>
              <a:t>On the other hand, expected value of rejected elements is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92" y="4276180"/>
            <a:ext cx="787400" cy="5207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784" y="5338235"/>
            <a:ext cx="2260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5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(Sketch)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best single machine solution S satisfies: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final greedy solution T satisfies: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Altogether, we get an approximation in expectation of:</a:t>
            </a:r>
            <a:endParaRPr lang="en-US" sz="28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83" y="3856563"/>
            <a:ext cx="3263900" cy="5207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16" y="2321981"/>
            <a:ext cx="4711700" cy="5207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99" y="5327651"/>
            <a:ext cx="279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2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(Sketch)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final greedy solution T satisfies: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The best single machine solution S satisfies: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Altogether, we get an approximation in expectation of:</a:t>
            </a:r>
            <a:endParaRPr lang="en-US" sz="28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49" y="2230963"/>
            <a:ext cx="3263900" cy="5207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3779307"/>
            <a:ext cx="4711700" cy="5207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99" y="5327651"/>
            <a:ext cx="279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8133"/>
          </a:xfrm>
        </p:spPr>
        <p:txBody>
          <a:bodyPr>
            <a:normAutofit/>
          </a:bodyPr>
          <a:lstStyle/>
          <a:p>
            <a:r>
              <a:rPr lang="en-US" dirty="0" smtClean="0"/>
              <a:t>What do we need for the proof?</a:t>
            </a:r>
          </a:p>
          <a:p>
            <a:pPr lvl="1"/>
            <a:r>
              <a:rPr lang="en-US" dirty="0" smtClean="0"/>
              <a:t>Monotonicity and </a:t>
            </a:r>
            <a:r>
              <a:rPr lang="en-US" dirty="0" err="1"/>
              <a:t>s</a:t>
            </a:r>
            <a:r>
              <a:rPr lang="en-US" dirty="0" err="1" smtClean="0"/>
              <a:t>ubmodularity</a:t>
            </a:r>
            <a:r>
              <a:rPr lang="en-US" dirty="0" smtClean="0"/>
              <a:t> of f</a:t>
            </a:r>
          </a:p>
          <a:p>
            <a:pPr lvl="1"/>
            <a:r>
              <a:rPr lang="en-US" dirty="0" smtClean="0"/>
              <a:t>Heredity of constraint</a:t>
            </a:r>
          </a:p>
          <a:p>
            <a:pPr lvl="1"/>
            <a:r>
              <a:rPr lang="en-US" dirty="0" smtClean="0"/>
              <a:t>Greedy property</a:t>
            </a:r>
          </a:p>
          <a:p>
            <a:r>
              <a:rPr lang="en-US" dirty="0" smtClean="0"/>
              <a:t>The result holds in general any time greedy is an    -approximation for a hereditary, constrained submodular maximization problem.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67" y="4453467"/>
            <a:ext cx="2413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2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Non-monotone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first round, use </a:t>
            </a:r>
            <a:r>
              <a:rPr lang="en-US" dirty="0" smtClean="0">
                <a:solidFill>
                  <a:srgbClr val="FF0000"/>
                </a:solidFill>
              </a:rPr>
              <a:t>Greedy</a:t>
            </a:r>
            <a:r>
              <a:rPr lang="en-US" dirty="0" smtClean="0"/>
              <a:t> on each machine</a:t>
            </a:r>
          </a:p>
          <a:p>
            <a:r>
              <a:rPr lang="en-US" dirty="0" smtClean="0"/>
              <a:t>In the second round, use </a:t>
            </a:r>
            <a:r>
              <a:rPr lang="en-US" dirty="0" smtClean="0">
                <a:solidFill>
                  <a:srgbClr val="FF0000"/>
                </a:solidFill>
              </a:rPr>
              <a:t>any algorithm</a:t>
            </a:r>
            <a:r>
              <a:rPr lang="en-US" dirty="0" smtClean="0"/>
              <a:t> on the last machine</a:t>
            </a:r>
          </a:p>
          <a:p>
            <a:r>
              <a:rPr lang="en-US" dirty="0" smtClean="0"/>
              <a:t>We still obtain a constant factor approximation for most problems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2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3901" y="402170"/>
            <a:ext cx="5743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+mj-lt"/>
                <a:ea typeface="+mj-ea"/>
                <a:cs typeface="+mj-cs"/>
              </a:rPr>
              <a:t>Tiny Image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Experiments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32" y="1848109"/>
            <a:ext cx="5979946" cy="47681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83621" y="1326892"/>
            <a:ext cx="276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(n = 1M, m = 100)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56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7833" y="1492211"/>
            <a:ext cx="310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Matroid Coverage (n=900, r=5)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5901" y="1485861"/>
            <a:ext cx="333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Matroid Coverage (n=100, r=100)</a:t>
            </a:r>
            <a:endParaRPr lang="en-US" dirty="0"/>
          </a:p>
        </p:txBody>
      </p:sp>
      <p:pic>
        <p:nvPicPr>
          <p:cNvPr id="10" name="Picture 9" descr="experiment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827073"/>
            <a:ext cx="4191000" cy="3322808"/>
          </a:xfrm>
          <a:prstGeom prst="rect">
            <a:avLst/>
          </a:prstGeom>
        </p:spPr>
      </p:pic>
      <p:pic>
        <p:nvPicPr>
          <p:cNvPr id="11" name="Picture 10" descr="experiment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22" y="1857520"/>
            <a:ext cx="4140199" cy="32825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7500" y="5302212"/>
            <a:ext cx="8561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It's better to distribute ellipses from each location across several machines!</a:t>
            </a:r>
            <a:endParaRPr lang="en-US" sz="32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 dirty="0" smtClean="0"/>
              <a:t>Matroid Coverage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</a:t>
            </a:r>
            <a:r>
              <a:rPr lang="en-US" dirty="0" smtClean="0"/>
              <a:t>we relax the greedy property further?</a:t>
            </a:r>
          </a:p>
          <a:p>
            <a:r>
              <a:rPr lang="en-US" dirty="0" smtClean="0"/>
              <a:t>What about non-greedy algorithms?</a:t>
            </a:r>
          </a:p>
          <a:p>
            <a:r>
              <a:rPr lang="en-US" dirty="0" smtClean="0"/>
              <a:t>Can we speed up the final round, or reduce the number machines required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Better approximation guarantees?</a:t>
            </a:r>
          </a:p>
        </p:txBody>
      </p:sp>
    </p:spTree>
    <p:extLst>
      <p:ext uri="{BB962C8B-B14F-4D97-AF65-F5344CB8AC3E}">
        <p14:creationId xmlns:p14="http://schemas.microsoft.com/office/powerpoint/2010/main" val="4124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50964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</a:t>
            </a:r>
            <a:endParaRPr lang="en-US" dirty="0"/>
          </a:p>
          <a:p>
            <a:pPr lvl="1"/>
            <a:r>
              <a:rPr lang="en-US" dirty="0" smtClean="0"/>
              <a:t>A set of objects V</a:t>
            </a:r>
          </a:p>
          <a:p>
            <a:pPr lvl="1"/>
            <a:r>
              <a:rPr lang="en-US" dirty="0" smtClean="0"/>
              <a:t>A function f on subsets of V</a:t>
            </a:r>
          </a:p>
          <a:p>
            <a:pPr lvl="1"/>
            <a:r>
              <a:rPr lang="en-US" dirty="0" smtClean="0"/>
              <a:t>A collection of feasible subsets I</a:t>
            </a:r>
          </a:p>
          <a:p>
            <a:r>
              <a:rPr lang="en-US" dirty="0" smtClean="0"/>
              <a:t>Find</a:t>
            </a:r>
          </a:p>
          <a:p>
            <a:pPr lvl="1"/>
            <a:r>
              <a:rPr lang="en-US" dirty="0" smtClean="0"/>
              <a:t>A feasible subset of I that maximizes f</a:t>
            </a:r>
            <a:endParaRPr lang="en-US" dirty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Abstract/general f and I</a:t>
            </a:r>
          </a:p>
          <a:p>
            <a:pPr lvl="1"/>
            <a:r>
              <a:rPr lang="en-US" dirty="0" smtClean="0"/>
              <a:t>Capture many interesting problems</a:t>
            </a:r>
          </a:p>
          <a:p>
            <a:pPr lvl="1"/>
            <a:r>
              <a:rPr lang="en-US" dirty="0" smtClean="0"/>
              <a:t>Allow for efficient algorithms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80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say that a function                            is </a:t>
            </a:r>
            <a:r>
              <a:rPr lang="en-US" dirty="0" smtClean="0">
                <a:solidFill>
                  <a:srgbClr val="FF0000"/>
                </a:solidFill>
              </a:rPr>
              <a:t>submodular </a:t>
            </a:r>
            <a:r>
              <a:rPr lang="en-US" dirty="0" smtClean="0"/>
              <a:t>if: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We say that </a:t>
            </a:r>
            <a:r>
              <a:rPr lang="en-US" dirty="0" smtClean="0"/>
              <a:t>    is </a:t>
            </a:r>
            <a:r>
              <a:rPr lang="en-US" dirty="0" smtClean="0">
                <a:solidFill>
                  <a:srgbClr val="FF0000"/>
                </a:solidFill>
              </a:rPr>
              <a:t>monotone</a:t>
            </a:r>
            <a:r>
              <a:rPr lang="en-US" dirty="0" smtClean="0"/>
              <a:t> if: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Alternatively, f is submodular if: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		for all                 and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Submodularity captures </a:t>
            </a:r>
            <a:r>
              <a:rPr lang="en-US" dirty="0" smtClean="0">
                <a:solidFill>
                  <a:srgbClr val="FF0000"/>
                </a:solidFill>
              </a:rPr>
              <a:t>diminishing returns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45" y="2183405"/>
            <a:ext cx="5518260" cy="359107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3" y="4677835"/>
            <a:ext cx="5860119" cy="359832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8" y="1578843"/>
            <a:ext cx="1964270" cy="412943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72" y="2857500"/>
            <a:ext cx="200332" cy="345016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3407988"/>
            <a:ext cx="3443892" cy="356616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133" y="5228167"/>
            <a:ext cx="1093622" cy="35661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6" y="5236633"/>
            <a:ext cx="913829" cy="3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Examples </a:t>
            </a:r>
            <a:r>
              <a:rPr lang="en-US" dirty="0" smtClean="0"/>
              <a:t>of submodular functions: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The number of elements covered by a collection of sets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Entropy </a:t>
            </a:r>
            <a:r>
              <a:rPr lang="en-US" sz="2200" dirty="0"/>
              <a:t>of a set of random variables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The </a:t>
            </a:r>
            <a:r>
              <a:rPr lang="en-US" sz="2200" dirty="0"/>
              <a:t>capacity of a cut in a directed or undirected graph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Rank of a set of </a:t>
            </a:r>
            <a:r>
              <a:rPr lang="en-US" sz="2200" dirty="0" smtClean="0"/>
              <a:t>columns of a matrix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M</a:t>
            </a:r>
            <a:r>
              <a:rPr lang="en-US" sz="2200" dirty="0" smtClean="0"/>
              <a:t>atroid </a:t>
            </a:r>
            <a:r>
              <a:rPr lang="en-US" sz="2200" dirty="0"/>
              <a:t>rank </a:t>
            </a:r>
            <a:r>
              <a:rPr lang="en-US" sz="2200" dirty="0" smtClean="0"/>
              <a:t>functions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Log </a:t>
            </a:r>
            <a:r>
              <a:rPr lang="en-US" sz="2200" dirty="0" smtClean="0"/>
              <a:t>determinant of a submatrix</a:t>
            </a:r>
          </a:p>
          <a:p>
            <a:pPr lvl="1">
              <a:spcBef>
                <a:spcPts val="600"/>
              </a:spcBef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84545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Multimode Sensor Coverage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32625" y="4649877"/>
            <a:ext cx="2860377" cy="90681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 rot="2913685">
            <a:off x="1377395" y="4761878"/>
            <a:ext cx="3570835" cy="682814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 rot="17928695">
            <a:off x="1973413" y="4325800"/>
            <a:ext cx="2378801" cy="1554973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 rot="17928695">
            <a:off x="3952331" y="4473136"/>
            <a:ext cx="1827451" cy="179279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 rot="2913685">
            <a:off x="3237842" y="4964808"/>
            <a:ext cx="3256429" cy="80944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</a:t>
            </a:r>
            <a:r>
              <a:rPr lang="en-US" sz="2400" dirty="0" smtClean="0"/>
              <a:t>have distinct locations where we can place sensors</a:t>
            </a:r>
            <a:endParaRPr lang="en-US" sz="2400" dirty="0" smtClean="0"/>
          </a:p>
          <a:p>
            <a:r>
              <a:rPr lang="en-US" sz="2400" dirty="0" smtClean="0"/>
              <a:t>Each sensor can operate </a:t>
            </a:r>
            <a:r>
              <a:rPr lang="en-US" sz="2400" smtClean="0"/>
              <a:t>in </a:t>
            </a:r>
            <a:r>
              <a:rPr lang="en-US" sz="2400" smtClean="0"/>
              <a:t>different </a:t>
            </a:r>
            <a:r>
              <a:rPr lang="en-US" sz="2400" dirty="0" smtClean="0"/>
              <a:t>modes, each with a distinct coverage profile</a:t>
            </a:r>
          </a:p>
          <a:p>
            <a:r>
              <a:rPr lang="en-US" sz="2400" dirty="0" smtClean="0"/>
              <a:t>Find </a:t>
            </a:r>
            <a:r>
              <a:rPr lang="en-US" sz="2400" dirty="0" smtClean="0"/>
              <a:t>sensor </a:t>
            </a:r>
            <a:r>
              <a:rPr lang="en-US" sz="2400" dirty="0" smtClean="0"/>
              <a:t>locations, each with a single mode to maximize </a:t>
            </a:r>
            <a:r>
              <a:rPr lang="en-US" sz="2400" dirty="0" smtClean="0"/>
              <a:t>coverage</a:t>
            </a:r>
            <a:endParaRPr lang="en-US" sz="2400" dirty="0" smtClean="0"/>
          </a:p>
        </p:txBody>
      </p:sp>
      <p:sp>
        <p:nvSpPr>
          <p:cNvPr id="10" name="Oval 9"/>
          <p:cNvSpPr/>
          <p:nvPr/>
        </p:nvSpPr>
        <p:spPr>
          <a:xfrm>
            <a:off x="3470448" y="4927088"/>
            <a:ext cx="2791214" cy="88488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 rot="8974637">
            <a:off x="4661250" y="4366755"/>
            <a:ext cx="2671340" cy="1084967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 rot="7130816">
            <a:off x="4138978" y="4702323"/>
            <a:ext cx="3638731" cy="639432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 rot="545826">
            <a:off x="4534494" y="4373497"/>
            <a:ext cx="2924852" cy="1071480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12" grpId="0" animBg="1"/>
      <p:bldP spid="12" grpId="1" animBg="1"/>
      <p:bldP spid="11" grpId="0" animBg="1"/>
      <p:bldP spid="11" grpId="1" animBg="1"/>
      <p:bldP spid="10" grpId="0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Identifying Representatives In Massive Data</a:t>
            </a:r>
            <a:endParaRPr lang="en-US" dirty="0"/>
          </a:p>
        </p:txBody>
      </p:sp>
      <p:pic>
        <p:nvPicPr>
          <p:cNvPr id="4" name="Content Placeholder 3" descr="ludumdar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b="21296"/>
          <a:stretch>
            <a:fillRect/>
          </a:stretch>
        </p:blipFill>
        <p:spPr/>
      </p:pic>
      <p:sp>
        <p:nvSpPr>
          <p:cNvPr id="7" name="Rounded Rectangle 6"/>
          <p:cNvSpPr/>
          <p:nvPr/>
        </p:nvSpPr>
        <p:spPr>
          <a:xfrm>
            <a:off x="5259656" y="2733536"/>
            <a:ext cx="386536" cy="292277"/>
          </a:xfrm>
          <a:prstGeom prst="roundRect">
            <a:avLst/>
          </a:prstGeom>
          <a:noFill/>
          <a:ln w="57150" cmpd="sng">
            <a:solidFill>
              <a:srgbClr val="FFFF00"/>
            </a:solidFill>
          </a:ln>
          <a:effectLst>
            <a:glow rad="101600">
              <a:schemeClr val="accent2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40302" y="4501212"/>
            <a:ext cx="386536" cy="292277"/>
          </a:xfrm>
          <a:prstGeom prst="roundRect">
            <a:avLst/>
          </a:prstGeom>
          <a:noFill/>
          <a:ln w="57150" cmpd="sng">
            <a:solidFill>
              <a:srgbClr val="FFFF00"/>
            </a:solidFill>
          </a:ln>
          <a:effectLst>
            <a:glow rad="101600">
              <a:schemeClr val="accent2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33958" y="5585527"/>
            <a:ext cx="386536" cy="292277"/>
          </a:xfrm>
          <a:prstGeom prst="roundRect">
            <a:avLst/>
          </a:prstGeom>
          <a:noFill/>
          <a:ln w="57150" cmpd="sng">
            <a:solidFill>
              <a:srgbClr val="FFFF00"/>
            </a:solidFill>
          </a:ln>
          <a:effectLst>
            <a:glow rad="101600">
              <a:schemeClr val="accent2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53130" y="4486270"/>
            <a:ext cx="386536" cy="292277"/>
          </a:xfrm>
          <a:prstGeom prst="roundRect">
            <a:avLst/>
          </a:prstGeom>
          <a:noFill/>
          <a:ln w="57150" cmpd="sng">
            <a:solidFill>
              <a:srgbClr val="FFFF00"/>
            </a:solidFill>
          </a:ln>
          <a:effectLst>
            <a:glow rad="101600">
              <a:schemeClr val="accent2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51970" y="2733536"/>
            <a:ext cx="386536" cy="292277"/>
          </a:xfrm>
          <a:prstGeom prst="roundRect">
            <a:avLst/>
          </a:prstGeom>
          <a:noFill/>
          <a:ln w="57150" cmpd="sng">
            <a:solidFill>
              <a:srgbClr val="FFFF00"/>
            </a:solidFill>
          </a:ln>
          <a:effectLst>
            <a:glow rad="101600">
              <a:schemeClr val="accent2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Identifying Representative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are given a huge set X of images.</a:t>
            </a:r>
          </a:p>
          <a:p>
            <a:r>
              <a:rPr lang="en-US" dirty="0" smtClean="0"/>
              <a:t>Each image is stored multidimensional vector.</a:t>
            </a:r>
          </a:p>
          <a:p>
            <a:r>
              <a:rPr lang="en-US" dirty="0" smtClean="0"/>
              <a:t>We have a function d giving the difference between two images.</a:t>
            </a:r>
          </a:p>
          <a:p>
            <a:r>
              <a:rPr lang="en-US" dirty="0" smtClean="0"/>
              <a:t>We want to pick a set S of at most k images to minimize the loss function: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Suppose we choose a distinguished vector e</a:t>
            </a:r>
            <a:r>
              <a:rPr lang="en-US" baseline="-25000" dirty="0" smtClean="0"/>
              <a:t>0</a:t>
            </a:r>
            <a:r>
              <a:rPr lang="en-US" dirty="0" smtClean="0"/>
              <a:t> (e.g. 0 vector), and set: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function f is submodular.  Our problem is then equivalent to maximizing f under a single cardinality constraint.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4" y="3277883"/>
            <a:ext cx="3850217" cy="887719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4" y="4846713"/>
            <a:ext cx="4842933" cy="40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Datasets grow very large</a:t>
            </a:r>
          </a:p>
          <a:p>
            <a:pPr lvl="1"/>
            <a:r>
              <a:rPr lang="en-US" dirty="0" err="1" smtClean="0"/>
              <a:t>TinyImages</a:t>
            </a:r>
            <a:r>
              <a:rPr lang="en-US" dirty="0" smtClean="0"/>
              <a:t> has 80M images</a:t>
            </a:r>
          </a:p>
          <a:p>
            <a:pPr lvl="1"/>
            <a:r>
              <a:rPr lang="en-US" dirty="0" err="1" smtClean="0"/>
              <a:t>Kosarak</a:t>
            </a:r>
            <a:r>
              <a:rPr lang="en-US" dirty="0" smtClean="0"/>
              <a:t> has 990K sets</a:t>
            </a:r>
            <a:endParaRPr lang="en-US" dirty="0"/>
          </a:p>
          <a:p>
            <a:r>
              <a:rPr lang="en-US" dirty="0" smtClean="0"/>
              <a:t>Need multiple machines to fit the dataset</a:t>
            </a:r>
          </a:p>
          <a:p>
            <a:r>
              <a:rPr lang="en-US" dirty="0" smtClean="0"/>
              <a:t>Use parallel frameworks such as </a:t>
            </a:r>
            <a:r>
              <a:rPr lang="en-US" dirty="0" err="1" smtClean="0"/>
              <a:t>MapReduce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8522</TotalTime>
  <Words>998</Words>
  <Application>Microsoft Macintosh PowerPoint</Application>
  <PresentationFormat>On-screen Show (4:3)</PresentationFormat>
  <Paragraphs>169</Paragraphs>
  <Slides>27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Arial</vt:lpstr>
      <vt:lpstr>Office Theme</vt:lpstr>
      <vt:lpstr>Distributed Submodular Maximization in Massive Datasets</vt:lpstr>
      <vt:lpstr>Distributed Submodular Maximization in Massive Datasets</vt:lpstr>
      <vt:lpstr>Combinatorial Optimization</vt:lpstr>
      <vt:lpstr>Submodularity</vt:lpstr>
      <vt:lpstr>Submodularity</vt:lpstr>
      <vt:lpstr>Example: Multimode Sensor Coverage</vt:lpstr>
      <vt:lpstr>Example: Identifying Representatives In Massive Data</vt:lpstr>
      <vt:lpstr>Example: Identifying Representative Images</vt:lpstr>
      <vt:lpstr>Need for Parallelization</vt:lpstr>
      <vt:lpstr>Problem Definition</vt:lpstr>
      <vt:lpstr>Greedy Algorithm</vt:lpstr>
      <vt:lpstr>Greedy Algorithm</vt:lpstr>
      <vt:lpstr>Distributed Greedy</vt:lpstr>
      <vt:lpstr>Performance of Distributed Greedy</vt:lpstr>
      <vt:lpstr>Performance of Distributed Greedy</vt:lpstr>
      <vt:lpstr>Revisiting the Analysis</vt:lpstr>
      <vt:lpstr>Power of Randomness</vt:lpstr>
      <vt:lpstr>Intuition</vt:lpstr>
      <vt:lpstr>Analysis (Preliminaries)</vt:lpstr>
      <vt:lpstr>Analysis (Sketch)</vt:lpstr>
      <vt:lpstr>Analysis (Sketch)</vt:lpstr>
      <vt:lpstr>Analysis (Sketch)</vt:lpstr>
      <vt:lpstr>Generality</vt:lpstr>
      <vt:lpstr>Non-monotone Functions</vt:lpstr>
      <vt:lpstr>PowerPoint Presentation</vt:lpstr>
      <vt:lpstr>Matroid Coverage Experiments</vt:lpstr>
      <vt:lpstr>Future Directions</vt:lpstr>
    </vt:vector>
  </TitlesOfParts>
  <Company>University of Warwick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Ward</dc:creator>
  <cp:lastModifiedBy>Ene, Alina</cp:lastModifiedBy>
  <cp:revision>148</cp:revision>
  <dcterms:created xsi:type="dcterms:W3CDTF">2015-01-13T19:44:01Z</dcterms:created>
  <dcterms:modified xsi:type="dcterms:W3CDTF">2015-08-27T11:32:26Z</dcterms:modified>
</cp:coreProperties>
</file>