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2" r:id="rId2"/>
    <p:sldId id="258" r:id="rId3"/>
    <p:sldId id="259" r:id="rId4"/>
    <p:sldId id="260" r:id="rId5"/>
    <p:sldId id="261" r:id="rId6"/>
    <p:sldId id="262" r:id="rId7"/>
    <p:sldId id="263" r:id="rId8"/>
    <p:sldId id="293" r:id="rId9"/>
    <p:sldId id="264" r:id="rId10"/>
    <p:sldId id="265" r:id="rId11"/>
    <p:sldId id="266" r:id="rId12"/>
    <p:sldId id="267" r:id="rId13"/>
    <p:sldId id="268" r:id="rId14"/>
    <p:sldId id="269" r:id="rId15"/>
    <p:sldId id="270" r:id="rId16"/>
    <p:sldId id="285" r:id="rId17"/>
    <p:sldId id="291" r:id="rId18"/>
    <p:sldId id="286" r:id="rId19"/>
    <p:sldId id="287" r:id="rId20"/>
    <p:sldId id="274" r:id="rId21"/>
    <p:sldId id="289" r:id="rId22"/>
    <p:sldId id="279" r:id="rId23"/>
    <p:sldId id="280" r:id="rId24"/>
    <p:sldId id="281" r:id="rId25"/>
    <p:sldId id="275" r:id="rId26"/>
    <p:sldId id="282" r:id="rId27"/>
    <p:sldId id="283" r:id="rId28"/>
    <p:sldId id="284" r:id="rId29"/>
    <p:sldId id="294" r:id="rId30"/>
    <p:sldId id="276" r:id="rId31"/>
    <p:sldId id="27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3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41D6D1-4283-4BA2-8FEF-8B8D10795D3C}" type="datetimeFigureOut">
              <a:rPr lang="en-US" smtClean="0"/>
              <a:t>12/7/2016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1D543B-EC78-4FEA-BC9E-A1DB79CC3C8B}" type="slidenum">
              <a:rPr lang="en-US" smtClean="0"/>
              <a:t>‹#›</a:t>
            </a:fld>
            <a:endParaRPr lang="en-US"/>
          </a:p>
        </p:txBody>
      </p:sp>
    </p:spTree>
    <p:extLst>
      <p:ext uri="{BB962C8B-B14F-4D97-AF65-F5344CB8AC3E}">
        <p14:creationId xmlns:p14="http://schemas.microsoft.com/office/powerpoint/2010/main" val="3902804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motivation for this work came from our desire to answer the following questions</a:t>
            </a:r>
            <a:endParaRPr lang="en-US" dirty="0"/>
          </a:p>
        </p:txBody>
      </p:sp>
      <p:sp>
        <p:nvSpPr>
          <p:cNvPr id="4" name="Slide Number Placeholder 3"/>
          <p:cNvSpPr>
            <a:spLocks noGrp="1"/>
          </p:cNvSpPr>
          <p:nvPr>
            <p:ph type="sldNum" sz="quarter" idx="10"/>
          </p:nvPr>
        </p:nvSpPr>
        <p:spPr/>
        <p:txBody>
          <a:bodyPr/>
          <a:lstStyle/>
          <a:p>
            <a:fld id="{75886B80-F96B-47B2-8CF4-126FB01258B1}" type="slidenum">
              <a:rPr lang="en-US" smtClean="0"/>
              <a:t>2</a:t>
            </a:fld>
            <a:endParaRPr lang="en-US"/>
          </a:p>
        </p:txBody>
      </p:sp>
    </p:spTree>
    <p:extLst>
      <p:ext uri="{BB962C8B-B14F-4D97-AF65-F5344CB8AC3E}">
        <p14:creationId xmlns:p14="http://schemas.microsoft.com/office/powerpoint/2010/main" val="3678431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time-series data we can ask ourselves a question: does it follow a monotone trend?</a:t>
            </a:r>
          </a:p>
          <a:p>
            <a:endParaRPr lang="en-US" baseline="0" dirty="0"/>
          </a:p>
          <a:p>
            <a:r>
              <a:rPr lang="en-US" baseline="0" dirty="0" smtClean="0"/>
              <a:t>Let’s look at the dynamics of stocks and see whether they have demonstrated robust growth.</a:t>
            </a:r>
          </a:p>
          <a:p>
            <a:r>
              <a:rPr lang="en-US" baseline="0" dirty="0" smtClean="0"/>
              <a:t>We are looking at the data from Google Finance over the 5 years following recession.</a:t>
            </a:r>
          </a:p>
          <a:p>
            <a:endParaRPr lang="en-US" baseline="0" dirty="0" smtClean="0"/>
          </a:p>
          <a:p>
            <a:r>
              <a:rPr lang="en-US" baseline="0" dirty="0" smtClean="0"/>
              <a:t>Apple was growing steadily, but then </a:t>
            </a:r>
          </a:p>
        </p:txBody>
      </p:sp>
      <p:sp>
        <p:nvSpPr>
          <p:cNvPr id="4" name="Slide Number Placeholder 3"/>
          <p:cNvSpPr>
            <a:spLocks noGrp="1"/>
          </p:cNvSpPr>
          <p:nvPr>
            <p:ph type="sldNum" sz="quarter" idx="10"/>
          </p:nvPr>
        </p:nvSpPr>
        <p:spPr/>
        <p:txBody>
          <a:bodyPr/>
          <a:lstStyle/>
          <a:p>
            <a:fld id="{75886B80-F96B-47B2-8CF4-126FB01258B1}" type="slidenum">
              <a:rPr lang="en-US" smtClean="0"/>
              <a:t>3</a:t>
            </a:fld>
            <a:endParaRPr lang="en-US"/>
          </a:p>
        </p:txBody>
      </p:sp>
    </p:spTree>
    <p:extLst>
      <p:ext uri="{BB962C8B-B14F-4D97-AF65-F5344CB8AC3E}">
        <p14:creationId xmlns:p14="http://schemas.microsoft.com/office/powerpoint/2010/main" val="300470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randomized algorithm distinguishes</a:t>
            </a:r>
            <a:r>
              <a:rPr lang="en-US" baseline="0" dirty="0" smtClean="0"/>
              <a:t> with some constant probability (e.g. 2/3) the two scenarios: monotone vs. not monotone.</a:t>
            </a:r>
            <a:endParaRPr lang="en-US" dirty="0" smtClean="0"/>
          </a:p>
          <a:p>
            <a:endParaRPr lang="en-US" dirty="0" smtClean="0"/>
          </a:p>
          <a:p>
            <a:r>
              <a:rPr lang="en-US" dirty="0" smtClean="0"/>
              <a:t>The problem</a:t>
            </a:r>
            <a:r>
              <a:rPr lang="en-US" baseline="0" dirty="0" smtClean="0"/>
              <a:t> with a randomized algorithm is that in the worst case it has too look in the entire data, which is too big. So the running time of such algorithm would be at least linear.</a:t>
            </a:r>
          </a:p>
          <a:p>
            <a:endParaRPr lang="en-US" baseline="0" dirty="0" smtClean="0"/>
          </a:p>
          <a:p>
            <a:r>
              <a:rPr lang="en-US" baseline="0" dirty="0" smtClean="0"/>
              <a:t>In order to be able do design </a:t>
            </a:r>
            <a:r>
              <a:rPr lang="en-US" baseline="0" dirty="0" err="1" smtClean="0"/>
              <a:t>sublinear</a:t>
            </a:r>
            <a:r>
              <a:rPr lang="en-US" baseline="0" dirty="0" smtClean="0"/>
              <a:t> time algorithms one has to relax its definition.</a:t>
            </a:r>
          </a:p>
          <a:p>
            <a:r>
              <a:rPr lang="en-US" baseline="0" dirty="0" smtClean="0"/>
              <a:t>The first such relaxation, called property testing, was introduced by </a:t>
            </a:r>
            <a:r>
              <a:rPr lang="en-US" baseline="0" dirty="0" err="1" smtClean="0"/>
              <a:t>bla-bla-bla</a:t>
            </a:r>
            <a:r>
              <a:rPr lang="en-US" baseline="0" dirty="0" smtClean="0"/>
              <a:t>.</a:t>
            </a:r>
          </a:p>
          <a:p>
            <a:r>
              <a:rPr lang="en-US" baseline="0" dirty="0" smtClean="0"/>
              <a:t>A parameter \epsilon allows to specify approximation in the decision problem.</a:t>
            </a:r>
          </a:p>
          <a:p>
            <a:r>
              <a:rPr lang="en-US" baseline="0" dirty="0" smtClean="0"/>
              <a:t>If the data is monotone a property testing algorithm still accepts.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5886B80-F96B-47B2-8CF4-126FB01258B1}" type="slidenum">
              <a:rPr lang="en-US" smtClean="0"/>
              <a:t>4</a:t>
            </a:fld>
            <a:endParaRPr lang="en-US"/>
          </a:p>
        </p:txBody>
      </p:sp>
    </p:spTree>
    <p:extLst>
      <p:ext uri="{BB962C8B-B14F-4D97-AF65-F5344CB8AC3E}">
        <p14:creationId xmlns:p14="http://schemas.microsoft.com/office/powerpoint/2010/main" val="3113397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time-series data we can ask ourselves a question: does it follow a monotone trend?</a:t>
            </a:r>
          </a:p>
          <a:p>
            <a:endParaRPr lang="en-US" baseline="0" dirty="0"/>
          </a:p>
          <a:p>
            <a:r>
              <a:rPr lang="en-US" baseline="0" dirty="0" smtClean="0"/>
              <a:t>Let’s look at the dynamics of stocks and see whether they have demonstrated robust growth.</a:t>
            </a:r>
          </a:p>
          <a:p>
            <a:r>
              <a:rPr lang="en-US" baseline="0" dirty="0" smtClean="0"/>
              <a:t>We are looking at the data from Google Finance over the 5 years following recession.</a:t>
            </a:r>
          </a:p>
          <a:p>
            <a:endParaRPr lang="en-US" baseline="0" dirty="0" smtClean="0"/>
          </a:p>
          <a:p>
            <a:r>
              <a:rPr lang="en-US" baseline="0" dirty="0" smtClean="0"/>
              <a:t>Apple was growing steadily, but then </a:t>
            </a:r>
          </a:p>
        </p:txBody>
      </p:sp>
      <p:sp>
        <p:nvSpPr>
          <p:cNvPr id="4" name="Slide Number Placeholder 3"/>
          <p:cNvSpPr>
            <a:spLocks noGrp="1"/>
          </p:cNvSpPr>
          <p:nvPr>
            <p:ph type="sldNum" sz="quarter" idx="10"/>
          </p:nvPr>
        </p:nvSpPr>
        <p:spPr/>
        <p:txBody>
          <a:bodyPr/>
          <a:lstStyle/>
          <a:p>
            <a:fld id="{75886B80-F96B-47B2-8CF4-126FB01258B1}" type="slidenum">
              <a:rPr lang="en-US" smtClean="0"/>
              <a:t>5</a:t>
            </a:fld>
            <a:endParaRPr lang="en-US"/>
          </a:p>
        </p:txBody>
      </p:sp>
    </p:spTree>
    <p:extLst>
      <p:ext uri="{BB962C8B-B14F-4D97-AF65-F5344CB8AC3E}">
        <p14:creationId xmlns:p14="http://schemas.microsoft.com/office/powerpoint/2010/main" val="300470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42CD27-6226-4093-970C-D796AF6B4BF6}" type="slidenum">
              <a:rPr lang="en-US" smtClean="0"/>
              <a:pPr/>
              <a:t>11</a:t>
            </a:fld>
            <a:endParaRPr lang="en-US"/>
          </a:p>
        </p:txBody>
      </p:sp>
    </p:spTree>
    <p:extLst>
      <p:ext uri="{BB962C8B-B14F-4D97-AF65-F5344CB8AC3E}">
        <p14:creationId xmlns:p14="http://schemas.microsoft.com/office/powerpoint/2010/main" val="3821910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86B80-F96B-47B2-8CF4-126FB01258B1}" type="slidenum">
              <a:rPr lang="en-US" smtClean="0"/>
              <a:t>14</a:t>
            </a:fld>
            <a:endParaRPr lang="en-US"/>
          </a:p>
        </p:txBody>
      </p:sp>
    </p:spTree>
    <p:extLst>
      <p:ext uri="{BB962C8B-B14F-4D97-AF65-F5344CB8AC3E}">
        <p14:creationId xmlns:p14="http://schemas.microsoft.com/office/powerpoint/2010/main" val="2505331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86B80-F96B-47B2-8CF4-126FB01258B1}" type="slidenum">
              <a:rPr lang="en-US" smtClean="0"/>
              <a:t>28</a:t>
            </a:fld>
            <a:endParaRPr lang="en-US"/>
          </a:p>
        </p:txBody>
      </p:sp>
    </p:spTree>
    <p:extLst>
      <p:ext uri="{BB962C8B-B14F-4D97-AF65-F5344CB8AC3E}">
        <p14:creationId xmlns:p14="http://schemas.microsoft.com/office/powerpoint/2010/main" val="228883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9E0F4D-D3AD-40E9-B1B8-E2E752290371}"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387052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E0F4D-D3AD-40E9-B1B8-E2E752290371}"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285657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E0F4D-D3AD-40E9-B1B8-E2E752290371}"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283925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E0F4D-D3AD-40E9-B1B8-E2E752290371}"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382616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9E0F4D-D3AD-40E9-B1B8-E2E752290371}"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318101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9E0F4D-D3AD-40E9-B1B8-E2E752290371}"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424373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9E0F4D-D3AD-40E9-B1B8-E2E752290371}"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202568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9E0F4D-D3AD-40E9-B1B8-E2E752290371}"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93437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E0F4D-D3AD-40E9-B1B8-E2E752290371}"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251069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E0F4D-D3AD-40E9-B1B8-E2E752290371}"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115273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E0F4D-D3AD-40E9-B1B8-E2E752290371}"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882D4-55D6-43A0-967A-4B4AE8D881CC}" type="slidenum">
              <a:rPr lang="en-US" smtClean="0"/>
              <a:t>‹#›</a:t>
            </a:fld>
            <a:endParaRPr lang="en-US"/>
          </a:p>
        </p:txBody>
      </p:sp>
    </p:spTree>
    <p:extLst>
      <p:ext uri="{BB962C8B-B14F-4D97-AF65-F5344CB8AC3E}">
        <p14:creationId xmlns:p14="http://schemas.microsoft.com/office/powerpoint/2010/main" val="104334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E0F4D-D3AD-40E9-B1B8-E2E752290371}" type="datetimeFigureOut">
              <a:rPr lang="en-US" smtClean="0"/>
              <a:t>12/7/2016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882D4-55D6-43A0-967A-4B4AE8D881CC}" type="slidenum">
              <a:rPr lang="en-US" smtClean="0"/>
              <a:t>‹#›</a:t>
            </a:fld>
            <a:endParaRPr lang="en-US"/>
          </a:p>
        </p:txBody>
      </p:sp>
    </p:spTree>
    <p:extLst>
      <p:ext uri="{BB962C8B-B14F-4D97-AF65-F5344CB8AC3E}">
        <p14:creationId xmlns:p14="http://schemas.microsoft.com/office/powerpoint/2010/main" val="2552917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grigory.us/" TargetMode="External"/><Relationship Id="rId1" Type="http://schemas.openxmlformats.org/officeDocument/2006/relationships/slideLayout" Target="../slideLayouts/slideLayout1.xml"/><Relationship Id="rId5" Type="http://schemas.openxmlformats.org/officeDocument/2006/relationships/hyperlink" Target="http://grigory.us/big-data-class.html"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6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5.png"/><Relationship Id="rId5" Type="http://schemas.openxmlformats.org/officeDocument/2006/relationships/image" Target="../media/image15.emf"/><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7" Type="http://schemas.openxmlformats.org/officeDocument/2006/relationships/image" Target="../media/image8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88.png"/></Relationships>
</file>

<file path=ppt/slides/_rels/slide28.xml.rels><?xml version="1.0" encoding="UTF-8" standalone="yes"?>
<Relationships xmlns="http://schemas.openxmlformats.org/package/2006/relationships"><Relationship Id="rId13" Type="http://schemas.openxmlformats.org/officeDocument/2006/relationships/image" Target="../media/image94.png"/><Relationship Id="rId2" Type="http://schemas.openxmlformats.org/officeDocument/2006/relationships/notesSlide" Target="../notesSlides/notesSlide7.xml"/><Relationship Id="rId1" Type="http://schemas.openxmlformats.org/officeDocument/2006/relationships/slideLayout" Target="../slideLayouts/slideLayout2.xml"/><Relationship Id="rId14" Type="http://schemas.openxmlformats.org/officeDocument/2006/relationships/image" Target="../media/image95.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hyperlink" Target="http://finance.google.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8" Type="http://schemas.openxmlformats.org/officeDocument/2006/relationships/image" Target="../media/image410.png"/><Relationship Id="rId17" Type="http://schemas.openxmlformats.org/officeDocument/2006/relationships/image" Target="../media/image19.png"/><Relationship Id="rId2" Type="http://schemas.openxmlformats.org/officeDocument/2006/relationships/notesSlide" Target="../notesSlides/notesSlide3.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70.png"/><Relationship Id="rId5" Type="http://schemas.openxmlformats.org/officeDocument/2006/relationships/image" Target="../media/image40.png"/><Relationship Id="rId10" Type="http://schemas.openxmlformats.org/officeDocument/2006/relationships/image" Target="../media/image60.png"/><Relationship Id="rId14" Type="http://schemas.openxmlformats.org/officeDocument/2006/relationships/image" Target="../media/image11.png"/><Relationship Id="rId4" Type="http://schemas.openxmlformats.org/officeDocument/2006/relationships/image" Target="../media/image30.png"/><Relationship Id="rId9" Type="http://schemas.openxmlformats.org/officeDocument/2006/relationships/image" Target="../media/image510.png"/></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hyperlink" Target="http://finance.google.com/"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410.png"/><Relationship Id="rId26" Type="http://schemas.openxmlformats.org/officeDocument/2006/relationships/image" Target="../media/image28.png"/><Relationship Id="rId25" Type="http://schemas.openxmlformats.org/officeDocument/2006/relationships/image" Target="../media/image27.png"/><Relationship Id="rId20" Type="http://schemas.openxmlformats.org/officeDocument/2006/relationships/image" Target="../media/image22.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70.png"/><Relationship Id="rId24" Type="http://schemas.openxmlformats.org/officeDocument/2006/relationships/image" Target="../media/image26.png"/><Relationship Id="rId15" Type="http://schemas.openxmlformats.org/officeDocument/2006/relationships/image" Target="../media/image15.png"/><Relationship Id="rId23" Type="http://schemas.openxmlformats.org/officeDocument/2006/relationships/image" Target="../media/image25.png"/><Relationship Id="rId10" Type="http://schemas.openxmlformats.org/officeDocument/2006/relationships/image" Target="../media/image60.png"/><Relationship Id="rId9" Type="http://schemas.openxmlformats.org/officeDocument/2006/relationships/image" Target="../media/image510.png"/><Relationship Id="rId22" Type="http://schemas.openxmlformats.org/officeDocument/2006/relationships/image" Target="../media/image24.png"/><Relationship Id="rId27"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hyperlink" Target="http://finance.google.com/" TargetMode="External"/><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16.png"/><Relationship Id="rId5" Type="http://schemas.openxmlformats.org/officeDocument/2006/relationships/image" Target="../media/image120.png"/><Relationship Id="rId10" Type="http://schemas.openxmlformats.org/officeDocument/2006/relationships/image" Target="../media/image140.png"/><Relationship Id="rId4" Type="http://schemas.openxmlformats.org/officeDocument/2006/relationships/image" Target="../media/image100.png"/><Relationship Id="rId9"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0"/>
            <a:ext cx="8534400" cy="1470025"/>
          </a:xfrm>
        </p:spPr>
        <p:txBody>
          <a:bodyPr>
            <a:noAutofit/>
          </a:bodyPr>
          <a:lstStyle/>
          <a:p>
            <a:r>
              <a:rPr lang="en-US" sz="6000" b="1" dirty="0" smtClean="0">
                <a:solidFill>
                  <a:srgbClr val="0070C0"/>
                </a:solidFill>
              </a:rPr>
              <a:t>CIS 700: </a:t>
            </a:r>
            <a:br>
              <a:rPr lang="en-US" sz="6000" b="1" dirty="0" smtClean="0">
                <a:solidFill>
                  <a:srgbClr val="0070C0"/>
                </a:solidFill>
              </a:rPr>
            </a:br>
            <a:r>
              <a:rPr lang="en-US" sz="6000" b="1" dirty="0" smtClean="0">
                <a:solidFill>
                  <a:srgbClr val="0070C0"/>
                </a:solidFill>
              </a:rPr>
              <a:t>“algorithms for Big Data”</a:t>
            </a:r>
            <a:endParaRPr lang="en-US" sz="6000" b="1" dirty="0">
              <a:solidFill>
                <a:srgbClr val="0070C0"/>
              </a:solidFill>
            </a:endParaRPr>
          </a:p>
        </p:txBody>
      </p:sp>
      <p:sp>
        <p:nvSpPr>
          <p:cNvPr id="3" name="Subtitle 2"/>
          <p:cNvSpPr>
            <a:spLocks noGrp="1"/>
          </p:cNvSpPr>
          <p:nvPr>
            <p:ph type="subTitle" idx="1"/>
          </p:nvPr>
        </p:nvSpPr>
        <p:spPr>
          <a:xfrm>
            <a:off x="1219200" y="5105400"/>
            <a:ext cx="6400800" cy="1752600"/>
          </a:xfrm>
        </p:spPr>
        <p:txBody>
          <a:bodyPr/>
          <a:lstStyle/>
          <a:p>
            <a:r>
              <a:rPr lang="en-US" sz="4400" b="1" dirty="0" err="1" smtClean="0">
                <a:solidFill>
                  <a:schemeClr val="tx1"/>
                </a:solidFill>
              </a:rPr>
              <a:t>Grigory</a:t>
            </a:r>
            <a:r>
              <a:rPr lang="en-US" sz="4400" b="1" dirty="0" smtClean="0">
                <a:solidFill>
                  <a:schemeClr val="tx1"/>
                </a:solidFill>
              </a:rPr>
              <a:t> </a:t>
            </a:r>
            <a:r>
              <a:rPr lang="en-US" sz="4400" b="1" dirty="0" err="1" smtClean="0">
                <a:solidFill>
                  <a:schemeClr val="tx1"/>
                </a:solidFill>
              </a:rPr>
              <a:t>Yaroslavtsev</a:t>
            </a:r>
            <a:endParaRPr lang="en-US" sz="4400" b="1" dirty="0" smtClean="0">
              <a:solidFill>
                <a:schemeClr val="tx1"/>
              </a:solidFill>
            </a:endParaRPr>
          </a:p>
          <a:p>
            <a:r>
              <a:rPr lang="en-US" b="1" dirty="0" smtClean="0">
                <a:solidFill>
                  <a:schemeClr val="tx1"/>
                </a:solidFill>
                <a:hlinkClick r:id="rId2"/>
              </a:rPr>
              <a:t>http://grigory.us</a:t>
            </a:r>
            <a:endParaRPr lang="en-US" b="1"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5873432"/>
            <a:ext cx="1981200" cy="652980"/>
          </a:xfrm>
          <a:prstGeom prst="rect">
            <a:avLst/>
          </a:prstGeom>
        </p:spPr>
      </p:pic>
      <mc:AlternateContent xmlns:mc="http://schemas.openxmlformats.org/markup-compatibility/2006">
        <mc:Choice xmlns:a14="http://schemas.microsoft.com/office/drawing/2010/main" Requires="a14">
          <p:sp>
            <p:nvSpPr>
              <p:cNvPr id="4" name="TextBox 3"/>
              <p:cNvSpPr txBox="1"/>
              <p:nvPr/>
            </p:nvSpPr>
            <p:spPr>
              <a:xfrm>
                <a:off x="0" y="2655520"/>
                <a:ext cx="9144000" cy="1635897"/>
              </a:xfrm>
              <a:prstGeom prst="rect">
                <a:avLst/>
              </a:prstGeom>
              <a:noFill/>
            </p:spPr>
            <p:txBody>
              <a:bodyPr wrap="square" rtlCol="0">
                <a:spAutoFit/>
              </a:bodyPr>
              <a:lstStyle/>
              <a:p>
                <a:pPr algn="ctr"/>
                <a:r>
                  <a:rPr lang="en-US" sz="4800" b="1" smtClean="0"/>
                  <a:t>Lecture </a:t>
                </a:r>
                <a:r>
                  <a:rPr lang="en-US" sz="4800" b="1"/>
                  <a:t>2</a:t>
                </a:r>
                <a:r>
                  <a:rPr lang="en-US" sz="4800" b="1" smtClean="0"/>
                  <a:t>3</a:t>
                </a:r>
                <a:r>
                  <a:rPr lang="en-US" sz="4800" b="1" dirty="0" smtClean="0"/>
                  <a:t>: </a:t>
                </a:r>
              </a:p>
              <a:p>
                <a:pPr algn="ctr"/>
                <a14:m>
                  <m:oMath xmlns:m="http://schemas.openxmlformats.org/officeDocument/2006/math">
                    <m:sSub>
                      <m:sSubPr>
                        <m:ctrlPr>
                          <a:rPr lang="en-US" sz="4800" b="1" i="1" dirty="0" smtClean="0">
                            <a:latin typeface="Cambria Math"/>
                          </a:rPr>
                        </m:ctrlPr>
                      </m:sSubPr>
                      <m:e>
                        <m:r>
                          <a:rPr lang="en-US" sz="4800" b="1" i="1" dirty="0" smtClean="0">
                            <a:latin typeface="Cambria Math"/>
                          </a:rPr>
                          <m:t>𝑳</m:t>
                        </m:r>
                      </m:e>
                      <m:sub>
                        <m:r>
                          <a:rPr lang="en-US" sz="4800" b="1" i="1" dirty="0" smtClean="0">
                            <a:latin typeface="Cambria Math"/>
                          </a:rPr>
                          <m:t>𝒑</m:t>
                        </m:r>
                      </m:sub>
                    </m:sSub>
                  </m:oMath>
                </a14:m>
                <a:r>
                  <a:rPr lang="en-US" sz="4800" b="1" dirty="0" smtClean="0"/>
                  <a:t>-testing and isotonic regression</a:t>
                </a:r>
                <a:endParaRPr lang="en-US" sz="4800" b="1" dirty="0"/>
              </a:p>
            </p:txBody>
          </p:sp>
        </mc:Choice>
        <mc:Fallback>
          <p:sp>
            <p:nvSpPr>
              <p:cNvPr id="4" name="TextBox 3"/>
              <p:cNvSpPr txBox="1">
                <a:spLocks noRot="1" noChangeAspect="1" noMove="1" noResize="1" noEditPoints="1" noAdjustHandles="1" noChangeArrowheads="1" noChangeShapeType="1" noTextEdit="1"/>
              </p:cNvSpPr>
              <p:nvPr/>
            </p:nvSpPr>
            <p:spPr>
              <a:xfrm>
                <a:off x="0" y="2655520"/>
                <a:ext cx="9144000" cy="1635897"/>
              </a:xfrm>
              <a:prstGeom prst="rect">
                <a:avLst/>
              </a:prstGeom>
              <a:blipFill rotWithShape="1">
                <a:blip r:embed="rId4"/>
                <a:stretch>
                  <a:fillRect t="-8209" r="-667" b="-15672"/>
                </a:stretch>
              </a:blipFill>
            </p:spPr>
            <p:txBody>
              <a:bodyPr/>
              <a:lstStyle/>
              <a:p>
                <a:r>
                  <a:rPr lang="en-US">
                    <a:noFill/>
                  </a:rPr>
                  <a:t> </a:t>
                </a:r>
              </a:p>
            </p:txBody>
          </p:sp>
        </mc:Fallback>
      </mc:AlternateContent>
      <p:sp>
        <p:nvSpPr>
          <p:cNvPr id="7" name="TextBox 6"/>
          <p:cNvSpPr txBox="1"/>
          <p:nvPr/>
        </p:nvSpPr>
        <p:spPr>
          <a:xfrm>
            <a:off x="1034441" y="4225180"/>
            <a:ext cx="7162800" cy="523220"/>
          </a:xfrm>
          <a:prstGeom prst="rect">
            <a:avLst/>
          </a:prstGeom>
          <a:noFill/>
        </p:spPr>
        <p:txBody>
          <a:bodyPr wrap="square" rtlCol="0">
            <a:spAutoFit/>
          </a:bodyPr>
          <a:lstStyle/>
          <a:p>
            <a:pPr algn="ctr"/>
            <a:r>
              <a:rPr lang="en-US" sz="2800" dirty="0" smtClean="0"/>
              <a:t>Slides at </a:t>
            </a:r>
            <a:r>
              <a:rPr lang="en-US" sz="2800" dirty="0" smtClean="0">
                <a:hlinkClick r:id="rId5"/>
              </a:rPr>
              <a:t>http://grigory.us/big-data-class.html</a:t>
            </a:r>
            <a:endParaRPr lang="en-US" sz="2800" dirty="0"/>
          </a:p>
        </p:txBody>
      </p:sp>
    </p:spTree>
    <p:extLst>
      <p:ext uri="{BB962C8B-B14F-4D97-AF65-F5344CB8AC3E}">
        <p14:creationId xmlns:p14="http://schemas.microsoft.com/office/powerpoint/2010/main" val="2541480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solidFill>
                      <a:srgbClr val="0070C0"/>
                    </a:solidFill>
                  </a:rPr>
                  <a:t>New </a:t>
                </a:r>
                <a14:m>
                  <m:oMath xmlns:m="http://schemas.openxmlformats.org/officeDocument/2006/math">
                    <m:sSub>
                      <m:sSubPr>
                        <m:ctrlPr>
                          <a:rPr lang="en-US" i="1" dirty="0" smtClean="0">
                            <a:solidFill>
                              <a:srgbClr val="0070C0"/>
                            </a:solidFill>
                            <a:latin typeface="Cambria Math"/>
                          </a:rPr>
                        </m:ctrlPr>
                      </m:sSubPr>
                      <m:e>
                        <m:r>
                          <a:rPr lang="en-US" i="1" dirty="0" smtClean="0">
                            <a:solidFill>
                              <a:srgbClr val="0070C0"/>
                            </a:solidFill>
                            <a:latin typeface="Cambria Math" panose="02040503050406030204" pitchFamily="18" charset="0"/>
                          </a:rPr>
                          <m:t>𝐿</m:t>
                        </m:r>
                      </m:e>
                      <m:sub>
                        <m:r>
                          <a:rPr lang="en-US" i="1" dirty="0" smtClean="0">
                            <a:solidFill>
                              <a:srgbClr val="0070C0"/>
                            </a:solidFill>
                            <a:latin typeface="Cambria Math" panose="02040503050406030204" pitchFamily="18" charset="0"/>
                          </a:rPr>
                          <m:t>𝑝</m:t>
                        </m:r>
                      </m:sub>
                    </m:sSub>
                  </m:oMath>
                </a14:m>
                <a:r>
                  <a:rPr lang="en-US" dirty="0" smtClean="0">
                    <a:solidFill>
                      <a:srgbClr val="0070C0"/>
                    </a:solidFill>
                  </a:rPr>
                  <a:t>-Testing Model for </a:t>
                </a:r>
                <a:br>
                  <a:rPr lang="en-US" dirty="0" smtClean="0">
                    <a:solidFill>
                      <a:srgbClr val="0070C0"/>
                    </a:solidFill>
                  </a:rPr>
                </a:br>
                <a:r>
                  <a:rPr lang="en-US" dirty="0" smtClean="0">
                    <a:solidFill>
                      <a:srgbClr val="0070C0"/>
                    </a:solidFill>
                  </a:rPr>
                  <a:t>Real-Valued Data</a:t>
                </a:r>
                <a:endParaRPr lang="en-US" dirty="0">
                  <a:solidFill>
                    <a:srgbClr val="0070C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18617" b="-31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sz="2800" b="1" dirty="0" smtClean="0"/>
                  <a:t>Generalizes</a:t>
                </a:r>
                <a:r>
                  <a:rPr lang="en-US" sz="2800" dirty="0" smtClean="0"/>
                  <a:t> standard Hamming testing</a:t>
                </a:r>
              </a:p>
              <a:p>
                <a:endParaRPr lang="en-US" sz="2800" dirty="0" smtClean="0"/>
              </a:p>
              <a:p>
                <a:r>
                  <a:rPr lang="en-US" sz="2800" dirty="0" smtClean="0"/>
                  <a:t>For </a:t>
                </a:r>
                <a14:m>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&gt;0</m:t>
                    </m:r>
                  </m:oMath>
                </a14:m>
                <a:r>
                  <a:rPr lang="en-US" sz="2800" dirty="0" smtClean="0"/>
                  <a:t> still has a </a:t>
                </a:r>
                <a:r>
                  <a:rPr lang="en-US" sz="2800" b="1" dirty="0" smtClean="0"/>
                  <a:t>probabilistic interpretation</a:t>
                </a:r>
                <a:r>
                  <a:rPr lang="en-US" sz="2800" dirty="0" smtClean="0"/>
                  <a:t>: </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𝑝</m:t>
                          </m:r>
                        </m:sub>
                      </m:sSub>
                      <m:d>
                        <m:dPr>
                          <m:ctrlPr>
                            <a:rPr lang="en-US" sz="2800" b="0" i="1" smtClean="0">
                              <a:latin typeface="Cambria Math"/>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𝑔</m:t>
                          </m:r>
                        </m:e>
                      </m:d>
                      <m:r>
                        <a:rPr lang="en-US" sz="2800" b="0" i="1" smtClean="0">
                          <a:latin typeface="Cambria Math" panose="02040503050406030204" pitchFamily="18" charset="0"/>
                        </a:rPr>
                        <m:t>=</m:t>
                      </m:r>
                      <m:sSup>
                        <m:sSupPr>
                          <m:ctrlPr>
                            <a:rPr lang="en-US" sz="2800" b="0" i="1" smtClean="0">
                              <a:latin typeface="Cambria Math"/>
                            </a:rPr>
                          </m:ctrlPr>
                        </m:sSupPr>
                        <m:e>
                          <m:d>
                            <m:dPr>
                              <m:ctrlPr>
                                <a:rPr lang="en-US" sz="2800" b="0" i="1" smtClean="0">
                                  <a:latin typeface="Cambria Math"/>
                                </a:rPr>
                              </m:ctrlPr>
                            </m:dPr>
                            <m:e>
                              <m:r>
                                <a:rPr lang="en-US" sz="2800" b="1" i="0" smtClean="0">
                                  <a:latin typeface="Cambria Math" panose="02040503050406030204" pitchFamily="18" charset="0"/>
                                </a:rPr>
                                <m:t>𝐄</m:t>
                              </m:r>
                              <m:d>
                                <m:dPr>
                                  <m:begChr m:val="["/>
                                  <m:endChr m:val="]"/>
                                  <m:ctrlPr>
                                    <a:rPr lang="en-US" sz="2800" b="0" i="1" smtClean="0">
                                      <a:latin typeface="Cambria Math"/>
                                    </a:rPr>
                                  </m:ctrlPr>
                                </m:dPr>
                                <m:e>
                                  <m:sSup>
                                    <m:sSupPr>
                                      <m:ctrlPr>
                                        <a:rPr lang="en-US" sz="2800" b="1" i="1" smtClean="0">
                                          <a:solidFill>
                                            <a:srgbClr val="0070C0"/>
                                          </a:solidFill>
                                          <a:latin typeface="Cambria Math"/>
                                        </a:rPr>
                                      </m:ctrlPr>
                                    </m:sSupPr>
                                    <m:e>
                                      <m:d>
                                        <m:dPr>
                                          <m:begChr m:val="|"/>
                                          <m:endChr m:val="|"/>
                                          <m:ctrlPr>
                                            <a:rPr lang="en-US" sz="2800" b="1" i="1" smtClean="0">
                                              <a:solidFill>
                                                <a:srgbClr val="0070C0"/>
                                              </a:solidFill>
                                              <a:latin typeface="Cambria Math"/>
                                            </a:rPr>
                                          </m:ctrlPr>
                                        </m:dPr>
                                        <m:e>
                                          <m:r>
                                            <a:rPr lang="en-US" sz="2800" b="1" i="1" smtClean="0">
                                              <a:solidFill>
                                                <a:srgbClr val="0070C0"/>
                                              </a:solidFill>
                                              <a:latin typeface="Cambria Math" panose="02040503050406030204" pitchFamily="18" charset="0"/>
                                            </a:rPr>
                                            <m:t>𝒇</m:t>
                                          </m:r>
                                          <m:r>
                                            <a:rPr lang="en-US" sz="2800" b="1" i="1" smtClean="0">
                                              <a:solidFill>
                                                <a:srgbClr val="0070C0"/>
                                              </a:solidFill>
                                              <a:latin typeface="Cambria Math" panose="02040503050406030204" pitchFamily="18" charset="0"/>
                                            </a:rPr>
                                            <m:t>−</m:t>
                                          </m:r>
                                          <m:r>
                                            <a:rPr lang="en-US" sz="2800" b="1" i="1" smtClean="0">
                                              <a:solidFill>
                                                <a:srgbClr val="0070C0"/>
                                              </a:solidFill>
                                              <a:latin typeface="Cambria Math" panose="02040503050406030204" pitchFamily="18" charset="0"/>
                                            </a:rPr>
                                            <m:t>𝒈</m:t>
                                          </m:r>
                                        </m:e>
                                      </m:d>
                                    </m:e>
                                    <m:sup>
                                      <m:r>
                                        <a:rPr lang="en-US" sz="2800" b="1" i="1" smtClean="0">
                                          <a:solidFill>
                                            <a:srgbClr val="0070C0"/>
                                          </a:solidFill>
                                          <a:latin typeface="Cambria Math" panose="02040503050406030204" pitchFamily="18" charset="0"/>
                                        </a:rPr>
                                        <m:t>𝒑</m:t>
                                      </m:r>
                                    </m:sup>
                                  </m:sSup>
                                </m:e>
                              </m:d>
                            </m:e>
                          </m:d>
                        </m:e>
                        <m:sup>
                          <m:r>
                            <a:rPr lang="en-US" sz="2800" b="0" i="1" smtClean="0">
                              <a:latin typeface="Cambria Math" panose="02040503050406030204" pitchFamily="18" charset="0"/>
                            </a:rPr>
                            <m:t>1/</m:t>
                          </m:r>
                          <m:r>
                            <a:rPr lang="en-US" sz="2800" b="0" i="1" smtClean="0">
                              <a:latin typeface="Cambria Math" panose="02040503050406030204" pitchFamily="18" charset="0"/>
                            </a:rPr>
                            <m:t>𝑝</m:t>
                          </m:r>
                        </m:sup>
                      </m:sSup>
                    </m:oMath>
                  </m:oMathPara>
                </a14:m>
                <a:endParaRPr lang="en-US" sz="2800" dirty="0" smtClean="0"/>
              </a:p>
              <a:p>
                <a:endParaRPr lang="en-US" sz="2800" dirty="0" smtClean="0"/>
              </a:p>
              <a:p>
                <a:r>
                  <a:rPr lang="en-US" sz="2800" dirty="0"/>
                  <a:t>Compatible with existing </a:t>
                </a:r>
                <a:r>
                  <a:rPr lang="en-US" sz="2800" b="1" dirty="0"/>
                  <a:t>PAC-style learning models</a:t>
                </a:r>
                <a:r>
                  <a:rPr lang="en-US" sz="2800" dirty="0"/>
                  <a:t> (preprocessing for model selection</a:t>
                </a:r>
                <a:r>
                  <a:rPr lang="en-US" sz="2800" dirty="0" smtClean="0"/>
                  <a:t>)</a:t>
                </a:r>
              </a:p>
              <a:p>
                <a:endParaRPr lang="en-US" sz="2800" dirty="0" smtClean="0"/>
              </a:p>
              <a:p>
                <a:r>
                  <a:rPr lang="en-US" sz="2800" dirty="0" smtClean="0"/>
                  <a:t>For Boolean functions, </a:t>
                </a:r>
                <a14:m>
                  <m:oMath xmlns:m="http://schemas.openxmlformats.org/officeDocument/2006/math">
                    <m:sSub>
                      <m:sSubPr>
                        <m:ctrlPr>
                          <a:rPr lang="en-US" sz="2800" b="0" i="1" smtClean="0">
                            <a:latin typeface="Cambria Math"/>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0</m:t>
                        </m:r>
                      </m:sub>
                    </m:sSub>
                    <m:d>
                      <m:dPr>
                        <m:ctrlPr>
                          <a:rPr lang="en-US" sz="2800" b="0" i="1" smtClean="0">
                            <a:latin typeface="Cambria Math"/>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𝑝</m:t>
                        </m:r>
                      </m:sub>
                    </m:sSub>
                    <m:sSup>
                      <m:sSupPr>
                        <m:ctrlPr>
                          <a:rPr lang="en-US" sz="2800" b="0" i="1" smtClean="0">
                            <a:latin typeface="Cambria Math"/>
                          </a:rPr>
                        </m:ctrlPr>
                      </m:sSupPr>
                      <m:e>
                        <m:d>
                          <m:dPr>
                            <m:ctrlPr>
                              <a:rPr lang="en-US" sz="2800" b="0" i="1" smtClean="0">
                                <a:latin typeface="Cambria Math"/>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𝑔</m:t>
                            </m:r>
                          </m:e>
                        </m:d>
                      </m:e>
                      <m:sup>
                        <m:r>
                          <a:rPr lang="en-US" sz="2800" b="0" i="1" smtClean="0">
                            <a:latin typeface="Cambria Math" panose="02040503050406030204" pitchFamily="18" charset="0"/>
                          </a:rPr>
                          <m:t>𝑝</m:t>
                        </m:r>
                      </m:sup>
                    </m:sSup>
                  </m:oMath>
                </a14:m>
                <a:r>
                  <a:rPr lang="en-US" sz="2800" dirty="0" smtClean="0"/>
                  <a:t>.</a:t>
                </a:r>
                <a:endParaRPr lang="en-US" sz="2800" dirty="0"/>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59" t="-2156"/>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10</a:t>
            </a:fld>
            <a:endParaRPr lang="en-US" dirty="0"/>
          </a:p>
        </p:txBody>
      </p:sp>
    </p:spTree>
    <p:extLst>
      <p:ext uri="{BB962C8B-B14F-4D97-AF65-F5344CB8AC3E}">
        <p14:creationId xmlns:p14="http://schemas.microsoft.com/office/powerpoint/2010/main" val="408695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Our Contributions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534400" cy="4648200"/>
              </a:xfrm>
            </p:spPr>
            <p:txBody>
              <a:bodyPr>
                <a:normAutofit fontScale="92500" lnSpcReduction="10000"/>
              </a:bodyPr>
              <a:lstStyle/>
              <a:p>
                <a:pPr marL="514350" indent="-514350">
                  <a:lnSpc>
                    <a:spcPct val="90000"/>
                  </a:lnSpc>
                  <a:buFont typeface="+mj-lt"/>
                  <a:buAutoNum type="arabicPeriod"/>
                </a:pPr>
                <a:r>
                  <a:rPr lang="en-US" sz="2800" dirty="0" smtClean="0">
                    <a:solidFill>
                      <a:schemeClr val="tx1"/>
                    </a:solidFill>
                  </a:rPr>
                  <a:t>Relationships between </a:t>
                </a:r>
                <a14:m>
                  <m:oMath xmlns:m="http://schemas.openxmlformats.org/officeDocument/2006/math">
                    <m:sSub>
                      <m:sSubPr>
                        <m:ctrlPr>
                          <a:rPr lang="en-US" sz="2800" b="0" i="1" smtClean="0">
                            <a:solidFill>
                              <a:schemeClr val="tx1"/>
                            </a:solidFill>
                            <a:latin typeface="Cambria Math"/>
                          </a:rPr>
                        </m:ctrlPr>
                      </m:sSubPr>
                      <m:e>
                        <m:r>
                          <a:rPr lang="en-US" sz="2800" b="0" i="1" smtClean="0">
                            <a:solidFill>
                              <a:schemeClr val="tx1"/>
                            </a:solidFill>
                            <a:latin typeface="Cambria Math" panose="02040503050406030204" pitchFamily="18" charset="0"/>
                          </a:rPr>
                          <m:t>𝐿</m:t>
                        </m:r>
                      </m:e>
                      <m:sub>
                        <m:r>
                          <a:rPr lang="en-US" sz="2800" b="1" i="1" smtClean="0">
                            <a:solidFill>
                              <a:srgbClr val="FF0000"/>
                            </a:solidFill>
                            <a:latin typeface="Cambria Math" panose="02040503050406030204" pitchFamily="18" charset="0"/>
                          </a:rPr>
                          <m:t>𝒑</m:t>
                        </m:r>
                      </m:sub>
                    </m:sSub>
                  </m:oMath>
                </a14:m>
                <a:r>
                  <a:rPr lang="en-US" sz="2800" dirty="0" smtClean="0">
                    <a:solidFill>
                      <a:schemeClr val="tx1"/>
                    </a:solidFill>
                  </a:rPr>
                  <a:t>-testing models</a:t>
                </a:r>
              </a:p>
              <a:p>
                <a:pPr marL="514350" indent="-514350">
                  <a:lnSpc>
                    <a:spcPct val="90000"/>
                  </a:lnSpc>
                  <a:buFont typeface="+mj-lt"/>
                  <a:buAutoNum type="arabicPeriod"/>
                </a:pPr>
                <a:r>
                  <a:rPr lang="en-US" sz="2800" dirty="0" smtClean="0">
                    <a:solidFill>
                      <a:schemeClr val="tx1"/>
                    </a:solidFill>
                  </a:rPr>
                  <a:t>Algorithms</a:t>
                </a:r>
              </a:p>
              <a:p>
                <a:pPr lvl="1">
                  <a:lnSpc>
                    <a:spcPct val="90000"/>
                  </a:lnSpc>
                </a:pPr>
                <a14:m>
                  <m:oMath xmlns:m="http://schemas.openxmlformats.org/officeDocument/2006/math">
                    <m:sSub>
                      <m:sSubPr>
                        <m:ctrlPr>
                          <a:rPr lang="en-US" sz="2600" i="1" dirty="0">
                            <a:solidFill>
                              <a:schemeClr val="tx1"/>
                            </a:solidFill>
                            <a:latin typeface="Cambria Math"/>
                          </a:rPr>
                        </m:ctrlPr>
                      </m:sSubPr>
                      <m:e>
                        <m:r>
                          <a:rPr lang="en-US" sz="2600" i="1" dirty="0">
                            <a:solidFill>
                              <a:schemeClr val="tx1"/>
                            </a:solidFill>
                            <a:latin typeface="Cambria Math" panose="02040503050406030204" pitchFamily="18" charset="0"/>
                          </a:rPr>
                          <m:t>𝐿</m:t>
                        </m:r>
                      </m:e>
                      <m:sub>
                        <m:r>
                          <a:rPr lang="en-US" sz="2600" b="1" i="1" dirty="0" smtClean="0">
                            <a:solidFill>
                              <a:srgbClr val="FF0000"/>
                            </a:solidFill>
                            <a:latin typeface="Cambria Math" panose="02040503050406030204" pitchFamily="18" charset="0"/>
                          </a:rPr>
                          <m:t>𝒑</m:t>
                        </m:r>
                      </m:sub>
                    </m:sSub>
                  </m:oMath>
                </a14:m>
                <a:r>
                  <a:rPr lang="en-US" sz="2600" dirty="0">
                    <a:solidFill>
                      <a:schemeClr val="tx1"/>
                    </a:solidFill>
                  </a:rPr>
                  <a:t>-testers </a:t>
                </a:r>
                <a:r>
                  <a:rPr lang="en-US" sz="2600" dirty="0" smtClean="0">
                    <a:solidFill>
                      <a:schemeClr val="tx1"/>
                    </a:solidFill>
                  </a:rPr>
                  <a:t>for </a:t>
                </a:r>
                <a14:m>
                  <m:oMath xmlns:m="http://schemas.openxmlformats.org/officeDocument/2006/math">
                    <m:r>
                      <a:rPr lang="en-US" sz="2600" b="1" i="1" dirty="0" smtClean="0">
                        <a:solidFill>
                          <a:srgbClr val="FF0000"/>
                        </a:solidFill>
                        <a:latin typeface="Cambria Math" panose="02040503050406030204" pitchFamily="18" charset="0"/>
                      </a:rPr>
                      <m:t>𝒑</m:t>
                    </m:r>
                    <m:r>
                      <a:rPr lang="en-US" sz="2600" i="1" dirty="0" smtClean="0">
                        <a:solidFill>
                          <a:schemeClr val="tx1"/>
                        </a:solidFill>
                        <a:latin typeface="Cambria Math" panose="02040503050406030204" pitchFamily="18" charset="0"/>
                      </a:rPr>
                      <m:t>≥1 </m:t>
                    </m:r>
                  </m:oMath>
                </a14:m>
                <a:endParaRPr lang="en-US" sz="2600" dirty="0" smtClean="0">
                  <a:solidFill>
                    <a:schemeClr val="tx1"/>
                  </a:solidFill>
                </a:endParaRPr>
              </a:p>
              <a:p>
                <a:pPr lvl="2">
                  <a:lnSpc>
                    <a:spcPct val="90000"/>
                  </a:lnSpc>
                </a:pPr>
                <a:r>
                  <a:rPr lang="en-US" dirty="0" smtClean="0">
                    <a:solidFill>
                      <a:srgbClr val="0070C0"/>
                    </a:solidFill>
                  </a:rPr>
                  <a:t>monotonicity, Lipschitz, convexity</a:t>
                </a:r>
                <a:endParaRPr lang="en-US" dirty="0">
                  <a:solidFill>
                    <a:srgbClr val="0070C0"/>
                  </a:solidFill>
                </a:endParaRPr>
              </a:p>
              <a:p>
                <a:pPr lvl="1">
                  <a:lnSpc>
                    <a:spcPct val="90000"/>
                  </a:lnSpc>
                </a:pPr>
                <a:r>
                  <a:rPr lang="en-US" sz="2600" dirty="0" smtClean="0">
                    <a:solidFill>
                      <a:schemeClr val="tx1"/>
                    </a:solidFill>
                  </a:rPr>
                  <a:t>Tolerant </a:t>
                </a:r>
                <a14:m>
                  <m:oMath xmlns:m="http://schemas.openxmlformats.org/officeDocument/2006/math">
                    <m:sSub>
                      <m:sSubPr>
                        <m:ctrlPr>
                          <a:rPr lang="en-US" sz="2600" i="1" dirty="0">
                            <a:solidFill>
                              <a:schemeClr val="tx1"/>
                            </a:solidFill>
                            <a:latin typeface="Cambria Math"/>
                          </a:rPr>
                        </m:ctrlPr>
                      </m:sSubPr>
                      <m:e>
                        <m:r>
                          <a:rPr lang="en-US" sz="2600" i="1" dirty="0">
                            <a:solidFill>
                              <a:schemeClr val="tx1"/>
                            </a:solidFill>
                            <a:latin typeface="Cambria Math" panose="02040503050406030204" pitchFamily="18" charset="0"/>
                          </a:rPr>
                          <m:t>𝐿</m:t>
                        </m:r>
                      </m:e>
                      <m:sub>
                        <m:r>
                          <a:rPr lang="en-US" sz="2600" b="1" i="1" dirty="0" smtClean="0">
                            <a:solidFill>
                              <a:srgbClr val="FF0000"/>
                            </a:solidFill>
                            <a:latin typeface="Cambria Math" panose="02040503050406030204" pitchFamily="18" charset="0"/>
                          </a:rPr>
                          <m:t>𝒑</m:t>
                        </m:r>
                      </m:sub>
                    </m:sSub>
                  </m:oMath>
                </a14:m>
                <a:r>
                  <a:rPr lang="en-US" sz="2600" dirty="0">
                    <a:solidFill>
                      <a:schemeClr val="tx1"/>
                    </a:solidFill>
                  </a:rPr>
                  <a:t>-</a:t>
                </a:r>
                <a:r>
                  <a:rPr lang="en-US" sz="2600" dirty="0" smtClean="0">
                    <a:solidFill>
                      <a:schemeClr val="tx1"/>
                    </a:solidFill>
                  </a:rPr>
                  <a:t>tester for </a:t>
                </a:r>
                <a14:m>
                  <m:oMath xmlns:m="http://schemas.openxmlformats.org/officeDocument/2006/math">
                    <m:r>
                      <a:rPr lang="en-US" sz="2600" b="1" i="1" dirty="0" smtClean="0">
                        <a:solidFill>
                          <a:srgbClr val="FF0000"/>
                        </a:solidFill>
                        <a:latin typeface="Cambria Math" panose="02040503050406030204" pitchFamily="18" charset="0"/>
                      </a:rPr>
                      <m:t>𝒑</m:t>
                    </m:r>
                    <m:r>
                      <a:rPr lang="en-US" sz="2600" i="1" dirty="0">
                        <a:solidFill>
                          <a:schemeClr val="tx1"/>
                        </a:solidFill>
                        <a:latin typeface="Cambria Math" panose="02040503050406030204" pitchFamily="18" charset="0"/>
                      </a:rPr>
                      <m:t>≥1 </m:t>
                    </m:r>
                  </m:oMath>
                </a14:m>
                <a:endParaRPr lang="en-US" sz="2600" dirty="0" smtClean="0">
                  <a:solidFill>
                    <a:schemeClr val="tx1"/>
                  </a:solidFill>
                </a:endParaRPr>
              </a:p>
              <a:p>
                <a:pPr lvl="2">
                  <a:lnSpc>
                    <a:spcPct val="90000"/>
                  </a:lnSpc>
                </a:pPr>
                <a:r>
                  <a:rPr lang="en-US" sz="2400" dirty="0" smtClean="0">
                    <a:solidFill>
                      <a:srgbClr val="0070C0"/>
                    </a:solidFill>
                  </a:rPr>
                  <a:t>monotonicity in 1D (</a:t>
                </a:r>
                <a:r>
                  <a:rPr lang="en-US" sz="2400" dirty="0" err="1" smtClean="0">
                    <a:solidFill>
                      <a:srgbClr val="0070C0"/>
                    </a:solidFill>
                  </a:rPr>
                  <a:t>sublinear</a:t>
                </a:r>
                <a:r>
                  <a:rPr lang="en-US" sz="2400" dirty="0" smtClean="0">
                    <a:solidFill>
                      <a:srgbClr val="0070C0"/>
                    </a:solidFill>
                  </a:rPr>
                  <a:t> algorithm for isotonic regression)</a:t>
                </a:r>
                <a:endParaRPr lang="en-US" sz="2400" dirty="0">
                  <a:solidFill>
                    <a:srgbClr val="0070C0"/>
                  </a:solidFill>
                </a:endParaRPr>
              </a:p>
              <a:p>
                <a:pPr lvl="1">
                  <a:lnSpc>
                    <a:spcPct val="90000"/>
                  </a:lnSpc>
                  <a:buFont typeface="Wingdings" panose="05000000000000000000" pitchFamily="2" charset="2"/>
                  <a:buChar char="v"/>
                </a:pPr>
                <a:endParaRPr lang="en-US" sz="2600" dirty="0" smtClean="0">
                  <a:solidFill>
                    <a:schemeClr val="tx1"/>
                  </a:solidFill>
                </a:endParaRPr>
              </a:p>
              <a:p>
                <a:pPr lvl="1">
                  <a:lnSpc>
                    <a:spcPct val="90000"/>
                  </a:lnSpc>
                  <a:buFont typeface="Wingdings" panose="05000000000000000000" pitchFamily="2" charset="2"/>
                  <a:buChar char="v"/>
                </a:pPr>
                <a:r>
                  <a:rPr lang="en-US" sz="2600" dirty="0" smtClean="0">
                    <a:solidFill>
                      <a:schemeClr val="tx1"/>
                    </a:solidFill>
                  </a:rPr>
                  <a:t>Our </a:t>
                </a:r>
                <a14:m>
                  <m:oMath xmlns:m="http://schemas.openxmlformats.org/officeDocument/2006/math">
                    <m:sSub>
                      <m:sSubPr>
                        <m:ctrlPr>
                          <a:rPr lang="en-US" sz="2600" i="1" dirty="0" smtClean="0">
                            <a:solidFill>
                              <a:schemeClr val="tx1"/>
                            </a:solidFill>
                            <a:latin typeface="Cambria Math"/>
                          </a:rPr>
                        </m:ctrlPr>
                      </m:sSubPr>
                      <m:e>
                        <m:r>
                          <a:rPr lang="en-US" sz="2600" i="1" dirty="0" smtClean="0">
                            <a:solidFill>
                              <a:schemeClr val="tx1"/>
                            </a:solidFill>
                            <a:latin typeface="Cambria Math" panose="02040503050406030204" pitchFamily="18" charset="0"/>
                          </a:rPr>
                          <m:t>𝐿</m:t>
                        </m:r>
                      </m:e>
                      <m:sub>
                        <m:r>
                          <a:rPr lang="en-US" sz="2600" b="1" i="1" dirty="0" smtClean="0">
                            <a:solidFill>
                              <a:srgbClr val="FF0000"/>
                            </a:solidFill>
                            <a:latin typeface="Cambria Math" panose="02040503050406030204" pitchFamily="18" charset="0"/>
                          </a:rPr>
                          <m:t>𝒑</m:t>
                        </m:r>
                      </m:sub>
                    </m:sSub>
                  </m:oMath>
                </a14:m>
                <a:r>
                  <a:rPr lang="en-US" sz="2600" dirty="0" smtClean="0">
                    <a:solidFill>
                      <a:schemeClr val="tx1"/>
                    </a:solidFill>
                  </a:rPr>
                  <a:t>-testers </a:t>
                </a:r>
                <a:r>
                  <a:rPr lang="en-US" sz="2600" b="1" dirty="0" smtClean="0">
                    <a:solidFill>
                      <a:schemeClr val="tx1"/>
                    </a:solidFill>
                  </a:rPr>
                  <a:t> beat lower bounds </a:t>
                </a:r>
                <a:r>
                  <a:rPr lang="en-US" sz="2600" dirty="0" smtClean="0">
                    <a:solidFill>
                      <a:schemeClr val="tx1"/>
                    </a:solidFill>
                  </a:rPr>
                  <a:t>for</a:t>
                </a:r>
                <a:r>
                  <a:rPr lang="en-US" sz="2600" b="1" dirty="0" smtClean="0">
                    <a:solidFill>
                      <a:schemeClr val="tx1"/>
                    </a:solidFill>
                  </a:rPr>
                  <a:t> </a:t>
                </a:r>
                <a:r>
                  <a:rPr lang="en-US" sz="2600" dirty="0" smtClean="0">
                    <a:solidFill>
                      <a:schemeClr val="tx1"/>
                    </a:solidFill>
                  </a:rPr>
                  <a:t>Hamming</a:t>
                </a:r>
                <a:r>
                  <a:rPr lang="en-US" sz="2600" b="1" dirty="0" smtClean="0">
                    <a:solidFill>
                      <a:schemeClr val="tx1"/>
                    </a:solidFill>
                  </a:rPr>
                  <a:t> </a:t>
                </a:r>
                <a:r>
                  <a:rPr lang="en-US" sz="2600" dirty="0" smtClean="0">
                    <a:solidFill>
                      <a:schemeClr val="tx1"/>
                    </a:solidFill>
                  </a:rPr>
                  <a:t>testers</a:t>
                </a:r>
              </a:p>
              <a:p>
                <a:pPr lvl="1">
                  <a:lnSpc>
                    <a:spcPct val="90000"/>
                  </a:lnSpc>
                  <a:buFont typeface="Wingdings" panose="05000000000000000000" pitchFamily="2" charset="2"/>
                  <a:buChar char="v"/>
                </a:pPr>
                <a:r>
                  <a:rPr lang="en-US" sz="2600" b="1" dirty="0" smtClean="0">
                    <a:solidFill>
                      <a:schemeClr val="tx1"/>
                    </a:solidFill>
                  </a:rPr>
                  <a:t>Simple algorithms</a:t>
                </a:r>
                <a:r>
                  <a:rPr lang="en-US" sz="2600" dirty="0" smtClean="0">
                    <a:solidFill>
                      <a:schemeClr val="tx1"/>
                    </a:solidFill>
                  </a:rPr>
                  <a:t> backed up by involved analysis</a:t>
                </a:r>
              </a:p>
              <a:p>
                <a:pPr lvl="1">
                  <a:lnSpc>
                    <a:spcPct val="90000"/>
                  </a:lnSpc>
                  <a:buFont typeface="Wingdings" panose="05000000000000000000" pitchFamily="2" charset="2"/>
                  <a:buChar char="v"/>
                </a:pPr>
                <a:r>
                  <a:rPr lang="en-US" sz="2600" dirty="0" smtClean="0">
                    <a:solidFill>
                      <a:schemeClr val="tx1"/>
                    </a:solidFill>
                  </a:rPr>
                  <a:t>Uniformly </a:t>
                </a:r>
                <a:r>
                  <a:rPr lang="en-US" sz="2600" dirty="0">
                    <a:solidFill>
                      <a:schemeClr val="tx1"/>
                    </a:solidFill>
                  </a:rPr>
                  <a:t>sampled  (or </a:t>
                </a:r>
                <a:r>
                  <a:rPr lang="en-US" sz="2600" b="1" dirty="0">
                    <a:solidFill>
                      <a:schemeClr val="tx1"/>
                    </a:solidFill>
                  </a:rPr>
                  <a:t>easy to sample</a:t>
                </a:r>
                <a:r>
                  <a:rPr lang="en-US" sz="2600" dirty="0">
                    <a:solidFill>
                      <a:schemeClr val="tx1"/>
                    </a:solidFill>
                  </a:rPr>
                  <a:t>) data </a:t>
                </a:r>
                <a:r>
                  <a:rPr lang="en-US" sz="2600" dirty="0" smtClean="0">
                    <a:solidFill>
                      <a:schemeClr val="tx1"/>
                    </a:solidFill>
                  </a:rPr>
                  <a:t>suffices</a:t>
                </a:r>
              </a:p>
              <a:p>
                <a:pPr lvl="1">
                  <a:lnSpc>
                    <a:spcPct val="90000"/>
                  </a:lnSpc>
                  <a:buFont typeface="Wingdings" panose="05000000000000000000" pitchFamily="2" charset="2"/>
                  <a:buChar char="v"/>
                </a:pPr>
                <a:endParaRPr lang="en-US" sz="2600" dirty="0" smtClean="0">
                  <a:solidFill>
                    <a:schemeClr val="tx1"/>
                  </a:solidFill>
                </a:endParaRPr>
              </a:p>
              <a:p>
                <a:pPr marL="514350" indent="-514350">
                  <a:lnSpc>
                    <a:spcPct val="90000"/>
                  </a:lnSpc>
                  <a:buFont typeface="+mj-lt"/>
                  <a:buAutoNum type="arabicPeriod" startAt="3"/>
                </a:pPr>
                <a:r>
                  <a:rPr lang="en-US" sz="2800" dirty="0">
                    <a:solidFill>
                      <a:schemeClr val="tx1"/>
                    </a:solidFill>
                  </a:rPr>
                  <a:t>Nearly tight lower bounds</a:t>
                </a:r>
              </a:p>
              <a:p>
                <a:pPr marL="0" indent="0">
                  <a:lnSpc>
                    <a:spcPct val="90000"/>
                  </a:lnSpc>
                  <a:buNone/>
                </a:pPr>
                <a:endParaRPr lang="en-US" sz="2800" dirty="0" smtClean="0">
                  <a:solidFill>
                    <a:schemeClr val="tx1"/>
                  </a:solidFill>
                </a:endParaRPr>
              </a:p>
              <a:p>
                <a:pPr>
                  <a:lnSpc>
                    <a:spcPct val="90000"/>
                  </a:lnSpc>
                </a:pPr>
                <a:endParaRPr lang="en-US" sz="28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534400" cy="4648200"/>
              </a:xfrm>
              <a:blipFill rotWithShape="1">
                <a:blip r:embed="rId3"/>
                <a:stretch>
                  <a:fillRect l="-1286" t="-2493" r="-643" b="-1706"/>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FF308B7C-4F2A-4ED2-93F3-224C3EC9CBD5}" type="slidenum">
              <a:rPr lang="en-US" smtClean="0"/>
              <a:pPr/>
              <a:t>11</a:t>
            </a:fld>
            <a:endParaRPr lang="en-US" dirty="0"/>
          </a:p>
        </p:txBody>
      </p:sp>
    </p:spTree>
    <p:extLst>
      <p:ext uri="{BB962C8B-B14F-4D97-AF65-F5344CB8AC3E}">
        <p14:creationId xmlns:p14="http://schemas.microsoft.com/office/powerpoint/2010/main" val="247520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Implications for Hamming Testing</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pPr marL="0" indent="0">
              <a:lnSpc>
                <a:spcPct val="90000"/>
              </a:lnSpc>
              <a:buNone/>
            </a:pPr>
            <a:r>
              <a:rPr lang="en-US" sz="2800" dirty="0" smtClean="0"/>
              <a:t>Some techniques/results carry over to Hamming testing</a:t>
            </a:r>
          </a:p>
          <a:p>
            <a:pPr lvl="1">
              <a:lnSpc>
                <a:spcPct val="90000"/>
              </a:lnSpc>
            </a:pPr>
            <a:endParaRPr lang="en-US" sz="2600" dirty="0" smtClean="0"/>
          </a:p>
          <a:p>
            <a:pPr lvl="1">
              <a:lnSpc>
                <a:spcPct val="90000"/>
              </a:lnSpc>
            </a:pPr>
            <a:r>
              <a:rPr lang="en-US" sz="2600" dirty="0" smtClean="0"/>
              <a:t>Improvement on </a:t>
            </a:r>
            <a:r>
              <a:rPr lang="en-US" sz="2600" b="1" dirty="0" smtClean="0"/>
              <a:t>Levin’s work investment strategy</a:t>
            </a:r>
          </a:p>
          <a:p>
            <a:pPr lvl="2">
              <a:lnSpc>
                <a:spcPct val="90000"/>
              </a:lnSpc>
            </a:pPr>
            <a:r>
              <a:rPr lang="en-US" sz="2400" dirty="0" smtClean="0"/>
              <a:t>Connectivity of bounded-degree graphs </a:t>
            </a:r>
            <a:r>
              <a:rPr lang="en-US" sz="1800" dirty="0" smtClean="0">
                <a:solidFill>
                  <a:srgbClr val="0070C0"/>
                </a:solidFill>
              </a:rPr>
              <a:t>[</a:t>
            </a:r>
            <a:r>
              <a:rPr lang="en-US" sz="1800" dirty="0" err="1" smtClean="0">
                <a:solidFill>
                  <a:srgbClr val="0070C0"/>
                </a:solidFill>
              </a:rPr>
              <a:t>Goldreich</a:t>
            </a:r>
            <a:r>
              <a:rPr lang="en-US" sz="1800" dirty="0" smtClean="0">
                <a:solidFill>
                  <a:srgbClr val="0070C0"/>
                </a:solidFill>
              </a:rPr>
              <a:t>, Ron ‘02]</a:t>
            </a:r>
            <a:endParaRPr lang="en-US" sz="2400" dirty="0" smtClean="0">
              <a:solidFill>
                <a:srgbClr val="0070C0"/>
              </a:solidFill>
            </a:endParaRPr>
          </a:p>
          <a:p>
            <a:pPr lvl="2">
              <a:lnSpc>
                <a:spcPct val="90000"/>
              </a:lnSpc>
            </a:pPr>
            <a:r>
              <a:rPr lang="en-US" sz="2400" dirty="0" smtClean="0"/>
              <a:t>Properties of images </a:t>
            </a:r>
            <a:r>
              <a:rPr lang="en-US" sz="1800" dirty="0" smtClean="0">
                <a:solidFill>
                  <a:srgbClr val="0070C0"/>
                </a:solidFill>
              </a:rPr>
              <a:t>[</a:t>
            </a:r>
            <a:r>
              <a:rPr lang="en-US" sz="1800" dirty="0" err="1" smtClean="0">
                <a:solidFill>
                  <a:srgbClr val="0070C0"/>
                </a:solidFill>
              </a:rPr>
              <a:t>Raskhodnikova</a:t>
            </a:r>
            <a:r>
              <a:rPr lang="en-US" sz="1800" dirty="0" smtClean="0">
                <a:solidFill>
                  <a:srgbClr val="0070C0"/>
                </a:solidFill>
              </a:rPr>
              <a:t> ‘03]</a:t>
            </a:r>
          </a:p>
          <a:p>
            <a:pPr lvl="2">
              <a:lnSpc>
                <a:spcPct val="90000"/>
              </a:lnSpc>
            </a:pPr>
            <a:r>
              <a:rPr lang="en-US" sz="2400" dirty="0" smtClean="0"/>
              <a:t>Multiple-input problems </a:t>
            </a:r>
            <a:r>
              <a:rPr lang="en-US" sz="1800" dirty="0" smtClean="0">
                <a:solidFill>
                  <a:srgbClr val="0070C0"/>
                </a:solidFill>
              </a:rPr>
              <a:t>[</a:t>
            </a:r>
            <a:r>
              <a:rPr lang="en-US" sz="1800" dirty="0" err="1" smtClean="0">
                <a:solidFill>
                  <a:srgbClr val="0070C0"/>
                </a:solidFill>
              </a:rPr>
              <a:t>Goldreich</a:t>
            </a:r>
            <a:r>
              <a:rPr lang="en-US" sz="1800" dirty="0" smtClean="0">
                <a:solidFill>
                  <a:srgbClr val="0070C0"/>
                </a:solidFill>
              </a:rPr>
              <a:t> ‘13]</a:t>
            </a:r>
          </a:p>
          <a:p>
            <a:pPr lvl="2">
              <a:lnSpc>
                <a:spcPct val="90000"/>
              </a:lnSpc>
            </a:pPr>
            <a:endParaRPr lang="en-US" sz="2400" dirty="0" smtClean="0"/>
          </a:p>
          <a:p>
            <a:pPr lvl="1">
              <a:lnSpc>
                <a:spcPct val="90000"/>
              </a:lnSpc>
            </a:pPr>
            <a:r>
              <a:rPr lang="en-US" sz="2600" dirty="0" smtClean="0"/>
              <a:t>First example of </a:t>
            </a:r>
            <a:r>
              <a:rPr lang="en-US" sz="2600" b="1" dirty="0" smtClean="0"/>
              <a:t>monotonicity testing</a:t>
            </a:r>
            <a:r>
              <a:rPr lang="en-US" sz="2600" dirty="0" smtClean="0"/>
              <a:t> problem where </a:t>
            </a:r>
            <a:r>
              <a:rPr lang="en-US" sz="2600" b="1" dirty="0" err="1" smtClean="0"/>
              <a:t>adaptivity</a:t>
            </a:r>
            <a:r>
              <a:rPr lang="en-US" sz="2600" b="1" dirty="0" smtClean="0"/>
              <a:t> helps</a:t>
            </a:r>
          </a:p>
          <a:p>
            <a:pPr lvl="1">
              <a:lnSpc>
                <a:spcPct val="90000"/>
              </a:lnSpc>
            </a:pPr>
            <a:r>
              <a:rPr lang="en-US" sz="2600" dirty="0" smtClean="0"/>
              <a:t>Improvements to Hamming testers for Boolean functions</a:t>
            </a:r>
            <a:endParaRPr lang="en-US" sz="2600" dirty="0"/>
          </a:p>
          <a:p>
            <a:pPr>
              <a:lnSpc>
                <a:spcPct val="90000"/>
              </a:lnSpc>
            </a:pPr>
            <a:endParaRPr lang="en-US" sz="2800" dirty="0"/>
          </a:p>
        </p:txBody>
      </p:sp>
      <p:sp>
        <p:nvSpPr>
          <p:cNvPr id="4" name="Slide Number Placeholder 3"/>
          <p:cNvSpPr>
            <a:spLocks noGrp="1"/>
          </p:cNvSpPr>
          <p:nvPr>
            <p:ph type="sldNum" sz="quarter" idx="11"/>
          </p:nvPr>
        </p:nvSpPr>
        <p:spPr/>
        <p:txBody>
          <a:bodyPr/>
          <a:lstStyle/>
          <a:p>
            <a:fld id="{FF308B7C-4F2A-4ED2-93F3-224C3EC9CBD5}" type="slidenum">
              <a:rPr lang="en-US" smtClean="0"/>
              <a:pPr/>
              <a:t>12</a:t>
            </a:fld>
            <a:endParaRPr lang="en-US" dirty="0"/>
          </a:p>
        </p:txBody>
      </p:sp>
    </p:spTree>
    <p:extLst>
      <p:ext uri="{BB962C8B-B14F-4D97-AF65-F5344CB8AC3E}">
        <p14:creationId xmlns:p14="http://schemas.microsoft.com/office/powerpoint/2010/main" val="417349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Definitions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14:m>
                  <m:oMath xmlns:m="http://schemas.openxmlformats.org/officeDocument/2006/math">
                    <m:r>
                      <a:rPr lang="en-US" b="1" i="1" dirty="0" smtClean="0">
                        <a:latin typeface="Cambria Math"/>
                      </a:rPr>
                      <m:t>𝒇</m:t>
                    </m:r>
                    <m:r>
                      <a:rPr lang="en-US" i="1" dirty="0">
                        <a:latin typeface="Cambria Math"/>
                      </a:rPr>
                      <m:t>:</m:t>
                    </m:r>
                    <m:r>
                      <a:rPr lang="en-US" b="0" i="1" dirty="0" smtClean="0">
                        <a:latin typeface="Cambria Math"/>
                      </a:rPr>
                      <m:t> </m:t>
                    </m:r>
                    <m:r>
                      <a:rPr lang="en-US" b="0" i="1" dirty="0" smtClean="0">
                        <a:latin typeface="Cambria Math"/>
                      </a:rPr>
                      <m:t>𝐷</m:t>
                    </m:r>
                    <m:r>
                      <a:rPr lang="en-US" i="1" dirty="0">
                        <a:latin typeface="Cambria Math"/>
                      </a:rPr>
                      <m:t>→</m:t>
                    </m:r>
                    <m:d>
                      <m:dPr>
                        <m:begChr m:val="["/>
                        <m:endChr m:val="]"/>
                        <m:ctrlPr>
                          <a:rPr lang="en-US" i="1" dirty="0">
                            <a:latin typeface="Cambria Math"/>
                          </a:rPr>
                        </m:ctrlPr>
                      </m:dPr>
                      <m:e>
                        <m:r>
                          <a:rPr lang="en-US" i="1" dirty="0">
                            <a:latin typeface="Cambria Math"/>
                          </a:rPr>
                          <m:t>0,1</m:t>
                        </m:r>
                      </m:e>
                    </m:d>
                  </m:oMath>
                </a14:m>
                <a:r>
                  <a:rPr lang="en-US" i="1" dirty="0" smtClean="0">
                    <a:latin typeface="Cambria Math"/>
                  </a:rPr>
                  <a:t> </a:t>
                </a:r>
                <a:r>
                  <a:rPr lang="en-US" dirty="0" smtClean="0">
                    <a:latin typeface="Cambria Math"/>
                  </a:rPr>
                  <a:t>(D = finite domain/</a:t>
                </a:r>
                <a:r>
                  <a:rPr lang="en-US" dirty="0" err="1" smtClean="0">
                    <a:latin typeface="Cambria Math"/>
                  </a:rPr>
                  <a:t>poset</a:t>
                </a:r>
                <a:r>
                  <a:rPr lang="en-US" dirty="0" smtClean="0">
                    <a:latin typeface="Cambria Math"/>
                  </a:rPr>
                  <a:t>)</a:t>
                </a:r>
                <a:endParaRPr lang="en-US" i="1" dirty="0" smtClean="0">
                  <a:latin typeface="Cambria Math"/>
                </a:endParaRPr>
              </a:p>
              <a:p>
                <a14:m>
                  <m:oMath xmlns:m="http://schemas.openxmlformats.org/officeDocument/2006/math">
                    <m:sSub>
                      <m:sSubPr>
                        <m:ctrlPr>
                          <a:rPr lang="en-US" b="0" i="1" smtClean="0">
                            <a:latin typeface="Cambria Math"/>
                          </a:rPr>
                        </m:ctrlPr>
                      </m:sSubPr>
                      <m:e>
                        <m:d>
                          <m:dPr>
                            <m:begChr m:val="|"/>
                            <m:endChr m:val="|"/>
                            <m:ctrlPr>
                              <a:rPr lang="en-US" b="0" i="1" smtClean="0">
                                <a:latin typeface="Cambria Math"/>
                              </a:rPr>
                            </m:ctrlPr>
                          </m:dPr>
                          <m:e>
                            <m:d>
                              <m:dPr>
                                <m:begChr m:val="|"/>
                                <m:endChr m:val="|"/>
                                <m:ctrlPr>
                                  <a:rPr lang="en-US" b="0" i="1" smtClean="0">
                                    <a:latin typeface="Cambria Math"/>
                                  </a:rPr>
                                </m:ctrlPr>
                              </m:dPr>
                              <m:e>
                                <m:r>
                                  <a:rPr lang="en-US" b="1" i="1" smtClean="0">
                                    <a:latin typeface="Cambria Math"/>
                                  </a:rPr>
                                  <m:t>𝒇</m:t>
                                </m:r>
                              </m:e>
                            </m:d>
                          </m:e>
                        </m:d>
                      </m:e>
                      <m:sub>
                        <m:r>
                          <a:rPr lang="en-US" b="1" i="1" smtClean="0">
                            <a:solidFill>
                              <a:srgbClr val="FF0000"/>
                            </a:solidFill>
                            <a:latin typeface="Cambria Math"/>
                          </a:rPr>
                          <m:t>𝒑</m:t>
                        </m:r>
                      </m:sub>
                    </m:sSub>
                    <m:r>
                      <a:rPr lang="en-US" b="0" i="1" smtClean="0">
                        <a:latin typeface="Cambria Math"/>
                      </a:rPr>
                      <m:t>=(</m:t>
                    </m:r>
                    <m:sSup>
                      <m:sSupPr>
                        <m:ctrlPr>
                          <a:rPr lang="en-US" b="0" i="1" smtClean="0">
                            <a:latin typeface="Cambria Math"/>
                          </a:rPr>
                        </m:ctrlPr>
                      </m:sSupPr>
                      <m:e>
                        <m:nary>
                          <m:naryPr>
                            <m:chr m:val="∑"/>
                            <m:supHide m:val="on"/>
                            <m:ctrlPr>
                              <a:rPr lang="en-US" b="0" i="1" smtClean="0">
                                <a:latin typeface="Cambria Math"/>
                              </a:rPr>
                            </m:ctrlPr>
                          </m:naryPr>
                          <m:sub>
                            <m:r>
                              <a:rPr lang="en-US" b="0" i="1" smtClean="0">
                                <a:latin typeface="Cambria Math"/>
                              </a:rPr>
                              <m:t>𝑥</m:t>
                            </m:r>
                            <m:r>
                              <a:rPr lang="en-US" b="0" i="1" smtClean="0">
                                <a:latin typeface="Cambria Math"/>
                              </a:rPr>
                              <m:t>∈ </m:t>
                            </m:r>
                            <m:r>
                              <a:rPr lang="en-US" b="0" i="1" smtClean="0">
                                <a:latin typeface="Cambria Math"/>
                              </a:rPr>
                              <m:t>𝐷</m:t>
                            </m:r>
                          </m:sub>
                          <m:sup/>
                          <m:e>
                            <m:sSup>
                              <m:sSupPr>
                                <m:ctrlPr>
                                  <a:rPr lang="en-US" b="0" i="1" smtClean="0">
                                    <a:latin typeface="Cambria Math"/>
                                  </a:rPr>
                                </m:ctrlPr>
                              </m:sSupPr>
                              <m:e>
                                <m:d>
                                  <m:dPr>
                                    <m:begChr m:val="|"/>
                                    <m:endChr m:val="|"/>
                                    <m:ctrlPr>
                                      <a:rPr lang="en-US" b="0" i="1" smtClean="0">
                                        <a:latin typeface="Cambria Math"/>
                                      </a:rPr>
                                    </m:ctrlPr>
                                  </m:dPr>
                                  <m:e>
                                    <m:r>
                                      <a:rPr lang="en-US" b="1" i="1" smtClean="0">
                                        <a:latin typeface="Cambria Math"/>
                                      </a:rPr>
                                      <m:t>𝒇</m:t>
                                    </m:r>
                                    <m:d>
                                      <m:dPr>
                                        <m:ctrlPr>
                                          <a:rPr lang="en-US" b="0" i="1" smtClean="0">
                                            <a:latin typeface="Cambria Math"/>
                                          </a:rPr>
                                        </m:ctrlPr>
                                      </m:dPr>
                                      <m:e>
                                        <m:r>
                                          <a:rPr lang="en-US" b="0" i="1" smtClean="0">
                                            <a:latin typeface="Cambria Math"/>
                                          </a:rPr>
                                          <m:t>𝑥</m:t>
                                        </m:r>
                                      </m:e>
                                    </m:d>
                                  </m:e>
                                </m:d>
                              </m:e>
                              <m:sup>
                                <m:r>
                                  <a:rPr lang="en-US" b="1" i="1" smtClean="0">
                                    <a:solidFill>
                                      <a:srgbClr val="FF0000"/>
                                    </a:solidFill>
                                    <a:latin typeface="Cambria Math"/>
                                  </a:rPr>
                                  <m:t>𝒑</m:t>
                                </m:r>
                              </m:sup>
                            </m:sSup>
                            <m:r>
                              <a:rPr lang="en-US" b="0" i="1" smtClean="0">
                                <a:latin typeface="Cambria Math"/>
                              </a:rPr>
                              <m:t>)</m:t>
                            </m:r>
                          </m:e>
                        </m:nary>
                      </m:e>
                      <m:sup>
                        <m:r>
                          <a:rPr lang="en-US" b="0" i="1" smtClean="0">
                            <a:latin typeface="Cambria Math"/>
                          </a:rPr>
                          <m:t>1/</m:t>
                        </m:r>
                        <m:r>
                          <a:rPr lang="en-US" b="1" i="1" smtClean="0">
                            <a:solidFill>
                              <a:srgbClr val="FF0000"/>
                            </a:solidFill>
                            <a:latin typeface="Cambria Math"/>
                          </a:rPr>
                          <m:t>𝒑</m:t>
                        </m:r>
                      </m:sup>
                    </m:sSup>
                  </m:oMath>
                </a14:m>
                <a:r>
                  <a:rPr lang="en-US" b="0" dirty="0" smtClean="0"/>
                  <a:t>, for </a:t>
                </a:r>
                <a14:m>
                  <m:oMath xmlns:m="http://schemas.openxmlformats.org/officeDocument/2006/math">
                    <m:r>
                      <a:rPr lang="en-US" b="1" i="1" smtClean="0">
                        <a:solidFill>
                          <a:srgbClr val="FF0000"/>
                        </a:solidFill>
                        <a:latin typeface="Cambria Math"/>
                      </a:rPr>
                      <m:t>𝒑</m:t>
                    </m:r>
                    <m:r>
                      <a:rPr lang="en-US" b="0" i="1" smtClean="0">
                        <a:solidFill>
                          <a:schemeClr val="tx1"/>
                        </a:solidFill>
                        <a:latin typeface="Cambria Math"/>
                      </a:rPr>
                      <m:t>≥1</m:t>
                    </m:r>
                  </m:oMath>
                </a14:m>
                <a:endParaRPr lang="en-US" b="0" dirty="0" smtClean="0"/>
              </a:p>
              <a:p>
                <a14:m>
                  <m:oMath xmlns:m="http://schemas.openxmlformats.org/officeDocument/2006/math">
                    <m:sSub>
                      <m:sSubPr>
                        <m:ctrlPr>
                          <a:rPr lang="en-US" b="0" i="1" smtClean="0">
                            <a:latin typeface="Cambria Math"/>
                          </a:rPr>
                        </m:ctrlPr>
                      </m:sSubPr>
                      <m:e>
                        <m:d>
                          <m:dPr>
                            <m:begChr m:val="|"/>
                            <m:endChr m:val="|"/>
                            <m:ctrlPr>
                              <a:rPr lang="en-US" b="0" i="1" smtClean="0">
                                <a:latin typeface="Cambria Math"/>
                              </a:rPr>
                            </m:ctrlPr>
                          </m:dPr>
                          <m:e>
                            <m:d>
                              <m:dPr>
                                <m:begChr m:val="|"/>
                                <m:endChr m:val="|"/>
                                <m:ctrlPr>
                                  <a:rPr lang="en-US" b="0" i="1" smtClean="0">
                                    <a:latin typeface="Cambria Math"/>
                                  </a:rPr>
                                </m:ctrlPr>
                              </m:dPr>
                              <m:e>
                                <m:r>
                                  <a:rPr lang="en-US" b="1" i="1">
                                    <a:latin typeface="Cambria Math"/>
                                  </a:rPr>
                                  <m:t>𝒇</m:t>
                                </m:r>
                              </m:e>
                            </m:d>
                          </m:e>
                        </m:d>
                      </m:e>
                      <m:sub>
                        <m:r>
                          <a:rPr lang="en-US" b="1" i="1" smtClean="0">
                            <a:solidFill>
                              <a:srgbClr val="FF0000"/>
                            </a:solidFill>
                            <a:latin typeface="Cambria Math"/>
                          </a:rPr>
                          <m:t>𝟎</m:t>
                        </m:r>
                      </m:sub>
                    </m:sSub>
                    <m:r>
                      <a:rPr lang="en-US" b="0" i="1" smtClean="0">
                        <a:latin typeface="Cambria Math"/>
                      </a:rPr>
                      <m:t>=</m:t>
                    </m:r>
                  </m:oMath>
                </a14:m>
                <a:r>
                  <a:rPr lang="en-US" b="0" dirty="0" smtClean="0"/>
                  <a:t> Hamming weight (# of non-zero values)</a:t>
                </a:r>
              </a:p>
              <a:p>
                <a:r>
                  <a:rPr lang="en-US" dirty="0" smtClean="0"/>
                  <a:t>Property </a:t>
                </a:r>
                <a14:m>
                  <m:oMath xmlns:m="http://schemas.openxmlformats.org/officeDocument/2006/math">
                    <m:r>
                      <a:rPr lang="en-US" b="1" i="1" dirty="0">
                        <a:solidFill>
                          <a:srgbClr val="0070C0"/>
                        </a:solidFill>
                        <a:latin typeface="Cambria Math"/>
                      </a:rPr>
                      <m:t>𝑷</m:t>
                    </m:r>
                  </m:oMath>
                </a14:m>
                <a:r>
                  <a:rPr lang="en-US" dirty="0"/>
                  <a:t> = class of functions (monotone, convex</a:t>
                </a:r>
                <a:r>
                  <a:rPr lang="en-US" dirty="0" smtClean="0"/>
                  <a:t>, linear, </a:t>
                </a:r>
                <a:r>
                  <a:rPr lang="en-US" dirty="0" err="1" smtClean="0"/>
                  <a:t>Lipschitz</a:t>
                </a:r>
                <a:r>
                  <a:rPr lang="en-US" dirty="0" smtClean="0"/>
                  <a:t>, …)</a:t>
                </a:r>
                <a:endParaRPr lang="en-US" dirty="0"/>
              </a:p>
              <a:p>
                <a14:m>
                  <m:oMath xmlns:m="http://schemas.openxmlformats.org/officeDocument/2006/math">
                    <m:r>
                      <a:rPr lang="en-US" b="0" i="1" dirty="0" smtClean="0">
                        <a:latin typeface="Cambria Math"/>
                      </a:rPr>
                      <m:t>𝑑</m:t>
                    </m:r>
                    <m:r>
                      <a:rPr lang="en-US" i="1" dirty="0" smtClean="0">
                        <a:latin typeface="Cambria Math"/>
                      </a:rPr>
                      <m:t>𝑖𝑠</m:t>
                    </m:r>
                    <m:sSub>
                      <m:sSubPr>
                        <m:ctrlPr>
                          <a:rPr lang="en-US" b="0" i="1" dirty="0" smtClean="0">
                            <a:latin typeface="Cambria Math"/>
                          </a:rPr>
                        </m:ctrlPr>
                      </m:sSubPr>
                      <m:e>
                        <m:r>
                          <a:rPr lang="en-US" i="1" dirty="0" smtClean="0">
                            <a:latin typeface="Cambria Math"/>
                          </a:rPr>
                          <m:t>𝑡</m:t>
                        </m:r>
                      </m:e>
                      <m:sub>
                        <m:r>
                          <a:rPr lang="en-US" b="1" i="1" dirty="0" smtClean="0">
                            <a:solidFill>
                              <a:srgbClr val="FF0000"/>
                            </a:solidFill>
                            <a:latin typeface="Cambria Math"/>
                          </a:rPr>
                          <m:t>𝒑</m:t>
                        </m:r>
                      </m:sub>
                    </m:sSub>
                    <m:d>
                      <m:dPr>
                        <m:ctrlPr>
                          <a:rPr lang="en-US" i="1" dirty="0" smtClean="0">
                            <a:latin typeface="Cambria Math"/>
                          </a:rPr>
                        </m:ctrlPr>
                      </m:dPr>
                      <m:e>
                        <m:r>
                          <a:rPr lang="en-US" b="1" i="1" dirty="0">
                            <a:latin typeface="Cambria Math"/>
                          </a:rPr>
                          <m:t>𝒇</m:t>
                        </m:r>
                        <m:r>
                          <a:rPr lang="en-US" b="0" i="1" dirty="0" smtClean="0">
                            <a:latin typeface="Cambria Math"/>
                          </a:rPr>
                          <m:t>,</m:t>
                        </m:r>
                        <m:r>
                          <a:rPr lang="en-US" b="1" i="1" dirty="0">
                            <a:solidFill>
                              <a:srgbClr val="0070C0"/>
                            </a:solidFill>
                            <a:latin typeface="Cambria Math"/>
                          </a:rPr>
                          <m:t>𝑷</m:t>
                        </m:r>
                      </m:e>
                    </m:d>
                    <m:r>
                      <a:rPr lang="en-US" b="0" i="1" dirty="0" smtClean="0">
                        <a:latin typeface="Cambria Math"/>
                      </a:rPr>
                      <m:t>=</m:t>
                    </m:r>
                    <m:func>
                      <m:funcPr>
                        <m:ctrlPr>
                          <a:rPr lang="en-US" b="0" i="1" dirty="0" smtClean="0">
                            <a:latin typeface="Cambria Math"/>
                          </a:rPr>
                        </m:ctrlPr>
                      </m:funcPr>
                      <m:fName>
                        <m:r>
                          <a:rPr lang="en-US" b="0" i="1" dirty="0" smtClean="0">
                            <a:latin typeface="Cambria Math"/>
                          </a:rPr>
                          <m:t> </m:t>
                        </m:r>
                      </m:fName>
                      <m:e>
                        <m:f>
                          <m:fPr>
                            <m:ctrlPr>
                              <a:rPr lang="en-US" b="0" i="1" dirty="0" smtClean="0">
                                <a:latin typeface="Cambria Math"/>
                              </a:rPr>
                            </m:ctrlPr>
                          </m:fPr>
                          <m:num>
                            <m:sSub>
                              <m:sSubPr>
                                <m:ctrlPr>
                                  <a:rPr lang="en-US" b="0" i="1" dirty="0" smtClean="0">
                                    <a:latin typeface="Cambria Math"/>
                                  </a:rPr>
                                </m:ctrlPr>
                              </m:sSubPr>
                              <m:e>
                                <m:func>
                                  <m:funcPr>
                                    <m:ctrlPr>
                                      <a:rPr lang="en-US" b="0" i="1" dirty="0" smtClean="0">
                                        <a:latin typeface="Cambria Math"/>
                                      </a:rPr>
                                    </m:ctrlPr>
                                  </m:funcPr>
                                  <m:fName>
                                    <m:limLow>
                                      <m:limLowPr>
                                        <m:ctrlPr>
                                          <a:rPr lang="en-US" b="0" i="1" dirty="0" smtClean="0">
                                            <a:latin typeface="Cambria Math"/>
                                          </a:rPr>
                                        </m:ctrlPr>
                                      </m:limLowPr>
                                      <m:e>
                                        <m:r>
                                          <m:rPr>
                                            <m:sty m:val="p"/>
                                          </m:rPr>
                                          <a:rPr lang="en-US" b="0" i="0" dirty="0" smtClean="0">
                                            <a:latin typeface="Cambria Math"/>
                                          </a:rPr>
                                          <m:t>min</m:t>
                                        </m:r>
                                      </m:e>
                                      <m:lim>
                                        <m:r>
                                          <a:rPr lang="en-US" b="0" i="1" dirty="0" smtClean="0">
                                            <a:latin typeface="Cambria Math"/>
                                          </a:rPr>
                                          <m:t>𝑔</m:t>
                                        </m:r>
                                        <m:r>
                                          <a:rPr lang="en-US" b="0" i="1" dirty="0" smtClean="0">
                                            <a:latin typeface="Cambria Math"/>
                                          </a:rPr>
                                          <m:t>∈</m:t>
                                        </m:r>
                                        <m:r>
                                          <a:rPr lang="en-US" b="1" i="1" dirty="0" smtClean="0">
                                            <a:solidFill>
                                              <a:srgbClr val="0070C0"/>
                                            </a:solidFill>
                                            <a:latin typeface="Cambria Math"/>
                                          </a:rPr>
                                          <m:t>𝑷</m:t>
                                        </m:r>
                                      </m:lim>
                                    </m:limLow>
                                  </m:fName>
                                  <m:e>
                                    <m:r>
                                      <a:rPr lang="en-US" b="0" i="1" dirty="0" smtClean="0">
                                        <a:latin typeface="Cambria Math"/>
                                      </a:rPr>
                                      <m:t>||</m:t>
                                    </m:r>
                                    <m:r>
                                      <a:rPr lang="en-US" b="1" i="1" dirty="0" smtClean="0">
                                        <a:latin typeface="Cambria Math"/>
                                      </a:rPr>
                                      <m:t>𝒇</m:t>
                                    </m:r>
                                    <m:r>
                                      <a:rPr lang="en-US" b="0" i="1" dirty="0" smtClean="0">
                                        <a:latin typeface="Cambria Math"/>
                                      </a:rPr>
                                      <m:t> −</m:t>
                                    </m:r>
                                    <m:r>
                                      <a:rPr lang="en-US" b="0" i="1" dirty="0" smtClean="0">
                                        <a:latin typeface="Cambria Math"/>
                                      </a:rPr>
                                      <m:t>𝑔</m:t>
                                    </m:r>
                                    <m:r>
                                      <a:rPr lang="en-US" b="0" i="1" dirty="0" smtClean="0">
                                        <a:latin typeface="Cambria Math"/>
                                      </a:rPr>
                                      <m:t>||</m:t>
                                    </m:r>
                                  </m:e>
                                </m:func>
                              </m:e>
                              <m:sub>
                                <m:r>
                                  <a:rPr lang="en-US" b="1" i="1" dirty="0" smtClean="0">
                                    <a:solidFill>
                                      <a:srgbClr val="FF0000"/>
                                    </a:solidFill>
                                    <a:latin typeface="Cambria Math"/>
                                  </a:rPr>
                                  <m:t>𝒑</m:t>
                                </m:r>
                              </m:sub>
                            </m:sSub>
                          </m:num>
                          <m:den>
                            <m:sSub>
                              <m:sSubPr>
                                <m:ctrlPr>
                                  <a:rPr lang="en-US" b="0" i="1" dirty="0" smtClean="0">
                                    <a:latin typeface="Cambria Math"/>
                                  </a:rPr>
                                </m:ctrlPr>
                              </m:sSubPr>
                              <m:e>
                                <m:d>
                                  <m:dPr>
                                    <m:begChr m:val="|"/>
                                    <m:endChr m:val="|"/>
                                    <m:ctrlPr>
                                      <a:rPr lang="en-US" b="0" i="1" dirty="0" smtClean="0">
                                        <a:latin typeface="Cambria Math"/>
                                      </a:rPr>
                                    </m:ctrlPr>
                                  </m:dPr>
                                  <m:e>
                                    <m:d>
                                      <m:dPr>
                                        <m:begChr m:val="|"/>
                                        <m:endChr m:val="|"/>
                                        <m:ctrlPr>
                                          <a:rPr lang="en-US" b="0" i="1" dirty="0" smtClean="0">
                                            <a:latin typeface="Cambria Math"/>
                                          </a:rPr>
                                        </m:ctrlPr>
                                      </m:dPr>
                                      <m:e>
                                        <m:r>
                                          <a:rPr lang="en-US" b="0" i="1" dirty="0" smtClean="0">
                                            <a:latin typeface="Cambria Math"/>
                                          </a:rPr>
                                          <m:t>1</m:t>
                                        </m:r>
                                      </m:e>
                                    </m:d>
                                  </m:e>
                                </m:d>
                              </m:e>
                              <m:sub>
                                <m:r>
                                  <a:rPr lang="en-US" b="1" i="1" dirty="0" smtClean="0">
                                    <a:solidFill>
                                      <a:srgbClr val="FF0000"/>
                                    </a:solidFill>
                                    <a:latin typeface="Cambria Math"/>
                                  </a:rPr>
                                  <m:t>𝒑</m:t>
                                </m:r>
                              </m:sub>
                            </m:sSub>
                          </m:den>
                        </m:f>
                      </m:e>
                    </m:fun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752"/>
                </a:stretch>
              </a:blipFill>
            </p:spPr>
            <p:txBody>
              <a:bodyPr/>
              <a:lstStyle/>
              <a:p>
                <a:r>
                  <a:rPr lang="en-US">
                    <a:noFill/>
                  </a:rPr>
                  <a:t> </a:t>
                </a:r>
              </a:p>
            </p:txBody>
          </p:sp>
        </mc:Fallback>
      </mc:AlternateContent>
    </p:spTree>
    <p:extLst>
      <p:ext uri="{BB962C8B-B14F-4D97-AF65-F5344CB8AC3E}">
        <p14:creationId xmlns:p14="http://schemas.microsoft.com/office/powerpoint/2010/main" val="364493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solidFill>
                      <a:srgbClr val="0070C0"/>
                    </a:solidFill>
                  </a:rPr>
                  <a:t>Relationships: </a:t>
                </a:r>
                <a14:m>
                  <m:oMath xmlns:m="http://schemas.openxmlformats.org/officeDocument/2006/math">
                    <m:sSub>
                      <m:sSubPr>
                        <m:ctrlPr>
                          <a:rPr lang="en-US" i="1" dirty="0" smtClean="0">
                            <a:solidFill>
                              <a:srgbClr val="0070C0"/>
                            </a:solidFill>
                            <a:latin typeface="Cambria Math"/>
                          </a:rPr>
                        </m:ctrlPr>
                      </m:sSubPr>
                      <m:e>
                        <m:r>
                          <a:rPr lang="en-US" i="1" dirty="0" smtClean="0">
                            <a:solidFill>
                              <a:srgbClr val="0070C0"/>
                            </a:solidFill>
                            <a:latin typeface="Cambria Math"/>
                          </a:rPr>
                          <m:t>𝐿</m:t>
                        </m:r>
                      </m:e>
                      <m:sub>
                        <m:r>
                          <a:rPr lang="en-US" b="0" i="1" dirty="0" smtClean="0">
                            <a:solidFill>
                              <a:srgbClr val="0070C0"/>
                            </a:solidFill>
                            <a:latin typeface="Cambria Math"/>
                          </a:rPr>
                          <m:t>𝑝</m:t>
                        </m:r>
                      </m:sub>
                    </m:sSub>
                  </m:oMath>
                </a14:m>
                <a:r>
                  <a:rPr lang="en-US" dirty="0" smtClean="0">
                    <a:solidFill>
                      <a:srgbClr val="0070C0"/>
                    </a:solidFill>
                  </a:rPr>
                  <a:t>-Testing</a:t>
                </a:r>
                <a:endParaRPr lang="en-US" dirty="0">
                  <a:solidFill>
                    <a:srgbClr val="0070C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b="-6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lnSpcReduction="10000"/>
              </a:bodyPr>
              <a:lstStyle/>
              <a:p>
                <a:pPr marL="0" indent="0">
                  <a:buNone/>
                </a:pPr>
                <a14:m>
                  <m:oMath xmlns:m="http://schemas.openxmlformats.org/officeDocument/2006/math">
                    <m:sSub>
                      <m:sSubPr>
                        <m:ctrlPr>
                          <a:rPr lang="en-US" i="1" dirty="0" smtClean="0">
                            <a:latin typeface="Cambria Math"/>
                          </a:rPr>
                        </m:ctrlPr>
                      </m:sSubPr>
                      <m:e>
                        <m:r>
                          <a:rPr lang="en-US" i="1" dirty="0" smtClean="0">
                            <a:latin typeface="Cambria Math"/>
                          </a:rPr>
                          <m:t>𝑄</m:t>
                        </m:r>
                      </m:e>
                      <m:sub>
                        <m:r>
                          <a:rPr lang="en-US" b="1" i="1" dirty="0" smtClean="0">
                            <a:solidFill>
                              <a:srgbClr val="FF0000"/>
                            </a:solidFill>
                            <a:latin typeface="Cambria Math"/>
                          </a:rPr>
                          <m:t>𝒑</m:t>
                        </m:r>
                      </m:sub>
                    </m:sSub>
                  </m:oMath>
                </a14:m>
                <a:r>
                  <a:rPr lang="en-US" dirty="0" smtClean="0"/>
                  <a:t>(</a:t>
                </a:r>
                <a14:m>
                  <m:oMath xmlns:m="http://schemas.openxmlformats.org/officeDocument/2006/math">
                    <m:r>
                      <a:rPr lang="en-US" b="1" i="1" dirty="0" smtClean="0">
                        <a:solidFill>
                          <a:srgbClr val="0070C0"/>
                        </a:solidFill>
                        <a:latin typeface="Cambria Math"/>
                      </a:rPr>
                      <m:t>𝑷</m:t>
                    </m:r>
                  </m:oMath>
                </a14:m>
                <a:r>
                  <a:rPr lang="en-US" dirty="0" smtClean="0"/>
                  <a:t>,</a:t>
                </a:r>
                <a14:m>
                  <m:oMath xmlns:m="http://schemas.openxmlformats.org/officeDocument/2006/math">
                    <m:r>
                      <a:rPr lang="en-US" b="1" i="1" dirty="0" smtClean="0">
                        <a:latin typeface="Cambria Math"/>
                      </a:rPr>
                      <m:t>𝝐</m:t>
                    </m:r>
                  </m:oMath>
                </a14:m>
                <a:r>
                  <a:rPr lang="en-US" dirty="0" smtClean="0"/>
                  <a:t>) = query complexity of </a:t>
                </a:r>
                <a14:m>
                  <m:oMath xmlns:m="http://schemas.openxmlformats.org/officeDocument/2006/math">
                    <m:sSub>
                      <m:sSubPr>
                        <m:ctrlPr>
                          <a:rPr lang="en-US" i="1" dirty="0" smtClean="0">
                            <a:latin typeface="Cambria Math"/>
                          </a:rPr>
                        </m:ctrlPr>
                      </m:sSubPr>
                      <m:e>
                        <m:r>
                          <a:rPr lang="en-US" i="1" dirty="0" smtClean="0">
                            <a:latin typeface="Cambria Math"/>
                          </a:rPr>
                          <m:t>𝐿</m:t>
                        </m:r>
                      </m:e>
                      <m:sub>
                        <m:r>
                          <a:rPr lang="en-US" b="1" i="1" dirty="0" smtClean="0">
                            <a:solidFill>
                              <a:srgbClr val="FF0000"/>
                            </a:solidFill>
                            <a:latin typeface="Cambria Math"/>
                          </a:rPr>
                          <m:t>𝒑</m:t>
                        </m:r>
                      </m:sub>
                    </m:sSub>
                  </m:oMath>
                </a14:m>
                <a:r>
                  <a:rPr lang="en-US" dirty="0" smtClean="0"/>
                  <a:t>-testing property </a:t>
                </a:r>
                <a14:m>
                  <m:oMath xmlns:m="http://schemas.openxmlformats.org/officeDocument/2006/math">
                    <m:r>
                      <a:rPr lang="en-US" b="1" i="1" dirty="0" smtClean="0">
                        <a:solidFill>
                          <a:srgbClr val="0070C0"/>
                        </a:solidFill>
                        <a:latin typeface="Cambria Math"/>
                      </a:rPr>
                      <m:t>𝑷</m:t>
                    </m:r>
                  </m:oMath>
                </a14:m>
                <a:r>
                  <a:rPr lang="en-US" b="1" dirty="0" smtClean="0"/>
                  <a:t> </a:t>
                </a:r>
                <a:r>
                  <a:rPr lang="en-US" dirty="0" smtClean="0"/>
                  <a:t>at distance </a:t>
                </a:r>
                <a14:m>
                  <m:oMath xmlns:m="http://schemas.openxmlformats.org/officeDocument/2006/math">
                    <m:r>
                      <a:rPr lang="en-US" b="1" i="1" smtClean="0">
                        <a:latin typeface="Cambria Math"/>
                      </a:rPr>
                      <m:t>𝝐</m:t>
                    </m:r>
                  </m:oMath>
                </a14:m>
                <a:endParaRPr lang="en-US" b="1" dirty="0" smtClean="0"/>
              </a:p>
              <a:p>
                <a:endParaRPr lang="en-US" i="1" dirty="0" smtClean="0">
                  <a:latin typeface="Cambria Math"/>
                </a:endParaRPr>
              </a:p>
              <a:p>
                <a14:m>
                  <m:oMath xmlns:m="http://schemas.openxmlformats.org/officeDocument/2006/math">
                    <m:sSub>
                      <m:sSubPr>
                        <m:ctrlPr>
                          <a:rPr lang="en-US" i="1" dirty="0">
                            <a:latin typeface="Cambria Math"/>
                          </a:rPr>
                        </m:ctrlPr>
                      </m:sSubPr>
                      <m:e>
                        <m:r>
                          <a:rPr lang="en-US" i="1" dirty="0">
                            <a:latin typeface="Cambria Math"/>
                          </a:rPr>
                          <m:t>𝑄</m:t>
                        </m:r>
                      </m:e>
                      <m:sub>
                        <m:r>
                          <a:rPr lang="en-US" b="1" i="1" dirty="0" smtClean="0">
                            <a:solidFill>
                              <a:srgbClr val="FF0000"/>
                            </a:solidFill>
                            <a:latin typeface="Cambria Math"/>
                          </a:rPr>
                          <m:t>𝟏</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m:t>
                    </m:r>
                    <m:r>
                      <a:rPr lang="en-US" b="0" i="1" dirty="0" smtClean="0">
                        <a:latin typeface="Cambria Math"/>
                      </a:rPr>
                      <m:t>≤</m:t>
                    </m:r>
                    <m:sSub>
                      <m:sSubPr>
                        <m:ctrlPr>
                          <a:rPr lang="en-US" i="1" dirty="0">
                            <a:latin typeface="Cambria Math"/>
                          </a:rPr>
                        </m:ctrlPr>
                      </m:sSubPr>
                      <m:e>
                        <m:r>
                          <a:rPr lang="en-US" i="1" dirty="0">
                            <a:latin typeface="Cambria Math"/>
                          </a:rPr>
                          <m:t>𝑄</m:t>
                        </m:r>
                      </m:e>
                      <m:sub>
                        <m:r>
                          <a:rPr lang="en-US" b="1" i="1" dirty="0" smtClean="0">
                            <a:solidFill>
                              <a:srgbClr val="FF0000"/>
                            </a:solidFill>
                            <a:latin typeface="Cambria Math"/>
                          </a:rPr>
                          <m:t>𝟎</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m:t>
                    </m:r>
                  </m:oMath>
                </a14:m>
                <a:endParaRPr lang="en-US" dirty="0" smtClean="0"/>
              </a:p>
              <a:p>
                <a14:m>
                  <m:oMath xmlns:m="http://schemas.openxmlformats.org/officeDocument/2006/math">
                    <m:sSub>
                      <m:sSubPr>
                        <m:ctrlPr>
                          <a:rPr lang="en-US" i="1" dirty="0">
                            <a:latin typeface="Cambria Math"/>
                          </a:rPr>
                        </m:ctrlPr>
                      </m:sSubPr>
                      <m:e>
                        <m:r>
                          <a:rPr lang="en-US" i="1" dirty="0">
                            <a:latin typeface="Cambria Math"/>
                          </a:rPr>
                          <m:t>𝑄</m:t>
                        </m:r>
                      </m:e>
                      <m:sub>
                        <m:r>
                          <a:rPr lang="en-US" b="1" i="1" dirty="0">
                            <a:solidFill>
                              <a:srgbClr val="FF0000"/>
                            </a:solidFill>
                            <a:latin typeface="Cambria Math"/>
                          </a:rPr>
                          <m:t>𝟏</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m:t>
                    </m:r>
                    <m:r>
                      <a:rPr lang="en-US" i="1" dirty="0">
                        <a:latin typeface="Cambria Math"/>
                      </a:rPr>
                      <m:t>≤</m:t>
                    </m:r>
                    <m:sSub>
                      <m:sSubPr>
                        <m:ctrlPr>
                          <a:rPr lang="en-US" i="1" dirty="0">
                            <a:latin typeface="Cambria Math"/>
                          </a:rPr>
                        </m:ctrlPr>
                      </m:sSubPr>
                      <m:e>
                        <m:r>
                          <a:rPr lang="en-US" i="1" dirty="0">
                            <a:latin typeface="Cambria Math"/>
                          </a:rPr>
                          <m:t>𝑄</m:t>
                        </m:r>
                      </m:e>
                      <m:sub>
                        <m:r>
                          <a:rPr lang="en-US" b="1" i="1" dirty="0" smtClean="0">
                            <a:solidFill>
                              <a:srgbClr val="FF0000"/>
                            </a:solidFill>
                            <a:latin typeface="Cambria Math"/>
                          </a:rPr>
                          <m:t>𝟐</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m:t>
                    </m:r>
                  </m:oMath>
                </a14:m>
                <a:r>
                  <a:rPr lang="en-US" dirty="0" smtClean="0"/>
                  <a:t> (Cauchy-</a:t>
                </a:r>
                <a:r>
                  <a:rPr lang="en-US" dirty="0" err="1" smtClean="0"/>
                  <a:t>Shwarz</a:t>
                </a:r>
                <a:r>
                  <a:rPr lang="en-US" dirty="0" smtClean="0"/>
                  <a:t>)</a:t>
                </a:r>
              </a:p>
              <a:p>
                <a14:m>
                  <m:oMath xmlns:m="http://schemas.openxmlformats.org/officeDocument/2006/math">
                    <m:sSub>
                      <m:sSubPr>
                        <m:ctrlPr>
                          <a:rPr lang="en-US" i="1" dirty="0">
                            <a:latin typeface="Cambria Math"/>
                          </a:rPr>
                        </m:ctrlPr>
                      </m:sSubPr>
                      <m:e>
                        <m:r>
                          <a:rPr lang="en-US" i="1" dirty="0">
                            <a:latin typeface="Cambria Math"/>
                          </a:rPr>
                          <m:t>𝑄</m:t>
                        </m:r>
                      </m:e>
                      <m:sub>
                        <m:r>
                          <a:rPr lang="en-US" b="1" i="1" dirty="0">
                            <a:solidFill>
                              <a:srgbClr val="FF0000"/>
                            </a:solidFill>
                            <a:latin typeface="Cambria Math"/>
                          </a:rPr>
                          <m:t>𝟏</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m:t>
                    </m:r>
                    <m:r>
                      <a:rPr lang="en-US" b="0" i="1" dirty="0" smtClean="0">
                        <a:latin typeface="Cambria Math"/>
                      </a:rPr>
                      <m:t>≥</m:t>
                    </m:r>
                    <m:sSub>
                      <m:sSubPr>
                        <m:ctrlPr>
                          <a:rPr lang="en-US" i="1" dirty="0">
                            <a:latin typeface="Cambria Math"/>
                          </a:rPr>
                        </m:ctrlPr>
                      </m:sSubPr>
                      <m:e>
                        <m:r>
                          <a:rPr lang="en-US" i="1" dirty="0">
                            <a:latin typeface="Cambria Math"/>
                          </a:rPr>
                          <m:t>𝑄</m:t>
                        </m:r>
                      </m:e>
                      <m:sub>
                        <m:r>
                          <a:rPr lang="en-US" b="1" i="1" dirty="0">
                            <a:solidFill>
                              <a:srgbClr val="FF0000"/>
                            </a:solidFill>
                            <a:latin typeface="Cambria Math"/>
                          </a:rPr>
                          <m:t>𝟐</m:t>
                        </m:r>
                      </m:sub>
                    </m:sSub>
                    <m:r>
                      <m:rPr>
                        <m:nor/>
                      </m:rPr>
                      <a:rPr lang="en-US" dirty="0"/>
                      <m:t>(</m:t>
                    </m:r>
                    <m:r>
                      <a:rPr lang="en-US" b="1" i="1" dirty="0">
                        <a:solidFill>
                          <a:srgbClr val="0070C0"/>
                        </a:solidFill>
                        <a:latin typeface="Cambria Math"/>
                      </a:rPr>
                      <m:t>𝑷</m:t>
                    </m:r>
                    <m:r>
                      <m:rPr>
                        <m:nor/>
                      </m:rPr>
                      <a:rPr lang="en-US" dirty="0"/>
                      <m:t>,</m:t>
                    </m:r>
                    <m:rad>
                      <m:radPr>
                        <m:degHide m:val="on"/>
                        <m:ctrlPr>
                          <a:rPr lang="en-US" b="0" i="1" dirty="0" smtClean="0">
                            <a:latin typeface="Cambria Math"/>
                          </a:rPr>
                        </m:ctrlPr>
                      </m:radPr>
                      <m:deg/>
                      <m:e>
                        <m:r>
                          <a:rPr lang="en-US" b="1" i="1" dirty="0">
                            <a:latin typeface="Cambria Math"/>
                          </a:rPr>
                          <m:t>𝝐</m:t>
                        </m:r>
                      </m:e>
                    </m:rad>
                    <m:r>
                      <m:rPr>
                        <m:nor/>
                      </m:rPr>
                      <a:rPr lang="en-US" dirty="0"/>
                      <m:t>)</m:t>
                    </m:r>
                  </m:oMath>
                </a14:m>
                <a:endParaRPr lang="en-US" dirty="0"/>
              </a:p>
              <a:p>
                <a:pPr marL="0" indent="0">
                  <a:buNone/>
                </a:pPr>
                <a:endParaRPr lang="en-US" dirty="0" smtClean="0"/>
              </a:p>
              <a:p>
                <a:pPr marL="0" indent="0">
                  <a:buNone/>
                </a:pPr>
                <a:r>
                  <a:rPr lang="en-US" dirty="0" smtClean="0"/>
                  <a:t>Boolean functions </a:t>
                </a:r>
                <a14:m>
                  <m:oMath xmlns:m="http://schemas.openxmlformats.org/officeDocument/2006/math">
                    <m:r>
                      <a:rPr lang="en-US" b="1" i="1" smtClean="0">
                        <a:latin typeface="Cambria Math"/>
                      </a:rPr>
                      <m:t>𝒇</m:t>
                    </m:r>
                    <m:r>
                      <a:rPr lang="en-US" b="1" i="1" smtClean="0">
                        <a:latin typeface="Cambria Math"/>
                      </a:rPr>
                      <m:t>:</m:t>
                    </m:r>
                    <m:r>
                      <a:rPr lang="en-US" b="0" i="1" smtClean="0">
                        <a:latin typeface="Cambria Math"/>
                      </a:rPr>
                      <m:t>𝐷</m:t>
                    </m:r>
                    <m:r>
                      <a:rPr lang="en-US" b="0" i="1" smtClean="0">
                        <a:latin typeface="Cambria Math"/>
                      </a:rPr>
                      <m:t>→</m:t>
                    </m:r>
                    <m:d>
                      <m:dPr>
                        <m:begChr m:val="{"/>
                        <m:endChr m:val="}"/>
                        <m:ctrlPr>
                          <a:rPr lang="en-US" b="0" i="1" smtClean="0">
                            <a:latin typeface="Cambria Math"/>
                          </a:rPr>
                        </m:ctrlPr>
                      </m:dPr>
                      <m:e>
                        <m:r>
                          <a:rPr lang="en-US" b="0" i="1" smtClean="0">
                            <a:latin typeface="Cambria Math"/>
                          </a:rPr>
                          <m:t>0,1</m:t>
                        </m:r>
                      </m:e>
                    </m:d>
                  </m:oMath>
                </a14:m>
                <a:endParaRPr lang="en-US" b="0" dirty="0" smtClean="0"/>
              </a:p>
              <a:p>
                <a:pPr marL="0" indent="0">
                  <a:buNone/>
                </a:pPr>
                <a14:m>
                  <m:oMath xmlns:m="http://schemas.openxmlformats.org/officeDocument/2006/math">
                    <m:sSub>
                      <m:sSubPr>
                        <m:ctrlPr>
                          <a:rPr lang="en-US" i="1" dirty="0">
                            <a:latin typeface="Cambria Math"/>
                          </a:rPr>
                        </m:ctrlPr>
                      </m:sSubPr>
                      <m:e>
                        <m:r>
                          <a:rPr lang="en-US" i="1" dirty="0">
                            <a:latin typeface="Cambria Math"/>
                          </a:rPr>
                          <m:t>𝑄</m:t>
                        </m:r>
                      </m:e>
                      <m:sub>
                        <m:r>
                          <a:rPr lang="en-US" b="1" i="1" dirty="0" smtClean="0">
                            <a:solidFill>
                              <a:srgbClr val="FF0000"/>
                            </a:solidFill>
                            <a:latin typeface="Cambria Math"/>
                          </a:rPr>
                          <m:t>𝟎</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 =</m:t>
                    </m:r>
                    <m:r>
                      <a:rPr lang="en-US" b="0" i="1" dirty="0" smtClean="0">
                        <a:latin typeface="Cambria Math"/>
                      </a:rPr>
                      <m:t> </m:t>
                    </m:r>
                    <m:sSub>
                      <m:sSubPr>
                        <m:ctrlPr>
                          <a:rPr lang="en-US" i="1" dirty="0">
                            <a:latin typeface="Cambria Math"/>
                          </a:rPr>
                        </m:ctrlPr>
                      </m:sSubPr>
                      <m:e>
                        <m:r>
                          <a:rPr lang="en-US" i="1" dirty="0">
                            <a:latin typeface="Cambria Math"/>
                          </a:rPr>
                          <m:t>𝑄</m:t>
                        </m:r>
                      </m:e>
                      <m:sub>
                        <m:r>
                          <a:rPr lang="en-US" b="1" i="1" dirty="0">
                            <a:solidFill>
                              <a:srgbClr val="FF0000"/>
                            </a:solidFill>
                            <a:latin typeface="Cambria Math"/>
                          </a:rPr>
                          <m:t>𝟏</m:t>
                        </m:r>
                      </m:sub>
                    </m:sSub>
                    <m:r>
                      <m:rPr>
                        <m:nor/>
                      </m:rPr>
                      <a:rPr lang="en-US" dirty="0"/>
                      <m:t>(</m:t>
                    </m:r>
                    <m:r>
                      <a:rPr lang="en-US" b="1" i="1" dirty="0">
                        <a:solidFill>
                          <a:srgbClr val="0070C0"/>
                        </a:solidFill>
                        <a:latin typeface="Cambria Math"/>
                      </a:rPr>
                      <m:t>𝑷</m:t>
                    </m:r>
                    <m:r>
                      <m:rPr>
                        <m:nor/>
                      </m:rPr>
                      <a:rPr lang="en-US" dirty="0"/>
                      <m:t>,</m:t>
                    </m:r>
                    <m:r>
                      <a:rPr lang="en-US" b="1" i="1" dirty="0">
                        <a:latin typeface="Cambria Math"/>
                      </a:rPr>
                      <m:t>𝝐</m:t>
                    </m:r>
                    <m:r>
                      <m:rPr>
                        <m:nor/>
                      </m:rPr>
                      <a:rPr lang="en-US" dirty="0"/>
                      <m:t>)</m:t>
                    </m:r>
                    <m:r>
                      <m:rPr>
                        <m:nor/>
                      </m:rPr>
                      <a:rPr lang="en-US" b="0" i="0" dirty="0" smtClean="0"/>
                      <m:t> =</m:t>
                    </m:r>
                    <m:sSub>
                      <m:sSubPr>
                        <m:ctrlPr>
                          <a:rPr lang="en-US" i="1" dirty="0">
                            <a:latin typeface="Cambria Math"/>
                          </a:rPr>
                        </m:ctrlPr>
                      </m:sSubPr>
                      <m:e>
                        <m:r>
                          <a:rPr lang="en-US" b="0" i="1" dirty="0" smtClean="0">
                            <a:latin typeface="Cambria Math"/>
                          </a:rPr>
                          <m:t> </m:t>
                        </m:r>
                        <m:r>
                          <a:rPr lang="en-US" i="1" dirty="0">
                            <a:latin typeface="Cambria Math"/>
                          </a:rPr>
                          <m:t>𝑄</m:t>
                        </m:r>
                      </m:e>
                      <m:sub>
                        <m:r>
                          <a:rPr lang="en-US" b="1" i="1" dirty="0">
                            <a:solidFill>
                              <a:srgbClr val="FF0000"/>
                            </a:solidFill>
                            <a:latin typeface="Cambria Math"/>
                          </a:rPr>
                          <m:t>𝟐</m:t>
                        </m:r>
                      </m:sub>
                    </m:sSub>
                    <m:r>
                      <m:rPr>
                        <m:nor/>
                      </m:rPr>
                      <a:rPr lang="en-US" dirty="0"/>
                      <m:t>(</m:t>
                    </m:r>
                    <m:r>
                      <a:rPr lang="en-US" b="1" i="1" dirty="0">
                        <a:solidFill>
                          <a:srgbClr val="0070C0"/>
                        </a:solidFill>
                        <a:latin typeface="Cambria Math"/>
                      </a:rPr>
                      <m:t>𝑷</m:t>
                    </m:r>
                    <m:r>
                      <m:rPr>
                        <m:nor/>
                      </m:rPr>
                      <a:rPr lang="en-US" dirty="0"/>
                      <m:t>,</m:t>
                    </m:r>
                    <m:rad>
                      <m:radPr>
                        <m:degHide m:val="on"/>
                        <m:ctrlPr>
                          <a:rPr lang="en-US" i="1" dirty="0">
                            <a:latin typeface="Cambria Math"/>
                          </a:rPr>
                        </m:ctrlPr>
                      </m:radPr>
                      <m:deg/>
                      <m:e>
                        <m:r>
                          <a:rPr lang="en-US" b="1" i="1" dirty="0">
                            <a:latin typeface="Cambria Math"/>
                          </a:rPr>
                          <m:t>𝝐</m:t>
                        </m:r>
                      </m:e>
                    </m:rad>
                    <m:r>
                      <m:rPr>
                        <m:nor/>
                      </m:rPr>
                      <a:rPr lang="en-US" dirty="0"/>
                      <m:t>)</m:t>
                    </m:r>
                  </m:oMath>
                </a14:m>
                <a:r>
                  <a:rPr lang="en-US" dirty="0"/>
                  <a:t>	</a:t>
                </a:r>
                <a:endParaRPr lang="en-US" dirty="0" smtClean="0"/>
              </a:p>
              <a:p>
                <a:endParaRPr lang="en-US" b="1" dirty="0" smtClean="0"/>
              </a:p>
              <a:p>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4"/>
                <a:stretch>
                  <a:fillRect l="-1852" t="-2217"/>
                </a:stretch>
              </a:blipFill>
            </p:spPr>
            <p:txBody>
              <a:bodyPr/>
              <a:lstStyle/>
              <a:p>
                <a:r>
                  <a:rPr lang="en-US">
                    <a:noFill/>
                  </a:rPr>
                  <a:t> </a:t>
                </a:r>
              </a:p>
            </p:txBody>
          </p:sp>
        </mc:Fallback>
      </mc:AlternateContent>
    </p:spTree>
    <p:extLst>
      <p:ext uri="{BB962C8B-B14F-4D97-AF65-F5344CB8AC3E}">
        <p14:creationId xmlns:p14="http://schemas.microsoft.com/office/powerpoint/2010/main" val="364048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a:solidFill>
                      <a:srgbClr val="0070C0"/>
                    </a:solidFill>
                  </a:rPr>
                  <a:t>Relationships</a:t>
                </a:r>
                <a:r>
                  <a:rPr lang="en-US" dirty="0" smtClean="0">
                    <a:solidFill>
                      <a:srgbClr val="0070C0"/>
                    </a:solidFill>
                  </a:rPr>
                  <a:t>: Tolerant </a:t>
                </a:r>
                <a14:m>
                  <m:oMath xmlns:m="http://schemas.openxmlformats.org/officeDocument/2006/math">
                    <m:sSub>
                      <m:sSubPr>
                        <m:ctrlPr>
                          <a:rPr lang="en-US" i="1" dirty="0">
                            <a:solidFill>
                              <a:srgbClr val="0070C0"/>
                            </a:solidFill>
                            <a:latin typeface="Cambria Math"/>
                          </a:rPr>
                        </m:ctrlPr>
                      </m:sSubPr>
                      <m:e>
                        <m:r>
                          <a:rPr lang="en-US" i="1" dirty="0">
                            <a:solidFill>
                              <a:srgbClr val="0070C0"/>
                            </a:solidFill>
                            <a:latin typeface="Cambria Math"/>
                          </a:rPr>
                          <m:t>𝐿</m:t>
                        </m:r>
                      </m:e>
                      <m:sub>
                        <m:r>
                          <a:rPr lang="en-US" i="1" dirty="0">
                            <a:solidFill>
                              <a:srgbClr val="0070C0"/>
                            </a:solidFill>
                            <a:latin typeface="Cambria Math"/>
                          </a:rPr>
                          <m:t>𝑝</m:t>
                        </m:r>
                      </m:sub>
                    </m:sSub>
                  </m:oMath>
                </a14:m>
                <a:r>
                  <a:rPr lang="en-US" dirty="0">
                    <a:solidFill>
                      <a:srgbClr val="0070C0"/>
                    </a:solidFill>
                  </a:rPr>
                  <a:t>-Testing</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370" r="-444" b="-6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20168"/>
                <a:ext cx="8610600" cy="5257800"/>
              </a:xfrm>
            </p:spPr>
            <p:txBody>
              <a:bodyPr>
                <a:normAutofit lnSpcReduction="10000"/>
              </a:bodyPr>
              <a:lstStyle/>
              <a:p>
                <a:pPr marL="0" indent="0" algn="ctr">
                  <a:buNone/>
                </a:pPr>
                <a:endParaRPr lang="en-US" sz="2800" i="1" dirty="0" smtClean="0">
                  <a:latin typeface="Cambria Math"/>
                </a:endParaRPr>
              </a:p>
              <a:p>
                <a:pPr marL="0" indent="0">
                  <a:buNone/>
                </a:pPr>
                <a14:m>
                  <m:oMath xmlns:m="http://schemas.openxmlformats.org/officeDocument/2006/math">
                    <m:sSub>
                      <m:sSubPr>
                        <m:ctrlPr>
                          <a:rPr lang="en-US" sz="2800" i="1" dirty="0" smtClean="0">
                            <a:latin typeface="Cambria Math"/>
                          </a:rPr>
                        </m:ctrlPr>
                      </m:sSubPr>
                      <m:e>
                        <m:r>
                          <a:rPr lang="en-US" sz="2800" i="1" dirty="0">
                            <a:latin typeface="Cambria Math"/>
                          </a:rPr>
                          <m:t>𝑄</m:t>
                        </m:r>
                      </m:e>
                      <m:sub>
                        <m:r>
                          <a:rPr lang="en-US" sz="2800" b="1" i="1" dirty="0">
                            <a:solidFill>
                              <a:srgbClr val="FF0000"/>
                            </a:solidFill>
                            <a:latin typeface="Cambria Math"/>
                          </a:rPr>
                          <m:t>𝒑</m:t>
                        </m:r>
                      </m:sub>
                    </m:sSub>
                  </m:oMath>
                </a14:m>
                <a:r>
                  <a:rPr lang="en-US" sz="2800" dirty="0"/>
                  <a:t>(</a:t>
                </a:r>
                <a14:m>
                  <m:oMath xmlns:m="http://schemas.openxmlformats.org/officeDocument/2006/math">
                    <m:r>
                      <a:rPr lang="en-US" sz="2800" b="1" i="1" dirty="0">
                        <a:solidFill>
                          <a:srgbClr val="0070C0"/>
                        </a:solidFill>
                        <a:latin typeface="Cambria Math"/>
                      </a:rPr>
                      <m:t>𝑷</m:t>
                    </m:r>
                  </m:oMath>
                </a14:m>
                <a:r>
                  <a:rPr lang="en-US" sz="2800" dirty="0" smtClean="0"/>
                  <a:t>,</a:t>
                </a:r>
                <a14:m>
                  <m:oMath xmlns:m="http://schemas.openxmlformats.org/officeDocument/2006/math">
                    <m:sSub>
                      <m:sSubPr>
                        <m:ctrlPr>
                          <a:rPr lang="en-US" sz="2800" i="1" dirty="0" smtClean="0">
                            <a:latin typeface="Cambria Math"/>
                          </a:rPr>
                        </m:ctrlPr>
                      </m:sSubPr>
                      <m:e>
                        <m:r>
                          <a:rPr lang="en-US" sz="2800" b="1" i="1" dirty="0" smtClean="0">
                            <a:latin typeface="Cambria Math"/>
                          </a:rPr>
                          <m:t>𝝐</m:t>
                        </m:r>
                      </m:e>
                      <m:sub>
                        <m:r>
                          <a:rPr lang="en-US" sz="2800" b="1" i="1" dirty="0" smtClean="0">
                            <a:latin typeface="Cambria Math"/>
                          </a:rPr>
                          <m:t>𝟏</m:t>
                        </m:r>
                      </m:sub>
                    </m:sSub>
                    <m:r>
                      <a:rPr lang="en-US" sz="2800" b="0" i="1" dirty="0" smtClean="0">
                        <a:latin typeface="Cambria Math"/>
                      </a:rPr>
                      <m:t>,</m:t>
                    </m:r>
                    <m:sSub>
                      <m:sSubPr>
                        <m:ctrlPr>
                          <a:rPr lang="en-US" sz="2800" b="1" i="1" dirty="0" smtClean="0">
                            <a:latin typeface="Cambria Math"/>
                          </a:rPr>
                        </m:ctrlPr>
                      </m:sSubPr>
                      <m:e>
                        <m:r>
                          <a:rPr lang="en-US" sz="2800" b="1" i="1" dirty="0" smtClean="0">
                            <a:latin typeface="Cambria Math"/>
                          </a:rPr>
                          <m:t>𝝐</m:t>
                        </m:r>
                      </m:e>
                      <m:sub>
                        <m:r>
                          <a:rPr lang="en-US" sz="2800" b="1" i="1" dirty="0" smtClean="0">
                            <a:latin typeface="Cambria Math"/>
                          </a:rPr>
                          <m:t>𝟐</m:t>
                        </m:r>
                      </m:sub>
                    </m:sSub>
                  </m:oMath>
                </a14:m>
                <a:r>
                  <a:rPr lang="en-US" sz="2800" dirty="0" smtClean="0"/>
                  <a:t>) </a:t>
                </a:r>
                <a:r>
                  <a:rPr lang="en-US" sz="2800" dirty="0"/>
                  <a:t>= query complexity </a:t>
                </a:r>
                <a:r>
                  <a:rPr lang="en-US" sz="2800" dirty="0" smtClean="0"/>
                  <a:t>of tolerant </a:t>
                </a:r>
                <a14:m>
                  <m:oMath xmlns:m="http://schemas.openxmlformats.org/officeDocument/2006/math">
                    <m:sSub>
                      <m:sSubPr>
                        <m:ctrlPr>
                          <a:rPr lang="en-US" sz="2800" i="1" dirty="0">
                            <a:latin typeface="Cambria Math"/>
                          </a:rPr>
                        </m:ctrlPr>
                      </m:sSubPr>
                      <m:e>
                        <m:r>
                          <a:rPr lang="en-US" sz="2800" i="1" dirty="0">
                            <a:latin typeface="Cambria Math"/>
                          </a:rPr>
                          <m:t>𝐿</m:t>
                        </m:r>
                      </m:e>
                      <m:sub>
                        <m:r>
                          <a:rPr lang="en-US" sz="2800" b="1" i="1" dirty="0">
                            <a:solidFill>
                              <a:srgbClr val="FF0000"/>
                            </a:solidFill>
                            <a:latin typeface="Cambria Math"/>
                          </a:rPr>
                          <m:t>𝒑</m:t>
                        </m:r>
                      </m:sub>
                    </m:sSub>
                  </m:oMath>
                </a14:m>
                <a:r>
                  <a:rPr lang="en-US" sz="2800" dirty="0"/>
                  <a:t>-testing property </a:t>
                </a:r>
                <a14:m>
                  <m:oMath xmlns:m="http://schemas.openxmlformats.org/officeDocument/2006/math">
                    <m:r>
                      <a:rPr lang="en-US" sz="2800" b="1" i="1" dirty="0">
                        <a:solidFill>
                          <a:srgbClr val="0070C0"/>
                        </a:solidFill>
                        <a:latin typeface="Cambria Math"/>
                      </a:rPr>
                      <m:t>𝑷</m:t>
                    </m:r>
                  </m:oMath>
                </a14:m>
                <a:r>
                  <a:rPr lang="en-US" sz="2800" b="1" dirty="0"/>
                  <a:t> </a:t>
                </a:r>
                <a:r>
                  <a:rPr lang="en-US" sz="2800" dirty="0" smtClean="0"/>
                  <a:t>with distance parameters</a:t>
                </a:r>
                <a:r>
                  <a:rPr lang="en-US" sz="2800" b="1" dirty="0" smtClean="0"/>
                  <a:t> </a:t>
                </a:r>
                <a14:m>
                  <m:oMath xmlns:m="http://schemas.openxmlformats.org/officeDocument/2006/math">
                    <m:sSub>
                      <m:sSubPr>
                        <m:ctrlPr>
                          <a:rPr lang="en-US" sz="2800" b="1" i="1" smtClean="0">
                            <a:latin typeface="Cambria Math"/>
                          </a:rPr>
                        </m:ctrlPr>
                      </m:sSubPr>
                      <m:e>
                        <m:r>
                          <a:rPr lang="en-US" sz="2800" b="1" i="1" smtClean="0">
                            <a:latin typeface="Cambria Math"/>
                          </a:rPr>
                          <m:t>𝝐</m:t>
                        </m:r>
                      </m:e>
                      <m:sub>
                        <m:r>
                          <a:rPr lang="en-US" sz="2800" b="1" i="1" smtClean="0">
                            <a:latin typeface="Cambria Math"/>
                          </a:rPr>
                          <m:t>𝟏</m:t>
                        </m:r>
                      </m:sub>
                    </m:sSub>
                    <m:r>
                      <a:rPr lang="en-US" sz="2800" b="1" i="1" smtClean="0">
                        <a:latin typeface="Cambria Math"/>
                      </a:rPr>
                      <m:t>, </m:t>
                    </m:r>
                    <m:sSub>
                      <m:sSubPr>
                        <m:ctrlPr>
                          <a:rPr lang="en-US" sz="2800" b="1" i="1" smtClean="0">
                            <a:latin typeface="Cambria Math"/>
                          </a:rPr>
                        </m:ctrlPr>
                      </m:sSubPr>
                      <m:e>
                        <m:r>
                          <a:rPr lang="en-US" sz="2800" b="1" i="1" smtClean="0">
                            <a:latin typeface="Cambria Math"/>
                          </a:rPr>
                          <m:t>𝝐</m:t>
                        </m:r>
                      </m:e>
                      <m:sub>
                        <m:r>
                          <a:rPr lang="en-US" sz="2800" b="1" i="1" smtClean="0">
                            <a:latin typeface="Cambria Math"/>
                          </a:rPr>
                          <m:t>𝟐</m:t>
                        </m:r>
                      </m:sub>
                    </m:sSub>
                  </m:oMath>
                </a14:m>
                <a:endParaRPr lang="en-US" sz="2800" dirty="0" smtClean="0"/>
              </a:p>
              <a:p>
                <a:endParaRPr lang="en-US" sz="2800" dirty="0" smtClean="0">
                  <a:solidFill>
                    <a:schemeClr val="tx1"/>
                  </a:solidFill>
                </a:endParaRPr>
              </a:p>
              <a:p>
                <a:r>
                  <a:rPr lang="en-US" sz="2800" dirty="0" smtClean="0">
                    <a:solidFill>
                      <a:schemeClr val="tx1"/>
                    </a:solidFill>
                  </a:rPr>
                  <a:t>No general relationship between tolerant </a:t>
                </a:r>
                <a14:m>
                  <m:oMath xmlns:m="http://schemas.openxmlformats.org/officeDocument/2006/math">
                    <m:sSub>
                      <m:sSubPr>
                        <m:ctrlPr>
                          <a:rPr lang="en-US" sz="2800" i="1" dirty="0" smtClean="0">
                            <a:solidFill>
                              <a:schemeClr val="tx1"/>
                            </a:solidFill>
                            <a:latin typeface="Cambria Math"/>
                          </a:rPr>
                        </m:ctrlPr>
                      </m:sSubPr>
                      <m:e>
                        <m:r>
                          <a:rPr lang="en-US" sz="2800" i="1" dirty="0">
                            <a:solidFill>
                              <a:schemeClr val="tx1"/>
                            </a:solidFill>
                            <a:latin typeface="Cambria Math"/>
                          </a:rPr>
                          <m:t>𝐿</m:t>
                        </m:r>
                      </m:e>
                      <m:sub>
                        <m:r>
                          <a:rPr lang="en-US" sz="2800" b="1" i="1" dirty="0" smtClean="0">
                            <a:solidFill>
                              <a:srgbClr val="FF0000"/>
                            </a:solidFill>
                            <a:latin typeface="Cambria Math" panose="02040503050406030204" pitchFamily="18" charset="0"/>
                          </a:rPr>
                          <m:t>𝟏</m:t>
                        </m:r>
                      </m:sub>
                    </m:sSub>
                  </m:oMath>
                </a14:m>
                <a:r>
                  <a:rPr lang="en-US" sz="2800" dirty="0">
                    <a:solidFill>
                      <a:schemeClr val="tx1"/>
                    </a:solidFill>
                  </a:rPr>
                  <a:t>-</a:t>
                </a:r>
                <a:r>
                  <a:rPr lang="en-US" sz="2800" dirty="0" smtClean="0">
                    <a:solidFill>
                      <a:schemeClr val="tx1"/>
                    </a:solidFill>
                  </a:rPr>
                  <a:t>testing and tolerant Hamming testing</a:t>
                </a:r>
              </a:p>
              <a:p>
                <a14:m>
                  <m:oMath xmlns:m="http://schemas.openxmlformats.org/officeDocument/2006/math">
                    <m:sSub>
                      <m:sSubPr>
                        <m:ctrlPr>
                          <a:rPr lang="en-US" sz="2800" i="1" dirty="0">
                            <a:solidFill>
                              <a:schemeClr val="tx1"/>
                            </a:solidFill>
                            <a:latin typeface="Cambria Math"/>
                          </a:rPr>
                        </m:ctrlPr>
                      </m:sSubPr>
                      <m:e>
                        <m:r>
                          <a:rPr lang="en-US" sz="2800" i="1" dirty="0">
                            <a:solidFill>
                              <a:schemeClr val="tx1"/>
                            </a:solidFill>
                            <a:latin typeface="Cambria Math"/>
                          </a:rPr>
                          <m:t>𝐿</m:t>
                        </m:r>
                      </m:e>
                      <m:sub>
                        <m:r>
                          <a:rPr lang="en-US" sz="2800" b="1" i="1" dirty="0" smtClean="0">
                            <a:solidFill>
                              <a:srgbClr val="FF0000"/>
                            </a:solidFill>
                            <a:latin typeface="Cambria Math"/>
                          </a:rPr>
                          <m:t>𝒑</m:t>
                        </m:r>
                      </m:sub>
                    </m:sSub>
                  </m:oMath>
                </a14:m>
                <a:r>
                  <a:rPr lang="en-US" sz="2800" dirty="0">
                    <a:solidFill>
                      <a:schemeClr val="tx1"/>
                    </a:solidFill>
                  </a:rPr>
                  <a:t>-</a:t>
                </a:r>
                <a:r>
                  <a:rPr lang="en-US" sz="2800" dirty="0" smtClean="0">
                    <a:solidFill>
                      <a:schemeClr val="tx1"/>
                    </a:solidFill>
                  </a:rPr>
                  <a:t>testing </a:t>
                </a:r>
                <a:r>
                  <a:rPr lang="en-US" sz="2700" dirty="0">
                    <a:solidFill>
                      <a:schemeClr val="tx1"/>
                    </a:solidFill>
                  </a:rPr>
                  <a:t>for </a:t>
                </a:r>
                <a14:m>
                  <m:oMath xmlns:m="http://schemas.openxmlformats.org/officeDocument/2006/math">
                    <m:r>
                      <a:rPr lang="en-US" sz="2700" b="1" i="1" smtClean="0">
                        <a:solidFill>
                          <a:srgbClr val="FF0000"/>
                        </a:solidFill>
                        <a:latin typeface="Cambria Math"/>
                      </a:rPr>
                      <m:t>𝒑</m:t>
                    </m:r>
                    <m:r>
                      <a:rPr lang="en-US" sz="2700" i="1">
                        <a:solidFill>
                          <a:schemeClr val="tx1"/>
                        </a:solidFill>
                        <a:latin typeface="Cambria Math" panose="02040503050406030204" pitchFamily="18" charset="0"/>
                      </a:rPr>
                      <m:t>&gt;</m:t>
                    </m:r>
                    <m:r>
                      <a:rPr lang="en-US" sz="2700" i="1">
                        <a:solidFill>
                          <a:schemeClr val="tx1"/>
                        </a:solidFill>
                        <a:latin typeface="Cambria Math"/>
                      </a:rPr>
                      <m:t>1</m:t>
                    </m:r>
                  </m:oMath>
                </a14:m>
                <a:r>
                  <a:rPr lang="en-US" sz="2700" dirty="0" smtClean="0">
                    <a:solidFill>
                      <a:schemeClr val="tx1"/>
                    </a:solidFill>
                  </a:rPr>
                  <a:t> </a:t>
                </a:r>
                <a:r>
                  <a:rPr lang="en-US" sz="2800" dirty="0" smtClean="0">
                    <a:solidFill>
                      <a:schemeClr val="tx1"/>
                    </a:solidFill>
                  </a:rPr>
                  <a:t>is close in complexity to </a:t>
                </a:r>
                <a14:m>
                  <m:oMath xmlns:m="http://schemas.openxmlformats.org/officeDocument/2006/math">
                    <m:sSub>
                      <m:sSubPr>
                        <m:ctrlPr>
                          <a:rPr lang="en-US" sz="2800" i="1" dirty="0">
                            <a:solidFill>
                              <a:schemeClr val="tx1"/>
                            </a:solidFill>
                            <a:latin typeface="Cambria Math"/>
                          </a:rPr>
                        </m:ctrlPr>
                      </m:sSubPr>
                      <m:e>
                        <m:r>
                          <a:rPr lang="en-US" sz="2800" i="1" dirty="0">
                            <a:solidFill>
                              <a:schemeClr val="tx1"/>
                            </a:solidFill>
                            <a:latin typeface="Cambria Math"/>
                          </a:rPr>
                          <m:t>𝐿</m:t>
                        </m:r>
                      </m:e>
                      <m:sub>
                        <m:r>
                          <a:rPr lang="en-US" sz="2800" b="1" i="1" dirty="0" smtClean="0">
                            <a:solidFill>
                              <a:srgbClr val="FF0000"/>
                            </a:solidFill>
                            <a:latin typeface="Cambria Math" panose="02040503050406030204" pitchFamily="18" charset="0"/>
                          </a:rPr>
                          <m:t>𝟏</m:t>
                        </m:r>
                      </m:sub>
                    </m:sSub>
                  </m:oMath>
                </a14:m>
                <a:r>
                  <a:rPr lang="en-US" sz="2800" dirty="0">
                    <a:solidFill>
                      <a:schemeClr val="tx1"/>
                    </a:solidFill>
                  </a:rPr>
                  <a:t>-testing </a:t>
                </a:r>
                <a:endParaRPr lang="en-US" sz="2800" dirty="0" smtClean="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800" i="1" dirty="0" smtClean="0">
                              <a:solidFill>
                                <a:schemeClr val="tx1"/>
                              </a:solidFill>
                              <a:latin typeface="Cambria Math"/>
                            </a:rPr>
                          </m:ctrlPr>
                        </m:sSubPr>
                        <m:e>
                          <m:sSub>
                            <m:sSubPr>
                              <m:ctrlPr>
                                <a:rPr lang="en-US" sz="2800" i="1" dirty="0">
                                  <a:solidFill>
                                    <a:schemeClr val="tx1"/>
                                  </a:solidFill>
                                  <a:latin typeface="Cambria Math"/>
                                </a:rPr>
                              </m:ctrlPr>
                            </m:sSubPr>
                            <m:e>
                              <m:r>
                                <a:rPr lang="en-US" sz="2800" b="0" i="1" dirty="0" smtClean="0">
                                  <a:solidFill>
                                    <a:schemeClr val="tx1"/>
                                  </a:solidFill>
                                  <a:latin typeface="Cambria Math"/>
                                </a:rPr>
                                <m:t>𝑄</m:t>
                              </m:r>
                            </m:e>
                            <m:sub>
                              <m:r>
                                <a:rPr lang="en-US" sz="2800" b="1" i="1" dirty="0" smtClean="0">
                                  <a:solidFill>
                                    <a:srgbClr val="FF0000"/>
                                  </a:solidFill>
                                  <a:latin typeface="Cambria Math" panose="02040503050406030204" pitchFamily="18" charset="0"/>
                                </a:rPr>
                                <m:t>𝟏</m:t>
                              </m:r>
                            </m:sub>
                          </m:sSub>
                          <m:r>
                            <m:rPr>
                              <m:nor/>
                            </m:rPr>
                            <a:rPr lang="en-US" sz="2800" dirty="0">
                              <a:solidFill>
                                <a:schemeClr val="tx1"/>
                              </a:solidFill>
                            </a:rPr>
                            <m:t>(</m:t>
                          </m:r>
                          <m:r>
                            <a:rPr lang="en-US" sz="2800" b="1" i="1" dirty="0" smtClean="0">
                              <a:solidFill>
                                <a:srgbClr val="0070C0"/>
                              </a:solidFill>
                              <a:latin typeface="Cambria Math"/>
                            </a:rPr>
                            <m:t>𝑷</m:t>
                          </m:r>
                          <m:r>
                            <m:rPr>
                              <m:nor/>
                            </m:rPr>
                            <a:rPr lang="en-US" sz="2800" dirty="0">
                              <a:solidFill>
                                <a:schemeClr val="tx1"/>
                              </a:solidFill>
                            </a:rPr>
                            <m:t>,</m:t>
                          </m:r>
                          <m:sSubSup>
                            <m:sSubSupPr>
                              <m:ctrlPr>
                                <a:rPr lang="en-US" sz="2800" b="1" i="1" dirty="0" smtClean="0">
                                  <a:solidFill>
                                    <a:schemeClr val="tx1"/>
                                  </a:solidFill>
                                  <a:latin typeface="Cambria Math"/>
                                </a:rPr>
                              </m:ctrlPr>
                            </m:sSubSupPr>
                            <m:e>
                              <m:r>
                                <a:rPr lang="en-US" sz="2800" b="1" i="1" dirty="0" smtClean="0">
                                  <a:solidFill>
                                    <a:schemeClr val="tx1"/>
                                  </a:solidFill>
                                  <a:latin typeface="Cambria Math" panose="02040503050406030204" pitchFamily="18" charset="0"/>
                                </a:rPr>
                                <m:t>𝜺</m:t>
                              </m:r>
                            </m:e>
                            <m:sub>
                              <m:r>
                                <a:rPr lang="en-US" sz="2800" b="1" i="1" dirty="0" smtClean="0">
                                  <a:solidFill>
                                    <a:schemeClr val="tx1"/>
                                  </a:solidFill>
                                  <a:latin typeface="Cambria Math" panose="02040503050406030204" pitchFamily="18" charset="0"/>
                                </a:rPr>
                                <m:t>𝟏</m:t>
                              </m:r>
                            </m:sub>
                            <m:sup>
                              <m:r>
                                <a:rPr lang="en-US" sz="2800" b="1" i="1" dirty="0" smtClean="0">
                                  <a:solidFill>
                                    <a:schemeClr val="tx1"/>
                                  </a:solidFill>
                                  <a:latin typeface="Cambria Math" panose="02040503050406030204" pitchFamily="18" charset="0"/>
                                </a:rPr>
                                <m:t>𝒑</m:t>
                              </m:r>
                            </m:sup>
                          </m:sSubSup>
                          <m:r>
                            <a:rPr lang="en-US" sz="2800" b="1" i="1" dirty="0" smtClean="0">
                              <a:solidFill>
                                <a:schemeClr val="tx1"/>
                              </a:solidFill>
                              <a:latin typeface="Cambria Math" panose="02040503050406030204" pitchFamily="18" charset="0"/>
                            </a:rPr>
                            <m:t>,</m:t>
                          </m:r>
                          <m:sSub>
                            <m:sSubPr>
                              <m:ctrlPr>
                                <a:rPr lang="en-US" sz="2800" b="1" i="1" dirty="0" smtClean="0">
                                  <a:solidFill>
                                    <a:schemeClr val="tx1"/>
                                  </a:solidFill>
                                  <a:latin typeface="Cambria Math"/>
                                </a:rPr>
                              </m:ctrlPr>
                            </m:sSubPr>
                            <m:e>
                              <m:r>
                                <a:rPr lang="en-US" sz="2800" b="1" i="1" dirty="0" smtClean="0">
                                  <a:solidFill>
                                    <a:schemeClr val="tx1"/>
                                  </a:solidFill>
                                  <a:latin typeface="Cambria Math" panose="02040503050406030204" pitchFamily="18" charset="0"/>
                                </a:rPr>
                                <m:t>𝜺</m:t>
                              </m:r>
                            </m:e>
                            <m:sub>
                              <m:r>
                                <a:rPr lang="en-US" sz="2800" b="1" i="1" dirty="0" smtClean="0">
                                  <a:solidFill>
                                    <a:schemeClr val="tx1"/>
                                  </a:solidFill>
                                  <a:latin typeface="Cambria Math" panose="02040503050406030204" pitchFamily="18" charset="0"/>
                                </a:rPr>
                                <m:t>𝟐</m:t>
                              </m:r>
                            </m:sub>
                          </m:sSub>
                          <m:r>
                            <m:rPr>
                              <m:nor/>
                            </m:rPr>
                            <a:rPr lang="en-US" sz="2800" dirty="0">
                              <a:solidFill>
                                <a:schemeClr val="tx1"/>
                              </a:solidFill>
                            </a:rPr>
                            <m:t>)</m:t>
                          </m:r>
                          <m:r>
                            <a:rPr lang="en-US" sz="2800" i="1" dirty="0">
                              <a:solidFill>
                                <a:schemeClr val="tx1"/>
                              </a:solidFill>
                              <a:latin typeface="Cambria Math"/>
                            </a:rPr>
                            <m:t>≤</m:t>
                          </m:r>
                          <m:r>
                            <a:rPr lang="en-US" sz="2800" b="0" i="1" dirty="0" smtClean="0">
                              <a:solidFill>
                                <a:schemeClr val="tx1"/>
                              </a:solidFill>
                              <a:latin typeface="Cambria Math"/>
                            </a:rPr>
                            <m:t>𝑄</m:t>
                          </m:r>
                        </m:e>
                        <m:sub>
                          <m:r>
                            <a:rPr lang="en-US" sz="2800" b="1" i="1" dirty="0" smtClean="0">
                              <a:solidFill>
                                <a:srgbClr val="FF0000"/>
                              </a:solidFill>
                              <a:latin typeface="Cambria Math" panose="02040503050406030204" pitchFamily="18" charset="0"/>
                            </a:rPr>
                            <m:t>𝒑</m:t>
                          </m:r>
                        </m:sub>
                      </m:sSub>
                      <m:r>
                        <m:rPr>
                          <m:nor/>
                        </m:rPr>
                        <a:rPr lang="en-US" sz="2800" dirty="0">
                          <a:solidFill>
                            <a:schemeClr val="tx1"/>
                          </a:solidFill>
                        </a:rPr>
                        <m:t>(</m:t>
                      </m:r>
                      <m:r>
                        <a:rPr lang="en-US" sz="2800" b="1" i="1" dirty="0" smtClean="0">
                          <a:solidFill>
                            <a:srgbClr val="0070C0"/>
                          </a:solidFill>
                          <a:latin typeface="Cambria Math"/>
                        </a:rPr>
                        <m:t>𝑷</m:t>
                      </m:r>
                      <m:r>
                        <m:rPr>
                          <m:nor/>
                        </m:rPr>
                        <a:rPr lang="en-US" sz="2800" dirty="0">
                          <a:solidFill>
                            <a:schemeClr val="tx1"/>
                          </a:solidFill>
                        </a:rPr>
                        <m:t>,</m:t>
                      </m:r>
                      <m:sSub>
                        <m:sSubPr>
                          <m:ctrlPr>
                            <a:rPr lang="en-US" sz="2800" b="1" i="1" dirty="0" smtClean="0">
                              <a:solidFill>
                                <a:schemeClr val="tx1"/>
                              </a:solidFill>
                              <a:latin typeface="Cambria Math"/>
                            </a:rPr>
                          </m:ctrlPr>
                        </m:sSubPr>
                        <m:e>
                          <m:r>
                            <a:rPr lang="en-US" sz="2800" b="1" i="1" dirty="0" smtClean="0">
                              <a:solidFill>
                                <a:schemeClr val="tx1"/>
                              </a:solidFill>
                              <a:latin typeface="Cambria Math" panose="02040503050406030204" pitchFamily="18" charset="0"/>
                            </a:rPr>
                            <m:t>𝜺</m:t>
                          </m:r>
                        </m:e>
                        <m:sub>
                          <m:r>
                            <a:rPr lang="en-US" sz="2800" b="1" i="1" dirty="0" smtClean="0">
                              <a:solidFill>
                                <a:schemeClr val="tx1"/>
                              </a:solidFill>
                              <a:latin typeface="Cambria Math" panose="02040503050406030204" pitchFamily="18" charset="0"/>
                            </a:rPr>
                            <m:t>𝟏</m:t>
                          </m:r>
                        </m:sub>
                      </m:sSub>
                      <m:r>
                        <a:rPr lang="en-US" sz="2800" b="1" i="1" dirty="0" smtClean="0">
                          <a:solidFill>
                            <a:schemeClr val="tx1"/>
                          </a:solidFill>
                          <a:latin typeface="Cambria Math" panose="02040503050406030204" pitchFamily="18" charset="0"/>
                        </a:rPr>
                        <m:t>,</m:t>
                      </m:r>
                      <m:sSub>
                        <m:sSubPr>
                          <m:ctrlPr>
                            <a:rPr lang="en-US" sz="2800" b="1" i="1" dirty="0" smtClean="0">
                              <a:solidFill>
                                <a:schemeClr val="tx1"/>
                              </a:solidFill>
                              <a:latin typeface="Cambria Math"/>
                            </a:rPr>
                          </m:ctrlPr>
                        </m:sSubPr>
                        <m:e>
                          <m:r>
                            <a:rPr lang="en-US" sz="2800" b="1" i="1" dirty="0" smtClean="0">
                              <a:solidFill>
                                <a:schemeClr val="tx1"/>
                              </a:solidFill>
                              <a:latin typeface="Cambria Math" panose="02040503050406030204" pitchFamily="18" charset="0"/>
                            </a:rPr>
                            <m:t>𝜺</m:t>
                          </m:r>
                        </m:e>
                        <m:sub>
                          <m:r>
                            <a:rPr lang="en-US" sz="2800" b="1" i="1" dirty="0" smtClean="0">
                              <a:solidFill>
                                <a:schemeClr val="tx1"/>
                              </a:solidFill>
                              <a:latin typeface="Cambria Math" panose="02040503050406030204" pitchFamily="18" charset="0"/>
                            </a:rPr>
                            <m:t>𝟐</m:t>
                          </m:r>
                        </m:sub>
                      </m:sSub>
                      <m:r>
                        <m:rPr>
                          <m:nor/>
                        </m:rPr>
                        <a:rPr lang="en-US" sz="2800" dirty="0">
                          <a:solidFill>
                            <a:schemeClr val="tx1"/>
                          </a:solidFill>
                        </a:rPr>
                        <m:t>)</m:t>
                      </m:r>
                      <m:r>
                        <a:rPr lang="en-US" sz="2800" b="1" i="1" dirty="0" smtClean="0">
                          <a:solidFill>
                            <a:srgbClr val="FF0000"/>
                          </a:solidFill>
                          <a:latin typeface="Cambria Math"/>
                        </a:rPr>
                        <m:t>≤</m:t>
                      </m:r>
                      <m:sSub>
                        <m:sSubPr>
                          <m:ctrlPr>
                            <a:rPr lang="en-US" sz="2800" i="1" dirty="0">
                              <a:solidFill>
                                <a:schemeClr val="tx1"/>
                              </a:solidFill>
                              <a:latin typeface="Cambria Math"/>
                            </a:rPr>
                          </m:ctrlPr>
                        </m:sSubPr>
                        <m:e>
                          <m:r>
                            <a:rPr lang="en-US" sz="2800" b="0" i="1" dirty="0" smtClean="0">
                              <a:solidFill>
                                <a:schemeClr val="tx1"/>
                              </a:solidFill>
                              <a:latin typeface="Cambria Math"/>
                            </a:rPr>
                            <m:t>𝑄</m:t>
                          </m:r>
                        </m:e>
                        <m:sub>
                          <m:r>
                            <a:rPr lang="en-US" sz="2800" b="1" i="1" dirty="0" smtClean="0">
                              <a:solidFill>
                                <a:srgbClr val="FF0000"/>
                              </a:solidFill>
                              <a:latin typeface="Cambria Math" panose="02040503050406030204" pitchFamily="18" charset="0"/>
                            </a:rPr>
                            <m:t>𝟏</m:t>
                          </m:r>
                        </m:sub>
                      </m:sSub>
                      <m:r>
                        <m:rPr>
                          <m:nor/>
                        </m:rPr>
                        <a:rPr lang="en-US" sz="2800" dirty="0">
                          <a:solidFill>
                            <a:schemeClr val="tx1"/>
                          </a:solidFill>
                        </a:rPr>
                        <m:t>(</m:t>
                      </m:r>
                      <m:r>
                        <a:rPr lang="en-US" sz="2800" b="1" i="1" dirty="0" smtClean="0">
                          <a:solidFill>
                            <a:srgbClr val="0070C0"/>
                          </a:solidFill>
                          <a:latin typeface="Cambria Math"/>
                        </a:rPr>
                        <m:t>𝑷</m:t>
                      </m:r>
                      <m:r>
                        <m:rPr>
                          <m:nor/>
                        </m:rPr>
                        <a:rPr lang="en-US" sz="2800" dirty="0">
                          <a:solidFill>
                            <a:schemeClr val="tx1"/>
                          </a:solidFill>
                        </a:rPr>
                        <m:t>,</m:t>
                      </m:r>
                      <m:sSub>
                        <m:sSubPr>
                          <m:ctrlPr>
                            <a:rPr lang="en-US" sz="2800" b="1" i="1" dirty="0">
                              <a:solidFill>
                                <a:schemeClr val="tx1"/>
                              </a:solidFill>
                              <a:latin typeface="Cambria Math"/>
                            </a:rPr>
                          </m:ctrlPr>
                        </m:sSubPr>
                        <m:e>
                          <m:r>
                            <a:rPr lang="en-US" sz="2800" b="1" i="1" dirty="0">
                              <a:solidFill>
                                <a:schemeClr val="tx1"/>
                              </a:solidFill>
                              <a:latin typeface="Cambria Math" panose="02040503050406030204" pitchFamily="18" charset="0"/>
                            </a:rPr>
                            <m:t>𝜺</m:t>
                          </m:r>
                        </m:e>
                        <m:sub>
                          <m:r>
                            <a:rPr lang="en-US" sz="2800" b="1" i="1" dirty="0">
                              <a:solidFill>
                                <a:schemeClr val="tx1"/>
                              </a:solidFill>
                              <a:latin typeface="Cambria Math" panose="02040503050406030204" pitchFamily="18" charset="0"/>
                            </a:rPr>
                            <m:t>𝟏</m:t>
                          </m:r>
                        </m:sub>
                      </m:sSub>
                      <m:r>
                        <a:rPr lang="en-US" sz="2800" b="1" i="1" dirty="0">
                          <a:solidFill>
                            <a:schemeClr val="tx1"/>
                          </a:solidFill>
                          <a:latin typeface="Cambria Math" panose="02040503050406030204" pitchFamily="18" charset="0"/>
                        </a:rPr>
                        <m:t>,</m:t>
                      </m:r>
                      <m:sSubSup>
                        <m:sSubSupPr>
                          <m:ctrlPr>
                            <a:rPr lang="en-US" sz="2800" b="1" i="1" dirty="0" smtClean="0">
                              <a:solidFill>
                                <a:schemeClr val="tx1"/>
                              </a:solidFill>
                              <a:latin typeface="Cambria Math"/>
                            </a:rPr>
                          </m:ctrlPr>
                        </m:sSubSupPr>
                        <m:e>
                          <m:r>
                            <a:rPr lang="en-US" sz="2800" b="1" i="1" dirty="0">
                              <a:solidFill>
                                <a:schemeClr val="tx1"/>
                              </a:solidFill>
                              <a:latin typeface="Cambria Math" panose="02040503050406030204" pitchFamily="18" charset="0"/>
                            </a:rPr>
                            <m:t>𝜺</m:t>
                          </m:r>
                        </m:e>
                        <m:sub>
                          <m:r>
                            <a:rPr lang="en-US" sz="2800" b="1" i="1" dirty="0">
                              <a:solidFill>
                                <a:schemeClr val="tx1"/>
                              </a:solidFill>
                              <a:latin typeface="Cambria Math" panose="02040503050406030204" pitchFamily="18" charset="0"/>
                            </a:rPr>
                            <m:t>𝟐</m:t>
                          </m:r>
                        </m:sub>
                        <m:sup>
                          <m:r>
                            <a:rPr lang="en-US" sz="2800" b="1" i="1" dirty="0" smtClean="0">
                              <a:solidFill>
                                <a:schemeClr val="tx1"/>
                              </a:solidFill>
                              <a:latin typeface="Cambria Math" panose="02040503050406030204" pitchFamily="18" charset="0"/>
                            </a:rPr>
                            <m:t>𝒑</m:t>
                          </m:r>
                        </m:sup>
                      </m:sSubSup>
                      <m:r>
                        <m:rPr>
                          <m:nor/>
                        </m:rPr>
                        <a:rPr lang="en-US" sz="2800" dirty="0">
                          <a:solidFill>
                            <a:schemeClr val="tx1"/>
                          </a:solidFill>
                        </a:rPr>
                        <m:t>)</m:t>
                      </m:r>
                    </m:oMath>
                  </m:oMathPara>
                </a14:m>
                <a:endParaRPr lang="en-US" sz="2800" dirty="0" smtClean="0">
                  <a:solidFill>
                    <a:schemeClr val="tx1"/>
                  </a:solidFill>
                </a:endParaRPr>
              </a:p>
              <a:p>
                <a:pPr marL="0" indent="0">
                  <a:buNone/>
                </a:pPr>
                <a:endParaRPr lang="en-US" sz="2800" dirty="0" smtClean="0"/>
              </a:p>
              <a:p>
                <a:pPr marL="0" indent="0">
                  <a:buNone/>
                </a:pPr>
                <a:r>
                  <a:rPr lang="en-US" sz="2800" dirty="0" smtClean="0"/>
                  <a:t>For Boolean </a:t>
                </a:r>
                <a:r>
                  <a:rPr lang="en-US" sz="2800" dirty="0"/>
                  <a:t>functions </a:t>
                </a:r>
                <a14:m>
                  <m:oMath xmlns:m="http://schemas.openxmlformats.org/officeDocument/2006/math">
                    <m:r>
                      <a:rPr lang="en-US" sz="2800" b="1" i="1">
                        <a:latin typeface="Cambria Math"/>
                      </a:rPr>
                      <m:t>𝒇</m:t>
                    </m:r>
                    <m:r>
                      <a:rPr lang="en-US" sz="2800" b="1" i="1">
                        <a:latin typeface="Cambria Math"/>
                      </a:rPr>
                      <m:t>:</m:t>
                    </m:r>
                    <m:r>
                      <a:rPr lang="en-US" sz="2800" i="1">
                        <a:latin typeface="Cambria Math"/>
                      </a:rPr>
                      <m:t>𝐷</m:t>
                    </m:r>
                    <m:r>
                      <a:rPr lang="en-US" sz="2800" i="1">
                        <a:latin typeface="Cambria Math"/>
                      </a:rPr>
                      <m:t>→</m:t>
                    </m:r>
                    <m:d>
                      <m:dPr>
                        <m:begChr m:val="{"/>
                        <m:endChr m:val="}"/>
                        <m:ctrlPr>
                          <a:rPr lang="en-US" sz="2800" i="1">
                            <a:latin typeface="Cambria Math"/>
                          </a:rPr>
                        </m:ctrlPr>
                      </m:dPr>
                      <m:e>
                        <m:r>
                          <a:rPr lang="en-US" sz="2800" i="1">
                            <a:latin typeface="Cambria Math"/>
                          </a:rPr>
                          <m:t>0,1</m:t>
                        </m:r>
                      </m:e>
                    </m:d>
                  </m:oMath>
                </a14:m>
                <a:endParaRPr lang="en-US" sz="2800" i="1" dirty="0">
                  <a:latin typeface="Cambria Math"/>
                </a:endParaRPr>
              </a:p>
              <a:p>
                <a:pPr marL="0" indent="0">
                  <a:buNone/>
                </a:pPr>
                <a14:m>
                  <m:oMath xmlns:m="http://schemas.openxmlformats.org/officeDocument/2006/math">
                    <m:sSub>
                      <m:sSubPr>
                        <m:ctrlPr>
                          <a:rPr lang="en-US" sz="2800" i="1" dirty="0">
                            <a:solidFill>
                              <a:schemeClr val="tx1"/>
                            </a:solidFill>
                            <a:latin typeface="Cambria Math"/>
                          </a:rPr>
                        </m:ctrlPr>
                      </m:sSubPr>
                      <m:e>
                        <m:r>
                          <a:rPr lang="en-US" sz="2800" b="0" i="1" dirty="0" smtClean="0">
                            <a:solidFill>
                              <a:schemeClr val="tx1"/>
                            </a:solidFill>
                            <a:latin typeface="Cambria Math"/>
                          </a:rPr>
                          <m:t>𝑄</m:t>
                        </m:r>
                      </m:e>
                      <m:sub>
                        <m:r>
                          <a:rPr lang="en-US" sz="2800" b="1" i="1" dirty="0" smtClean="0">
                            <a:solidFill>
                              <a:srgbClr val="FF0000"/>
                            </a:solidFill>
                            <a:latin typeface="Cambria Math"/>
                          </a:rPr>
                          <m:t>𝟎</m:t>
                        </m:r>
                      </m:sub>
                    </m:sSub>
                    <m:r>
                      <m:rPr>
                        <m:nor/>
                      </m:rPr>
                      <a:rPr lang="en-US" sz="2800" dirty="0">
                        <a:solidFill>
                          <a:schemeClr val="tx1"/>
                        </a:solidFill>
                      </a:rPr>
                      <m:t>(</m:t>
                    </m:r>
                    <m:r>
                      <a:rPr lang="en-US" sz="2800" b="1" i="1" dirty="0" smtClean="0">
                        <a:solidFill>
                          <a:srgbClr val="0070C0"/>
                        </a:solidFill>
                        <a:latin typeface="Cambria Math"/>
                      </a:rPr>
                      <m:t>𝑷</m:t>
                    </m:r>
                    <m:r>
                      <m:rPr>
                        <m:nor/>
                      </m:rPr>
                      <a:rPr lang="en-US" sz="2800" dirty="0">
                        <a:solidFill>
                          <a:schemeClr val="tx1"/>
                        </a:solidFill>
                      </a:rPr>
                      <m:t>,</m:t>
                    </m:r>
                    <m:sSub>
                      <m:sSubPr>
                        <m:ctrlPr>
                          <a:rPr lang="en-US" sz="2800" b="1" i="1" dirty="0">
                            <a:solidFill>
                              <a:schemeClr val="tx1"/>
                            </a:solidFill>
                            <a:latin typeface="Cambria Math"/>
                          </a:rPr>
                        </m:ctrlPr>
                      </m:sSubPr>
                      <m:e>
                        <m:r>
                          <a:rPr lang="en-US" sz="2800" b="1" i="1" dirty="0">
                            <a:solidFill>
                              <a:schemeClr val="tx1"/>
                            </a:solidFill>
                            <a:latin typeface="Cambria Math" panose="02040503050406030204" pitchFamily="18" charset="0"/>
                          </a:rPr>
                          <m:t>𝜺</m:t>
                        </m:r>
                      </m:e>
                      <m:sub>
                        <m:r>
                          <a:rPr lang="en-US" sz="2800" b="1" i="1" dirty="0">
                            <a:solidFill>
                              <a:schemeClr val="tx1"/>
                            </a:solidFill>
                            <a:latin typeface="Cambria Math" panose="02040503050406030204" pitchFamily="18" charset="0"/>
                          </a:rPr>
                          <m:t>𝟏</m:t>
                        </m:r>
                      </m:sub>
                    </m:sSub>
                    <m:r>
                      <a:rPr lang="en-US" sz="2800" b="1" i="1" dirty="0">
                        <a:solidFill>
                          <a:schemeClr val="tx1"/>
                        </a:solidFill>
                        <a:latin typeface="Cambria Math" panose="02040503050406030204" pitchFamily="18" charset="0"/>
                      </a:rPr>
                      <m:t>,</m:t>
                    </m:r>
                    <m:sSub>
                      <m:sSubPr>
                        <m:ctrlPr>
                          <a:rPr lang="en-US" sz="2800" b="1" i="1" dirty="0">
                            <a:solidFill>
                              <a:schemeClr val="tx1"/>
                            </a:solidFill>
                            <a:latin typeface="Cambria Math"/>
                          </a:rPr>
                        </m:ctrlPr>
                      </m:sSubPr>
                      <m:e>
                        <m:r>
                          <a:rPr lang="en-US" sz="2800" b="1" i="1" dirty="0">
                            <a:solidFill>
                              <a:schemeClr val="tx1"/>
                            </a:solidFill>
                            <a:latin typeface="Cambria Math" panose="02040503050406030204" pitchFamily="18" charset="0"/>
                          </a:rPr>
                          <m:t>𝜺</m:t>
                        </m:r>
                      </m:e>
                      <m:sub>
                        <m:r>
                          <a:rPr lang="en-US" sz="2800" b="1" i="1" dirty="0">
                            <a:solidFill>
                              <a:schemeClr val="tx1"/>
                            </a:solidFill>
                            <a:latin typeface="Cambria Math" panose="02040503050406030204" pitchFamily="18" charset="0"/>
                          </a:rPr>
                          <m:t>𝟐</m:t>
                        </m:r>
                      </m:sub>
                    </m:sSub>
                    <m:r>
                      <m:rPr>
                        <m:nor/>
                      </m:rPr>
                      <a:rPr lang="en-US" sz="2800" dirty="0">
                        <a:solidFill>
                          <a:schemeClr val="tx1"/>
                        </a:solidFill>
                      </a:rPr>
                      <m:t>)</m:t>
                    </m:r>
                    <m:r>
                      <m:rPr>
                        <m:nor/>
                      </m:rPr>
                      <a:rPr lang="en-US" sz="2800" b="0" i="0" dirty="0" smtClean="0">
                        <a:solidFill>
                          <a:schemeClr val="tx1"/>
                        </a:solidFill>
                      </a:rPr>
                      <m:t> = </m:t>
                    </m:r>
                    <m:sSub>
                      <m:sSubPr>
                        <m:ctrlPr>
                          <a:rPr lang="en-US" sz="2800" i="1" dirty="0">
                            <a:latin typeface="Cambria Math"/>
                          </a:rPr>
                        </m:ctrlPr>
                      </m:sSubPr>
                      <m:e>
                        <m:r>
                          <a:rPr lang="en-US" sz="2800" i="1" dirty="0">
                            <a:latin typeface="Cambria Math"/>
                          </a:rPr>
                          <m:t>𝑄</m:t>
                        </m:r>
                      </m:e>
                      <m:sub>
                        <m:r>
                          <a:rPr lang="en-US" sz="2800" b="1" i="1" dirty="0">
                            <a:solidFill>
                              <a:srgbClr val="FF0000"/>
                            </a:solidFill>
                            <a:latin typeface="Cambria Math"/>
                          </a:rPr>
                          <m:t>𝟏</m:t>
                        </m:r>
                      </m:sub>
                    </m:sSub>
                    <m:r>
                      <m:rPr>
                        <m:nor/>
                      </m:rPr>
                      <a:rPr lang="en-US" sz="2800" dirty="0"/>
                      <m:t>(</m:t>
                    </m:r>
                    <m:r>
                      <a:rPr lang="en-US" sz="2800" b="1" i="1" dirty="0">
                        <a:solidFill>
                          <a:srgbClr val="0070C0"/>
                        </a:solidFill>
                        <a:latin typeface="Cambria Math"/>
                      </a:rPr>
                      <m:t>𝑷</m:t>
                    </m:r>
                    <m:r>
                      <m:rPr>
                        <m:nor/>
                      </m:rPr>
                      <a:rPr lang="en-US" sz="2800" dirty="0"/>
                      <m:t>,</m:t>
                    </m:r>
                    <m:sSub>
                      <m:sSubPr>
                        <m:ctrlPr>
                          <a:rPr lang="en-US" sz="2800" b="1" i="1" dirty="0">
                            <a:latin typeface="Cambria Math"/>
                          </a:rPr>
                        </m:ctrlPr>
                      </m:sSubPr>
                      <m:e>
                        <m:r>
                          <a:rPr lang="en-US" sz="2800" b="1" i="1" dirty="0">
                            <a:latin typeface="Cambria Math" panose="02040503050406030204" pitchFamily="18" charset="0"/>
                          </a:rPr>
                          <m:t>𝜺</m:t>
                        </m:r>
                      </m:e>
                      <m:sub>
                        <m:r>
                          <a:rPr lang="en-US" sz="2800" b="1" i="1" dirty="0">
                            <a:latin typeface="Cambria Math" panose="02040503050406030204" pitchFamily="18" charset="0"/>
                          </a:rPr>
                          <m:t>𝟏</m:t>
                        </m:r>
                      </m:sub>
                    </m:sSub>
                    <m:r>
                      <a:rPr lang="en-US" sz="2800" b="1" i="1" dirty="0">
                        <a:latin typeface="Cambria Math" panose="02040503050406030204" pitchFamily="18" charset="0"/>
                      </a:rPr>
                      <m:t>,</m:t>
                    </m:r>
                    <m:sSub>
                      <m:sSubPr>
                        <m:ctrlPr>
                          <a:rPr lang="en-US" sz="2800" b="1" i="1" dirty="0">
                            <a:latin typeface="Cambria Math"/>
                          </a:rPr>
                        </m:ctrlPr>
                      </m:sSubPr>
                      <m:e>
                        <m:r>
                          <a:rPr lang="en-US" sz="2800" b="1" i="1" dirty="0">
                            <a:latin typeface="Cambria Math" panose="02040503050406030204" pitchFamily="18" charset="0"/>
                          </a:rPr>
                          <m:t>𝜺</m:t>
                        </m:r>
                      </m:e>
                      <m:sub>
                        <m:r>
                          <a:rPr lang="en-US" sz="2800" b="1" i="1" dirty="0">
                            <a:latin typeface="Cambria Math" panose="02040503050406030204" pitchFamily="18" charset="0"/>
                          </a:rPr>
                          <m:t>𝟐</m:t>
                        </m:r>
                      </m:sub>
                    </m:sSub>
                    <m:r>
                      <m:rPr>
                        <m:nor/>
                      </m:rPr>
                      <a:rPr lang="en-US" sz="2800" dirty="0"/>
                      <m:t>)</m:t>
                    </m:r>
                  </m:oMath>
                </a14:m>
                <a:r>
                  <a:rPr lang="en-US" sz="2800" dirty="0" smtClean="0">
                    <a:solidFill>
                      <a:schemeClr val="tx1"/>
                    </a:solidFill>
                  </a:rPr>
                  <a:t> = </a:t>
                </a:r>
                <a14:m>
                  <m:oMath xmlns:m="http://schemas.openxmlformats.org/officeDocument/2006/math">
                    <m:sSub>
                      <m:sSubPr>
                        <m:ctrlPr>
                          <a:rPr lang="en-US" sz="2800" i="1" dirty="0">
                            <a:latin typeface="Cambria Math"/>
                          </a:rPr>
                        </m:ctrlPr>
                      </m:sSubPr>
                      <m:e>
                        <m:r>
                          <a:rPr lang="en-US" sz="2800" i="1" dirty="0">
                            <a:latin typeface="Cambria Math"/>
                          </a:rPr>
                          <m:t>𝑄</m:t>
                        </m:r>
                      </m:e>
                      <m:sub>
                        <m:r>
                          <a:rPr lang="en-US" sz="2800" b="1" i="1" dirty="0">
                            <a:solidFill>
                              <a:srgbClr val="FF0000"/>
                            </a:solidFill>
                            <a:latin typeface="Cambria Math" panose="02040503050406030204" pitchFamily="18" charset="0"/>
                          </a:rPr>
                          <m:t>𝒑</m:t>
                        </m:r>
                      </m:sub>
                    </m:sSub>
                    <m:r>
                      <m:rPr>
                        <m:nor/>
                      </m:rPr>
                      <a:rPr lang="en-US" sz="2800" dirty="0"/>
                      <m:t>(</m:t>
                    </m:r>
                    <m:r>
                      <a:rPr lang="en-US" sz="2800" b="1" i="1" dirty="0">
                        <a:solidFill>
                          <a:srgbClr val="0070C0"/>
                        </a:solidFill>
                        <a:latin typeface="Cambria Math"/>
                      </a:rPr>
                      <m:t>𝑷</m:t>
                    </m:r>
                    <m:r>
                      <m:rPr>
                        <m:nor/>
                      </m:rPr>
                      <a:rPr lang="en-US" sz="2800" dirty="0"/>
                      <m:t>,</m:t>
                    </m:r>
                    <m:sSubSup>
                      <m:sSubSupPr>
                        <m:ctrlPr>
                          <a:rPr lang="en-US" sz="2800" b="1" i="1" dirty="0" smtClean="0">
                            <a:latin typeface="Cambria Math"/>
                          </a:rPr>
                        </m:ctrlPr>
                      </m:sSubSupPr>
                      <m:e>
                        <m:r>
                          <a:rPr lang="en-US" sz="2800" b="1" i="1" dirty="0" smtClean="0">
                            <a:latin typeface="Cambria Math"/>
                          </a:rPr>
                          <m:t>𝝐</m:t>
                        </m:r>
                      </m:e>
                      <m:sub>
                        <m:r>
                          <a:rPr lang="en-US" sz="2800" b="1" i="1" dirty="0" smtClean="0">
                            <a:latin typeface="Cambria Math"/>
                          </a:rPr>
                          <m:t>𝟏</m:t>
                        </m:r>
                      </m:sub>
                      <m:sup>
                        <m:r>
                          <a:rPr lang="en-US" sz="2800" b="1" i="1" dirty="0" smtClean="0">
                            <a:latin typeface="Cambria Math"/>
                          </a:rPr>
                          <m:t>𝟏</m:t>
                        </m:r>
                        <m:r>
                          <a:rPr lang="en-US" sz="2800" b="1" i="1" dirty="0" smtClean="0">
                            <a:latin typeface="Cambria Math"/>
                          </a:rPr>
                          <m:t>/</m:t>
                        </m:r>
                        <m:r>
                          <a:rPr lang="en-US" sz="2800" b="1" i="1" dirty="0" smtClean="0">
                            <a:latin typeface="Cambria Math"/>
                          </a:rPr>
                          <m:t>𝒑</m:t>
                        </m:r>
                      </m:sup>
                    </m:sSubSup>
                    <m:sSubSup>
                      <m:sSubSupPr>
                        <m:ctrlPr>
                          <a:rPr lang="en-US" sz="2800" b="1" i="1" dirty="0">
                            <a:latin typeface="Cambria Math"/>
                          </a:rPr>
                        </m:ctrlPr>
                      </m:sSubSupPr>
                      <m:e>
                        <m:r>
                          <a:rPr lang="en-US" sz="2800" b="1" i="1" dirty="0" smtClean="0">
                            <a:latin typeface="Cambria Math"/>
                          </a:rPr>
                          <m:t>,</m:t>
                        </m:r>
                        <m:r>
                          <a:rPr lang="en-US" sz="2800" b="1" i="1" dirty="0">
                            <a:latin typeface="Cambria Math" panose="02040503050406030204" pitchFamily="18" charset="0"/>
                          </a:rPr>
                          <m:t>𝜺</m:t>
                        </m:r>
                      </m:e>
                      <m:sub>
                        <m:r>
                          <a:rPr lang="en-US" sz="2800" b="1" i="1" dirty="0">
                            <a:latin typeface="Cambria Math" panose="02040503050406030204" pitchFamily="18" charset="0"/>
                          </a:rPr>
                          <m:t>𝟐</m:t>
                        </m:r>
                      </m:sub>
                      <m:sup>
                        <m:r>
                          <a:rPr lang="en-US" sz="2800" b="1" i="1" dirty="0">
                            <a:latin typeface="Cambria Math"/>
                          </a:rPr>
                          <m:t>𝟏</m:t>
                        </m:r>
                        <m:r>
                          <a:rPr lang="en-US" sz="2800" b="1" i="1" dirty="0">
                            <a:latin typeface="Cambria Math"/>
                          </a:rPr>
                          <m:t>/</m:t>
                        </m:r>
                        <m:r>
                          <a:rPr lang="en-US" sz="2800" b="1" i="1" dirty="0">
                            <a:latin typeface="Cambria Math"/>
                          </a:rPr>
                          <m:t>𝒑</m:t>
                        </m:r>
                      </m:sup>
                    </m:sSubSup>
                    <m:r>
                      <m:rPr>
                        <m:nor/>
                      </m:rPr>
                      <a:rPr lang="en-US" sz="2800" dirty="0"/>
                      <m:t>)</m:t>
                    </m:r>
                  </m:oMath>
                </a14:m>
                <a:r>
                  <a:rPr lang="en-US" sz="2800" dirty="0" smtClean="0">
                    <a:solidFill>
                      <a:schemeClr val="tx1"/>
                    </a:solidFill>
                  </a:rPr>
                  <a:t> </a:t>
                </a:r>
                <a:endParaRPr lang="en-US" sz="2800" dirty="0">
                  <a:solidFill>
                    <a:schemeClr val="tx1"/>
                  </a:solidFill>
                </a:endParaRPr>
              </a:p>
              <a:p>
                <a:pPr marL="0" indent="0">
                  <a:buNone/>
                </a:pPr>
                <a:endParaRPr lang="en-US" sz="28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20168"/>
                <a:ext cx="8610600" cy="5257800"/>
              </a:xfrm>
              <a:blipFill rotWithShape="1">
                <a:blip r:embed="rId3"/>
                <a:stretch>
                  <a:fillRect l="-1487" r="-212" b="-2433"/>
                </a:stretch>
              </a:blipFill>
            </p:spPr>
            <p:txBody>
              <a:bodyPr/>
              <a:lstStyle/>
              <a:p>
                <a:r>
                  <a:rPr lang="en-US">
                    <a:noFill/>
                  </a:rPr>
                  <a:t> </a:t>
                </a:r>
              </a:p>
            </p:txBody>
          </p:sp>
        </mc:Fallback>
      </mc:AlternateContent>
    </p:spTree>
    <p:extLst>
      <p:ext uri="{BB962C8B-B14F-4D97-AF65-F5344CB8AC3E}">
        <p14:creationId xmlns:p14="http://schemas.microsoft.com/office/powerpoint/2010/main" val="36727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Testing Monotonicity</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229600" cy="4525963"/>
              </a:xfrm>
            </p:spPr>
            <p:txBody>
              <a:bodyPr/>
              <a:lstStyle/>
              <a:p>
                <a:r>
                  <a:rPr lang="en-US" dirty="0" smtClean="0"/>
                  <a:t>Line (</a:t>
                </a:r>
                <a14:m>
                  <m:oMath xmlns:m="http://schemas.openxmlformats.org/officeDocument/2006/math">
                    <m:r>
                      <a:rPr lang="en-US" b="0" i="1" smtClean="0">
                        <a:latin typeface="Cambria Math"/>
                      </a:rPr>
                      <m:t>𝐷</m:t>
                    </m:r>
                    <m:r>
                      <a:rPr lang="en-US" b="0" i="1" smtClean="0">
                        <a:latin typeface="Cambria Math"/>
                      </a:rPr>
                      <m:t>=[</m:t>
                    </m:r>
                    <m:r>
                      <a:rPr lang="en-US" b="1" i="1" smtClean="0">
                        <a:solidFill>
                          <a:srgbClr val="0070C0"/>
                        </a:solidFill>
                        <a:latin typeface="Cambria Math"/>
                      </a:rPr>
                      <m:t>𝒏</m:t>
                    </m:r>
                    <m:r>
                      <a:rPr lang="en-US" b="0" i="1" smtClean="0">
                        <a:latin typeface="Cambria Math"/>
                      </a:rPr>
                      <m:t>]</m:t>
                    </m:r>
                  </m:oMath>
                </a14:m>
                <a:r>
                  <a:rPr lang="en-US" dirty="0" smtClean="0"/>
                  <a:t>)</a:t>
                </a:r>
              </a:p>
              <a:p>
                <a:endParaRPr lang="en-US" dirty="0" smtClean="0"/>
              </a:p>
              <a:p>
                <a:endParaRPr lang="en-US" dirty="0"/>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4525963"/>
              </a:xfrm>
              <a:blipFill rotWithShape="1">
                <a:blip r:embed="rId2"/>
                <a:stretch>
                  <a:fillRect l="-1630" t="-1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807972772"/>
                  </p:ext>
                </p:extLst>
              </p:nvPr>
            </p:nvGraphicFramePr>
            <p:xfrm>
              <a:off x="685800" y="2362200"/>
              <a:ext cx="7772400" cy="3596640"/>
            </p:xfrm>
            <a:graphic>
              <a:graphicData uri="http://schemas.openxmlformats.org/drawingml/2006/table">
                <a:tbl>
                  <a:tblPr firstRow="1" bandRow="1">
                    <a:tableStyleId>{5C22544A-7EE6-4342-B048-85BDC9FD1C3A}</a:tableStyleId>
                  </a:tblPr>
                  <a:tblGrid>
                    <a:gridCol w="2454443"/>
                    <a:gridCol w="2727157"/>
                    <a:gridCol w="2590800"/>
                  </a:tblGrid>
                  <a:tr h="689487">
                    <a:tc>
                      <a:txBody>
                        <a:bodyPr/>
                        <a:lstStyle/>
                        <a:p>
                          <a:endParaRPr lang="en-US" dirty="0"/>
                        </a:p>
                      </a:txBody>
                      <a:tcPr/>
                    </a:tc>
                    <a:tc>
                      <a:txBody>
                        <a:bodyPr/>
                        <a:lstStyle/>
                        <a:p>
                          <a:pPr algn="ctr"/>
                          <a14:m>
                            <m:oMath xmlns:m="http://schemas.openxmlformats.org/officeDocument/2006/math">
                              <m:sSub>
                                <m:sSubPr>
                                  <m:ctrlPr>
                                    <a:rPr lang="en-US" sz="4800" b="0" i="1" dirty="0" smtClean="0">
                                      <a:solidFill>
                                        <a:schemeClr val="tx1"/>
                                      </a:solidFill>
                                      <a:latin typeface="Cambria Math"/>
                                    </a:rPr>
                                  </m:ctrlPr>
                                </m:sSubPr>
                                <m:e>
                                  <m:r>
                                    <a:rPr lang="en-US" sz="4800" b="0" i="1" dirty="0" smtClean="0">
                                      <a:solidFill>
                                        <a:schemeClr val="tx1"/>
                                      </a:solidFill>
                                      <a:latin typeface="Cambria Math"/>
                                    </a:rPr>
                                    <m:t>𝐿</m:t>
                                  </m:r>
                                </m:e>
                                <m:sub>
                                  <m:r>
                                    <a:rPr lang="en-US" sz="4800" b="0" i="1" dirty="0" smtClean="0">
                                      <a:solidFill>
                                        <a:schemeClr val="tx1"/>
                                      </a:solidFill>
                                      <a:latin typeface="Cambria Math"/>
                                    </a:rPr>
                                    <m:t>0</m:t>
                                  </m:r>
                                </m:sub>
                              </m:sSub>
                            </m:oMath>
                          </a14:m>
                          <a:r>
                            <a:rPr lang="en-US" sz="4800" b="0" dirty="0" smtClean="0">
                              <a:solidFill>
                                <a:schemeClr val="tx1"/>
                              </a:solidFill>
                            </a:rPr>
                            <a:t> </a:t>
                          </a:r>
                          <a:endParaRPr lang="en-US" sz="4800" b="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800" b="0" i="1" dirty="0" smtClean="0">
                                        <a:solidFill>
                                          <a:schemeClr val="tx1"/>
                                        </a:solidFill>
                                        <a:latin typeface="Cambria Math"/>
                                      </a:rPr>
                                    </m:ctrlPr>
                                  </m:sSubPr>
                                  <m:e>
                                    <m:r>
                                      <a:rPr lang="en-US" sz="4800" b="0" i="1" dirty="0" smtClean="0">
                                        <a:solidFill>
                                          <a:schemeClr val="tx1"/>
                                        </a:solidFill>
                                        <a:latin typeface="Cambria Math"/>
                                      </a:rPr>
                                      <m:t>𝐿</m:t>
                                    </m:r>
                                  </m:e>
                                  <m:sub>
                                    <m:r>
                                      <a:rPr lang="en-US" sz="4800" b="0" i="1" dirty="0" smtClean="0">
                                        <a:solidFill>
                                          <a:schemeClr val="tx1"/>
                                        </a:solidFill>
                                        <a:latin typeface="Cambria Math"/>
                                      </a:rPr>
                                      <m:t>1</m:t>
                                    </m:r>
                                  </m:sub>
                                </m:sSub>
                              </m:oMath>
                            </m:oMathPara>
                          </a14:m>
                          <a:endParaRPr lang="en-US" sz="4800" dirty="0"/>
                        </a:p>
                      </a:txBody>
                      <a:tcPr/>
                    </a:tc>
                  </a:tr>
                  <a:tr h="1065571">
                    <a:tc>
                      <a:txBody>
                        <a:bodyPr/>
                        <a:lstStyle/>
                        <a:p>
                          <a:r>
                            <a:rPr lang="en-US" sz="3600" dirty="0" smtClean="0"/>
                            <a:t>Upper bound</a:t>
                          </a:r>
                          <a:endParaRPr lang="en-US" sz="3600" dirty="0"/>
                        </a:p>
                      </a:txBody>
                      <a:tcPr/>
                    </a:tc>
                    <a:tc>
                      <a:txBody>
                        <a:bodyPr/>
                        <a:lstStyle/>
                        <a:p>
                          <a:pPr/>
                          <a14:m>
                            <m:oMathPara xmlns:m="http://schemas.openxmlformats.org/officeDocument/2006/math">
                              <m:oMathParaPr>
                                <m:jc m:val="centerGroup"/>
                              </m:oMathParaPr>
                              <m:oMath xmlns:m="http://schemas.openxmlformats.org/officeDocument/2006/math">
                                <m:r>
                                  <a:rPr lang="en-US" sz="3600" b="0" i="1" smtClean="0">
                                    <a:latin typeface="Cambria Math"/>
                                  </a:rPr>
                                  <m:t>𝑂</m:t>
                                </m:r>
                                <m:func>
                                  <m:funcPr>
                                    <m:ctrlPr>
                                      <a:rPr lang="en-US" sz="3600" b="0" i="1" smtClean="0">
                                        <a:latin typeface="Cambria Math"/>
                                      </a:rPr>
                                    </m:ctrlPr>
                                  </m:funcPr>
                                  <m:fName>
                                    <m:r>
                                      <a:rPr lang="en-US" sz="3600" b="0" i="0" smtClean="0">
                                        <a:latin typeface="Cambria Math"/>
                                      </a:rPr>
                                      <m:t>(</m:t>
                                    </m:r>
                                    <m:r>
                                      <m:rPr>
                                        <m:sty m:val="p"/>
                                      </m:rPr>
                                      <a:rPr lang="en-US" sz="3600" b="0" i="0" smtClean="0">
                                        <a:latin typeface="Cambria Math"/>
                                      </a:rPr>
                                      <m:t>log</m:t>
                                    </m:r>
                                  </m:fName>
                                  <m:e>
                                    <m:r>
                                      <a:rPr lang="en-US" sz="3600" b="1" i="1" smtClean="0">
                                        <a:solidFill>
                                          <a:srgbClr val="0070C0"/>
                                        </a:solidFill>
                                        <a:latin typeface="Cambria Math"/>
                                      </a:rPr>
                                      <m:t>𝒏</m:t>
                                    </m:r>
                                    <m:r>
                                      <a:rPr lang="en-US" sz="3600" b="0" i="1" smtClean="0">
                                        <a:latin typeface="Cambria Math"/>
                                      </a:rPr>
                                      <m:t>/</m:t>
                                    </m:r>
                                    <m:r>
                                      <a:rPr lang="en-US" sz="3600" b="1" i="1" smtClean="0">
                                        <a:latin typeface="Cambria Math"/>
                                      </a:rPr>
                                      <m:t>𝝐</m:t>
                                    </m:r>
                                  </m:e>
                                </m:func>
                                <m:r>
                                  <a:rPr lang="en-US" sz="3600" b="0" i="1" smtClean="0">
                                    <a:latin typeface="Cambria Math"/>
                                  </a:rPr>
                                  <m:t>) </m:t>
                                </m:r>
                              </m:oMath>
                            </m:oMathPara>
                          </a14:m>
                          <a:endParaRPr lang="en-US" sz="3600" dirty="0" smtClean="0"/>
                        </a:p>
                        <a:p>
                          <a:r>
                            <a:rPr lang="en-US" sz="2000" dirty="0" smtClean="0"/>
                            <a:t>[Ergun, </a:t>
                          </a:r>
                          <a:r>
                            <a:rPr lang="en-US" sz="2000" dirty="0" err="1" smtClean="0"/>
                            <a:t>Kannan</a:t>
                          </a:r>
                          <a:r>
                            <a:rPr lang="en-US" sz="2000" dirty="0" smtClean="0"/>
                            <a:t>, Kumar, </a:t>
                          </a:r>
                          <a:r>
                            <a:rPr lang="en-US" sz="2000" dirty="0" err="1" smtClean="0"/>
                            <a:t>Rubinfeld</a:t>
                          </a:r>
                          <a:r>
                            <a:rPr lang="en-US" sz="2000" dirty="0" smtClean="0"/>
                            <a:t>, Viswanathan’00]</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600" b="0" i="1" smtClean="0">
                                    <a:latin typeface="Cambria Math"/>
                                  </a:rPr>
                                  <m:t>𝑂</m:t>
                                </m:r>
                                <m:r>
                                  <a:rPr lang="en-US" sz="3600" b="0" i="1" smtClean="0">
                                    <a:latin typeface="Cambria Math"/>
                                  </a:rPr>
                                  <m:t>(1/</m:t>
                                </m:r>
                                <m:r>
                                  <a:rPr lang="en-US" sz="3600" b="1" i="1" smtClean="0">
                                    <a:latin typeface="Cambria Math"/>
                                  </a:rPr>
                                  <m:t>𝝐</m:t>
                                </m:r>
                                <m:r>
                                  <a:rPr lang="en-US" sz="3600" b="0" i="1" smtClean="0">
                                    <a:latin typeface="Cambria Math"/>
                                  </a:rPr>
                                  <m:t>)</m:t>
                                </m:r>
                              </m:oMath>
                            </m:oMathPara>
                          </a14:m>
                          <a:endParaRPr lang="en-US" sz="3600" dirty="0"/>
                        </a:p>
                      </a:txBody>
                      <a:tcPr/>
                    </a:tc>
                  </a:tr>
                  <a:tr h="835742">
                    <a:tc>
                      <a:txBody>
                        <a:bodyPr/>
                        <a:lstStyle/>
                        <a:p>
                          <a:r>
                            <a:rPr lang="en-US" sz="3600" dirty="0" smtClean="0"/>
                            <a:t>Lower bound</a:t>
                          </a:r>
                          <a:endParaRPr lang="en-US" sz="3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en-US" sz="3600" b="0" i="1" smtClean="0">
                                        <a:latin typeface="Cambria Math"/>
                                      </a:rPr>
                                    </m:ctrlPr>
                                  </m:funcPr>
                                  <m:fName>
                                    <m:r>
                                      <m:rPr>
                                        <m:sty m:val="p"/>
                                      </m:rPr>
                                      <a:rPr lang="en-US" sz="3600" b="0" i="0" dirty="0" smtClean="0">
                                        <a:latin typeface="Cambria Math"/>
                                      </a:rPr>
                                      <m:t>Ω</m:t>
                                    </m:r>
                                    <m:r>
                                      <a:rPr lang="en-US" sz="3600" b="0" i="0" smtClean="0">
                                        <a:latin typeface="Cambria Math"/>
                                      </a:rPr>
                                      <m:t>(</m:t>
                                    </m:r>
                                    <m:r>
                                      <m:rPr>
                                        <m:sty m:val="p"/>
                                      </m:rPr>
                                      <a:rPr lang="en-US" sz="3600" b="0" i="0" smtClean="0">
                                        <a:latin typeface="Cambria Math"/>
                                      </a:rPr>
                                      <m:t>log</m:t>
                                    </m:r>
                                  </m:fName>
                                  <m:e>
                                    <m:r>
                                      <a:rPr lang="en-US" sz="3600" b="1" i="1" smtClean="0">
                                        <a:solidFill>
                                          <a:srgbClr val="0070C0"/>
                                        </a:solidFill>
                                        <a:latin typeface="Cambria Math"/>
                                      </a:rPr>
                                      <m:t>𝒏</m:t>
                                    </m:r>
                                    <m:r>
                                      <a:rPr lang="en-US" sz="3600" b="0" i="1" smtClean="0">
                                        <a:latin typeface="Cambria Math"/>
                                      </a:rPr>
                                      <m:t>/</m:t>
                                    </m:r>
                                    <m:r>
                                      <a:rPr lang="en-US" sz="3600" b="1" i="1" smtClean="0">
                                        <a:latin typeface="Cambria Math"/>
                                      </a:rPr>
                                      <m:t>𝝐</m:t>
                                    </m:r>
                                  </m:e>
                                </m:func>
                                <m:r>
                                  <a:rPr lang="en-US" sz="3600" b="0" i="1" smtClean="0">
                                    <a:latin typeface="Cambria Math"/>
                                  </a:rPr>
                                  <m:t>)</m:t>
                                </m:r>
                              </m:oMath>
                            </m:oMathPara>
                          </a14:m>
                          <a:endParaRPr lang="en-US" sz="3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[Fischer’04]</a:t>
                          </a:r>
                          <a:endParaRPr lang="en-US" sz="2000"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3600" b="0" i="0" dirty="0" smtClean="0">
                                    <a:latin typeface="Cambria Math"/>
                                  </a:rPr>
                                  <m:t>Ω</m:t>
                                </m:r>
                                <m:r>
                                  <a:rPr lang="en-US" sz="3600" b="0" i="1" smtClean="0">
                                    <a:latin typeface="Cambria Math"/>
                                  </a:rPr>
                                  <m:t>(1/</m:t>
                                </m:r>
                                <m:r>
                                  <a:rPr lang="en-US" sz="3600" b="1" i="1" smtClean="0">
                                    <a:latin typeface="Cambria Math"/>
                                  </a:rPr>
                                  <m:t>𝝐</m:t>
                                </m:r>
                                <m:r>
                                  <a:rPr lang="en-US" sz="3600" b="0" i="1" smtClean="0">
                                    <a:latin typeface="Cambria Math"/>
                                  </a:rPr>
                                  <m:t>)</m:t>
                                </m:r>
                              </m:oMath>
                            </m:oMathPara>
                          </a14:m>
                          <a:endParaRPr lang="en-US" sz="3600" dirty="0"/>
                        </a:p>
                        <a:p>
                          <a:endParaRPr lang="en-US"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631878694"/>
                  </p:ext>
                </p:extLst>
              </p:nvPr>
            </p:nvGraphicFramePr>
            <p:xfrm>
              <a:off x="685800" y="2362200"/>
              <a:ext cx="7772400" cy="3596640"/>
            </p:xfrm>
            <a:graphic>
              <a:graphicData uri="http://schemas.openxmlformats.org/drawingml/2006/table">
                <a:tbl>
                  <a:tblPr firstRow="1" bandRow="1">
                    <a:tableStyleId>{5C22544A-7EE6-4342-B048-85BDC9FD1C3A}</a:tableStyleId>
                  </a:tblPr>
                  <a:tblGrid>
                    <a:gridCol w="2454443"/>
                    <a:gridCol w="2727157"/>
                    <a:gridCol w="2590800"/>
                  </a:tblGrid>
                  <a:tr h="822960">
                    <a:tc>
                      <a:txBody>
                        <a:bodyPr/>
                        <a:lstStyle/>
                        <a:p>
                          <a:endParaRPr lang="en-US" dirty="0"/>
                        </a:p>
                      </a:txBody>
                      <a:tcPr/>
                    </a:tc>
                    <a:tc>
                      <a:txBody>
                        <a:bodyPr/>
                        <a:lstStyle/>
                        <a:p>
                          <a:endParaRPr lang="en-US"/>
                        </a:p>
                      </a:txBody>
                      <a:tcPr>
                        <a:blipFill rotWithShape="1">
                          <a:blip r:embed="rId3"/>
                          <a:stretch>
                            <a:fillRect l="-90380" t="-741" r="-95078" b="-360741"/>
                          </a:stretch>
                        </a:blipFill>
                      </a:tcPr>
                    </a:tc>
                    <a:tc>
                      <a:txBody>
                        <a:bodyPr/>
                        <a:lstStyle/>
                        <a:p>
                          <a:endParaRPr lang="en-US"/>
                        </a:p>
                      </a:txBody>
                      <a:tcPr>
                        <a:blipFill rotWithShape="1">
                          <a:blip r:embed="rId3"/>
                          <a:stretch>
                            <a:fillRect l="-200235" t="-741" b="-360741"/>
                          </a:stretch>
                        </a:blipFill>
                      </a:tcPr>
                    </a:tc>
                  </a:tr>
                  <a:tr h="1554480">
                    <a:tc>
                      <a:txBody>
                        <a:bodyPr/>
                        <a:lstStyle/>
                        <a:p>
                          <a:r>
                            <a:rPr lang="en-US" sz="3600" dirty="0" smtClean="0"/>
                            <a:t>Upper bound</a:t>
                          </a:r>
                          <a:endParaRPr lang="en-US" sz="3600" dirty="0"/>
                        </a:p>
                      </a:txBody>
                      <a:tcPr/>
                    </a:tc>
                    <a:tc>
                      <a:txBody>
                        <a:bodyPr/>
                        <a:lstStyle/>
                        <a:p>
                          <a:endParaRPr lang="en-US"/>
                        </a:p>
                      </a:txBody>
                      <a:tcPr>
                        <a:blipFill rotWithShape="1">
                          <a:blip r:embed="rId3"/>
                          <a:stretch>
                            <a:fillRect l="-90380" t="-53333" r="-95078" b="-90980"/>
                          </a:stretch>
                        </a:blipFill>
                      </a:tcPr>
                    </a:tc>
                    <a:tc>
                      <a:txBody>
                        <a:bodyPr/>
                        <a:lstStyle/>
                        <a:p>
                          <a:endParaRPr lang="en-US"/>
                        </a:p>
                      </a:txBody>
                      <a:tcPr>
                        <a:blipFill rotWithShape="1">
                          <a:blip r:embed="rId3"/>
                          <a:stretch>
                            <a:fillRect l="-200235" t="-53333" b="-90980"/>
                          </a:stretch>
                        </a:blipFill>
                      </a:tcPr>
                    </a:tc>
                  </a:tr>
                  <a:tr h="1219200">
                    <a:tc>
                      <a:txBody>
                        <a:bodyPr/>
                        <a:lstStyle/>
                        <a:p>
                          <a:r>
                            <a:rPr lang="en-US" sz="3600" dirty="0" smtClean="0"/>
                            <a:t>Lower bound</a:t>
                          </a:r>
                          <a:endParaRPr lang="en-US" sz="3600" dirty="0"/>
                        </a:p>
                      </a:txBody>
                      <a:tcPr/>
                    </a:tc>
                    <a:tc>
                      <a:txBody>
                        <a:bodyPr/>
                        <a:lstStyle/>
                        <a:p>
                          <a:endParaRPr lang="en-US"/>
                        </a:p>
                      </a:txBody>
                      <a:tcPr>
                        <a:blipFill rotWithShape="1">
                          <a:blip r:embed="rId3"/>
                          <a:stretch>
                            <a:fillRect l="-90380" t="-195500" r="-95078" b="-16000"/>
                          </a:stretch>
                        </a:blipFill>
                      </a:tcPr>
                    </a:tc>
                    <a:tc>
                      <a:txBody>
                        <a:bodyPr/>
                        <a:lstStyle/>
                        <a:p>
                          <a:endParaRPr lang="en-US"/>
                        </a:p>
                      </a:txBody>
                      <a:tcPr>
                        <a:blipFill rotWithShape="1">
                          <a:blip r:embed="rId3"/>
                          <a:stretch>
                            <a:fillRect l="-200235" t="-195500" b="-16000"/>
                          </a:stretch>
                        </a:blipFill>
                      </a:tcPr>
                    </a:tc>
                  </a:tr>
                </a:tbl>
              </a:graphicData>
            </a:graphic>
          </p:graphicFrame>
        </mc:Fallback>
      </mc:AlternateContent>
    </p:spTree>
    <p:extLst>
      <p:ext uri="{BB962C8B-B14F-4D97-AF65-F5344CB8AC3E}">
        <p14:creationId xmlns:p14="http://schemas.microsoft.com/office/powerpoint/2010/main" val="33942416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Monotonicity</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610600" cy="4724400"/>
              </a:xfrm>
            </p:spPr>
            <p:txBody>
              <a:bodyPr>
                <a:normAutofit fontScale="92500" lnSpcReduction="10000"/>
              </a:bodyPr>
              <a:lstStyle/>
              <a:p>
                <a:r>
                  <a:rPr lang="en-US" sz="2800" dirty="0" smtClean="0"/>
                  <a:t>Domain D=</a:t>
                </a:r>
                <a14:m>
                  <m:oMath xmlns:m="http://schemas.openxmlformats.org/officeDocument/2006/math">
                    <m:sSup>
                      <m:sSupPr>
                        <m:ctrlPr>
                          <a:rPr lang="en-US" sz="2800" i="1" dirty="0" smtClean="0">
                            <a:latin typeface="Cambria Math"/>
                          </a:rPr>
                        </m:ctrlPr>
                      </m:sSupPr>
                      <m:e>
                        <m:r>
                          <a:rPr lang="en-US" sz="2800" b="0" i="1" dirty="0" smtClean="0">
                            <a:latin typeface="Cambria Math" panose="02040503050406030204" pitchFamily="18" charset="0"/>
                          </a:rPr>
                          <m:t>[</m:t>
                        </m:r>
                        <m:r>
                          <a:rPr lang="en-US" sz="2800" b="0" i="1" dirty="0" smtClean="0">
                            <a:latin typeface="Cambria Math" panose="02040503050406030204" pitchFamily="18" charset="0"/>
                          </a:rPr>
                          <m:t>𝑛</m:t>
                        </m:r>
                        <m:r>
                          <a:rPr lang="en-US" sz="2800" b="0" i="1" dirty="0" smtClean="0">
                            <a:latin typeface="Cambria Math" panose="02040503050406030204" pitchFamily="18" charset="0"/>
                          </a:rPr>
                          <m:t>]</m:t>
                        </m:r>
                      </m:e>
                      <m:sup>
                        <m:r>
                          <a:rPr lang="en-US" sz="2800" i="1" dirty="0" smtClean="0">
                            <a:latin typeface="Cambria Math" panose="02040503050406030204" pitchFamily="18" charset="0"/>
                          </a:rPr>
                          <m:t>𝑑</m:t>
                        </m:r>
                      </m:sup>
                    </m:sSup>
                  </m:oMath>
                </a14:m>
                <a:r>
                  <a:rPr lang="en-US" sz="2800" dirty="0" smtClean="0"/>
                  <a:t> (vertices of </a:t>
                </a:r>
                <a14:m>
                  <m:oMath xmlns:m="http://schemas.openxmlformats.org/officeDocument/2006/math">
                    <m:r>
                      <a:rPr lang="en-US" sz="2800" i="1" dirty="0" smtClean="0">
                        <a:latin typeface="Cambria Math" panose="02040503050406030204" pitchFamily="18" charset="0"/>
                      </a:rPr>
                      <m:t>𝑑</m:t>
                    </m:r>
                  </m:oMath>
                </a14:m>
                <a:r>
                  <a:rPr lang="en-US" sz="2800" dirty="0" smtClean="0"/>
                  <a:t>-dim hypercube)</a:t>
                </a:r>
              </a:p>
              <a:p>
                <a:r>
                  <a:rPr lang="en-US" sz="2800" dirty="0" smtClean="0"/>
                  <a:t>A function </a:t>
                </a:r>
                <a14:m>
                  <m:oMath xmlns:m="http://schemas.openxmlformats.org/officeDocument/2006/math">
                    <m:r>
                      <a:rPr lang="en-US" sz="2800" i="1" dirty="0" smtClean="0">
                        <a:latin typeface="Cambria Math" panose="02040503050406030204" pitchFamily="18" charset="0"/>
                      </a:rPr>
                      <m:t>𝑓</m:t>
                    </m:r>
                    <m:r>
                      <a:rPr lang="en-US" sz="2800" i="1" dirty="0" smtClean="0">
                        <a:latin typeface="Cambria Math" panose="02040503050406030204" pitchFamily="18" charset="0"/>
                      </a:rPr>
                      <m:t>:</m:t>
                    </m:r>
                    <m:r>
                      <a:rPr lang="en-US" sz="2800" i="1" dirty="0" smtClean="0">
                        <a:latin typeface="Cambria Math" panose="02040503050406030204" pitchFamily="18" charset="0"/>
                      </a:rPr>
                      <m:t>𝐷</m:t>
                    </m:r>
                    <m:r>
                      <a:rPr lang="en-US" sz="2800" i="1" dirty="0" smtClean="0">
                        <a:latin typeface="Cambria Math" panose="02040503050406030204" pitchFamily="18" charset="0"/>
                      </a:rPr>
                      <m:t>→</m:t>
                    </m:r>
                    <m:r>
                      <a:rPr lang="en-US" sz="2800" i="1" dirty="0" smtClean="0">
                        <a:solidFill>
                          <a:schemeClr val="tx1"/>
                        </a:solidFill>
                        <a:latin typeface="Cambria Math"/>
                        <a:ea typeface="Cambria Math"/>
                        <a:cs typeface="Calibri" pitchFamily="34" charset="0"/>
                      </a:rPr>
                      <m:t>ℝ</m:t>
                    </m:r>
                  </m:oMath>
                </a14:m>
                <a:r>
                  <a:rPr lang="en-US" sz="2800" dirty="0" smtClean="0"/>
                  <a:t> is </a:t>
                </a:r>
                <a:r>
                  <a:rPr lang="en-US" sz="2800" dirty="0" smtClean="0">
                    <a:solidFill>
                      <a:srgbClr val="FF0000"/>
                    </a:solidFill>
                  </a:rPr>
                  <a:t>monotone</a:t>
                </a:r>
              </a:p>
              <a:p>
                <a:pPr marL="0" indent="0">
                  <a:buNone/>
                </a:pPr>
                <a:r>
                  <a:rPr lang="en-US" sz="2800" dirty="0"/>
                  <a:t> </a:t>
                </a:r>
                <a:r>
                  <a:rPr lang="en-US" sz="2800" dirty="0" smtClean="0"/>
                  <a:t> if increasing a coordinate of </a:t>
                </a:r>
                <a14:m>
                  <m:oMath xmlns:m="http://schemas.openxmlformats.org/officeDocument/2006/math">
                    <m:r>
                      <a:rPr lang="en-US" sz="2800" i="1" dirty="0" smtClean="0">
                        <a:latin typeface="Cambria Math" panose="02040503050406030204" pitchFamily="18" charset="0"/>
                      </a:rPr>
                      <m:t>𝑥</m:t>
                    </m:r>
                  </m:oMath>
                </a14:m>
                <a:r>
                  <a:rPr lang="en-US" sz="2800" dirty="0" smtClean="0"/>
                  <a:t> does</a:t>
                </a:r>
              </a:p>
              <a:p>
                <a:pPr marL="0" indent="0">
                  <a:buNone/>
                </a:pPr>
                <a:r>
                  <a:rPr lang="en-US" sz="2800" dirty="0" smtClean="0"/>
                  <a:t>  not decrease </a:t>
                </a:r>
                <a14:m>
                  <m:oMath xmlns:m="http://schemas.openxmlformats.org/officeDocument/2006/math">
                    <m:r>
                      <a:rPr lang="en-US" sz="2800" i="1" dirty="0" smtClean="0">
                        <a:latin typeface="Cambria Math" panose="02040503050406030204" pitchFamily="18" charset="0"/>
                      </a:rPr>
                      <m:t>𝑓</m:t>
                    </m:r>
                    <m:d>
                      <m:dPr>
                        <m:ctrlPr>
                          <a:rPr lang="en-US" sz="2800" i="1" dirty="0" smtClean="0">
                            <a:latin typeface="Cambria Math"/>
                          </a:rPr>
                        </m:ctrlPr>
                      </m:dPr>
                      <m:e>
                        <m:r>
                          <a:rPr lang="en-US" sz="2800" i="1" dirty="0" smtClean="0">
                            <a:latin typeface="Cambria Math" panose="02040503050406030204" pitchFamily="18" charset="0"/>
                          </a:rPr>
                          <m:t>𝑥</m:t>
                        </m:r>
                      </m:e>
                    </m:d>
                    <m:r>
                      <a:rPr lang="en-US" sz="2800" b="0" i="1" dirty="0" smtClean="0">
                        <a:latin typeface="Cambria Math" panose="02040503050406030204" pitchFamily="18" charset="0"/>
                      </a:rPr>
                      <m:t>.</m:t>
                    </m:r>
                  </m:oMath>
                </a14:m>
                <a:endParaRPr lang="en-US" sz="2800" dirty="0"/>
              </a:p>
              <a:p>
                <a:pPr>
                  <a:lnSpc>
                    <a:spcPct val="170000"/>
                  </a:lnSpc>
                </a:pPr>
                <a:r>
                  <a:rPr lang="en-US" sz="2800" dirty="0" smtClean="0"/>
                  <a:t>Special case </a:t>
                </a:r>
                <a14:m>
                  <m:oMath xmlns:m="http://schemas.openxmlformats.org/officeDocument/2006/math">
                    <m:r>
                      <a:rPr lang="en-US" sz="2800" i="1" dirty="0" smtClean="0">
                        <a:latin typeface="Cambria Math" panose="02040503050406030204" pitchFamily="18" charset="0"/>
                      </a:rPr>
                      <m:t>𝑑</m:t>
                    </m:r>
                    <m:r>
                      <a:rPr lang="en-US" sz="2800" i="1" dirty="0" smtClean="0">
                        <a:latin typeface="Cambria Math" panose="02040503050406030204" pitchFamily="18" charset="0"/>
                      </a:rPr>
                      <m:t>=1</m:t>
                    </m:r>
                  </m:oMath>
                </a14:m>
                <a:endParaRPr lang="en-US" sz="2800" dirty="0" smtClean="0"/>
              </a:p>
              <a:p>
                <a:pPr marL="0" indent="0">
                  <a:buNone/>
                </a:pPr>
                <a:r>
                  <a:rPr lang="en-US" sz="2800" dirty="0" smtClean="0"/>
                  <a:t>  </a:t>
                </a:r>
                <a14:m>
                  <m:oMath xmlns:m="http://schemas.openxmlformats.org/officeDocument/2006/math">
                    <m:r>
                      <a:rPr lang="en-US" sz="2800" i="1" dirty="0">
                        <a:latin typeface="Cambria Math" panose="02040503050406030204" pitchFamily="18" charset="0"/>
                      </a:rPr>
                      <m:t>𝑓</m:t>
                    </m:r>
                    <m:r>
                      <a:rPr lang="en-US" sz="2800" i="1" dirty="0">
                        <a:latin typeface="Cambria Math" panose="02040503050406030204" pitchFamily="18" charset="0"/>
                      </a:rPr>
                      <m:t>:[</m:t>
                    </m:r>
                    <m:r>
                      <a:rPr lang="en-US" sz="2800" b="0" i="1" dirty="0" smtClean="0">
                        <a:latin typeface="Cambria Math" panose="02040503050406030204" pitchFamily="18" charset="0"/>
                      </a:rPr>
                      <m:t>𝑛</m:t>
                    </m:r>
                    <m:r>
                      <a:rPr lang="en-US" sz="2800" b="0" i="1" dirty="0" smtClean="0">
                        <a:latin typeface="Cambria Math" panose="02040503050406030204" pitchFamily="18" charset="0"/>
                      </a:rPr>
                      <m:t>]→</m:t>
                    </m:r>
                    <m:r>
                      <a:rPr lang="en-US" sz="2800" i="1" dirty="0" smtClean="0">
                        <a:latin typeface="Cambria Math"/>
                        <a:ea typeface="Cambria Math"/>
                        <a:cs typeface="Calibri" pitchFamily="34" charset="0"/>
                      </a:rPr>
                      <m:t>ℝ</m:t>
                    </m:r>
                  </m:oMath>
                </a14:m>
                <a:r>
                  <a:rPr lang="en-US" sz="2800" dirty="0" smtClean="0"/>
                  <a:t> is monotone </a:t>
                </a:r>
                <a14:m>
                  <m:oMath xmlns:m="http://schemas.openxmlformats.org/officeDocument/2006/math">
                    <m:r>
                      <a:rPr lang="en-US" sz="2800" b="0" i="1" dirty="0" smtClean="0">
                        <a:latin typeface="Cambria Math" panose="02040503050406030204" pitchFamily="18" charset="0"/>
                      </a:rPr>
                      <m:t>⇔</m:t>
                    </m:r>
                  </m:oMath>
                </a14:m>
                <a:r>
                  <a:rPr lang="en-US" sz="2800" dirty="0" smtClean="0"/>
                  <a:t>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a:rPr>
                        </m:ctrlPr>
                      </m:dPr>
                      <m:e>
                        <m:r>
                          <a:rPr lang="en-US" sz="2800" b="0" i="1" smtClean="0">
                            <a:latin typeface="Cambria Math" panose="02040503050406030204" pitchFamily="18" charset="0"/>
                          </a:rPr>
                          <m:t>1</m:t>
                        </m:r>
                      </m:e>
                    </m:d>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𝑛</m:t>
                    </m:r>
                    <m:r>
                      <a:rPr lang="en-US" sz="2800" b="0" i="1" smtClean="0">
                        <a:latin typeface="Cambria Math" panose="02040503050406030204" pitchFamily="18" charset="0"/>
                      </a:rPr>
                      <m:t>)</m:t>
                    </m:r>
                  </m:oMath>
                </a14:m>
                <a:r>
                  <a:rPr lang="en-US" sz="2800" dirty="0" smtClean="0"/>
                  <a:t> is sorted.</a:t>
                </a:r>
              </a:p>
              <a:p>
                <a:pPr marL="0" lvl="1" indent="0">
                  <a:buNone/>
                </a:pPr>
                <a:endParaRPr lang="en-US" sz="2800" dirty="0" smtClean="0"/>
              </a:p>
              <a:p>
                <a:pPr marL="0" lvl="1" indent="0">
                  <a:buNone/>
                </a:pPr>
                <a:r>
                  <a:rPr lang="en-US" sz="2800" dirty="0" smtClean="0"/>
                  <a:t>One of the most studied properties in property testing </a:t>
                </a:r>
                <a:r>
                  <a:rPr lang="en-US" sz="1600" dirty="0" smtClean="0">
                    <a:solidFill>
                      <a:srgbClr val="990033"/>
                    </a:solidFill>
                  </a:rPr>
                  <a:t>[</a:t>
                </a:r>
                <a:r>
                  <a:rPr lang="en-US" sz="1600" dirty="0" err="1">
                    <a:solidFill>
                      <a:srgbClr val="990033"/>
                    </a:solidFill>
                  </a:rPr>
                  <a:t>Ergün</a:t>
                </a:r>
                <a:r>
                  <a:rPr lang="en-US" sz="1600" dirty="0">
                    <a:solidFill>
                      <a:srgbClr val="990033"/>
                    </a:solidFill>
                  </a:rPr>
                  <a:t> </a:t>
                </a:r>
                <a:r>
                  <a:rPr lang="en-US" sz="1600" dirty="0" err="1">
                    <a:solidFill>
                      <a:srgbClr val="990033"/>
                    </a:solidFill>
                  </a:rPr>
                  <a:t>Kannan</a:t>
                </a:r>
                <a:r>
                  <a:rPr lang="en-US" sz="1600" dirty="0">
                    <a:solidFill>
                      <a:srgbClr val="990033"/>
                    </a:solidFill>
                  </a:rPr>
                  <a:t> Kumar </a:t>
                </a:r>
                <a:r>
                  <a:rPr lang="en-US" sz="1600" dirty="0" err="1">
                    <a:solidFill>
                      <a:srgbClr val="990033"/>
                    </a:solidFill>
                  </a:rPr>
                  <a:t>Rubinfeld</a:t>
                </a:r>
                <a:r>
                  <a:rPr lang="en-US" sz="1600" dirty="0">
                    <a:solidFill>
                      <a:srgbClr val="990033"/>
                    </a:solidFill>
                  </a:rPr>
                  <a:t> </a:t>
                </a:r>
                <a:r>
                  <a:rPr lang="en-US" sz="1600" dirty="0" err="1">
                    <a:solidFill>
                      <a:srgbClr val="990033"/>
                    </a:solidFill>
                  </a:rPr>
                  <a:t>Viswanathan</a:t>
                </a:r>
                <a:r>
                  <a:rPr lang="en-US" sz="1600" dirty="0">
                    <a:solidFill>
                      <a:srgbClr val="990033"/>
                    </a:solidFill>
                  </a:rPr>
                  <a:t> </a:t>
                </a:r>
                <a:r>
                  <a:rPr lang="en-US" sz="1600" dirty="0" smtClean="0">
                    <a:solidFill>
                      <a:srgbClr val="990033"/>
                    </a:solidFill>
                  </a:rPr>
                  <a:t>, </a:t>
                </a:r>
                <a:r>
                  <a:rPr lang="en-US" sz="1600" dirty="0" err="1" smtClean="0">
                    <a:solidFill>
                      <a:srgbClr val="990033"/>
                    </a:solidFill>
                  </a:rPr>
                  <a:t>Goldreich</a:t>
                </a:r>
                <a:r>
                  <a:rPr lang="en-US" sz="1600" dirty="0" smtClean="0">
                    <a:solidFill>
                      <a:srgbClr val="990033"/>
                    </a:solidFill>
                  </a:rPr>
                  <a:t> </a:t>
                </a:r>
                <a:r>
                  <a:rPr lang="en-US" sz="1600" dirty="0" err="1">
                    <a:solidFill>
                      <a:srgbClr val="990033"/>
                    </a:solidFill>
                  </a:rPr>
                  <a:t>Goldwasser</a:t>
                </a:r>
                <a:r>
                  <a:rPr lang="en-US" sz="1600" dirty="0">
                    <a:solidFill>
                      <a:srgbClr val="990033"/>
                    </a:solidFill>
                  </a:rPr>
                  <a:t> Lehman Ron, </a:t>
                </a:r>
                <a:r>
                  <a:rPr lang="en-US" sz="1600" dirty="0" err="1">
                    <a:solidFill>
                      <a:srgbClr val="990033"/>
                    </a:solidFill>
                  </a:rPr>
                  <a:t>Dodis</a:t>
                </a:r>
                <a:r>
                  <a:rPr lang="en-US" sz="1600" dirty="0">
                    <a:solidFill>
                      <a:srgbClr val="990033"/>
                    </a:solidFill>
                  </a:rPr>
                  <a:t> </a:t>
                </a:r>
                <a:r>
                  <a:rPr lang="en-US" sz="1600" dirty="0" err="1">
                    <a:solidFill>
                      <a:srgbClr val="990033"/>
                    </a:solidFill>
                  </a:rPr>
                  <a:t>Goldreich</a:t>
                </a:r>
                <a:r>
                  <a:rPr lang="en-US" sz="1600" dirty="0">
                    <a:solidFill>
                      <a:srgbClr val="990033"/>
                    </a:solidFill>
                  </a:rPr>
                  <a:t> </a:t>
                </a:r>
                <a:r>
                  <a:rPr lang="en-US" sz="1600" dirty="0" smtClean="0">
                    <a:solidFill>
                      <a:srgbClr val="990033"/>
                    </a:solidFill>
                  </a:rPr>
                  <a:t>Lehman </a:t>
                </a:r>
                <a:r>
                  <a:rPr lang="en-US" sz="1600" dirty="0" err="1" smtClean="0">
                    <a:solidFill>
                      <a:srgbClr val="990033"/>
                    </a:solidFill>
                  </a:rPr>
                  <a:t>Raskhodnikova</a:t>
                </a:r>
                <a:r>
                  <a:rPr lang="en-US" sz="1600" dirty="0" smtClean="0">
                    <a:solidFill>
                      <a:srgbClr val="990033"/>
                    </a:solidFill>
                  </a:rPr>
                  <a:t> Ron </a:t>
                </a:r>
                <a:r>
                  <a:rPr lang="en-US" sz="1600" dirty="0" err="1">
                    <a:solidFill>
                      <a:srgbClr val="990033"/>
                    </a:solidFill>
                  </a:rPr>
                  <a:t>Samorodnitsky</a:t>
                </a:r>
                <a:r>
                  <a:rPr lang="en-US" sz="1600" dirty="0">
                    <a:solidFill>
                      <a:srgbClr val="990033"/>
                    </a:solidFill>
                  </a:rPr>
                  <a:t>, </a:t>
                </a:r>
                <a:r>
                  <a:rPr lang="en-US" sz="1600" dirty="0" err="1" smtClean="0">
                    <a:solidFill>
                      <a:srgbClr val="990033"/>
                    </a:solidFill>
                  </a:rPr>
                  <a:t>Batu</a:t>
                </a:r>
                <a:r>
                  <a:rPr lang="en-US" sz="1600" dirty="0" smtClean="0">
                    <a:solidFill>
                      <a:srgbClr val="990033"/>
                    </a:solidFill>
                  </a:rPr>
                  <a:t> </a:t>
                </a:r>
                <a:r>
                  <a:rPr lang="en-US" sz="1600" dirty="0" err="1" smtClean="0">
                    <a:solidFill>
                      <a:srgbClr val="990033"/>
                    </a:solidFill>
                  </a:rPr>
                  <a:t>Rubinfeld</a:t>
                </a:r>
                <a:r>
                  <a:rPr lang="en-US" sz="1600" dirty="0" smtClean="0">
                    <a:solidFill>
                      <a:srgbClr val="990033"/>
                    </a:solidFill>
                  </a:rPr>
                  <a:t> White, Fischer </a:t>
                </a:r>
                <a:r>
                  <a:rPr lang="en-US" sz="1600" dirty="0">
                    <a:solidFill>
                      <a:srgbClr val="990033"/>
                    </a:solidFill>
                  </a:rPr>
                  <a:t>Lehman </a:t>
                </a:r>
                <a:r>
                  <a:rPr lang="en-US" sz="1600" dirty="0" smtClean="0">
                    <a:solidFill>
                      <a:srgbClr val="990033"/>
                    </a:solidFill>
                  </a:rPr>
                  <a:t>Newman </a:t>
                </a:r>
                <a:r>
                  <a:rPr lang="en-US" sz="1600" dirty="0" err="1" smtClean="0">
                    <a:solidFill>
                      <a:srgbClr val="990033"/>
                    </a:solidFill>
                  </a:rPr>
                  <a:t>Raskhodnikova</a:t>
                </a:r>
                <a:r>
                  <a:rPr lang="en-US" sz="1600" dirty="0" smtClean="0">
                    <a:solidFill>
                      <a:srgbClr val="990033"/>
                    </a:solidFill>
                  </a:rPr>
                  <a:t> </a:t>
                </a:r>
                <a:r>
                  <a:rPr lang="en-US" sz="1600" dirty="0" err="1" smtClean="0">
                    <a:solidFill>
                      <a:srgbClr val="990033"/>
                    </a:solidFill>
                  </a:rPr>
                  <a:t>Rubinfeld</a:t>
                </a:r>
                <a:r>
                  <a:rPr lang="en-US" sz="1600" dirty="0" smtClean="0">
                    <a:solidFill>
                      <a:srgbClr val="990033"/>
                    </a:solidFill>
                  </a:rPr>
                  <a:t> </a:t>
                </a:r>
                <a:r>
                  <a:rPr lang="en-US" sz="1600" dirty="0" err="1">
                    <a:solidFill>
                      <a:srgbClr val="990033"/>
                    </a:solidFill>
                  </a:rPr>
                  <a:t>Samorodnitsky</a:t>
                </a:r>
                <a:r>
                  <a:rPr lang="en-US" sz="1600" dirty="0" smtClean="0">
                    <a:solidFill>
                      <a:srgbClr val="990033"/>
                    </a:solidFill>
                  </a:rPr>
                  <a:t>, </a:t>
                </a:r>
                <a:r>
                  <a:rPr lang="en-US" sz="1600" dirty="0">
                    <a:solidFill>
                      <a:srgbClr val="990033"/>
                    </a:solidFill>
                  </a:rPr>
                  <a:t>Fischer, Halevy </a:t>
                </a:r>
                <a:r>
                  <a:rPr lang="en-US" sz="1600" dirty="0" err="1" smtClean="0">
                    <a:solidFill>
                      <a:srgbClr val="990033"/>
                    </a:solidFill>
                  </a:rPr>
                  <a:t>Kushilevitz</a:t>
                </a:r>
                <a:r>
                  <a:rPr lang="en-US" sz="1600" dirty="0">
                    <a:solidFill>
                      <a:srgbClr val="990033"/>
                    </a:solidFill>
                  </a:rPr>
                  <a:t>, </a:t>
                </a:r>
                <a:r>
                  <a:rPr lang="en-US" sz="1600" dirty="0" smtClean="0">
                    <a:solidFill>
                      <a:srgbClr val="990033"/>
                    </a:solidFill>
                  </a:rPr>
                  <a:t>Bhattacharyya </a:t>
                </a:r>
                <a:r>
                  <a:rPr lang="en-US" sz="1600" dirty="0" err="1" smtClean="0">
                    <a:solidFill>
                      <a:srgbClr val="990033"/>
                    </a:solidFill>
                  </a:rPr>
                  <a:t>Grigorescu</a:t>
                </a:r>
                <a:r>
                  <a:rPr lang="en-US" sz="1600" dirty="0" smtClean="0">
                    <a:solidFill>
                      <a:srgbClr val="990033"/>
                    </a:solidFill>
                  </a:rPr>
                  <a:t> Jung </a:t>
                </a:r>
                <a:r>
                  <a:rPr lang="en-US" sz="1600" dirty="0" err="1" smtClean="0">
                    <a:solidFill>
                      <a:srgbClr val="990033"/>
                    </a:solidFill>
                  </a:rPr>
                  <a:t>Raskhodnikova</a:t>
                </a:r>
                <a:r>
                  <a:rPr lang="en-US" sz="1600" dirty="0" smtClean="0">
                    <a:solidFill>
                      <a:srgbClr val="990033"/>
                    </a:solidFill>
                  </a:rPr>
                  <a:t>  Woodruff, ..., </a:t>
                </a:r>
                <a:r>
                  <a:rPr lang="en-US" sz="1600" dirty="0" err="1" smtClean="0">
                    <a:solidFill>
                      <a:srgbClr val="990033"/>
                    </a:solidFill>
                  </a:rPr>
                  <a:t>Chakrabarty</a:t>
                </a:r>
                <a:r>
                  <a:rPr lang="en-US" sz="1600" dirty="0" smtClean="0">
                    <a:solidFill>
                      <a:srgbClr val="990033"/>
                    </a:solidFill>
                  </a:rPr>
                  <a:t> </a:t>
                </a:r>
                <a:r>
                  <a:rPr lang="en-US" sz="1600" dirty="0" err="1" smtClean="0">
                    <a:solidFill>
                      <a:srgbClr val="990033"/>
                    </a:solidFill>
                  </a:rPr>
                  <a:t>Seshadhri</a:t>
                </a:r>
                <a:r>
                  <a:rPr lang="en-US" sz="1600" dirty="0">
                    <a:solidFill>
                      <a:srgbClr val="990033"/>
                    </a:solidFill>
                  </a:rPr>
                  <a:t>, </a:t>
                </a:r>
                <a:r>
                  <a:rPr lang="en-US" sz="1600" dirty="0" err="1" smtClean="0">
                    <a:solidFill>
                      <a:srgbClr val="990033"/>
                    </a:solidFill>
                  </a:rPr>
                  <a:t>Blais</a:t>
                </a:r>
                <a:r>
                  <a:rPr lang="en-US" sz="1600" dirty="0" smtClean="0">
                    <a:solidFill>
                      <a:srgbClr val="990033"/>
                    </a:solidFill>
                  </a:rPr>
                  <a:t>, </a:t>
                </a:r>
                <a:r>
                  <a:rPr lang="en-US" sz="1600" dirty="0" err="1" smtClean="0">
                    <a:solidFill>
                      <a:srgbClr val="990033"/>
                    </a:solidFill>
                  </a:rPr>
                  <a:t>Raskhodnikova</a:t>
                </a:r>
                <a:r>
                  <a:rPr lang="en-US" sz="1600" dirty="0" smtClean="0">
                    <a:solidFill>
                      <a:srgbClr val="990033"/>
                    </a:solidFill>
                  </a:rPr>
                  <a:t> </a:t>
                </a:r>
                <a:r>
                  <a:rPr lang="en-US" sz="1600" dirty="0" err="1" smtClean="0">
                    <a:solidFill>
                      <a:srgbClr val="990033"/>
                    </a:solidFill>
                  </a:rPr>
                  <a:t>Yaroslavtsev</a:t>
                </a:r>
                <a:r>
                  <a:rPr lang="en-US" sz="1600" dirty="0" smtClean="0">
                    <a:solidFill>
                      <a:srgbClr val="990033"/>
                    </a:solidFill>
                  </a:rPr>
                  <a:t>, </a:t>
                </a:r>
                <a:r>
                  <a:rPr lang="en-US" sz="1600" dirty="0" err="1">
                    <a:solidFill>
                      <a:srgbClr val="990033"/>
                    </a:solidFill>
                  </a:rPr>
                  <a:t>Chakrabarty</a:t>
                </a:r>
                <a:r>
                  <a:rPr lang="en-US" sz="1600" dirty="0">
                    <a:solidFill>
                      <a:srgbClr val="990033"/>
                    </a:solidFill>
                  </a:rPr>
                  <a:t> </a:t>
                </a:r>
                <a:r>
                  <a:rPr lang="en-US" sz="1600" dirty="0" smtClean="0">
                    <a:solidFill>
                      <a:srgbClr val="990033"/>
                    </a:solidFill>
                  </a:rPr>
                  <a:t>Dixit </a:t>
                </a:r>
                <a:r>
                  <a:rPr lang="en-US" sz="1600" dirty="0" err="1" smtClean="0">
                    <a:solidFill>
                      <a:srgbClr val="990033"/>
                    </a:solidFill>
                  </a:rPr>
                  <a:t>Jha</a:t>
                </a:r>
                <a:r>
                  <a:rPr lang="en-US" sz="1600" dirty="0" smtClean="0">
                    <a:solidFill>
                      <a:srgbClr val="990033"/>
                    </a:solidFill>
                  </a:rPr>
                  <a:t> </a:t>
                </a:r>
                <a:r>
                  <a:rPr lang="en-US" sz="1600" dirty="0" err="1">
                    <a:solidFill>
                      <a:srgbClr val="990033"/>
                    </a:solidFill>
                  </a:rPr>
                  <a:t>Seshadhri</a:t>
                </a:r>
                <a:r>
                  <a:rPr lang="en-US" sz="1600" dirty="0">
                    <a:solidFill>
                      <a:srgbClr val="990033"/>
                    </a:solidFill>
                  </a:rPr>
                  <a:t>]</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610600" cy="4724400"/>
              </a:xfrm>
              <a:blipFill rotWithShape="1">
                <a:blip r:embed="rId2"/>
                <a:stretch>
                  <a:fillRect l="-1203" t="-1677"/>
                </a:stretch>
              </a:blipFill>
            </p:spPr>
            <p:txBody>
              <a:bodyPr/>
              <a:lstStyle/>
              <a:p>
                <a:r>
                  <a:rPr lang="en-US">
                    <a:noFill/>
                  </a:rPr>
                  <a:t> </a:t>
                </a:r>
              </a:p>
            </p:txBody>
          </p:sp>
        </mc:Fallback>
      </mc:AlternateContent>
      <p:grpSp>
        <p:nvGrpSpPr>
          <p:cNvPr id="198" name="Group 197"/>
          <p:cNvGrpSpPr/>
          <p:nvPr/>
        </p:nvGrpSpPr>
        <p:grpSpPr>
          <a:xfrm>
            <a:off x="6377620" y="1402359"/>
            <a:ext cx="2519114" cy="2695941"/>
            <a:chOff x="5811765" y="1421630"/>
            <a:chExt cx="2950764" cy="2898089"/>
          </a:xfrm>
        </p:grpSpPr>
        <p:grpSp>
          <p:nvGrpSpPr>
            <p:cNvPr id="183" name="Group 182"/>
            <p:cNvGrpSpPr/>
            <p:nvPr/>
          </p:nvGrpSpPr>
          <p:grpSpPr>
            <a:xfrm>
              <a:off x="6278058" y="2548208"/>
              <a:ext cx="1410652" cy="0"/>
              <a:chOff x="6156325" y="2384435"/>
              <a:chExt cx="1410652" cy="0"/>
            </a:xfrm>
          </p:grpSpPr>
          <p:sp>
            <p:nvSpPr>
              <p:cNvPr id="28" name="Line 17"/>
              <p:cNvSpPr>
                <a:spLocks noChangeShapeType="1"/>
              </p:cNvSpPr>
              <p:nvPr/>
            </p:nvSpPr>
            <p:spPr bwMode="auto">
              <a:xfrm>
                <a:off x="6156325"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 name="Line 17"/>
              <p:cNvSpPr>
                <a:spLocks noChangeShapeType="1"/>
              </p:cNvSpPr>
              <p:nvPr/>
            </p:nvSpPr>
            <p:spPr bwMode="auto">
              <a:xfrm>
                <a:off x="6625441"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7"/>
              <p:cNvSpPr>
                <a:spLocks noChangeShapeType="1"/>
              </p:cNvSpPr>
              <p:nvPr/>
            </p:nvSpPr>
            <p:spPr bwMode="auto">
              <a:xfrm>
                <a:off x="7094557"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4" name="Group 183"/>
            <p:cNvGrpSpPr/>
            <p:nvPr/>
          </p:nvGrpSpPr>
          <p:grpSpPr>
            <a:xfrm>
              <a:off x="6514030" y="2304861"/>
              <a:ext cx="1410652" cy="0"/>
              <a:chOff x="6156325" y="2384435"/>
              <a:chExt cx="1410652" cy="0"/>
            </a:xfrm>
          </p:grpSpPr>
          <p:sp>
            <p:nvSpPr>
              <p:cNvPr id="185" name="Line 17"/>
              <p:cNvSpPr>
                <a:spLocks noChangeShapeType="1"/>
              </p:cNvSpPr>
              <p:nvPr/>
            </p:nvSpPr>
            <p:spPr bwMode="auto">
              <a:xfrm>
                <a:off x="6156325"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6" name="Line 17"/>
              <p:cNvSpPr>
                <a:spLocks noChangeShapeType="1"/>
              </p:cNvSpPr>
              <p:nvPr/>
            </p:nvSpPr>
            <p:spPr bwMode="auto">
              <a:xfrm>
                <a:off x="6625441"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7" name="Line 17"/>
              <p:cNvSpPr>
                <a:spLocks noChangeShapeType="1"/>
              </p:cNvSpPr>
              <p:nvPr/>
            </p:nvSpPr>
            <p:spPr bwMode="auto">
              <a:xfrm>
                <a:off x="7094557"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8" name="Group 187"/>
            <p:cNvGrpSpPr/>
            <p:nvPr/>
          </p:nvGrpSpPr>
          <p:grpSpPr>
            <a:xfrm>
              <a:off x="6750002" y="2061514"/>
              <a:ext cx="1410652" cy="0"/>
              <a:chOff x="6156325" y="2384435"/>
              <a:chExt cx="1410652" cy="0"/>
            </a:xfrm>
          </p:grpSpPr>
          <p:sp>
            <p:nvSpPr>
              <p:cNvPr id="189" name="Line 17"/>
              <p:cNvSpPr>
                <a:spLocks noChangeShapeType="1"/>
              </p:cNvSpPr>
              <p:nvPr/>
            </p:nvSpPr>
            <p:spPr bwMode="auto">
              <a:xfrm>
                <a:off x="6156325"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0" name="Line 17"/>
              <p:cNvSpPr>
                <a:spLocks noChangeShapeType="1"/>
              </p:cNvSpPr>
              <p:nvPr/>
            </p:nvSpPr>
            <p:spPr bwMode="auto">
              <a:xfrm>
                <a:off x="6625441"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1" name="Line 17"/>
              <p:cNvSpPr>
                <a:spLocks noChangeShapeType="1"/>
              </p:cNvSpPr>
              <p:nvPr/>
            </p:nvSpPr>
            <p:spPr bwMode="auto">
              <a:xfrm>
                <a:off x="7094557"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2" name="Group 191"/>
            <p:cNvGrpSpPr/>
            <p:nvPr/>
          </p:nvGrpSpPr>
          <p:grpSpPr>
            <a:xfrm>
              <a:off x="6985974" y="1818167"/>
              <a:ext cx="1410652" cy="0"/>
              <a:chOff x="6156325" y="2384435"/>
              <a:chExt cx="1410652" cy="0"/>
            </a:xfrm>
          </p:grpSpPr>
          <p:sp>
            <p:nvSpPr>
              <p:cNvPr id="193" name="Line 17"/>
              <p:cNvSpPr>
                <a:spLocks noChangeShapeType="1"/>
              </p:cNvSpPr>
              <p:nvPr/>
            </p:nvSpPr>
            <p:spPr bwMode="auto">
              <a:xfrm>
                <a:off x="6156325"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4" name="Line 17"/>
              <p:cNvSpPr>
                <a:spLocks noChangeShapeType="1"/>
              </p:cNvSpPr>
              <p:nvPr/>
            </p:nvSpPr>
            <p:spPr bwMode="auto">
              <a:xfrm>
                <a:off x="6625441"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5" name="Line 17"/>
              <p:cNvSpPr>
                <a:spLocks noChangeShapeType="1"/>
              </p:cNvSpPr>
              <p:nvPr/>
            </p:nvSpPr>
            <p:spPr bwMode="auto">
              <a:xfrm>
                <a:off x="7094557" y="2384435"/>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0" name="Group 79"/>
            <p:cNvGrpSpPr/>
            <p:nvPr/>
          </p:nvGrpSpPr>
          <p:grpSpPr>
            <a:xfrm>
              <a:off x="7685888" y="2548209"/>
              <a:ext cx="2" cy="1336984"/>
              <a:chOff x="6156326" y="2163212"/>
              <a:chExt cx="2" cy="1336984"/>
            </a:xfrm>
          </p:grpSpPr>
          <p:sp>
            <p:nvSpPr>
              <p:cNvPr id="81"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3"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1" name="Group 170"/>
            <p:cNvGrpSpPr/>
            <p:nvPr/>
          </p:nvGrpSpPr>
          <p:grpSpPr>
            <a:xfrm>
              <a:off x="7926777" y="2309778"/>
              <a:ext cx="2" cy="1336984"/>
              <a:chOff x="6156326" y="2163212"/>
              <a:chExt cx="2" cy="1336984"/>
            </a:xfrm>
          </p:grpSpPr>
          <p:sp>
            <p:nvSpPr>
              <p:cNvPr id="172"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3"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4"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5" name="Group 174"/>
            <p:cNvGrpSpPr/>
            <p:nvPr/>
          </p:nvGrpSpPr>
          <p:grpSpPr>
            <a:xfrm>
              <a:off x="8167666" y="2071347"/>
              <a:ext cx="2" cy="1336984"/>
              <a:chOff x="6156326" y="2163212"/>
              <a:chExt cx="2" cy="1336984"/>
            </a:xfrm>
          </p:grpSpPr>
          <p:sp>
            <p:nvSpPr>
              <p:cNvPr id="176"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7"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8"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9" name="Group 178"/>
            <p:cNvGrpSpPr/>
            <p:nvPr/>
          </p:nvGrpSpPr>
          <p:grpSpPr>
            <a:xfrm>
              <a:off x="8408556" y="1832916"/>
              <a:ext cx="2" cy="1336984"/>
              <a:chOff x="6156326" y="2163212"/>
              <a:chExt cx="2" cy="1336984"/>
            </a:xfrm>
          </p:grpSpPr>
          <p:sp>
            <p:nvSpPr>
              <p:cNvPr id="180"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1"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2"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3" name="Rectangle 63"/>
            <p:cNvSpPr>
              <a:spLocks noChangeArrowheads="1"/>
            </p:cNvSpPr>
            <p:nvPr/>
          </p:nvSpPr>
          <p:spPr bwMode="auto">
            <a:xfrm>
              <a:off x="5811765" y="3889608"/>
              <a:ext cx="1244037" cy="43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r>
                <a:rPr lang="en-US" altLang="en-US" i="0" dirty="0" smtClean="0">
                  <a:solidFill>
                    <a:srgbClr val="0000FF"/>
                  </a:solidFill>
                </a:rPr>
                <a:t>(1,1,1)</a:t>
              </a:r>
              <a:endParaRPr lang="en-US" altLang="en-US" i="0" dirty="0">
                <a:solidFill>
                  <a:srgbClr val="0000FF"/>
                </a:solidFill>
              </a:endParaRPr>
            </a:p>
          </p:txBody>
        </p:sp>
        <p:sp>
          <p:nvSpPr>
            <p:cNvPr id="39" name="Line 17"/>
            <p:cNvSpPr>
              <a:spLocks noChangeShapeType="1"/>
            </p:cNvSpPr>
            <p:nvPr/>
          </p:nvSpPr>
          <p:spPr bwMode="auto">
            <a:xfrm>
              <a:off x="6292806" y="2996039"/>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0" name="Line 17"/>
            <p:cNvSpPr>
              <a:spLocks noChangeShapeType="1"/>
            </p:cNvSpPr>
            <p:nvPr/>
          </p:nvSpPr>
          <p:spPr bwMode="auto">
            <a:xfrm>
              <a:off x="6292806" y="3443870"/>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 name="Line 17"/>
            <p:cNvSpPr>
              <a:spLocks noChangeShapeType="1"/>
            </p:cNvSpPr>
            <p:nvPr/>
          </p:nvSpPr>
          <p:spPr bwMode="auto">
            <a:xfrm>
              <a:off x="6292806" y="3891702"/>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63" name="Group 62"/>
            <p:cNvGrpSpPr/>
            <p:nvPr/>
          </p:nvGrpSpPr>
          <p:grpSpPr>
            <a:xfrm>
              <a:off x="6256004" y="2510165"/>
              <a:ext cx="74613" cy="1416708"/>
              <a:chOff x="6119523" y="2125168"/>
              <a:chExt cx="74613" cy="1416708"/>
            </a:xfrm>
          </p:grpSpPr>
          <p:sp>
            <p:nvSpPr>
              <p:cNvPr id="29"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2"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4" name="AutoShape 65"/>
              <p:cNvSpPr>
                <a:spLocks noChangeArrowheads="1"/>
              </p:cNvSpPr>
              <p:nvPr/>
            </p:nvSpPr>
            <p:spPr bwMode="auto">
              <a:xfrm>
                <a:off x="6119523" y="212516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35" name="AutoShape 65"/>
              <p:cNvSpPr>
                <a:spLocks noChangeArrowheads="1"/>
              </p:cNvSpPr>
              <p:nvPr/>
            </p:nvSpPr>
            <p:spPr bwMode="auto">
              <a:xfrm>
                <a:off x="6119523" y="2572533"/>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36" name="AutoShape 65"/>
              <p:cNvSpPr>
                <a:spLocks noChangeArrowheads="1"/>
              </p:cNvSpPr>
              <p:nvPr/>
            </p:nvSpPr>
            <p:spPr bwMode="auto">
              <a:xfrm>
                <a:off x="6119523" y="301989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37" name="AutoShape 65"/>
              <p:cNvSpPr>
                <a:spLocks noChangeArrowheads="1"/>
              </p:cNvSpPr>
              <p:nvPr/>
            </p:nvSpPr>
            <p:spPr bwMode="auto">
              <a:xfrm>
                <a:off x="6119523" y="3467263"/>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sp>
          <p:nvSpPr>
            <p:cNvPr id="45" name="Line 17"/>
            <p:cNvSpPr>
              <a:spLocks noChangeShapeType="1"/>
            </p:cNvSpPr>
            <p:nvPr/>
          </p:nvSpPr>
          <p:spPr bwMode="auto">
            <a:xfrm>
              <a:off x="6761922" y="2996039"/>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6" name="Line 17"/>
            <p:cNvSpPr>
              <a:spLocks noChangeShapeType="1"/>
            </p:cNvSpPr>
            <p:nvPr/>
          </p:nvSpPr>
          <p:spPr bwMode="auto">
            <a:xfrm>
              <a:off x="6761922" y="3443870"/>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7" name="Line 17"/>
            <p:cNvSpPr>
              <a:spLocks noChangeShapeType="1"/>
            </p:cNvSpPr>
            <p:nvPr/>
          </p:nvSpPr>
          <p:spPr bwMode="auto">
            <a:xfrm>
              <a:off x="6761922" y="3891702"/>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4" name="Line 17"/>
            <p:cNvSpPr>
              <a:spLocks noChangeShapeType="1"/>
            </p:cNvSpPr>
            <p:nvPr/>
          </p:nvSpPr>
          <p:spPr bwMode="auto">
            <a:xfrm>
              <a:off x="7231038" y="2996039"/>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 name="Line 17"/>
            <p:cNvSpPr>
              <a:spLocks noChangeShapeType="1"/>
            </p:cNvSpPr>
            <p:nvPr/>
          </p:nvSpPr>
          <p:spPr bwMode="auto">
            <a:xfrm>
              <a:off x="7231038" y="3443870"/>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6" name="Line 17"/>
            <p:cNvSpPr>
              <a:spLocks noChangeShapeType="1"/>
            </p:cNvSpPr>
            <p:nvPr/>
          </p:nvSpPr>
          <p:spPr bwMode="auto">
            <a:xfrm>
              <a:off x="7231038" y="3891702"/>
              <a:ext cx="472420" cy="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64" name="Group 63"/>
            <p:cNvGrpSpPr/>
            <p:nvPr/>
          </p:nvGrpSpPr>
          <p:grpSpPr>
            <a:xfrm>
              <a:off x="6720364" y="2510165"/>
              <a:ext cx="74613" cy="1416708"/>
              <a:chOff x="6119523" y="2125168"/>
              <a:chExt cx="74613" cy="1416708"/>
            </a:xfrm>
          </p:grpSpPr>
          <p:sp>
            <p:nvSpPr>
              <p:cNvPr id="65"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6"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7"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8" name="AutoShape 65"/>
              <p:cNvSpPr>
                <a:spLocks noChangeArrowheads="1"/>
              </p:cNvSpPr>
              <p:nvPr/>
            </p:nvSpPr>
            <p:spPr bwMode="auto">
              <a:xfrm>
                <a:off x="6119523" y="212516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69" name="AutoShape 65"/>
              <p:cNvSpPr>
                <a:spLocks noChangeArrowheads="1"/>
              </p:cNvSpPr>
              <p:nvPr/>
            </p:nvSpPr>
            <p:spPr bwMode="auto">
              <a:xfrm>
                <a:off x="6119523" y="2572533"/>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70" name="AutoShape 65"/>
              <p:cNvSpPr>
                <a:spLocks noChangeArrowheads="1"/>
              </p:cNvSpPr>
              <p:nvPr/>
            </p:nvSpPr>
            <p:spPr bwMode="auto">
              <a:xfrm>
                <a:off x="6119523" y="301989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71" name="AutoShape 65"/>
              <p:cNvSpPr>
                <a:spLocks noChangeArrowheads="1"/>
              </p:cNvSpPr>
              <p:nvPr/>
            </p:nvSpPr>
            <p:spPr bwMode="auto">
              <a:xfrm>
                <a:off x="6119523" y="3467263"/>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72" name="Group 71"/>
            <p:cNvGrpSpPr/>
            <p:nvPr/>
          </p:nvGrpSpPr>
          <p:grpSpPr>
            <a:xfrm>
              <a:off x="7184724" y="2510165"/>
              <a:ext cx="74613" cy="1416708"/>
              <a:chOff x="6119523" y="2125168"/>
              <a:chExt cx="74613" cy="1416708"/>
            </a:xfrm>
          </p:grpSpPr>
          <p:sp>
            <p:nvSpPr>
              <p:cNvPr id="73" name="Line 18"/>
              <p:cNvSpPr>
                <a:spLocks noChangeShapeType="1"/>
              </p:cNvSpPr>
              <p:nvPr/>
            </p:nvSpPr>
            <p:spPr bwMode="auto">
              <a:xfrm rot="16200000" flipV="1">
                <a:off x="5932412" y="2387126"/>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4" name="Line 18"/>
              <p:cNvSpPr>
                <a:spLocks noChangeShapeType="1"/>
              </p:cNvSpPr>
              <p:nvPr/>
            </p:nvSpPr>
            <p:spPr bwMode="auto">
              <a:xfrm rot="16200000" flipV="1">
                <a:off x="5932412" y="2831703"/>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5" name="Line 18"/>
              <p:cNvSpPr>
                <a:spLocks noChangeShapeType="1"/>
              </p:cNvSpPr>
              <p:nvPr/>
            </p:nvSpPr>
            <p:spPr bwMode="auto">
              <a:xfrm rot="16200000" flipV="1">
                <a:off x="5932412" y="3276280"/>
                <a:ext cx="447830"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6" name="AutoShape 65"/>
              <p:cNvSpPr>
                <a:spLocks noChangeArrowheads="1"/>
              </p:cNvSpPr>
              <p:nvPr/>
            </p:nvSpPr>
            <p:spPr bwMode="auto">
              <a:xfrm>
                <a:off x="6119523" y="212516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77" name="AutoShape 65"/>
              <p:cNvSpPr>
                <a:spLocks noChangeArrowheads="1"/>
              </p:cNvSpPr>
              <p:nvPr/>
            </p:nvSpPr>
            <p:spPr bwMode="auto">
              <a:xfrm>
                <a:off x="6119523" y="2572533"/>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78" name="AutoShape 65"/>
              <p:cNvSpPr>
                <a:spLocks noChangeArrowheads="1"/>
              </p:cNvSpPr>
              <p:nvPr/>
            </p:nvSpPr>
            <p:spPr bwMode="auto">
              <a:xfrm>
                <a:off x="6119523" y="301989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79" name="AutoShape 65"/>
              <p:cNvSpPr>
                <a:spLocks noChangeArrowheads="1"/>
              </p:cNvSpPr>
              <p:nvPr/>
            </p:nvSpPr>
            <p:spPr bwMode="auto">
              <a:xfrm>
                <a:off x="6119523" y="3467263"/>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21" name="Group 120"/>
            <p:cNvGrpSpPr/>
            <p:nvPr/>
          </p:nvGrpSpPr>
          <p:grpSpPr>
            <a:xfrm rot="2700000">
              <a:off x="6621263" y="1631439"/>
              <a:ext cx="74613" cy="1099622"/>
              <a:chOff x="8682294" y="2431549"/>
              <a:chExt cx="74613" cy="1099622"/>
            </a:xfrm>
          </p:grpSpPr>
          <p:sp>
            <p:nvSpPr>
              <p:cNvPr id="113"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4"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5"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6"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17"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18"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19"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22" name="Group 121"/>
            <p:cNvGrpSpPr/>
            <p:nvPr/>
          </p:nvGrpSpPr>
          <p:grpSpPr>
            <a:xfrm rot="2700000">
              <a:off x="7084170" y="1631439"/>
              <a:ext cx="74613" cy="1099622"/>
              <a:chOff x="8682294" y="2431549"/>
              <a:chExt cx="74613" cy="1099622"/>
            </a:xfrm>
          </p:grpSpPr>
          <p:sp>
            <p:nvSpPr>
              <p:cNvPr id="123"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4"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6"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27"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28"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29"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30" name="Group 129"/>
            <p:cNvGrpSpPr/>
            <p:nvPr/>
          </p:nvGrpSpPr>
          <p:grpSpPr>
            <a:xfrm rot="2700000">
              <a:off x="8009983" y="1631439"/>
              <a:ext cx="74613" cy="1099622"/>
              <a:chOff x="8682294" y="2431549"/>
              <a:chExt cx="74613" cy="1099622"/>
            </a:xfrm>
          </p:grpSpPr>
          <p:sp>
            <p:nvSpPr>
              <p:cNvPr id="131"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2"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3"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34"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35"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36"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37"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38" name="Group 137"/>
            <p:cNvGrpSpPr/>
            <p:nvPr/>
          </p:nvGrpSpPr>
          <p:grpSpPr>
            <a:xfrm rot="2700000">
              <a:off x="7547077" y="1631439"/>
              <a:ext cx="74613" cy="1099622"/>
              <a:chOff x="8682294" y="2431549"/>
              <a:chExt cx="74613" cy="1099622"/>
            </a:xfrm>
          </p:grpSpPr>
          <p:sp>
            <p:nvSpPr>
              <p:cNvPr id="139"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0"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1"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2"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43"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44"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45"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46" name="Group 145"/>
            <p:cNvGrpSpPr/>
            <p:nvPr/>
          </p:nvGrpSpPr>
          <p:grpSpPr>
            <a:xfrm rot="2700000">
              <a:off x="8009983" y="2080919"/>
              <a:ext cx="74613" cy="1099622"/>
              <a:chOff x="8682294" y="2431549"/>
              <a:chExt cx="74613" cy="1099622"/>
            </a:xfrm>
          </p:grpSpPr>
          <p:sp>
            <p:nvSpPr>
              <p:cNvPr id="147"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8"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9"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0"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51"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52"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53"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54" name="Group 153"/>
            <p:cNvGrpSpPr/>
            <p:nvPr/>
          </p:nvGrpSpPr>
          <p:grpSpPr>
            <a:xfrm rot="2700000">
              <a:off x="8009983" y="2530399"/>
              <a:ext cx="74613" cy="1099622"/>
              <a:chOff x="8682294" y="2431549"/>
              <a:chExt cx="74613" cy="1099622"/>
            </a:xfrm>
          </p:grpSpPr>
          <p:sp>
            <p:nvSpPr>
              <p:cNvPr id="155"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6"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7"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8"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59"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60"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61"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p:grpSp>
          <p:nvGrpSpPr>
            <p:cNvPr id="162" name="Group 161"/>
            <p:cNvGrpSpPr/>
            <p:nvPr/>
          </p:nvGrpSpPr>
          <p:grpSpPr>
            <a:xfrm rot="2700000">
              <a:off x="8009983" y="2979880"/>
              <a:ext cx="74613" cy="1099622"/>
              <a:chOff x="8682294" y="2431549"/>
              <a:chExt cx="74613" cy="1099622"/>
            </a:xfrm>
          </p:grpSpPr>
          <p:sp>
            <p:nvSpPr>
              <p:cNvPr id="163" name="Line 18"/>
              <p:cNvSpPr>
                <a:spLocks noChangeShapeType="1"/>
              </p:cNvSpPr>
              <p:nvPr/>
            </p:nvSpPr>
            <p:spPr bwMode="auto">
              <a:xfrm rot="16200000" flipV="1">
                <a:off x="8568222" y="2619062"/>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4" name="Line 18"/>
              <p:cNvSpPr>
                <a:spLocks noChangeShapeType="1"/>
              </p:cNvSpPr>
              <p:nvPr/>
            </p:nvSpPr>
            <p:spPr bwMode="auto">
              <a:xfrm rot="16200000" flipV="1">
                <a:off x="8568222" y="2975151"/>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5" name="Line 18"/>
              <p:cNvSpPr>
                <a:spLocks noChangeShapeType="1"/>
              </p:cNvSpPr>
              <p:nvPr/>
            </p:nvSpPr>
            <p:spPr bwMode="auto">
              <a:xfrm rot="16200000" flipV="1">
                <a:off x="8568222" y="3331240"/>
                <a:ext cx="301752" cy="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6" name="AutoShape 65"/>
              <p:cNvSpPr>
                <a:spLocks noChangeArrowheads="1"/>
              </p:cNvSpPr>
              <p:nvPr/>
            </p:nvSpPr>
            <p:spPr bwMode="auto">
              <a:xfrm>
                <a:off x="8682294" y="243154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67" name="AutoShape 65"/>
              <p:cNvSpPr>
                <a:spLocks noChangeArrowheads="1"/>
              </p:cNvSpPr>
              <p:nvPr/>
            </p:nvSpPr>
            <p:spPr bwMode="auto">
              <a:xfrm>
                <a:off x="8682294" y="277321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68" name="AutoShape 65"/>
              <p:cNvSpPr>
                <a:spLocks noChangeArrowheads="1"/>
              </p:cNvSpPr>
              <p:nvPr/>
            </p:nvSpPr>
            <p:spPr bwMode="auto">
              <a:xfrm>
                <a:off x="8682294" y="3114889"/>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sp>
            <p:nvSpPr>
              <p:cNvPr id="169" name="AutoShape 65"/>
              <p:cNvSpPr>
                <a:spLocks noChangeArrowheads="1"/>
              </p:cNvSpPr>
              <p:nvPr/>
            </p:nvSpPr>
            <p:spPr bwMode="auto">
              <a:xfrm>
                <a:off x="8682294" y="3456558"/>
                <a:ext cx="74613" cy="74613"/>
              </a:xfrm>
              <a:prstGeom prst="flowChartConnector">
                <a:avLst/>
              </a:prstGeom>
              <a:solidFill>
                <a:srgbClr val="0000FF"/>
              </a:solidFill>
              <a:ln w="12700">
                <a:solidFill>
                  <a:schemeClr val="tx1"/>
                </a:solidFill>
                <a:round/>
                <a:headEnd type="none" w="sm" len="sm"/>
                <a:tailEnd type="none" w="sm" len="sm"/>
              </a:ln>
            </p:spPr>
            <p:txBody>
              <a:bodyPr wrap="none" anchor="ct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endParaRPr lang="en-US" altLang="en-US"/>
              </a:p>
            </p:txBody>
          </p:sp>
        </p:grpSp>
        <mc:AlternateContent xmlns:mc="http://schemas.openxmlformats.org/markup-compatibility/2006" xmlns:a14="http://schemas.microsoft.com/office/drawing/2010/main">
          <mc:Choice Requires="a14">
            <p:sp>
              <p:nvSpPr>
                <p:cNvPr id="196" name="Rectangle 63"/>
                <p:cNvSpPr>
                  <a:spLocks noChangeArrowheads="1"/>
                </p:cNvSpPr>
                <p:nvPr/>
              </p:nvSpPr>
              <p:spPr bwMode="auto">
                <a:xfrm>
                  <a:off x="7874853" y="1421630"/>
                  <a:ext cx="887676" cy="40011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square">
                  <a:spAutoFit/>
                </a:bodyPr>
                <a:lstStyle>
                  <a:lvl1pPr eaLnBrk="0" hangingPunct="0">
                    <a:defRPr sz="2000" i="1">
                      <a:solidFill>
                        <a:schemeClr val="tx1"/>
                      </a:solidFill>
                      <a:latin typeface="Times New Roman" panose="02020603050405020304" pitchFamily="18" charset="0"/>
                    </a:defRPr>
                  </a:lvl1pPr>
                  <a:lvl2pPr marL="742950" indent="-285750" eaLnBrk="0" hangingPunct="0">
                    <a:defRPr sz="2000" i="1">
                      <a:solidFill>
                        <a:schemeClr val="tx1"/>
                      </a:solidFill>
                      <a:latin typeface="Times New Roman" panose="02020603050405020304" pitchFamily="18" charset="0"/>
                    </a:defRPr>
                  </a:lvl2pPr>
                  <a:lvl3pPr marL="1143000" indent="-228600" eaLnBrk="0" hangingPunct="0">
                    <a:defRPr sz="2000" i="1">
                      <a:solidFill>
                        <a:schemeClr val="tx1"/>
                      </a:solidFill>
                      <a:latin typeface="Times New Roman" panose="02020603050405020304" pitchFamily="18" charset="0"/>
                    </a:defRPr>
                  </a:lvl3pPr>
                  <a:lvl4pPr marL="1600200" indent="-228600" eaLnBrk="0" hangingPunct="0">
                    <a:defRPr sz="2000" i="1">
                      <a:solidFill>
                        <a:schemeClr val="tx1"/>
                      </a:solidFill>
                      <a:latin typeface="Times New Roman" panose="02020603050405020304" pitchFamily="18" charset="0"/>
                    </a:defRPr>
                  </a:lvl4pPr>
                  <a:lvl5pPr marL="2057400" indent="-228600" eaLnBrk="0" hangingPunct="0">
                    <a:defRPr sz="20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i="1">
                      <a:solidFill>
                        <a:schemeClr val="tx1"/>
                      </a:solidFill>
                      <a:latin typeface="Times New Roman" panose="02020603050405020304" pitchFamily="18" charset="0"/>
                    </a:defRPr>
                  </a:lvl9pPr>
                </a:lstStyle>
                <a:p>
                  <a:pPr eaLnBrk="1" hangingPunct="1"/>
                  <a14:m>
                    <m:oMathPara xmlns:m="http://schemas.openxmlformats.org/officeDocument/2006/math">
                      <m:oMathParaPr>
                        <m:jc m:val="centerGroup"/>
                      </m:oMathParaPr>
                      <m:oMath xmlns:m="http://schemas.openxmlformats.org/officeDocument/2006/math">
                        <m:r>
                          <a:rPr lang="en-US" altLang="en-US" i="1" dirty="0" smtClean="0">
                            <a:solidFill>
                              <a:srgbClr val="0000FF"/>
                            </a:solidFill>
                            <a:latin typeface="Cambria Math" panose="02040503050406030204" pitchFamily="18" charset="0"/>
                          </a:rPr>
                          <m:t>(</m:t>
                        </m:r>
                        <m:r>
                          <a:rPr lang="en-US" altLang="en-US" i="1" dirty="0" err="1" smtClean="0">
                            <a:solidFill>
                              <a:srgbClr val="0000FF"/>
                            </a:solidFill>
                            <a:latin typeface="Cambria Math" panose="02040503050406030204" pitchFamily="18" charset="0"/>
                          </a:rPr>
                          <m:t>𝑑</m:t>
                        </m:r>
                        <m:r>
                          <a:rPr lang="en-US" altLang="en-US" i="1" dirty="0" err="1" smtClean="0">
                            <a:solidFill>
                              <a:srgbClr val="0000FF"/>
                            </a:solidFill>
                            <a:latin typeface="Cambria Math" panose="02040503050406030204" pitchFamily="18" charset="0"/>
                          </a:rPr>
                          <m:t>,</m:t>
                        </m:r>
                        <m:r>
                          <a:rPr lang="en-US" altLang="en-US" i="1" dirty="0" err="1" smtClean="0">
                            <a:solidFill>
                              <a:srgbClr val="0000FF"/>
                            </a:solidFill>
                            <a:latin typeface="Cambria Math" panose="02040503050406030204" pitchFamily="18" charset="0"/>
                          </a:rPr>
                          <m:t>𝑑</m:t>
                        </m:r>
                        <m:r>
                          <a:rPr lang="en-US" altLang="en-US" i="1" dirty="0" err="1" smtClean="0">
                            <a:solidFill>
                              <a:srgbClr val="0000FF"/>
                            </a:solidFill>
                            <a:latin typeface="Cambria Math" panose="02040503050406030204" pitchFamily="18" charset="0"/>
                          </a:rPr>
                          <m:t>,</m:t>
                        </m:r>
                        <m:r>
                          <a:rPr lang="en-US" altLang="en-US" i="1" dirty="0" err="1" smtClean="0">
                            <a:solidFill>
                              <a:srgbClr val="0000FF"/>
                            </a:solidFill>
                            <a:latin typeface="Cambria Math" panose="02040503050406030204" pitchFamily="18" charset="0"/>
                          </a:rPr>
                          <m:t>𝑑</m:t>
                        </m:r>
                        <m:r>
                          <a:rPr lang="en-US" altLang="en-US" i="1" dirty="0" smtClean="0">
                            <a:solidFill>
                              <a:srgbClr val="0000FF"/>
                            </a:solidFill>
                            <a:latin typeface="Cambria Math" panose="02040503050406030204" pitchFamily="18" charset="0"/>
                          </a:rPr>
                          <m:t>)</m:t>
                        </m:r>
                      </m:oMath>
                    </m:oMathPara>
                  </a14:m>
                  <a:endParaRPr lang="en-US" altLang="en-US" i="0" dirty="0">
                    <a:solidFill>
                      <a:srgbClr val="0000FF"/>
                    </a:solidFill>
                  </a:endParaRPr>
                </a:p>
              </p:txBody>
            </p:sp>
          </mc:Choice>
          <mc:Fallback xmlns="">
            <p:sp>
              <p:nvSpPr>
                <p:cNvPr id="196" name="Rectangle 63"/>
                <p:cNvSpPr>
                  <a:spLocks noRot="1" noChangeAspect="1" noMove="1" noResize="1" noEditPoints="1" noAdjustHandles="1" noChangeArrowheads="1" noChangeShapeType="1" noTextEdit="1"/>
                </p:cNvSpPr>
                <p:nvPr/>
              </p:nvSpPr>
              <p:spPr bwMode="auto">
                <a:xfrm>
                  <a:off x="7874853" y="1421630"/>
                  <a:ext cx="887676" cy="400110"/>
                </a:xfrm>
                <a:prstGeom prst="rect">
                  <a:avLst/>
                </a:prstGeom>
                <a:blipFill rotWithShape="0">
                  <a:blip r:embed="rId3"/>
                  <a:stretch>
                    <a:fillRect l="-3448" r="-22069"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grpSp>
    </p:spTree>
    <p:extLst>
      <p:ext uri="{BB962C8B-B14F-4D97-AF65-F5344CB8AC3E}">
        <p14:creationId xmlns:p14="http://schemas.microsoft.com/office/powerpoint/2010/main" val="367386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Monotonicity: Key Lemma</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105400"/>
              </a:xfrm>
            </p:spPr>
            <p:txBody>
              <a:bodyPr>
                <a:normAutofit/>
              </a:bodyPr>
              <a:lstStyle/>
              <a:p>
                <a:r>
                  <a:rPr lang="en-US" dirty="0" smtClean="0"/>
                  <a:t>M = class of monotone functions</a:t>
                </a:r>
              </a:p>
              <a:p>
                <a:r>
                  <a:rPr lang="en-US" dirty="0" smtClean="0"/>
                  <a:t>Boolean slicing operator </a:t>
                </a:r>
                <a14:m>
                  <m:oMath xmlns:m="http://schemas.openxmlformats.org/officeDocument/2006/math">
                    <m:sSub>
                      <m:sSubPr>
                        <m:ctrlPr>
                          <a:rPr lang="en-US" i="1" dirty="0">
                            <a:latin typeface="Cambria Math"/>
                          </a:rPr>
                        </m:ctrlPr>
                      </m:sSubPr>
                      <m:e>
                        <m:r>
                          <a:rPr lang="en-US" b="1" i="1" dirty="0">
                            <a:latin typeface="Cambria Math"/>
                          </a:rPr>
                          <m:t>𝒇</m:t>
                        </m:r>
                      </m:e>
                      <m:sub>
                        <m:r>
                          <a:rPr lang="en-US" b="1" i="1" dirty="0">
                            <a:solidFill>
                              <a:srgbClr val="FF0000"/>
                            </a:solidFill>
                            <a:latin typeface="Cambria Math"/>
                          </a:rPr>
                          <m:t>𝒚</m:t>
                        </m:r>
                      </m:sub>
                    </m:sSub>
                    <m:r>
                      <a:rPr lang="en-US" b="1" i="1" dirty="0" smtClean="0">
                        <a:solidFill>
                          <a:schemeClr val="tx1"/>
                        </a:solidFill>
                        <a:latin typeface="Cambria Math"/>
                      </a:rPr>
                      <m:t>:</m:t>
                    </m:r>
                    <m:r>
                      <a:rPr lang="en-US" b="0" i="1" dirty="0" smtClean="0">
                        <a:solidFill>
                          <a:schemeClr val="tx1"/>
                        </a:solidFill>
                        <a:latin typeface="Cambria Math"/>
                      </a:rPr>
                      <m:t>𝐷</m:t>
                    </m:r>
                    <m:r>
                      <a:rPr lang="en-US" b="0" i="1" dirty="0" smtClean="0">
                        <a:solidFill>
                          <a:schemeClr val="tx1"/>
                        </a:solidFill>
                        <a:latin typeface="Cambria Math"/>
                      </a:rPr>
                      <m:t>→{0,1}</m:t>
                    </m:r>
                  </m:oMath>
                </a14:m>
                <a:endParaRPr lang="en-US" dirty="0" smtClean="0"/>
              </a:p>
              <a:p>
                <a:pPr marL="0" indent="0">
                  <a:buNone/>
                </a:pPr>
                <a:r>
                  <a:rPr lang="en-US" dirty="0"/>
                  <a:t>	</a:t>
                </a:r>
                <a:r>
                  <a:rPr lang="en-US" dirty="0" smtClean="0"/>
                  <a:t> </a:t>
                </a:r>
                <a14:m>
                  <m:oMath xmlns:m="http://schemas.openxmlformats.org/officeDocument/2006/math">
                    <m:sSub>
                      <m:sSubPr>
                        <m:ctrlPr>
                          <a:rPr lang="en-US" i="1" dirty="0" smtClean="0">
                            <a:latin typeface="Cambria Math"/>
                          </a:rPr>
                        </m:ctrlPr>
                      </m:sSubPr>
                      <m:e>
                        <m:r>
                          <a:rPr lang="en-US" b="1" i="1" dirty="0" smtClean="0">
                            <a:latin typeface="Cambria Math"/>
                          </a:rPr>
                          <m:t>𝒇</m:t>
                        </m:r>
                      </m:e>
                      <m:sub>
                        <m:r>
                          <a:rPr lang="en-US" b="1" i="1" dirty="0" smtClean="0">
                            <a:solidFill>
                              <a:srgbClr val="FF0000"/>
                            </a:solidFill>
                            <a:latin typeface="Cambria Math"/>
                          </a:rPr>
                          <m:t>𝒚</m:t>
                        </m:r>
                      </m:sub>
                    </m:sSub>
                    <m:d>
                      <m:dPr>
                        <m:ctrlPr>
                          <a:rPr lang="en-US" b="0" i="1" dirty="0" smtClean="0">
                            <a:latin typeface="Cambria Math"/>
                          </a:rPr>
                        </m:ctrlPr>
                      </m:dPr>
                      <m:e>
                        <m:r>
                          <a:rPr lang="en-US" b="0" i="1" dirty="0" smtClean="0">
                            <a:latin typeface="Cambria Math"/>
                          </a:rPr>
                          <m:t>𝑥</m:t>
                        </m:r>
                      </m:e>
                    </m:d>
                    <m:r>
                      <a:rPr lang="en-US" b="0" i="1" dirty="0" smtClean="0">
                        <a:latin typeface="Cambria Math"/>
                      </a:rPr>
                      <m:t>=1,</m:t>
                    </m:r>
                  </m:oMath>
                </a14:m>
                <a:r>
                  <a:rPr lang="en-US" b="0" i="1" dirty="0" smtClean="0">
                    <a:latin typeface="Cambria Math"/>
                  </a:rPr>
                  <a:t> </a:t>
                </a:r>
                <a:r>
                  <a:rPr lang="en-US" b="0" dirty="0" smtClean="0">
                    <a:latin typeface="Cambria Math"/>
                  </a:rPr>
                  <a:t>if</a:t>
                </a:r>
                <a:r>
                  <a:rPr lang="en-US" b="0" i="1" dirty="0" smtClean="0">
                    <a:latin typeface="Cambria Math"/>
                  </a:rPr>
                  <a:t>  </a:t>
                </a:r>
                <a14:m>
                  <m:oMath xmlns:m="http://schemas.openxmlformats.org/officeDocument/2006/math">
                    <m:r>
                      <a:rPr lang="en-US" b="1" i="1" dirty="0" smtClean="0">
                        <a:latin typeface="Cambria Math"/>
                      </a:rPr>
                      <m:t>𝒇</m:t>
                    </m:r>
                    <m:d>
                      <m:dPr>
                        <m:ctrlPr>
                          <a:rPr lang="en-US" b="0" i="1" dirty="0" smtClean="0">
                            <a:latin typeface="Cambria Math"/>
                          </a:rPr>
                        </m:ctrlPr>
                      </m:dPr>
                      <m:e>
                        <m:r>
                          <a:rPr lang="en-US" b="0" i="1" dirty="0" smtClean="0">
                            <a:latin typeface="Cambria Math"/>
                          </a:rPr>
                          <m:t>𝑥</m:t>
                        </m:r>
                      </m:e>
                    </m:d>
                    <m:r>
                      <a:rPr lang="en-US" b="0" i="1" dirty="0" smtClean="0">
                        <a:latin typeface="Cambria Math"/>
                      </a:rPr>
                      <m:t>≥ </m:t>
                    </m:r>
                    <m:r>
                      <a:rPr lang="en-US" b="1" i="1" dirty="0" smtClean="0">
                        <a:solidFill>
                          <a:srgbClr val="FF0000"/>
                        </a:solidFill>
                        <a:latin typeface="Cambria Math"/>
                      </a:rPr>
                      <m:t>𝒚</m:t>
                    </m:r>
                    <m:r>
                      <a:rPr lang="en-US" b="0" i="1" dirty="0" smtClean="0">
                        <a:latin typeface="Cambria Math"/>
                      </a:rPr>
                      <m:t>,</m:t>
                    </m:r>
                  </m:oMath>
                </a14:m>
                <a:endParaRPr lang="en-US" b="0" i="1" dirty="0" smtClean="0">
                  <a:latin typeface="Cambria Math"/>
                </a:endParaRPr>
              </a:p>
              <a:p>
                <a:pPr marL="0" indent="0">
                  <a:buNone/>
                </a:pPr>
                <a:r>
                  <a:rPr lang="en-US" i="1" dirty="0">
                    <a:latin typeface="Cambria Math"/>
                  </a:rPr>
                  <a:t>	</a:t>
                </a:r>
                <a:r>
                  <a:rPr lang="en-US" dirty="0"/>
                  <a:t> </a:t>
                </a:r>
                <a14:m>
                  <m:oMath xmlns:m="http://schemas.openxmlformats.org/officeDocument/2006/math">
                    <m:sSub>
                      <m:sSubPr>
                        <m:ctrlPr>
                          <a:rPr lang="en-US" i="1" dirty="0">
                            <a:latin typeface="Cambria Math"/>
                          </a:rPr>
                        </m:ctrlPr>
                      </m:sSubPr>
                      <m:e>
                        <m:r>
                          <a:rPr lang="en-US" b="1" i="1" dirty="0">
                            <a:latin typeface="Cambria Math"/>
                          </a:rPr>
                          <m:t>𝒇</m:t>
                        </m:r>
                      </m:e>
                      <m:sub>
                        <m:r>
                          <a:rPr lang="en-US" b="1" i="1" dirty="0" smtClean="0">
                            <a:solidFill>
                              <a:srgbClr val="FF0000"/>
                            </a:solidFill>
                            <a:latin typeface="Cambria Math"/>
                          </a:rPr>
                          <m:t>𝒚</m:t>
                        </m:r>
                      </m:sub>
                    </m:sSub>
                    <m:d>
                      <m:dPr>
                        <m:ctrlPr>
                          <a:rPr lang="en-US" i="1" dirty="0">
                            <a:latin typeface="Cambria Math"/>
                          </a:rPr>
                        </m:ctrlPr>
                      </m:dPr>
                      <m:e>
                        <m:r>
                          <a:rPr lang="en-US" i="1" dirty="0">
                            <a:latin typeface="Cambria Math"/>
                          </a:rPr>
                          <m:t>𝑥</m:t>
                        </m:r>
                      </m:e>
                    </m:d>
                    <m:r>
                      <a:rPr lang="en-US" i="1" dirty="0">
                        <a:latin typeface="Cambria Math"/>
                      </a:rPr>
                      <m:t>=</m:t>
                    </m:r>
                    <m:r>
                      <a:rPr lang="en-US" b="0" i="1" dirty="0" smtClean="0">
                        <a:latin typeface="Cambria Math"/>
                      </a:rPr>
                      <m:t>0</m:t>
                    </m:r>
                    <m:r>
                      <a:rPr lang="en-US" i="1" dirty="0">
                        <a:latin typeface="Cambria Math"/>
                      </a:rPr>
                      <m:t>,</m:t>
                    </m:r>
                  </m:oMath>
                </a14:m>
                <a:r>
                  <a:rPr lang="en-US" i="1" dirty="0">
                    <a:latin typeface="Cambria Math"/>
                  </a:rPr>
                  <a:t> </a:t>
                </a:r>
                <a:r>
                  <a:rPr lang="en-US" dirty="0" smtClean="0">
                    <a:latin typeface="Cambria Math"/>
                  </a:rPr>
                  <a:t>otherwise.</a:t>
                </a:r>
                <a:endParaRPr lang="en-US" i="1" dirty="0">
                  <a:latin typeface="Cambria Math"/>
                </a:endParaRPr>
              </a:p>
              <a:p>
                <a:r>
                  <a:rPr lang="en-US" b="1" dirty="0" smtClean="0">
                    <a:latin typeface="Cambria Math"/>
                  </a:rPr>
                  <a:t>Theorem:</a:t>
                </a:r>
              </a:p>
              <a:p>
                <a:endParaRPr lang="en-US" b="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a:rPr>
                        <m:t>𝑑𝑖𝑠</m:t>
                      </m:r>
                      <m:sSub>
                        <m:sSubPr>
                          <m:ctrlPr>
                            <a:rPr lang="en-US" sz="3600" b="0" i="1" smtClean="0">
                              <a:latin typeface="Cambria Math"/>
                            </a:rPr>
                          </m:ctrlPr>
                        </m:sSubPr>
                        <m:e>
                          <m:r>
                            <a:rPr lang="en-US" sz="3600" b="0" i="1" smtClean="0">
                              <a:latin typeface="Cambria Math"/>
                            </a:rPr>
                            <m:t>𝑡</m:t>
                          </m:r>
                        </m:e>
                        <m:sub>
                          <m:r>
                            <a:rPr lang="en-US" sz="3600" b="0" i="1" smtClean="0">
                              <a:latin typeface="Cambria Math"/>
                            </a:rPr>
                            <m:t>1</m:t>
                          </m:r>
                        </m:sub>
                      </m:sSub>
                      <m:d>
                        <m:dPr>
                          <m:ctrlPr>
                            <a:rPr lang="en-US" sz="3600" b="0" i="1" smtClean="0">
                              <a:latin typeface="Cambria Math"/>
                            </a:rPr>
                          </m:ctrlPr>
                        </m:dPr>
                        <m:e>
                          <m:r>
                            <a:rPr lang="en-US" sz="3600" b="1" i="1" smtClean="0">
                              <a:latin typeface="Cambria Math"/>
                            </a:rPr>
                            <m:t>𝒇</m:t>
                          </m:r>
                          <m:r>
                            <a:rPr lang="en-US" sz="3600" b="0" i="1" smtClean="0">
                              <a:latin typeface="Cambria Math"/>
                            </a:rPr>
                            <m:t>, </m:t>
                          </m:r>
                          <m:r>
                            <a:rPr lang="en-US" sz="3600" b="0" i="1" smtClean="0">
                              <a:latin typeface="Cambria Math"/>
                            </a:rPr>
                            <m:t>𝑀</m:t>
                          </m:r>
                        </m:e>
                      </m:d>
                      <m:r>
                        <a:rPr lang="en-US" sz="3600" b="0" i="1" smtClean="0">
                          <a:latin typeface="Cambria Math"/>
                        </a:rPr>
                        <m:t>=</m:t>
                      </m:r>
                      <m:sSubSup>
                        <m:sSubSupPr>
                          <m:ctrlPr>
                            <a:rPr lang="en-US" sz="3600" i="1">
                              <a:latin typeface="Cambria Math"/>
                            </a:rPr>
                          </m:ctrlPr>
                        </m:sSubSupPr>
                        <m:e>
                          <m:r>
                            <a:rPr lang="en-US" sz="3600" i="1">
                              <a:latin typeface="Cambria Math"/>
                            </a:rPr>
                            <m:t>∫</m:t>
                          </m:r>
                        </m:e>
                        <m:sub>
                          <m:r>
                            <a:rPr lang="en-US" sz="3600" i="1">
                              <a:latin typeface="Cambria Math"/>
                            </a:rPr>
                            <m:t>0</m:t>
                          </m:r>
                        </m:sub>
                        <m:sup>
                          <m:r>
                            <a:rPr lang="en-US" sz="3600" i="1">
                              <a:latin typeface="Cambria Math"/>
                            </a:rPr>
                            <m:t>1</m:t>
                          </m:r>
                        </m:sup>
                      </m:sSubSup>
                      <m:r>
                        <a:rPr lang="en-US" sz="3600" i="1">
                          <a:latin typeface="Cambria Math"/>
                        </a:rPr>
                        <m:t>𝑑𝑖𝑠</m:t>
                      </m:r>
                      <m:sSub>
                        <m:sSubPr>
                          <m:ctrlPr>
                            <a:rPr lang="en-US" sz="3600" i="1">
                              <a:latin typeface="Cambria Math"/>
                            </a:rPr>
                          </m:ctrlPr>
                        </m:sSubPr>
                        <m:e>
                          <m:r>
                            <a:rPr lang="en-US" sz="3600" i="1">
                              <a:latin typeface="Cambria Math"/>
                            </a:rPr>
                            <m:t>𝑡</m:t>
                          </m:r>
                        </m:e>
                        <m:sub>
                          <m:r>
                            <a:rPr lang="en-US" sz="3600" i="1">
                              <a:latin typeface="Cambria Math"/>
                            </a:rPr>
                            <m:t>0</m:t>
                          </m:r>
                        </m:sub>
                      </m:sSub>
                      <m:d>
                        <m:dPr>
                          <m:ctrlPr>
                            <a:rPr lang="en-US" sz="3600" i="1">
                              <a:latin typeface="Cambria Math"/>
                            </a:rPr>
                          </m:ctrlPr>
                        </m:dPr>
                        <m:e>
                          <m:sSub>
                            <m:sSubPr>
                              <m:ctrlPr>
                                <a:rPr lang="en-US" sz="3600" i="1">
                                  <a:latin typeface="Cambria Math"/>
                                </a:rPr>
                              </m:ctrlPr>
                            </m:sSubPr>
                            <m:e>
                              <m:r>
                                <a:rPr lang="en-US" sz="3600" b="1" i="1">
                                  <a:latin typeface="Cambria Math"/>
                                </a:rPr>
                                <m:t>𝒇</m:t>
                              </m:r>
                            </m:e>
                            <m:sub>
                              <m:r>
                                <a:rPr lang="en-US" sz="3600" b="1" i="1" smtClean="0">
                                  <a:solidFill>
                                    <a:srgbClr val="FF0000"/>
                                  </a:solidFill>
                                  <a:latin typeface="Cambria Math"/>
                                </a:rPr>
                                <m:t>𝒚</m:t>
                              </m:r>
                            </m:sub>
                          </m:sSub>
                          <m:r>
                            <a:rPr lang="en-US" sz="3600" i="1">
                              <a:latin typeface="Cambria Math"/>
                            </a:rPr>
                            <m:t>, </m:t>
                          </m:r>
                          <m:r>
                            <a:rPr lang="en-US" sz="3600" i="1">
                              <a:latin typeface="Cambria Math"/>
                            </a:rPr>
                            <m:t>𝑀</m:t>
                          </m:r>
                        </m:e>
                      </m:d>
                      <m:r>
                        <a:rPr lang="en-US" sz="3600" i="1">
                          <a:latin typeface="Cambria Math"/>
                        </a:rPr>
                        <m:t>𝑑</m:t>
                      </m:r>
                      <m:r>
                        <a:rPr lang="en-US" sz="3600" b="1" i="1" smtClean="0">
                          <a:solidFill>
                            <a:srgbClr val="FF0000"/>
                          </a:solidFill>
                          <a:latin typeface="Cambria Math"/>
                        </a:rPr>
                        <m:t>𝒚</m:t>
                      </m:r>
                    </m:oMath>
                  </m:oMathPara>
                </a14:m>
                <a:endParaRPr lang="en-US" sz="3600" b="1"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105400"/>
              </a:xfrm>
              <a:blipFill rotWithShape="1">
                <a:blip r:embed="rId2"/>
                <a:stretch>
                  <a:fillRect l="-1630" t="-1553"/>
                </a:stretch>
              </a:blipFill>
            </p:spPr>
            <p:txBody>
              <a:bodyPr/>
              <a:lstStyle/>
              <a:p>
                <a:r>
                  <a:rPr lang="en-US">
                    <a:noFill/>
                  </a:rPr>
                  <a:t> </a:t>
                </a:r>
              </a:p>
            </p:txBody>
          </p:sp>
        </mc:Fallback>
      </mc:AlternateContent>
      <p:sp>
        <p:nvSpPr>
          <p:cNvPr id="4" name="Rectangle 3"/>
          <p:cNvSpPr/>
          <p:nvPr/>
        </p:nvSpPr>
        <p:spPr>
          <a:xfrm>
            <a:off x="1295400" y="5181600"/>
            <a:ext cx="6936688"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29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Proof sketch: slice and conquer</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382000" cy="4876800"/>
              </a:xfrm>
            </p:spPr>
            <p:txBody>
              <a:bodyPr>
                <a:normAutofit fontScale="85000" lnSpcReduction="10000"/>
              </a:bodyPr>
              <a:lstStyle/>
              <a:p>
                <a:pPr marL="971550" lvl="1" indent="-514350">
                  <a:buClr>
                    <a:srgbClr val="7030A0"/>
                  </a:buClr>
                  <a:buFont typeface="+mj-lt"/>
                  <a:buAutoNum type="arabicParenR"/>
                </a:pPr>
                <a:r>
                  <a:rPr lang="en-US" dirty="0"/>
                  <a:t>Closest monotone function with </a:t>
                </a:r>
                <a:r>
                  <a:rPr lang="en-US" b="1" dirty="0" smtClean="0"/>
                  <a:t>minimal </a:t>
                </a:r>
                <a14:m>
                  <m:oMath xmlns:m="http://schemas.openxmlformats.org/officeDocument/2006/math">
                    <m:sSub>
                      <m:sSubPr>
                        <m:ctrlPr>
                          <a:rPr lang="en-US" b="1" i="1">
                            <a:latin typeface="Cambria Math"/>
                          </a:rPr>
                        </m:ctrlPr>
                      </m:sSubPr>
                      <m:e>
                        <m:r>
                          <a:rPr lang="en-US" b="1" i="1">
                            <a:latin typeface="Cambria Math"/>
                          </a:rPr>
                          <m:t>𝑳</m:t>
                        </m:r>
                      </m:e>
                      <m:sub>
                        <m:r>
                          <a:rPr lang="en-US" b="1" i="1">
                            <a:latin typeface="Cambria Math"/>
                          </a:rPr>
                          <m:t>𝟏</m:t>
                        </m:r>
                      </m:sub>
                    </m:sSub>
                  </m:oMath>
                </a14:m>
                <a:r>
                  <a:rPr lang="en-US" b="1" dirty="0"/>
                  <a:t>-norm</a:t>
                </a:r>
                <a:r>
                  <a:rPr lang="en-US" dirty="0"/>
                  <a:t> is </a:t>
                </a:r>
                <a:r>
                  <a:rPr lang="en-US" b="1" dirty="0"/>
                  <a:t>unique </a:t>
                </a:r>
                <a:r>
                  <a:rPr lang="en-US" dirty="0" smtClean="0"/>
                  <a:t>(can be denoted as </a:t>
                </a:r>
                <a:r>
                  <a:rPr lang="en-US" dirty="0"/>
                  <a:t>an operator </a:t>
                </a:r>
                <a14:m>
                  <m:oMath xmlns:m="http://schemas.openxmlformats.org/officeDocument/2006/math">
                    <m:sSubSup>
                      <m:sSubSupPr>
                        <m:ctrlPr>
                          <a:rPr lang="en-US" i="1">
                            <a:latin typeface="Cambria Math"/>
                          </a:rPr>
                        </m:ctrlPr>
                      </m:sSubSupPr>
                      <m:e>
                        <m:r>
                          <a:rPr lang="en-US" i="1">
                            <a:latin typeface="Cambria Math"/>
                          </a:rPr>
                          <m:t>𝑀</m:t>
                        </m:r>
                      </m:e>
                      <m:sub>
                        <m:r>
                          <a:rPr lang="en-US" b="1" i="1">
                            <a:latin typeface="Cambria Math"/>
                          </a:rPr>
                          <m:t>𝒇</m:t>
                        </m:r>
                      </m:sub>
                      <m:sup>
                        <m:r>
                          <a:rPr lang="en-US" i="1">
                            <a:latin typeface="Cambria Math"/>
                          </a:rPr>
                          <m:t>1</m:t>
                        </m:r>
                      </m:sup>
                    </m:sSubSup>
                  </m:oMath>
                </a14:m>
                <a:r>
                  <a:rPr lang="en-US" dirty="0"/>
                  <a:t>).</a:t>
                </a:r>
                <a:endParaRPr lang="en-US" dirty="0" smtClean="0"/>
              </a:p>
              <a:p>
                <a:pPr marL="971550" lvl="1" indent="-514350">
                  <a:buClr>
                    <a:srgbClr val="7030A0"/>
                  </a:buClr>
                  <a:buFont typeface="+mj-lt"/>
                  <a:buAutoNum type="arabicParenR"/>
                </a:pPr>
                <a14:m>
                  <m:oMath xmlns:m="http://schemas.openxmlformats.org/officeDocument/2006/math">
                    <m:sSub>
                      <m:sSubPr>
                        <m:ctrlPr>
                          <a:rPr lang="en-US" i="1" dirty="0">
                            <a:latin typeface="Cambria Math"/>
                          </a:rPr>
                        </m:ctrlPr>
                      </m:sSubPr>
                      <m:e>
                        <m:d>
                          <m:dPr>
                            <m:begChr m:val="|"/>
                            <m:endChr m:val="|"/>
                            <m:ctrlPr>
                              <a:rPr lang="en-US" i="1" dirty="0">
                                <a:latin typeface="Cambria Math"/>
                              </a:rPr>
                            </m:ctrlPr>
                          </m:dPr>
                          <m:e>
                            <m:d>
                              <m:dPr>
                                <m:begChr m:val="|"/>
                                <m:endChr m:val="|"/>
                                <m:ctrlPr>
                                  <a:rPr lang="en-US" i="1" dirty="0">
                                    <a:latin typeface="Cambria Math"/>
                                  </a:rPr>
                                </m:ctrlPr>
                              </m:dPr>
                              <m:e>
                                <m:r>
                                  <a:rPr lang="en-US" i="1" dirty="0">
                                    <a:latin typeface="Cambria Math"/>
                                  </a:rPr>
                                  <m:t>𝑓</m:t>
                                </m:r>
                                <m:r>
                                  <a:rPr lang="en-US" i="1" dirty="0">
                                    <a:latin typeface="Cambria Math"/>
                                  </a:rPr>
                                  <m:t> −</m:t>
                                </m:r>
                                <m:r>
                                  <a:rPr lang="en-US" i="1" dirty="0">
                                    <a:latin typeface="Cambria Math"/>
                                  </a:rPr>
                                  <m:t>𝑔</m:t>
                                </m:r>
                              </m:e>
                            </m:d>
                          </m:e>
                        </m:d>
                      </m:e>
                      <m:sub>
                        <m:r>
                          <a:rPr lang="en-US" i="1" dirty="0">
                            <a:latin typeface="Cambria Math"/>
                          </a:rPr>
                          <m:t>1</m:t>
                        </m:r>
                      </m:sub>
                    </m:sSub>
                    <m:r>
                      <a:rPr lang="en-US" i="1" dirty="0">
                        <a:latin typeface="Cambria Math"/>
                      </a:rPr>
                      <m:t>=</m:t>
                    </m:r>
                    <m:nary>
                      <m:naryPr>
                        <m:ctrlPr>
                          <a:rPr lang="en-US" i="1" dirty="0">
                            <a:latin typeface="Cambria Math"/>
                          </a:rPr>
                        </m:ctrlPr>
                      </m:naryPr>
                      <m:sub>
                        <m:r>
                          <a:rPr lang="en-US" i="1" dirty="0">
                            <a:latin typeface="Cambria Math"/>
                          </a:rPr>
                          <m:t>0</m:t>
                        </m:r>
                      </m:sub>
                      <m:sup>
                        <m:r>
                          <a:rPr lang="en-US" i="1" dirty="0">
                            <a:latin typeface="Cambria Math"/>
                          </a:rPr>
                          <m:t>1</m:t>
                        </m:r>
                      </m:sup>
                      <m:e>
                        <m:d>
                          <m:dPr>
                            <m:begChr m:val="|"/>
                            <m:endChr m:val="|"/>
                            <m:ctrlPr>
                              <a:rPr lang="en-US" i="1" dirty="0">
                                <a:latin typeface="Cambria Math"/>
                              </a:rPr>
                            </m:ctrlPr>
                          </m:dPr>
                          <m:e>
                            <m:d>
                              <m:dPr>
                                <m:begChr m:val="|"/>
                                <m:endChr m:val="|"/>
                                <m:ctrlPr>
                                  <a:rPr lang="en-US" i="1" dirty="0">
                                    <a:latin typeface="Cambria Math"/>
                                  </a:rPr>
                                </m:ctrlPr>
                              </m:dPr>
                              <m:e>
                                <m:sSub>
                                  <m:sSubPr>
                                    <m:ctrlPr>
                                      <a:rPr lang="en-US" i="1" dirty="0">
                                        <a:latin typeface="Cambria Math"/>
                                      </a:rPr>
                                    </m:ctrlPr>
                                  </m:sSubPr>
                                  <m:e>
                                    <m:r>
                                      <a:rPr lang="en-US" i="1" dirty="0">
                                        <a:latin typeface="Cambria Math"/>
                                      </a:rPr>
                                      <m:t>𝑓</m:t>
                                    </m:r>
                                  </m:e>
                                  <m:sub>
                                    <m:r>
                                      <a:rPr lang="en-US" b="1" i="1" dirty="0">
                                        <a:solidFill>
                                          <a:srgbClr val="FF0000"/>
                                        </a:solidFill>
                                        <a:latin typeface="Cambria Math"/>
                                      </a:rPr>
                                      <m:t>𝒚</m:t>
                                    </m:r>
                                  </m:sub>
                                </m:sSub>
                                <m:r>
                                  <a:rPr lang="en-US" i="1" dirty="0">
                                    <a:latin typeface="Cambria Math"/>
                                  </a:rPr>
                                  <m:t> −</m:t>
                                </m:r>
                                <m:sSub>
                                  <m:sSubPr>
                                    <m:ctrlPr>
                                      <a:rPr lang="en-US" i="1" dirty="0">
                                        <a:latin typeface="Cambria Math"/>
                                      </a:rPr>
                                    </m:ctrlPr>
                                  </m:sSubPr>
                                  <m:e>
                                    <m:r>
                                      <a:rPr lang="en-US" i="1" dirty="0">
                                        <a:latin typeface="Cambria Math"/>
                                      </a:rPr>
                                      <m:t>𝑔</m:t>
                                    </m:r>
                                  </m:e>
                                  <m:sub>
                                    <m:r>
                                      <a:rPr lang="en-US" b="1" i="1" dirty="0">
                                        <a:solidFill>
                                          <a:srgbClr val="FF0000"/>
                                        </a:solidFill>
                                        <a:latin typeface="Cambria Math"/>
                                      </a:rPr>
                                      <m:t>𝒚</m:t>
                                    </m:r>
                                  </m:sub>
                                </m:sSub>
                              </m:e>
                            </m:d>
                          </m:e>
                        </m:d>
                        <m:r>
                          <a:rPr lang="en-US" i="1" dirty="0">
                            <a:latin typeface="Cambria Math"/>
                          </a:rPr>
                          <m:t>𝑑</m:t>
                        </m:r>
                        <m:r>
                          <a:rPr lang="en-US" b="1" i="1" dirty="0">
                            <a:solidFill>
                              <a:srgbClr val="FF0000"/>
                            </a:solidFill>
                            <a:latin typeface="Cambria Math"/>
                          </a:rPr>
                          <m:t>𝒚</m:t>
                        </m:r>
                      </m:e>
                    </m:nary>
                  </m:oMath>
                </a14:m>
                <a:endParaRPr lang="en-US" b="0" i="1" dirty="0" smtClean="0">
                  <a:latin typeface="Cambria Math"/>
                </a:endParaRPr>
              </a:p>
              <a:p>
                <a:pPr marL="971550" lvl="1" indent="-514350">
                  <a:buClr>
                    <a:srgbClr val="7030A0"/>
                  </a:buClr>
                  <a:buFont typeface="+mj-lt"/>
                  <a:buAutoNum type="arabicParenR"/>
                </a:pPr>
                <a14:m>
                  <m:oMath xmlns:m="http://schemas.openxmlformats.org/officeDocument/2006/math">
                    <m:sSubSup>
                      <m:sSubSupPr>
                        <m:ctrlPr>
                          <a:rPr lang="en-US" i="1">
                            <a:latin typeface="Cambria Math"/>
                          </a:rPr>
                        </m:ctrlPr>
                      </m:sSubSupPr>
                      <m:e>
                        <m:r>
                          <a:rPr lang="en-US" i="1">
                            <a:latin typeface="Cambria Math"/>
                          </a:rPr>
                          <m:t>𝑀</m:t>
                        </m:r>
                      </m:e>
                      <m:sub>
                        <m:r>
                          <a:rPr lang="en-US" b="1" i="1" smtClean="0">
                            <a:solidFill>
                              <a:schemeClr val="tx1"/>
                            </a:solidFill>
                            <a:latin typeface="Cambria Math"/>
                          </a:rPr>
                          <m:t>𝒇</m:t>
                        </m:r>
                      </m:sub>
                      <m:sup>
                        <m:r>
                          <a:rPr lang="en-US" i="1">
                            <a:latin typeface="Cambria Math"/>
                          </a:rPr>
                          <m:t>1</m:t>
                        </m:r>
                      </m:sup>
                    </m:sSubSup>
                  </m:oMath>
                </a14:m>
                <a:r>
                  <a:rPr lang="en-US" dirty="0"/>
                  <a:t> and </a:t>
                </a:r>
                <a14:m>
                  <m:oMath xmlns:m="http://schemas.openxmlformats.org/officeDocument/2006/math">
                    <m:sSub>
                      <m:sSubPr>
                        <m:ctrlPr>
                          <a:rPr lang="en-US" i="1">
                            <a:latin typeface="Cambria Math"/>
                          </a:rPr>
                        </m:ctrlPr>
                      </m:sSubPr>
                      <m:e>
                        <m:r>
                          <a:rPr lang="en-US" b="1" i="1">
                            <a:latin typeface="Cambria Math"/>
                          </a:rPr>
                          <m:t>𝒇</m:t>
                        </m:r>
                      </m:e>
                      <m:sub>
                        <m:r>
                          <a:rPr lang="en-US" b="1" i="1" smtClean="0">
                            <a:solidFill>
                              <a:srgbClr val="FF0000"/>
                            </a:solidFill>
                            <a:latin typeface="Cambria Math"/>
                          </a:rPr>
                          <m:t>𝒚</m:t>
                        </m:r>
                      </m:sub>
                    </m:sSub>
                  </m:oMath>
                </a14:m>
                <a:r>
                  <a:rPr lang="en-US" dirty="0"/>
                  <a:t> commute: </a:t>
                </a:r>
                <a14:m>
                  <m:oMath xmlns:m="http://schemas.openxmlformats.org/officeDocument/2006/math">
                    <m:sSub>
                      <m:sSubPr>
                        <m:ctrlPr>
                          <a:rPr lang="en-US" i="1">
                            <a:latin typeface="Cambria Math"/>
                          </a:rPr>
                        </m:ctrlPr>
                      </m:sSubPr>
                      <m:e>
                        <m:d>
                          <m:dPr>
                            <m:ctrlPr>
                              <a:rPr lang="en-US" i="1">
                                <a:latin typeface="Cambria Math"/>
                              </a:rPr>
                            </m:ctrlPr>
                          </m:dPr>
                          <m:e>
                            <m:sSubSup>
                              <m:sSubSupPr>
                                <m:ctrlPr>
                                  <a:rPr lang="en-US" i="1">
                                    <a:latin typeface="Cambria Math"/>
                                  </a:rPr>
                                </m:ctrlPr>
                              </m:sSubSupPr>
                              <m:e>
                                <m:r>
                                  <a:rPr lang="en-US" i="1">
                                    <a:latin typeface="Cambria Math"/>
                                  </a:rPr>
                                  <m:t>𝑀</m:t>
                                </m:r>
                              </m:e>
                              <m:sub>
                                <m:r>
                                  <a:rPr lang="en-US" b="1" i="1">
                                    <a:latin typeface="Cambria Math"/>
                                  </a:rPr>
                                  <m:t>𝒇</m:t>
                                </m:r>
                              </m:sub>
                              <m:sup>
                                <m:r>
                                  <a:rPr lang="en-US" i="1">
                                    <a:latin typeface="Cambria Math"/>
                                  </a:rPr>
                                  <m:t>1</m:t>
                                </m:r>
                              </m:sup>
                            </m:sSubSup>
                          </m:e>
                        </m:d>
                      </m:e>
                      <m:sub>
                        <m:r>
                          <a:rPr lang="en-US" b="1" i="1">
                            <a:solidFill>
                              <a:srgbClr val="FF0000"/>
                            </a:solidFill>
                            <a:latin typeface="Cambria Math"/>
                          </a:rPr>
                          <m:t>𝒚</m:t>
                        </m:r>
                      </m:sub>
                    </m:sSub>
                    <m:r>
                      <a:rPr lang="en-US" i="1">
                        <a:latin typeface="Cambria Math"/>
                      </a:rPr>
                      <m:t>=</m:t>
                    </m:r>
                    <m:sSub>
                      <m:sSubPr>
                        <m:ctrlPr>
                          <a:rPr lang="en-US" i="1">
                            <a:latin typeface="Cambria Math"/>
                          </a:rPr>
                        </m:ctrlPr>
                      </m:sSubPr>
                      <m:e>
                        <m:sSubSup>
                          <m:sSubSupPr>
                            <m:ctrlPr>
                              <a:rPr lang="en-US" i="1">
                                <a:latin typeface="Cambria Math"/>
                              </a:rPr>
                            </m:ctrlPr>
                          </m:sSubSupPr>
                          <m:e>
                            <m:r>
                              <a:rPr lang="en-US" i="1">
                                <a:latin typeface="Cambria Math"/>
                              </a:rPr>
                              <m:t>𝑀</m:t>
                            </m:r>
                          </m:e>
                          <m:sub/>
                          <m:sup>
                            <m:r>
                              <a:rPr lang="en-US" i="1">
                                <a:latin typeface="Cambria Math"/>
                              </a:rPr>
                              <m:t>1</m:t>
                            </m:r>
                          </m:sup>
                        </m:sSubSup>
                      </m:e>
                      <m:sub>
                        <m:r>
                          <a:rPr lang="en-US" i="1">
                            <a:latin typeface="Cambria Math"/>
                          </a:rPr>
                          <m:t>(</m:t>
                        </m:r>
                        <m:sSub>
                          <m:sSubPr>
                            <m:ctrlPr>
                              <a:rPr lang="en-US" i="1">
                                <a:latin typeface="Cambria Math"/>
                              </a:rPr>
                            </m:ctrlPr>
                          </m:sSubPr>
                          <m:e>
                            <m:r>
                              <a:rPr lang="en-US" b="1" i="1">
                                <a:latin typeface="Cambria Math"/>
                              </a:rPr>
                              <m:t>𝒇</m:t>
                            </m:r>
                          </m:e>
                          <m:sub>
                            <m:r>
                              <a:rPr lang="en-US" b="1" i="1">
                                <a:solidFill>
                                  <a:srgbClr val="FF0000"/>
                                </a:solidFill>
                                <a:latin typeface="Cambria Math"/>
                              </a:rPr>
                              <m:t>𝒚</m:t>
                            </m:r>
                          </m:sub>
                        </m:sSub>
                        <m:r>
                          <a:rPr lang="en-US" i="1">
                            <a:latin typeface="Cambria Math"/>
                          </a:rPr>
                          <m:t>)</m:t>
                        </m:r>
                      </m:sub>
                    </m:sSub>
                  </m:oMath>
                </a14:m>
                <a:endParaRPr lang="en-US" dirty="0" smtClean="0"/>
              </a:p>
              <a:p>
                <a:pPr marL="457200" lvl="1"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𝑑𝑖𝑠</m:t>
                      </m:r>
                      <m:sSub>
                        <m:sSubPr>
                          <m:ctrlPr>
                            <a:rPr lang="en-US" b="0" i="1" smtClean="0">
                              <a:latin typeface="Cambria Math"/>
                            </a:rPr>
                          </m:ctrlPr>
                        </m:sSubPr>
                        <m:e>
                          <m:r>
                            <a:rPr lang="en-US" b="0" i="1" smtClean="0">
                              <a:latin typeface="Cambria Math"/>
                            </a:rPr>
                            <m:t>𝑡</m:t>
                          </m:r>
                        </m:e>
                        <m:sub>
                          <m:r>
                            <a:rPr lang="en-US" b="0" i="1" smtClean="0">
                              <a:latin typeface="Cambria Math"/>
                            </a:rPr>
                            <m:t>1</m:t>
                          </m:r>
                        </m:sub>
                      </m:sSub>
                      <m:d>
                        <m:dPr>
                          <m:ctrlPr>
                            <a:rPr lang="en-US" b="0" i="1" smtClean="0">
                              <a:latin typeface="Cambria Math"/>
                            </a:rPr>
                          </m:ctrlPr>
                        </m:dPr>
                        <m:e>
                          <m:r>
                            <a:rPr lang="en-US" b="0" i="1" smtClean="0">
                              <a:latin typeface="Cambria Math"/>
                            </a:rPr>
                            <m:t>𝑓</m:t>
                          </m:r>
                          <m:r>
                            <a:rPr lang="en-US" b="0" i="1" smtClean="0">
                              <a:latin typeface="Cambria Math"/>
                            </a:rPr>
                            <m:t>,</m:t>
                          </m:r>
                          <m:r>
                            <a:rPr lang="en-US" b="0" i="1" smtClean="0">
                              <a:latin typeface="Cambria Math"/>
                            </a:rPr>
                            <m:t>𝑀</m:t>
                          </m:r>
                        </m:e>
                      </m:d>
                      <m:r>
                        <a:rPr lang="en-US" b="0" i="1" smtClean="0">
                          <a:latin typeface="Cambria Math"/>
                        </a:rPr>
                        <m:t>=</m:t>
                      </m:r>
                      <m:f>
                        <m:fPr>
                          <m:ctrlPr>
                            <a:rPr lang="en-US" b="0" i="1" smtClean="0">
                              <a:latin typeface="Cambria Math"/>
                            </a:rPr>
                          </m:ctrlPr>
                        </m:fPr>
                        <m:num>
                          <m:sSub>
                            <m:sSubPr>
                              <m:ctrlPr>
                                <a:rPr lang="en-US" b="0" i="1" smtClean="0">
                                  <a:latin typeface="Cambria Math"/>
                                </a:rPr>
                              </m:ctrlPr>
                            </m:sSubPr>
                            <m:e>
                              <m:d>
                                <m:dPr>
                                  <m:begChr m:val="|"/>
                                  <m:endChr m:val="|"/>
                                  <m:ctrlPr>
                                    <a:rPr lang="en-US" b="0" i="1" smtClean="0">
                                      <a:latin typeface="Cambria Math"/>
                                    </a:rPr>
                                  </m:ctrlPr>
                                </m:dPr>
                                <m:e>
                                  <m:d>
                                    <m:dPr>
                                      <m:begChr m:val="|"/>
                                      <m:endChr m:val="|"/>
                                      <m:ctrlPr>
                                        <a:rPr lang="en-US" b="0" i="1" smtClean="0">
                                          <a:latin typeface="Cambria Math"/>
                                        </a:rPr>
                                      </m:ctrlPr>
                                    </m:dPr>
                                    <m:e>
                                      <m:r>
                                        <a:rPr lang="en-US" b="0" i="1" smtClean="0">
                                          <a:latin typeface="Cambria Math"/>
                                        </a:rPr>
                                        <m:t>𝑓</m:t>
                                      </m:r>
                                      <m:r>
                                        <a:rPr lang="en-US" b="0" i="1" smtClean="0">
                                          <a:latin typeface="Cambria Math"/>
                                        </a:rPr>
                                        <m:t> −</m:t>
                                      </m:r>
                                      <m:sSubSup>
                                        <m:sSubSupPr>
                                          <m:ctrlPr>
                                            <a:rPr lang="en-US" b="0" i="1" smtClean="0">
                                              <a:latin typeface="Cambria Math"/>
                                            </a:rPr>
                                          </m:ctrlPr>
                                        </m:sSubSupPr>
                                        <m:e>
                                          <m:r>
                                            <a:rPr lang="en-US" b="0" i="1" smtClean="0">
                                              <a:latin typeface="Cambria Math"/>
                                            </a:rPr>
                                            <m:t>𝑀</m:t>
                                          </m:r>
                                        </m:e>
                                        <m:sub>
                                          <m:r>
                                            <a:rPr lang="en-US" b="0" i="1" smtClean="0">
                                              <a:latin typeface="Cambria Math"/>
                                            </a:rPr>
                                            <m:t>𝑓</m:t>
                                          </m:r>
                                        </m:sub>
                                        <m:sup>
                                          <m:r>
                                            <a:rPr lang="en-US" b="0" i="1" smtClean="0">
                                              <a:latin typeface="Cambria Math"/>
                                            </a:rPr>
                                            <m:t>1</m:t>
                                          </m:r>
                                        </m:sup>
                                      </m:sSubSup>
                                    </m:e>
                                  </m:d>
                                </m:e>
                              </m:d>
                            </m:e>
                            <m:sub>
                              <m:r>
                                <a:rPr lang="en-US" b="0" i="1" smtClean="0">
                                  <a:latin typeface="Cambria Math"/>
                                </a:rPr>
                                <m:t>1</m:t>
                              </m:r>
                            </m:sub>
                          </m:sSub>
                        </m:num>
                        <m:den>
                          <m:r>
                            <a:rPr lang="en-US" b="0" i="1" smtClean="0">
                              <a:latin typeface="Cambria Math"/>
                            </a:rPr>
                            <m:t>|</m:t>
                          </m:r>
                          <m:r>
                            <a:rPr lang="en-US" b="0" i="1" smtClean="0">
                              <a:latin typeface="Cambria Math"/>
                            </a:rPr>
                            <m:t>𝐷</m:t>
                          </m:r>
                          <m:r>
                            <a:rPr lang="en-US" b="0" i="1" smtClean="0">
                              <a:latin typeface="Cambria Math"/>
                            </a:rPr>
                            <m:t>|</m:t>
                          </m:r>
                        </m:den>
                      </m:f>
                      <m:r>
                        <a:rPr lang="en-US" b="0" i="1" smtClean="0">
                          <a:latin typeface="Cambria Math"/>
                        </a:rPr>
                        <m:t>=</m:t>
                      </m:r>
                      <m:f>
                        <m:fPr>
                          <m:ctrlPr>
                            <a:rPr lang="en-US" b="0" i="1" smtClean="0">
                              <a:latin typeface="Cambria Math"/>
                            </a:rPr>
                          </m:ctrlPr>
                        </m:fPr>
                        <m:num>
                          <m:nary>
                            <m:naryPr>
                              <m:ctrlPr>
                                <a:rPr lang="en-US" b="0" i="1" smtClean="0">
                                  <a:latin typeface="Cambria Math"/>
                                </a:rPr>
                              </m:ctrlPr>
                            </m:naryPr>
                            <m:sub>
                              <m:r>
                                <a:rPr lang="en-US" b="0" i="1" smtClean="0">
                                  <a:latin typeface="Cambria Math"/>
                                </a:rPr>
                                <m:t>0</m:t>
                              </m:r>
                            </m:sub>
                            <m:sup>
                              <m:r>
                                <a:rPr lang="en-US" b="0" i="1" smtClean="0">
                                  <a:latin typeface="Cambria Math"/>
                                </a:rPr>
                                <m:t>1</m:t>
                              </m:r>
                            </m:sup>
                            <m:e>
                              <m:sSub>
                                <m:sSubPr>
                                  <m:ctrlPr>
                                    <a:rPr lang="en-US" b="0" i="1" smtClean="0">
                                      <a:latin typeface="Cambria Math"/>
                                    </a:rPr>
                                  </m:ctrlPr>
                                </m:sSubPr>
                                <m:e>
                                  <m:d>
                                    <m:dPr>
                                      <m:begChr m:val="|"/>
                                      <m:endChr m:val="|"/>
                                      <m:ctrlPr>
                                        <a:rPr lang="en-US" b="0" i="1" smtClean="0">
                                          <a:latin typeface="Cambria Math"/>
                                        </a:rPr>
                                      </m:ctrlPr>
                                    </m:dPr>
                                    <m:e>
                                      <m:d>
                                        <m:dPr>
                                          <m:begChr m:val="|"/>
                                          <m:endChr m:val="|"/>
                                          <m:ctrlPr>
                                            <a:rPr lang="en-US" b="0" i="1" smtClean="0">
                                              <a:latin typeface="Cambria Math"/>
                                            </a:rPr>
                                          </m:ctrlPr>
                                        </m:dPr>
                                        <m:e>
                                          <m:r>
                                            <a:rPr lang="en-US" b="0" i="1" smtClean="0">
                                              <a:latin typeface="Cambria Math"/>
                                            </a:rPr>
                                            <m:t> </m:t>
                                          </m:r>
                                          <m:sSub>
                                            <m:sSubPr>
                                              <m:ctrlPr>
                                                <a:rPr lang="en-US" b="0" i="1" smtClean="0">
                                                  <a:latin typeface="Cambria Math"/>
                                                </a:rPr>
                                              </m:ctrlPr>
                                            </m:sSubPr>
                                            <m:e>
                                              <m:r>
                                                <a:rPr lang="en-US" b="0" i="1" smtClean="0">
                                                  <a:latin typeface="Cambria Math"/>
                                                </a:rPr>
                                                <m:t>𝑓</m:t>
                                              </m:r>
                                            </m:e>
                                            <m:sub>
                                              <m:r>
                                                <a:rPr lang="en-US" b="1" i="1" smtClean="0">
                                                  <a:solidFill>
                                                    <a:srgbClr val="FF0000"/>
                                                  </a:solidFill>
                                                  <a:latin typeface="Cambria Math"/>
                                                </a:rPr>
                                                <m:t>𝒚</m:t>
                                              </m:r>
                                            </m:sub>
                                          </m:sSub>
                                          <m:r>
                                            <a:rPr lang="en-US" b="0" i="1" smtClean="0">
                                              <a:latin typeface="Cambria Math"/>
                                            </a:rPr>
                                            <m:t> −</m:t>
                                          </m:r>
                                          <m:sSub>
                                            <m:sSubPr>
                                              <m:ctrlPr>
                                                <a:rPr lang="en-US" b="0" i="1" smtClean="0">
                                                  <a:latin typeface="Cambria Math"/>
                                                </a:rPr>
                                              </m:ctrlPr>
                                            </m:sSubPr>
                                            <m:e>
                                              <m:r>
                                                <a:rPr lang="en-US" b="0" i="1" smtClean="0">
                                                  <a:latin typeface="Cambria Math"/>
                                                </a:rPr>
                                                <m:t>(</m:t>
                                              </m:r>
                                              <m:sSubSup>
                                                <m:sSubSupPr>
                                                  <m:ctrlPr>
                                                    <a:rPr lang="en-US" b="0" i="1" smtClean="0">
                                                      <a:latin typeface="Cambria Math"/>
                                                    </a:rPr>
                                                  </m:ctrlPr>
                                                </m:sSubSupPr>
                                                <m:e>
                                                  <m:r>
                                                    <a:rPr lang="en-US" b="0" i="1" smtClean="0">
                                                      <a:latin typeface="Cambria Math"/>
                                                    </a:rPr>
                                                    <m:t>𝑀</m:t>
                                                  </m:r>
                                                </m:e>
                                                <m:sub>
                                                  <m:r>
                                                    <a:rPr lang="en-US" b="0" i="1" smtClean="0">
                                                      <a:latin typeface="Cambria Math"/>
                                                    </a:rPr>
                                                    <m:t>𝑓</m:t>
                                                  </m:r>
                                                </m:sub>
                                                <m:sup>
                                                  <m:r>
                                                    <a:rPr lang="en-US" b="0" i="1" smtClean="0">
                                                      <a:latin typeface="Cambria Math"/>
                                                    </a:rPr>
                                                    <m:t>1</m:t>
                                                  </m:r>
                                                </m:sup>
                                              </m:sSubSup>
                                              <m:r>
                                                <a:rPr lang="en-US" b="0" i="1" smtClean="0">
                                                  <a:latin typeface="Cambria Math"/>
                                                </a:rPr>
                                                <m:t>)</m:t>
                                              </m:r>
                                            </m:e>
                                            <m:sub>
                                              <m:r>
                                                <a:rPr lang="en-US" b="1" i="1" smtClean="0">
                                                  <a:solidFill>
                                                    <a:srgbClr val="FF0000"/>
                                                  </a:solidFill>
                                                  <a:latin typeface="Cambria Math"/>
                                                </a:rPr>
                                                <m:t>𝒚</m:t>
                                              </m:r>
                                            </m:sub>
                                          </m:sSub>
                                        </m:e>
                                      </m:d>
                                    </m:e>
                                  </m:d>
                                </m:e>
                                <m:sub>
                                  <m:r>
                                    <a:rPr lang="en-US" b="0" i="1" smtClean="0">
                                      <a:latin typeface="Cambria Math"/>
                                    </a:rPr>
                                    <m:t>1</m:t>
                                  </m:r>
                                </m:sub>
                              </m:sSub>
                              <m:r>
                                <a:rPr lang="en-US" b="0" i="1" smtClean="0">
                                  <a:latin typeface="Cambria Math"/>
                                </a:rPr>
                                <m:t>𝑑</m:t>
                              </m:r>
                              <m:r>
                                <a:rPr lang="en-US" b="1" i="1" smtClean="0">
                                  <a:solidFill>
                                    <a:srgbClr val="FF0000"/>
                                  </a:solidFill>
                                  <a:latin typeface="Cambria Math"/>
                                </a:rPr>
                                <m:t>𝒚</m:t>
                              </m:r>
                            </m:e>
                          </m:nary>
                        </m:num>
                        <m:den>
                          <m:d>
                            <m:dPr>
                              <m:begChr m:val="|"/>
                              <m:endChr m:val="|"/>
                              <m:ctrlPr>
                                <a:rPr lang="en-US" b="0" i="1" smtClean="0">
                                  <a:latin typeface="Cambria Math"/>
                                </a:rPr>
                              </m:ctrlPr>
                            </m:dPr>
                            <m:e>
                              <m:r>
                                <a:rPr lang="en-US" b="0" i="1" smtClean="0">
                                  <a:latin typeface="Cambria Math"/>
                                </a:rPr>
                                <m:t>𝐷</m:t>
                              </m:r>
                            </m:e>
                          </m:d>
                        </m:den>
                      </m:f>
                      <m:r>
                        <a:rPr lang="en-US" b="0" i="1" smtClean="0">
                          <a:latin typeface="Cambria Math"/>
                        </a:rPr>
                        <m:t>=</m:t>
                      </m:r>
                    </m:oMath>
                  </m:oMathPara>
                </a14:m>
                <a:endParaRPr lang="en-US" dirty="0" smtClean="0"/>
              </a:p>
              <a:p>
                <a:pPr marL="0" indent="0">
                  <a:buNone/>
                </a:pPr>
                <a:r>
                  <a:rPr lang="en-US" dirty="0" smtClean="0"/>
                  <a:t>=  </a:t>
                </a:r>
                <a14:m>
                  <m:oMath xmlns:m="http://schemas.openxmlformats.org/officeDocument/2006/math">
                    <m:f>
                      <m:fPr>
                        <m:ctrlPr>
                          <a:rPr lang="en-US" i="1">
                            <a:latin typeface="Cambria Math"/>
                          </a:rPr>
                        </m:ctrlPr>
                      </m:fPr>
                      <m:num>
                        <m:nary>
                          <m:naryPr>
                            <m:ctrlPr>
                              <a:rPr lang="en-US" i="1">
                                <a:latin typeface="Cambria Math"/>
                              </a:rPr>
                            </m:ctrlPr>
                          </m:naryPr>
                          <m:sub>
                            <m:r>
                              <a:rPr lang="en-US" i="1">
                                <a:latin typeface="Cambria Math"/>
                              </a:rPr>
                              <m:t>0</m:t>
                            </m:r>
                          </m:sub>
                          <m:sup>
                            <m:r>
                              <a:rPr lang="en-US" i="1">
                                <a:latin typeface="Cambria Math"/>
                              </a:rPr>
                              <m:t>1</m:t>
                            </m:r>
                          </m:sup>
                          <m:e>
                            <m:sSub>
                              <m:sSubPr>
                                <m:ctrlPr>
                                  <a:rPr lang="en-US" i="1">
                                    <a:latin typeface="Cambria Math"/>
                                  </a:rPr>
                                </m:ctrlPr>
                              </m:sSubPr>
                              <m:e>
                                <m:d>
                                  <m:dPr>
                                    <m:begChr m:val="|"/>
                                    <m:endChr m:val="|"/>
                                    <m:ctrlPr>
                                      <a:rPr lang="en-US" i="1">
                                        <a:latin typeface="Cambria Math"/>
                                      </a:rPr>
                                    </m:ctrlPr>
                                  </m:dPr>
                                  <m:e>
                                    <m:d>
                                      <m:dPr>
                                        <m:begChr m:val="|"/>
                                        <m:endChr m:val="|"/>
                                        <m:ctrlPr>
                                          <a:rPr lang="en-US" i="1">
                                            <a:latin typeface="Cambria Math"/>
                                          </a:rPr>
                                        </m:ctrlPr>
                                      </m:dPr>
                                      <m:e>
                                        <m:r>
                                          <a:rPr lang="en-US" i="1">
                                            <a:latin typeface="Cambria Math"/>
                                          </a:rPr>
                                          <m:t> </m:t>
                                        </m:r>
                                        <m:sSub>
                                          <m:sSubPr>
                                            <m:ctrlPr>
                                              <a:rPr lang="en-US" i="1">
                                                <a:latin typeface="Cambria Math"/>
                                              </a:rPr>
                                            </m:ctrlPr>
                                          </m:sSubPr>
                                          <m:e>
                                            <m:r>
                                              <a:rPr lang="en-US" i="1">
                                                <a:latin typeface="Cambria Math"/>
                                              </a:rPr>
                                              <m:t>𝑓</m:t>
                                            </m:r>
                                          </m:e>
                                          <m:sub>
                                            <m:r>
                                              <a:rPr lang="en-US" b="1" i="1">
                                                <a:solidFill>
                                                  <a:srgbClr val="FF0000"/>
                                                </a:solidFill>
                                                <a:latin typeface="Cambria Math"/>
                                              </a:rPr>
                                              <m:t>𝒚</m:t>
                                            </m:r>
                                          </m:sub>
                                        </m:sSub>
                                        <m:r>
                                          <a:rPr lang="en-US" i="1">
                                            <a:latin typeface="Cambria Math"/>
                                          </a:rPr>
                                          <m:t> −</m:t>
                                        </m:r>
                                        <m:sSubSup>
                                          <m:sSubSupPr>
                                            <m:ctrlPr>
                                              <a:rPr lang="en-US" i="1">
                                                <a:latin typeface="Cambria Math"/>
                                              </a:rPr>
                                            </m:ctrlPr>
                                          </m:sSubSupPr>
                                          <m:e>
                                            <m:r>
                                              <a:rPr lang="en-US" i="1">
                                                <a:latin typeface="Cambria Math"/>
                                              </a:rPr>
                                              <m:t>𝑀</m:t>
                                            </m:r>
                                          </m:e>
                                          <m:sub>
                                            <m:sSub>
                                              <m:sSubPr>
                                                <m:ctrlPr>
                                                  <a:rPr lang="en-US" i="1">
                                                    <a:latin typeface="Cambria Math"/>
                                                  </a:rPr>
                                                </m:ctrlPr>
                                              </m:sSubPr>
                                              <m:e>
                                                <m:r>
                                                  <a:rPr lang="en-US" b="0" i="1" smtClean="0">
                                                    <a:latin typeface="Cambria Math"/>
                                                  </a:rPr>
                                                  <m:t>(</m:t>
                                                </m:r>
                                                <m:r>
                                                  <a:rPr lang="en-US" i="1">
                                                    <a:latin typeface="Cambria Math"/>
                                                  </a:rPr>
                                                  <m:t>𝑓</m:t>
                                                </m:r>
                                              </m:e>
                                              <m:sub>
                                                <m:r>
                                                  <a:rPr lang="en-US" b="1" i="1" smtClean="0">
                                                    <a:solidFill>
                                                      <a:srgbClr val="FF0000"/>
                                                    </a:solidFill>
                                                    <a:latin typeface="Cambria Math"/>
                                                  </a:rPr>
                                                  <m:t>𝒚</m:t>
                                                </m:r>
                                              </m:sub>
                                            </m:sSub>
                                            <m:r>
                                              <a:rPr lang="en-US" b="0" i="1" smtClean="0">
                                                <a:latin typeface="Cambria Math"/>
                                              </a:rPr>
                                              <m:t>)</m:t>
                                            </m:r>
                                          </m:sub>
                                          <m:sup>
                                            <m:r>
                                              <a:rPr lang="en-US" i="1">
                                                <a:latin typeface="Cambria Math"/>
                                              </a:rPr>
                                              <m:t>1</m:t>
                                            </m:r>
                                          </m:sup>
                                        </m:sSubSup>
                                      </m:e>
                                    </m:d>
                                  </m:e>
                                </m:d>
                              </m:e>
                              <m:sub>
                                <m:r>
                                  <a:rPr lang="en-US" i="1">
                                    <a:latin typeface="Cambria Math"/>
                                  </a:rPr>
                                  <m:t>1</m:t>
                                </m:r>
                              </m:sub>
                            </m:sSub>
                            <m:r>
                              <a:rPr lang="en-US" i="1">
                                <a:latin typeface="Cambria Math"/>
                              </a:rPr>
                              <m:t>𝑑</m:t>
                            </m:r>
                            <m:r>
                              <a:rPr lang="en-US" b="1" i="1">
                                <a:solidFill>
                                  <a:srgbClr val="FF0000"/>
                                </a:solidFill>
                                <a:latin typeface="Cambria Math"/>
                              </a:rPr>
                              <m:t>𝒚</m:t>
                            </m:r>
                          </m:e>
                        </m:nary>
                      </m:num>
                      <m:den>
                        <m:d>
                          <m:dPr>
                            <m:begChr m:val="|"/>
                            <m:endChr m:val="|"/>
                            <m:ctrlPr>
                              <a:rPr lang="en-US" i="1">
                                <a:latin typeface="Cambria Math"/>
                              </a:rPr>
                            </m:ctrlPr>
                          </m:dPr>
                          <m:e>
                            <m:r>
                              <a:rPr lang="en-US" i="1">
                                <a:latin typeface="Cambria Math"/>
                              </a:rPr>
                              <m:t>𝐷</m:t>
                            </m:r>
                          </m:e>
                        </m:d>
                      </m:den>
                    </m:f>
                    <m:r>
                      <a:rPr lang="en-US" b="0" i="1" smtClean="0">
                        <a:latin typeface="Cambria Math"/>
                      </a:rPr>
                      <m:t>=</m:t>
                    </m:r>
                    <m:nary>
                      <m:naryPr>
                        <m:ctrlPr>
                          <a:rPr lang="en-US" b="0" i="1" smtClean="0">
                            <a:latin typeface="Cambria Math"/>
                          </a:rPr>
                        </m:ctrlPr>
                      </m:naryPr>
                      <m:sub>
                        <m:r>
                          <a:rPr lang="en-US" b="0" i="1" smtClean="0">
                            <a:latin typeface="Cambria Math"/>
                          </a:rPr>
                          <m:t>0</m:t>
                        </m:r>
                      </m:sub>
                      <m:sup>
                        <m:r>
                          <a:rPr lang="en-US" b="0" i="1" smtClean="0">
                            <a:latin typeface="Cambria Math"/>
                          </a:rPr>
                          <m:t>1</m:t>
                        </m:r>
                      </m:sup>
                      <m:e>
                        <m:r>
                          <a:rPr lang="en-US" b="0" i="1" smtClean="0">
                            <a:latin typeface="Cambria Math"/>
                          </a:rPr>
                          <m:t>𝑑𝑖𝑠</m:t>
                        </m:r>
                        <m:sSub>
                          <m:sSubPr>
                            <m:ctrlPr>
                              <a:rPr lang="en-US" b="0" i="1" smtClean="0">
                                <a:latin typeface="Cambria Math"/>
                              </a:rPr>
                            </m:ctrlPr>
                          </m:sSubPr>
                          <m:e>
                            <m:r>
                              <a:rPr lang="en-US" b="0" i="1" smtClean="0">
                                <a:latin typeface="Cambria Math"/>
                              </a:rPr>
                              <m:t>𝑡</m:t>
                            </m:r>
                          </m:e>
                          <m:sub>
                            <m:r>
                              <a:rPr lang="en-US" b="0" i="1" smtClean="0">
                                <a:latin typeface="Cambria Math"/>
                              </a:rPr>
                              <m:t>0</m:t>
                            </m:r>
                          </m:sub>
                        </m:sSub>
                        <m:d>
                          <m:dPr>
                            <m:ctrlPr>
                              <a:rPr lang="en-US" b="0" i="1" smtClean="0">
                                <a:latin typeface="Cambria Math"/>
                              </a:rPr>
                            </m:ctrlPr>
                          </m:dPr>
                          <m:e>
                            <m:sSub>
                              <m:sSubPr>
                                <m:ctrlPr>
                                  <a:rPr lang="en-US" b="0" i="1" smtClean="0">
                                    <a:latin typeface="Cambria Math"/>
                                  </a:rPr>
                                </m:ctrlPr>
                              </m:sSubPr>
                              <m:e>
                                <m:r>
                                  <a:rPr lang="en-US" b="0" i="1" smtClean="0">
                                    <a:latin typeface="Cambria Math"/>
                                  </a:rPr>
                                  <m:t>𝑓</m:t>
                                </m:r>
                              </m:e>
                              <m:sub>
                                <m:r>
                                  <a:rPr lang="en-US" b="1" i="1" smtClean="0">
                                    <a:solidFill>
                                      <a:srgbClr val="FF0000"/>
                                    </a:solidFill>
                                    <a:latin typeface="Cambria Math"/>
                                  </a:rPr>
                                  <m:t>𝒚</m:t>
                                </m:r>
                              </m:sub>
                            </m:sSub>
                            <m:r>
                              <a:rPr lang="en-US" b="0" i="1" smtClean="0">
                                <a:latin typeface="Cambria Math"/>
                              </a:rPr>
                              <m:t>,</m:t>
                            </m:r>
                            <m:r>
                              <a:rPr lang="en-US" b="0" i="1" smtClean="0">
                                <a:latin typeface="Cambria Math"/>
                              </a:rPr>
                              <m:t>𝑀</m:t>
                            </m:r>
                          </m:e>
                        </m:d>
                        <m:r>
                          <a:rPr lang="en-US" b="0" i="1" smtClean="0">
                            <a:latin typeface="Cambria Math"/>
                          </a:rPr>
                          <m:t>𝑑</m:t>
                        </m:r>
                        <m:r>
                          <a:rPr lang="en-US" b="1" i="1" smtClean="0">
                            <a:solidFill>
                              <a:srgbClr val="FF0000"/>
                            </a:solidFill>
                            <a:latin typeface="Cambria Math"/>
                          </a:rPr>
                          <m:t>𝒚</m:t>
                        </m:r>
                      </m:e>
                    </m:nary>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382000" cy="4876800"/>
              </a:xfrm>
              <a:blipFill rotWithShape="1">
                <a:blip r:embed="rId5"/>
                <a:stretch>
                  <a:fillRect l="-1309" t="-1875"/>
                </a:stretch>
              </a:blipFill>
            </p:spPr>
            <p:txBody>
              <a:bodyPr/>
              <a:lstStyle/>
              <a:p>
                <a:r>
                  <a:rPr lang="en-US">
                    <a:noFill/>
                  </a:rPr>
                  <a:t> </a:t>
                </a:r>
              </a:p>
            </p:txBody>
          </p:sp>
        </mc:Fallback>
      </mc:AlternateContent>
      <p:grpSp>
        <p:nvGrpSpPr>
          <p:cNvPr id="7" name="Group 6"/>
          <p:cNvGrpSpPr/>
          <p:nvPr/>
        </p:nvGrpSpPr>
        <p:grpSpPr>
          <a:xfrm>
            <a:off x="2286000" y="3960910"/>
            <a:ext cx="6614160" cy="568882"/>
            <a:chOff x="2286000" y="3960910"/>
            <a:chExt cx="6614160" cy="568882"/>
          </a:xfrm>
        </p:grpSpPr>
        <p:sp>
          <p:nvSpPr>
            <p:cNvPr id="4" name="TextBox 3"/>
            <p:cNvSpPr txBox="1"/>
            <p:nvPr/>
          </p:nvSpPr>
          <p:spPr>
            <a:xfrm>
              <a:off x="4534989" y="3960910"/>
              <a:ext cx="609600" cy="523220"/>
            </a:xfrm>
            <a:prstGeom prst="rect">
              <a:avLst/>
            </a:prstGeom>
            <a:noFill/>
          </p:spPr>
          <p:txBody>
            <a:bodyPr wrap="square" rtlCol="0">
              <a:spAutoFit/>
            </a:bodyPr>
            <a:lstStyle/>
            <a:p>
              <a:r>
                <a:rPr lang="en-US" sz="2800" b="1" dirty="0" smtClean="0">
                  <a:solidFill>
                    <a:srgbClr val="7030A0"/>
                  </a:solidFill>
                </a:rPr>
                <a:t>2)</a:t>
              </a:r>
              <a:endParaRPr lang="en-US" sz="2800" b="1" dirty="0">
                <a:solidFill>
                  <a:srgbClr val="7030A0"/>
                </a:solidFill>
              </a:endParaRPr>
            </a:p>
          </p:txBody>
        </p:sp>
        <p:sp>
          <p:nvSpPr>
            <p:cNvPr id="5" name="TextBox 4"/>
            <p:cNvSpPr txBox="1"/>
            <p:nvPr/>
          </p:nvSpPr>
          <p:spPr>
            <a:xfrm>
              <a:off x="8290560" y="4006572"/>
              <a:ext cx="609600" cy="523220"/>
            </a:xfrm>
            <a:prstGeom prst="rect">
              <a:avLst/>
            </a:prstGeom>
            <a:noFill/>
          </p:spPr>
          <p:txBody>
            <a:bodyPr wrap="square" rtlCol="0">
              <a:spAutoFit/>
            </a:bodyPr>
            <a:lstStyle/>
            <a:p>
              <a:r>
                <a:rPr lang="en-US" sz="2800" b="1" dirty="0" smtClean="0">
                  <a:solidFill>
                    <a:srgbClr val="7030A0"/>
                  </a:solidFill>
                </a:rPr>
                <a:t>3)</a:t>
              </a:r>
              <a:endParaRPr lang="en-US" sz="2800" b="1" dirty="0">
                <a:solidFill>
                  <a:srgbClr val="7030A0"/>
                </a:solidFill>
              </a:endParaRPr>
            </a:p>
          </p:txBody>
        </p:sp>
        <p:sp>
          <p:nvSpPr>
            <p:cNvPr id="6" name="TextBox 5"/>
            <p:cNvSpPr txBox="1"/>
            <p:nvPr/>
          </p:nvSpPr>
          <p:spPr>
            <a:xfrm>
              <a:off x="2286000" y="3960910"/>
              <a:ext cx="609600" cy="523220"/>
            </a:xfrm>
            <a:prstGeom prst="rect">
              <a:avLst/>
            </a:prstGeom>
            <a:noFill/>
          </p:spPr>
          <p:txBody>
            <a:bodyPr wrap="square" rtlCol="0">
              <a:spAutoFit/>
            </a:bodyPr>
            <a:lstStyle/>
            <a:p>
              <a:r>
                <a:rPr lang="en-US" sz="2800" b="1" dirty="0" smtClean="0">
                  <a:solidFill>
                    <a:srgbClr val="7030A0"/>
                  </a:solidFill>
                </a:rPr>
                <a:t>1)</a:t>
              </a:r>
              <a:endParaRPr lang="en-US" sz="2800" b="1" dirty="0">
                <a:solidFill>
                  <a:srgbClr val="7030A0"/>
                </a:solidFill>
              </a:endParaRPr>
            </a:p>
          </p:txBody>
        </p:sp>
      </p:grpSp>
    </p:spTree>
    <p:extLst>
      <p:ext uri="{BB962C8B-B14F-4D97-AF65-F5344CB8AC3E}">
        <p14:creationId xmlns:p14="http://schemas.microsoft.com/office/powerpoint/2010/main" val="144222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0C0"/>
                </a:solidFill>
              </a:rPr>
              <a:t>Testing Big Data</a:t>
            </a:r>
            <a:endParaRPr lang="en-US" dirty="0">
              <a:solidFill>
                <a:srgbClr val="0070C0"/>
              </a:solidFill>
            </a:endParaRPr>
          </a:p>
        </p:txBody>
      </p:sp>
      <p:sp>
        <p:nvSpPr>
          <p:cNvPr id="3" name="Content Placeholder 2"/>
          <p:cNvSpPr>
            <a:spLocks noGrp="1"/>
          </p:cNvSpPr>
          <p:nvPr>
            <p:ph idx="1"/>
          </p:nvPr>
        </p:nvSpPr>
        <p:spPr/>
        <p:txBody>
          <a:bodyPr/>
          <a:lstStyle/>
          <a:p>
            <a:r>
              <a:rPr lang="en-US" b="1" dirty="0" smtClean="0"/>
              <a:t>Q</a:t>
            </a:r>
            <a:r>
              <a:rPr lang="en-US" dirty="0" smtClean="0"/>
              <a:t>: How to make sense of big data?</a:t>
            </a:r>
          </a:p>
          <a:p>
            <a:r>
              <a:rPr lang="en-US" b="1" dirty="0" smtClean="0"/>
              <a:t>Q</a:t>
            </a:r>
            <a:r>
              <a:rPr lang="en-US" dirty="0" smtClean="0"/>
              <a:t>: How to understand </a:t>
            </a:r>
            <a:r>
              <a:rPr lang="en-US" smtClean="0"/>
              <a:t>properties  </a:t>
            </a:r>
            <a:r>
              <a:rPr lang="en-US" dirty="0" smtClean="0"/>
              <a:t>looking only at a small sample?</a:t>
            </a:r>
          </a:p>
          <a:p>
            <a:r>
              <a:rPr lang="en-US" b="1" dirty="0" smtClean="0"/>
              <a:t>Q</a:t>
            </a:r>
            <a:r>
              <a:rPr lang="en-US" dirty="0" smtClean="0"/>
              <a:t>: How to ignore noise and outliers?</a:t>
            </a:r>
          </a:p>
          <a:p>
            <a:r>
              <a:rPr lang="en-US" b="1" dirty="0" smtClean="0"/>
              <a:t>Q</a:t>
            </a:r>
            <a:r>
              <a:rPr lang="en-US" dirty="0" smtClean="0"/>
              <a:t>: How to minimize assumptions about the sample generation process?</a:t>
            </a:r>
          </a:p>
          <a:p>
            <a:r>
              <a:rPr lang="en-US" b="1" dirty="0" smtClean="0"/>
              <a:t>Q</a:t>
            </a:r>
            <a:r>
              <a:rPr lang="en-US" dirty="0" smtClean="0"/>
              <a:t>: How </a:t>
            </a:r>
            <a:r>
              <a:rPr lang="en-US" dirty="0"/>
              <a:t>to optimize running time?</a:t>
            </a:r>
            <a:endParaRPr lang="en-US" dirty="0" smtClean="0"/>
          </a:p>
          <a:p>
            <a:endParaRPr lang="en-US" dirty="0"/>
          </a:p>
        </p:txBody>
      </p:sp>
    </p:spTree>
    <p:extLst>
      <p:ext uri="{BB962C8B-B14F-4D97-AF65-F5344CB8AC3E}">
        <p14:creationId xmlns:p14="http://schemas.microsoft.com/office/powerpoint/2010/main" val="351593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14:m>
                  <m:oMath xmlns:m="http://schemas.openxmlformats.org/officeDocument/2006/math">
                    <m:sSub>
                      <m:sSubPr>
                        <m:ctrlPr>
                          <a:rPr lang="en-US" i="1" dirty="0" smtClean="0">
                            <a:solidFill>
                              <a:srgbClr val="0070C0"/>
                            </a:solidFill>
                            <a:latin typeface="Cambria Math"/>
                          </a:rPr>
                        </m:ctrlPr>
                      </m:sSubPr>
                      <m:e>
                        <m:r>
                          <a:rPr lang="en-US" dirty="0">
                            <a:solidFill>
                              <a:srgbClr val="0070C0"/>
                            </a:solidFill>
                            <a:latin typeface="Cambria Math" panose="02040503050406030204" pitchFamily="18" charset="0"/>
                          </a:rPr>
                          <m:t>𝐿</m:t>
                        </m:r>
                      </m:e>
                      <m:sub>
                        <m:r>
                          <a:rPr lang="en-US" dirty="0">
                            <a:solidFill>
                              <a:srgbClr val="0070C0"/>
                            </a:solidFill>
                            <a:latin typeface="Cambria Math" panose="02040503050406030204" pitchFamily="18" charset="0"/>
                          </a:rPr>
                          <m:t>1</m:t>
                        </m:r>
                      </m:sub>
                    </m:sSub>
                  </m:oMath>
                </a14:m>
                <a:r>
                  <a:rPr lang="en-US" dirty="0">
                    <a:solidFill>
                      <a:srgbClr val="0070C0"/>
                    </a:solidFill>
                  </a:rPr>
                  <a:t>-Testers from </a:t>
                </a:r>
                <a:r>
                  <a:rPr lang="en-US" dirty="0" smtClean="0">
                    <a:solidFill>
                      <a:srgbClr val="0070C0"/>
                    </a:solidFill>
                  </a:rPr>
                  <a:t>Boolean Testers</a:t>
                </a:r>
                <a:r>
                  <a:rPr lang="en-US" dirty="0" smtClean="0">
                    <a:solidFill>
                      <a:schemeClr val="tx1"/>
                    </a:solidFill>
                  </a:rPr>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9752" y="1020168"/>
                <a:ext cx="8382000" cy="5257800"/>
              </a:xfrm>
            </p:spPr>
            <p:txBody>
              <a:bodyPr>
                <a:normAutofit lnSpcReduction="10000"/>
              </a:bodyPr>
              <a:lstStyle/>
              <a:p>
                <a:pPr marL="0" indent="0">
                  <a:buNone/>
                </a:pPr>
                <a:endParaRPr lang="en-US" sz="2400" b="1" dirty="0" smtClean="0"/>
              </a:p>
              <a:p>
                <a:pPr marL="0" indent="0">
                  <a:buNone/>
                </a:pPr>
                <a:r>
                  <a:rPr lang="en-US" sz="2400" b="1" dirty="0" err="1" smtClean="0"/>
                  <a:t>Thm</a:t>
                </a:r>
                <a:r>
                  <a:rPr lang="en-US" sz="2400" b="1" dirty="0" smtClean="0"/>
                  <a:t>:</a:t>
                </a:r>
                <a:r>
                  <a:rPr lang="en-US" sz="2400" dirty="0" smtClean="0"/>
                  <a:t> A </a:t>
                </a:r>
                <a:r>
                  <a:rPr lang="en-US" sz="2400" dirty="0" err="1" smtClean="0"/>
                  <a:t>nonadaptive</a:t>
                </a:r>
                <a:r>
                  <a:rPr lang="en-US" sz="2400" dirty="0" smtClean="0"/>
                  <a:t>, 1-sided error </a:t>
                </a:r>
                <a14:m>
                  <m:oMath xmlns:m="http://schemas.openxmlformats.org/officeDocument/2006/math">
                    <m:sSub>
                      <m:sSubPr>
                        <m:ctrlPr>
                          <a:rPr lang="en-US" sz="2400" b="0" i="1" smtClean="0">
                            <a:latin typeface="Cambria Math"/>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0</m:t>
                        </m:r>
                      </m:sub>
                    </m:sSub>
                  </m:oMath>
                </a14:m>
                <a:r>
                  <a:rPr lang="en-US" sz="2400" dirty="0" smtClean="0"/>
                  <a:t>-test for monotonicity of </a:t>
                </a:r>
              </a:p>
              <a:p>
                <a:pPr marL="0" indent="0">
                  <a:buNone/>
                </a:pP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→{0,1}</m:t>
                    </m:r>
                  </m:oMath>
                </a14:m>
                <a:r>
                  <a:rPr lang="en-US" sz="2400" dirty="0" smtClean="0"/>
                  <a:t> is also an </a:t>
                </a:r>
                <a14:m>
                  <m:oMath xmlns:m="http://schemas.openxmlformats.org/officeDocument/2006/math">
                    <m:sSub>
                      <m:sSubPr>
                        <m:ctrlPr>
                          <a:rPr lang="en-US" sz="2400" b="0" i="1" smtClean="0">
                            <a:latin typeface="Cambria Math"/>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1</m:t>
                        </m:r>
                      </m:sub>
                    </m:sSub>
                  </m:oMath>
                </a14:m>
                <a:r>
                  <a:rPr lang="en-US" sz="2400" dirty="0" smtClean="0"/>
                  <a:t>-test for monotonicity of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𝐷</m:t>
                    </m:r>
                    <m:r>
                      <a:rPr lang="en-US" sz="2400" i="1">
                        <a:latin typeface="Cambria Math" panose="02040503050406030204" pitchFamily="18" charset="0"/>
                      </a:rPr>
                      <m:t>→[0,1]</m:t>
                    </m:r>
                  </m:oMath>
                </a14:m>
                <a:r>
                  <a:rPr lang="en-US" sz="2400" dirty="0" smtClean="0"/>
                  <a:t>.</a:t>
                </a:r>
              </a:p>
              <a:p>
                <a:pPr marL="0" indent="0">
                  <a:buNone/>
                </a:pPr>
                <a:r>
                  <a:rPr lang="en-US" sz="2400" dirty="0" smtClean="0"/>
                  <a:t>Proof:</a:t>
                </a:r>
              </a:p>
              <a:p>
                <a:r>
                  <a:rPr lang="en-US" sz="2400" dirty="0" smtClean="0"/>
                  <a:t>A </a:t>
                </a:r>
                <a:r>
                  <a:rPr lang="en-US" sz="2400" dirty="0" smtClean="0">
                    <a:solidFill>
                      <a:srgbClr val="FF0000"/>
                    </a:solidFill>
                  </a:rPr>
                  <a:t>violation</a:t>
                </a:r>
                <a:r>
                  <a:rPr lang="en-US" sz="2400" dirty="0" smtClean="0"/>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oMath>
                </a14:m>
                <a:r>
                  <a:rPr lang="en-US" sz="2400" dirty="0" smtClean="0"/>
                  <a:t>:</a:t>
                </a:r>
              </a:p>
              <a:p>
                <a:r>
                  <a:rPr lang="en-US" sz="2400" dirty="0" smtClean="0"/>
                  <a:t>A </a:t>
                </a:r>
                <a:r>
                  <a:rPr lang="en-US" sz="2400" dirty="0" err="1" smtClean="0"/>
                  <a:t>nonadaptive</a:t>
                </a:r>
                <a:r>
                  <a:rPr lang="en-US" sz="2400" dirty="0" smtClean="0"/>
                  <a:t>, 1-sided error test queries a random set </a:t>
                </a:r>
                <a14:m>
                  <m:oMath xmlns:m="http://schemas.openxmlformats.org/officeDocument/2006/math">
                    <m:r>
                      <a:rPr lang="en-US" sz="2400" i="1" dirty="0" smtClean="0">
                        <a:latin typeface="Cambria Math" panose="02040503050406030204" pitchFamily="18" charset="0"/>
                      </a:rPr>
                      <m:t>𝑄</m:t>
                    </m:r>
                    <m:r>
                      <a:rPr lang="en-US" sz="2400" b="0" i="1" dirty="0" smtClean="0">
                        <a:latin typeface="Cambria Math" panose="02040503050406030204" pitchFamily="18" charset="0"/>
                      </a:rPr>
                      <m:t>⊆</m:t>
                    </m:r>
                    <m:r>
                      <a:rPr lang="en-US" sz="2400" b="0" i="1" dirty="0" smtClean="0">
                        <a:latin typeface="Cambria Math" panose="02040503050406030204" pitchFamily="18" charset="0"/>
                      </a:rPr>
                      <m:t>𝐷</m:t>
                    </m:r>
                  </m:oMath>
                </a14:m>
                <a:r>
                  <a:rPr lang="en-US" sz="2400" dirty="0" smtClean="0"/>
                  <a:t> and rejects </a:t>
                </a:r>
                <a:r>
                  <a:rPr lang="en-US" sz="2400" dirty="0" err="1" smtClean="0"/>
                  <a:t>iff</a:t>
                </a:r>
                <a:r>
                  <a:rPr lang="en-US" sz="2400" dirty="0" smtClean="0"/>
                  <a:t> </a:t>
                </a:r>
                <a14:m>
                  <m:oMath xmlns:m="http://schemas.openxmlformats.org/officeDocument/2006/math">
                    <m:r>
                      <a:rPr lang="en-US" sz="2400" b="0" i="1" smtClean="0">
                        <a:latin typeface="Cambria Math" panose="02040503050406030204" pitchFamily="18" charset="0"/>
                      </a:rPr>
                      <m:t>𝑄</m:t>
                    </m:r>
                  </m:oMath>
                </a14:m>
                <a:r>
                  <a:rPr lang="en-US" sz="2400" dirty="0" smtClean="0"/>
                  <a:t> contains a violation.</a:t>
                </a:r>
              </a:p>
              <a:p>
                <a:r>
                  <a:rPr lang="en-US" sz="2400" dirty="0" smtClean="0"/>
                  <a:t>If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𝐷</m:t>
                    </m:r>
                    <m:r>
                      <a:rPr lang="en-US" sz="2400" i="1">
                        <a:latin typeface="Cambria Math" panose="02040503050406030204" pitchFamily="18" charset="0"/>
                      </a:rPr>
                      <m:t>→[0,1]</m:t>
                    </m:r>
                  </m:oMath>
                </a14:m>
                <a:r>
                  <a:rPr lang="en-US" sz="2400" dirty="0" smtClean="0"/>
                  <a:t> is monotone, </a:t>
                </a:r>
                <a14:m>
                  <m:oMath xmlns:m="http://schemas.openxmlformats.org/officeDocument/2006/math">
                    <m:r>
                      <a:rPr lang="en-US" sz="2400" i="1" dirty="0">
                        <a:latin typeface="Cambria Math" panose="02040503050406030204" pitchFamily="18" charset="0"/>
                      </a:rPr>
                      <m:t>𝑄</m:t>
                    </m:r>
                  </m:oMath>
                </a14:m>
                <a:r>
                  <a:rPr lang="en-US" sz="2400" dirty="0" smtClean="0"/>
                  <a:t> will not contain a violation.</a:t>
                </a:r>
              </a:p>
              <a:p>
                <a:pPr lvl="0"/>
                <a:r>
                  <a:rPr lang="en-US" sz="2400" dirty="0" smtClean="0"/>
                  <a:t>If </a:t>
                </a:r>
                <a14:m>
                  <m:oMath xmlns:m="http://schemas.openxmlformats.org/officeDocument/2006/math">
                    <m:sSub>
                      <m:sSubPr>
                        <m:ctrlPr>
                          <a:rPr lang="en-US" sz="2400" b="0" i="1" smtClean="0">
                            <a:latin typeface="Cambria Math"/>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1</m:t>
                        </m:r>
                      </m:sub>
                    </m:sSub>
                    <m:d>
                      <m:dPr>
                        <m:ctrlPr>
                          <a:rPr lang="en-US" sz="2400" b="0" i="1" smtClean="0">
                            <a:latin typeface="Cambria Math"/>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𝑀</m:t>
                        </m:r>
                      </m:e>
                    </m:d>
                    <m:r>
                      <a:rPr lang="en-US" sz="2400" b="0" i="1" smtClean="0">
                        <a:latin typeface="Cambria Math" panose="02040503050406030204" pitchFamily="18" charset="0"/>
                      </a:rPr>
                      <m:t>≥</m:t>
                    </m:r>
                    <m:r>
                      <a:rPr lang="en-US" sz="2400" b="0" i="1" smtClean="0">
                        <a:latin typeface="Cambria Math" panose="02040503050406030204" pitchFamily="18" charset="0"/>
                      </a:rPr>
                      <m:t>𝜀</m:t>
                    </m:r>
                  </m:oMath>
                </a14:m>
                <a:r>
                  <a:rPr lang="en-US" sz="2400" dirty="0" smtClean="0"/>
                  <a:t> then </a:t>
                </a:r>
                <a14:m>
                  <m:oMath xmlns:m="http://schemas.openxmlformats.org/officeDocument/2006/math">
                    <m:r>
                      <a:rPr lang="en-US" sz="2400" b="1" i="1">
                        <a:latin typeface="Cambria Math"/>
                      </a:rPr>
                      <m:t>∃</m:t>
                    </m:r>
                    <m:sSup>
                      <m:sSupPr>
                        <m:ctrlPr>
                          <a:rPr lang="en-US" sz="2400" b="1" i="1">
                            <a:solidFill>
                              <a:srgbClr val="FF0000"/>
                            </a:solidFill>
                            <a:latin typeface="Cambria Math"/>
                          </a:rPr>
                        </m:ctrlPr>
                      </m:sSupPr>
                      <m:e>
                        <m:r>
                          <a:rPr lang="en-US" sz="2400" b="1" i="1">
                            <a:solidFill>
                              <a:srgbClr val="FF0000"/>
                            </a:solidFill>
                            <a:latin typeface="Cambria Math" panose="02040503050406030204" pitchFamily="18" charset="0"/>
                          </a:rPr>
                          <m:t>𝒕</m:t>
                        </m:r>
                      </m:e>
                      <m:sup>
                        <m:r>
                          <a:rPr lang="en-US" sz="2400" b="1" i="1">
                            <a:solidFill>
                              <a:srgbClr val="FF0000"/>
                            </a:solidFill>
                            <a:latin typeface="Cambria Math"/>
                          </a:rPr>
                          <m:t>∗</m:t>
                        </m:r>
                      </m:sup>
                    </m:sSup>
                    <m:r>
                      <a:rPr lang="en-US" sz="2400" b="1" i="1">
                        <a:latin typeface="Cambria Math"/>
                      </a:rPr>
                      <m:t>:</m:t>
                    </m:r>
                    <m:sSub>
                      <m:sSubPr>
                        <m:ctrlPr>
                          <a:rPr lang="en-US" sz="2400" b="0" i="1" smtClean="0">
                            <a:solidFill>
                              <a:srgbClr val="FF0000"/>
                            </a:solidFill>
                            <a:latin typeface="Cambria Math"/>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0</m:t>
                        </m:r>
                      </m:sub>
                    </m:sSub>
                    <m:d>
                      <m:dPr>
                        <m:ctrlPr>
                          <a:rPr lang="en-US" sz="2400" i="1">
                            <a:latin typeface="Cambria Math"/>
                          </a:rPr>
                        </m:ctrlPr>
                      </m:dPr>
                      <m:e>
                        <m:sSub>
                          <m:sSubPr>
                            <m:ctrlPr>
                              <a:rPr lang="en-US" sz="2400" i="1">
                                <a:latin typeface="Cambria Math"/>
                              </a:rPr>
                            </m:ctrlPr>
                          </m:sSubPr>
                          <m:e>
                            <m:r>
                              <a:rPr lang="en-US" sz="2400" b="1" i="1">
                                <a:latin typeface="Cambria Math"/>
                              </a:rPr>
                              <m:t>𝒇</m:t>
                            </m:r>
                          </m:e>
                          <m:sub>
                            <m:sSup>
                              <m:sSupPr>
                                <m:ctrlPr>
                                  <a:rPr lang="en-US" sz="2400" b="1" i="1">
                                    <a:solidFill>
                                      <a:srgbClr val="FF0000"/>
                                    </a:solidFill>
                                    <a:latin typeface="Cambria Math"/>
                                  </a:rPr>
                                </m:ctrlPr>
                              </m:sSupPr>
                              <m:e>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𝒕</m:t>
                                </m:r>
                              </m:e>
                              <m:sup>
                                <m:r>
                                  <a:rPr lang="en-US" sz="2400" b="1" i="1">
                                    <a:solidFill>
                                      <a:srgbClr val="FF0000"/>
                                    </a:solidFill>
                                    <a:latin typeface="Cambria Math"/>
                                  </a:rPr>
                                  <m:t>∗</m:t>
                                </m:r>
                              </m:sup>
                            </m:sSup>
                            <m:r>
                              <a:rPr lang="en-US" sz="2400" b="1" i="1">
                                <a:solidFill>
                                  <a:srgbClr val="FF0000"/>
                                </a:solidFill>
                                <a:latin typeface="Cambria Math" panose="02040503050406030204" pitchFamily="18" charset="0"/>
                              </a:rPr>
                              <m:t>)</m:t>
                            </m:r>
                          </m:sub>
                        </m:sSub>
                        <m:r>
                          <a:rPr lang="en-US" sz="2400" i="1">
                            <a:latin typeface="Cambria Math"/>
                          </a:rPr>
                          <m:t>, </m:t>
                        </m:r>
                        <m:r>
                          <a:rPr lang="en-US" sz="2400" i="1">
                            <a:latin typeface="Cambria Math"/>
                          </a:rPr>
                          <m:t>𝑀</m:t>
                        </m:r>
                      </m:e>
                    </m:d>
                    <m:r>
                      <a:rPr lang="en-US" sz="2400" i="1">
                        <a:latin typeface="Cambria Math"/>
                      </a:rPr>
                      <m:t>≥</m:t>
                    </m:r>
                    <m:r>
                      <a:rPr lang="en-US" sz="2400" b="1" i="1">
                        <a:latin typeface="Cambria Math" panose="02040503050406030204" pitchFamily="18" charset="0"/>
                      </a:rPr>
                      <m:t>𝜺</m:t>
                    </m:r>
                  </m:oMath>
                </a14:m>
                <a:endParaRPr lang="en-US" sz="2400" dirty="0" smtClean="0"/>
              </a:p>
              <a:p>
                <a:pPr lvl="0"/>
                <a:r>
                  <a:rPr lang="en-US" sz="2400" dirty="0" err="1" smtClean="0"/>
                  <a:t>W.p</a:t>
                </a:r>
                <a:r>
                  <a:rPr lang="en-US" sz="2400" dirty="0" smtClean="0"/>
                  <a:t>.</a:t>
                </a:r>
                <a14:m>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≥2/3</m:t>
                    </m:r>
                  </m:oMath>
                </a14:m>
                <a:r>
                  <a:rPr lang="en-US" sz="2400" dirty="0" smtClean="0"/>
                  <a:t>, set </a:t>
                </a:r>
                <a14:m>
                  <m:oMath xmlns:m="http://schemas.openxmlformats.org/officeDocument/2006/math">
                    <m:r>
                      <a:rPr lang="en-US" sz="2400" i="1" dirty="0">
                        <a:latin typeface="Cambria Math" panose="02040503050406030204" pitchFamily="18" charset="0"/>
                      </a:rPr>
                      <m:t>𝑄</m:t>
                    </m:r>
                  </m:oMath>
                </a14:m>
                <a:r>
                  <a:rPr lang="en-US" sz="2400" dirty="0" smtClean="0"/>
                  <a:t> contains a violation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oMath>
                </a14:m>
                <a:r>
                  <a:rPr lang="en-US" sz="2400" dirty="0" smtClean="0"/>
                  <a:t> for </a:t>
                </a:r>
                <a14:m>
                  <m:oMath xmlns:m="http://schemas.openxmlformats.org/officeDocument/2006/math">
                    <m:sSub>
                      <m:sSubPr>
                        <m:ctrlPr>
                          <a:rPr lang="en-US" sz="2400" i="1">
                            <a:latin typeface="Cambria Math"/>
                          </a:rPr>
                        </m:ctrlPr>
                      </m:sSubPr>
                      <m:e>
                        <m:r>
                          <a:rPr lang="en-US" sz="2400" b="1" i="1">
                            <a:latin typeface="Cambria Math"/>
                          </a:rPr>
                          <m:t>𝒇</m:t>
                        </m:r>
                      </m:e>
                      <m:sub>
                        <m:sSup>
                          <m:sSupPr>
                            <m:ctrlPr>
                              <a:rPr lang="en-US" sz="2400" b="1" i="1">
                                <a:solidFill>
                                  <a:srgbClr val="FF0000"/>
                                </a:solidFill>
                                <a:latin typeface="Cambria Math"/>
                              </a:rPr>
                            </m:ctrlPr>
                          </m:sSupPr>
                          <m:e>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𝒕</m:t>
                            </m:r>
                          </m:e>
                          <m:sup>
                            <m:r>
                              <a:rPr lang="en-US" sz="2400" b="1" i="1">
                                <a:solidFill>
                                  <a:srgbClr val="FF0000"/>
                                </a:solidFill>
                                <a:latin typeface="Cambria Math"/>
                              </a:rPr>
                              <m:t>∗</m:t>
                            </m:r>
                          </m:sup>
                        </m:sSup>
                        <m:r>
                          <a:rPr lang="en-US" sz="2400" b="1" i="1">
                            <a:solidFill>
                              <a:srgbClr val="FF0000"/>
                            </a:solidFill>
                            <a:latin typeface="Cambria Math" panose="02040503050406030204" pitchFamily="18" charset="0"/>
                          </a:rPr>
                          <m:t>)</m:t>
                        </m:r>
                      </m:sub>
                    </m:sSub>
                  </m:oMath>
                </a14:m>
                <a:endParaRPr lang="en-US" sz="2400" dirty="0" smtClean="0"/>
              </a:p>
              <a:p>
                <a:pPr marL="0" indent="0">
                  <a:buNone/>
                </a:pPr>
                <a14:m>
                  <m:oMathPara xmlns:m="http://schemas.openxmlformats.org/officeDocument/2006/math">
                    <m:oMathParaPr>
                      <m:jc m:val="centerGroup"/>
                    </m:oMathParaPr>
                    <m:oMath xmlns:m="http://schemas.openxmlformats.org/officeDocument/2006/math">
                      <m:sSub>
                        <m:sSubPr>
                          <m:ctrlPr>
                            <a:rPr lang="en-US" sz="2400" b="1" i="1">
                              <a:latin typeface="Cambria Math"/>
                            </a:rPr>
                          </m:ctrlPr>
                        </m:sSubPr>
                        <m:e>
                          <m:r>
                            <a:rPr lang="en-US" sz="2400" b="1" i="1">
                              <a:latin typeface="Cambria Math"/>
                            </a:rPr>
                            <m:t>𝒇</m:t>
                          </m:r>
                        </m:e>
                        <m:sub>
                          <m:r>
                            <a:rPr lang="en-US" sz="2400" b="1" i="1">
                              <a:solidFill>
                                <a:srgbClr val="FF0000"/>
                              </a:solidFill>
                              <a:latin typeface="Cambria Math" panose="02040503050406030204" pitchFamily="18" charset="0"/>
                            </a:rPr>
                            <m:t>(</m:t>
                          </m:r>
                          <m:sSup>
                            <m:sSupPr>
                              <m:ctrlPr>
                                <a:rPr lang="en-US" sz="2400" b="1" i="1">
                                  <a:solidFill>
                                    <a:srgbClr val="FF0000"/>
                                  </a:solidFill>
                                  <a:latin typeface="Cambria Math"/>
                                </a:rPr>
                              </m:ctrlPr>
                            </m:sSupPr>
                            <m:e>
                              <m:r>
                                <a:rPr lang="en-US" sz="2400" b="1" i="1">
                                  <a:solidFill>
                                    <a:srgbClr val="FF0000"/>
                                  </a:solidFill>
                                  <a:latin typeface="Cambria Math" panose="02040503050406030204" pitchFamily="18" charset="0"/>
                                </a:rPr>
                                <m:t>𝒕</m:t>
                              </m:r>
                            </m:e>
                            <m:sup>
                              <m:r>
                                <a:rPr lang="en-US" sz="2400" b="1" i="1">
                                  <a:solidFill>
                                    <a:srgbClr val="FF0000"/>
                                  </a:solidFill>
                                  <a:latin typeface="Cambria Math" panose="02040503050406030204" pitchFamily="18" charset="0"/>
                                </a:rPr>
                                <m:t>∗</m:t>
                              </m:r>
                            </m:sup>
                          </m:sSup>
                          <m:r>
                            <a:rPr lang="en-US" sz="2400" b="1" i="1">
                              <a:solidFill>
                                <a:srgbClr val="FF0000"/>
                              </a:solidFill>
                              <a:latin typeface="Cambria Math" panose="02040503050406030204" pitchFamily="18" charset="0"/>
                            </a:rPr>
                            <m:t>)</m:t>
                          </m:r>
                        </m:sub>
                      </m:sSub>
                      <m:d>
                        <m:dPr>
                          <m:ctrlPr>
                            <a:rPr lang="en-US" sz="2400" i="1">
                              <a:latin typeface="Cambria Math"/>
                            </a:rPr>
                          </m:ctrlPr>
                        </m:dPr>
                        <m:e>
                          <m:r>
                            <a:rPr lang="en-US" sz="2400" i="1">
                              <a:latin typeface="Cambria Math" panose="02040503050406030204" pitchFamily="18" charset="0"/>
                            </a:rPr>
                            <m:t>𝑥</m:t>
                          </m:r>
                        </m:e>
                      </m:d>
                      <m:r>
                        <a:rPr lang="en-US" sz="2400" i="1">
                          <a:latin typeface="Cambria Math"/>
                        </a:rPr>
                        <m:t>=1, </m:t>
                      </m:r>
                      <m:sSub>
                        <m:sSubPr>
                          <m:ctrlPr>
                            <a:rPr lang="en-US" sz="2400" b="1" i="1">
                              <a:latin typeface="Cambria Math"/>
                            </a:rPr>
                          </m:ctrlPr>
                        </m:sSubPr>
                        <m:e>
                          <m:r>
                            <a:rPr lang="en-US" sz="2400" b="1" i="1">
                              <a:latin typeface="Cambria Math"/>
                            </a:rPr>
                            <m:t>𝒇</m:t>
                          </m:r>
                        </m:e>
                        <m:sub>
                          <m:r>
                            <a:rPr lang="en-US" sz="2400" b="1" i="1">
                              <a:solidFill>
                                <a:srgbClr val="FF0000"/>
                              </a:solidFill>
                              <a:latin typeface="Cambria Math" panose="02040503050406030204" pitchFamily="18" charset="0"/>
                            </a:rPr>
                            <m:t>(</m:t>
                          </m:r>
                          <m:sSup>
                            <m:sSupPr>
                              <m:ctrlPr>
                                <a:rPr lang="en-US" sz="2400" b="1" i="1">
                                  <a:solidFill>
                                    <a:srgbClr val="FF0000"/>
                                  </a:solidFill>
                                  <a:latin typeface="Cambria Math"/>
                                </a:rPr>
                              </m:ctrlPr>
                            </m:sSupPr>
                            <m:e>
                              <m:r>
                                <a:rPr lang="en-US" sz="2400" b="1" i="1">
                                  <a:solidFill>
                                    <a:srgbClr val="FF0000"/>
                                  </a:solidFill>
                                  <a:latin typeface="Cambria Math" panose="02040503050406030204" pitchFamily="18" charset="0"/>
                                </a:rPr>
                                <m:t>𝒕</m:t>
                              </m:r>
                            </m:e>
                            <m:sup>
                              <m:r>
                                <a:rPr lang="en-US" sz="2400" b="1" i="1">
                                  <a:solidFill>
                                    <a:srgbClr val="FF0000"/>
                                  </a:solidFill>
                                  <a:latin typeface="Cambria Math" panose="02040503050406030204" pitchFamily="18" charset="0"/>
                                </a:rPr>
                                <m:t>∗</m:t>
                              </m:r>
                            </m:sup>
                          </m:sSup>
                          <m:r>
                            <a:rPr lang="en-US" sz="2400" b="1" i="1">
                              <a:solidFill>
                                <a:srgbClr val="FF0000"/>
                              </a:solidFill>
                              <a:latin typeface="Cambria Math" panose="02040503050406030204" pitchFamily="18" charset="0"/>
                            </a:rPr>
                            <m:t>)</m:t>
                          </m:r>
                        </m:sub>
                      </m:sSub>
                      <m:d>
                        <m:dPr>
                          <m:ctrlPr>
                            <a:rPr lang="en-US" sz="2400" i="1">
                              <a:latin typeface="Cambria Math"/>
                            </a:rPr>
                          </m:ctrlPr>
                        </m:dPr>
                        <m:e>
                          <m:r>
                            <a:rPr lang="en-US" sz="2400" i="1">
                              <a:latin typeface="Cambria Math" panose="02040503050406030204" pitchFamily="18" charset="0"/>
                            </a:rPr>
                            <m:t>𝑦</m:t>
                          </m:r>
                        </m:e>
                      </m:d>
                      <m:r>
                        <a:rPr lang="en-US" sz="2400" i="1">
                          <a:latin typeface="Cambria Math"/>
                        </a:rPr>
                        <m:t>=0</m:t>
                      </m:r>
                    </m:oMath>
                  </m:oMathPara>
                </a14:m>
                <a:endParaRPr lang="en-US" sz="2400" dirty="0" smtClean="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1">
                          <a:latin typeface="Cambria Math"/>
                        </a:rPr>
                        <m:t>𝒇</m:t>
                      </m:r>
                      <m:d>
                        <m:dPr>
                          <m:ctrlPr>
                            <a:rPr lang="en-US" sz="2400" i="1">
                              <a:latin typeface="Cambria Math"/>
                            </a:rPr>
                          </m:ctrlPr>
                        </m:dPr>
                        <m:e>
                          <m:r>
                            <a:rPr lang="en-US" sz="2400" i="1">
                              <a:latin typeface="Cambria Math" panose="02040503050406030204" pitchFamily="18" charset="0"/>
                            </a:rPr>
                            <m:t>𝑥</m:t>
                          </m:r>
                        </m:e>
                      </m:d>
                      <m:r>
                        <a:rPr lang="en-US" sz="2400" b="1" i="1">
                          <a:latin typeface="Cambria Math"/>
                        </a:rPr>
                        <m:t>&gt;</m:t>
                      </m:r>
                      <m:r>
                        <a:rPr lang="en-US" sz="2400" b="1" i="1">
                          <a:latin typeface="Cambria Math"/>
                        </a:rPr>
                        <m:t>𝒇</m:t>
                      </m:r>
                      <m:d>
                        <m:dPr>
                          <m:ctrlPr>
                            <a:rPr lang="en-US" sz="2400" i="1">
                              <a:latin typeface="Cambria Math"/>
                            </a:rPr>
                          </m:ctrlPr>
                        </m:dPr>
                        <m:e>
                          <m:r>
                            <a:rPr lang="en-US" sz="2400" i="1">
                              <a:latin typeface="Cambria Math" panose="02040503050406030204" pitchFamily="18" charset="0"/>
                            </a:rPr>
                            <m:t>𝑦</m:t>
                          </m:r>
                        </m:e>
                      </m:d>
                    </m:oMath>
                  </m:oMathPara>
                </a14:m>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9752" y="1020168"/>
                <a:ext cx="8382000" cy="5257800"/>
              </a:xfrm>
              <a:blipFill rotWithShape="1">
                <a:blip r:embed="rId4"/>
                <a:stretch>
                  <a:fillRect l="-1091" b="-579"/>
                </a:stretch>
              </a:blipFill>
            </p:spPr>
            <p:txBody>
              <a:bodyPr/>
              <a:lstStyle/>
              <a:p>
                <a:r>
                  <a:rPr lang="en-US">
                    <a:noFill/>
                  </a:rPr>
                  <a:t> </a:t>
                </a:r>
              </a:p>
            </p:txBody>
          </p:sp>
        </mc:Fallback>
      </mc:AlternateContent>
      <p:pic>
        <p:nvPicPr>
          <p:cNvPr id="10" name="Picture 9" descr="TP_tmp.emf"/>
          <p:cNvPicPr>
            <a:picLocks noChangeAspect="1"/>
          </p:cNvPicPr>
          <p:nvPr>
            <p:custDataLst>
              <p:tags r:id="rId1"/>
            </p:custDataLst>
          </p:nvPr>
        </p:nvPicPr>
        <p:blipFill>
          <a:blip r:embed="rId5" cstate="print"/>
          <a:stretch>
            <a:fillRect/>
          </a:stretch>
        </p:blipFill>
        <p:spPr>
          <a:xfrm>
            <a:off x="5117182" y="2519793"/>
            <a:ext cx="50800" cy="50846"/>
          </a:xfrm>
          <a:prstGeom prst="rect">
            <a:avLst/>
          </a:prstGeom>
        </p:spPr>
      </p:pic>
      <p:sp>
        <p:nvSpPr>
          <p:cNvPr id="11" name="AutoShape 119"/>
          <p:cNvSpPr>
            <a:spLocks noChangeArrowheads="1"/>
          </p:cNvSpPr>
          <p:nvPr/>
        </p:nvSpPr>
        <p:spPr bwMode="auto">
          <a:xfrm rot="5400000">
            <a:off x="6870657" y="2804672"/>
            <a:ext cx="115940" cy="106917"/>
          </a:xfrm>
          <a:prstGeom prst="flowChartConnector">
            <a:avLst/>
          </a:prstGeom>
          <a:solidFill>
            <a:srgbClr val="0033CC"/>
          </a:solidFill>
          <a:ln w="12700" cap="rnd">
            <a:solidFill>
              <a:schemeClr val="tx1"/>
            </a:solidFill>
            <a:round/>
            <a:headEnd type="none" w="sm" len="sm"/>
            <a:tailEnd type="none" w="sm" len="sm"/>
          </a:ln>
          <a:effectLst/>
        </p:spPr>
        <p:txBody>
          <a:bodyPr wrap="none" anchor="ctr"/>
          <a:lstStyle/>
          <a:p>
            <a:endParaRPr lang="en-US" sz="2400"/>
          </a:p>
        </p:txBody>
      </p:sp>
      <p:sp>
        <p:nvSpPr>
          <p:cNvPr id="12" name="AutoShape 119"/>
          <p:cNvSpPr>
            <a:spLocks noChangeArrowheads="1"/>
          </p:cNvSpPr>
          <p:nvPr/>
        </p:nvSpPr>
        <p:spPr bwMode="auto">
          <a:xfrm rot="5400000">
            <a:off x="7869233" y="2804672"/>
            <a:ext cx="115940" cy="106917"/>
          </a:xfrm>
          <a:prstGeom prst="flowChartConnector">
            <a:avLst/>
          </a:prstGeom>
          <a:solidFill>
            <a:srgbClr val="0033CC"/>
          </a:solidFill>
          <a:ln w="12700" cap="rnd">
            <a:solidFill>
              <a:schemeClr val="tx1"/>
            </a:solidFill>
            <a:round/>
            <a:headEnd type="none" w="sm" len="sm"/>
            <a:tailEnd type="none" w="sm" len="sm"/>
          </a:ln>
          <a:effectLst/>
        </p:spPr>
        <p:txBody>
          <a:bodyPr wrap="none" anchor="ctr"/>
          <a:lstStyle/>
          <a:p>
            <a:endParaRPr lang="en-US" sz="2400"/>
          </a:p>
        </p:txBody>
      </p:sp>
      <p:sp>
        <p:nvSpPr>
          <p:cNvPr id="13" name="AutoShape 119"/>
          <p:cNvSpPr>
            <a:spLocks noChangeArrowheads="1"/>
          </p:cNvSpPr>
          <p:nvPr/>
        </p:nvSpPr>
        <p:spPr bwMode="auto">
          <a:xfrm rot="5400000">
            <a:off x="4893969" y="2818320"/>
            <a:ext cx="115940" cy="106917"/>
          </a:xfrm>
          <a:prstGeom prst="flowChartConnector">
            <a:avLst/>
          </a:prstGeom>
          <a:solidFill>
            <a:srgbClr val="0033CC"/>
          </a:solidFill>
          <a:ln w="12700" cap="rnd">
            <a:solidFill>
              <a:schemeClr val="tx1"/>
            </a:solidFill>
            <a:round/>
            <a:headEnd type="none" w="sm" len="sm"/>
            <a:tailEnd type="none" w="sm" len="sm"/>
          </a:ln>
          <a:effectLst/>
        </p:spPr>
        <p:txBody>
          <a:bodyPr wrap="none" anchor="ctr"/>
          <a:lstStyle/>
          <a:p>
            <a:endParaRPr lang="en-US" sz="2400"/>
          </a:p>
        </p:txBody>
      </p:sp>
      <p:sp>
        <p:nvSpPr>
          <p:cNvPr id="14" name="AutoShape 119"/>
          <p:cNvSpPr>
            <a:spLocks noChangeArrowheads="1"/>
          </p:cNvSpPr>
          <p:nvPr/>
        </p:nvSpPr>
        <p:spPr bwMode="auto">
          <a:xfrm rot="5400000">
            <a:off x="5892545" y="2804672"/>
            <a:ext cx="115940" cy="106917"/>
          </a:xfrm>
          <a:prstGeom prst="flowChartConnector">
            <a:avLst/>
          </a:prstGeom>
          <a:solidFill>
            <a:srgbClr val="0033CC"/>
          </a:solidFill>
          <a:ln w="12700" cap="rnd">
            <a:solidFill>
              <a:schemeClr val="tx1"/>
            </a:solidFill>
            <a:round/>
            <a:headEnd type="none" w="sm" len="sm"/>
            <a:tailEnd type="none" w="sm" len="sm"/>
          </a:ln>
          <a:effectLst/>
        </p:spPr>
        <p:txBody>
          <a:bodyPr wrap="none" anchor="ctr"/>
          <a:lstStyle/>
          <a:p>
            <a:endParaRPr lang="en-US" sz="2400"/>
          </a:p>
        </p:txBody>
      </p:sp>
      <p:sp>
        <p:nvSpPr>
          <p:cNvPr id="15" name="Line 40"/>
          <p:cNvSpPr>
            <a:spLocks noChangeShapeType="1"/>
          </p:cNvSpPr>
          <p:nvPr/>
        </p:nvSpPr>
        <p:spPr bwMode="auto">
          <a:xfrm>
            <a:off x="5023279" y="2875982"/>
            <a:ext cx="914400" cy="0"/>
          </a:xfrm>
          <a:prstGeom prst="line">
            <a:avLst/>
          </a:prstGeom>
          <a:noFill/>
          <a:ln w="22225">
            <a:solidFill>
              <a:schemeClr val="tx1"/>
            </a:solidFill>
            <a:round/>
            <a:headEnd type="none" w="sm" len="sm"/>
            <a:tailEnd type="stealth" w="med" len="lg"/>
          </a:ln>
          <a:effectLst/>
        </p:spPr>
        <p:txBody>
          <a:bodyPr wrap="none" anchor="ctr"/>
          <a:lstStyle/>
          <a:p>
            <a:pPr algn="ctr"/>
            <a:endParaRPr lang="en-US"/>
          </a:p>
        </p:txBody>
      </p:sp>
      <p:sp>
        <p:nvSpPr>
          <p:cNvPr id="16" name="Line 40"/>
          <p:cNvSpPr>
            <a:spLocks noChangeShapeType="1"/>
          </p:cNvSpPr>
          <p:nvPr/>
        </p:nvSpPr>
        <p:spPr bwMode="auto">
          <a:xfrm>
            <a:off x="5999564" y="2875982"/>
            <a:ext cx="914400" cy="0"/>
          </a:xfrm>
          <a:prstGeom prst="line">
            <a:avLst/>
          </a:prstGeom>
          <a:noFill/>
          <a:ln w="22225">
            <a:solidFill>
              <a:schemeClr val="tx1"/>
            </a:solidFill>
            <a:round/>
            <a:headEnd type="none" w="sm" len="sm"/>
            <a:tailEnd type="stealth" w="med" len="lg"/>
          </a:ln>
          <a:effectLst/>
        </p:spPr>
        <p:txBody>
          <a:bodyPr wrap="none" anchor="ctr"/>
          <a:lstStyle/>
          <a:p>
            <a:pPr algn="ctr"/>
            <a:endParaRPr lang="en-US"/>
          </a:p>
        </p:txBody>
      </p:sp>
      <p:sp>
        <p:nvSpPr>
          <p:cNvPr id="17" name="Line 40"/>
          <p:cNvSpPr>
            <a:spLocks noChangeShapeType="1"/>
          </p:cNvSpPr>
          <p:nvPr/>
        </p:nvSpPr>
        <p:spPr bwMode="auto">
          <a:xfrm>
            <a:off x="7003144" y="2875982"/>
            <a:ext cx="914400" cy="0"/>
          </a:xfrm>
          <a:prstGeom prst="line">
            <a:avLst/>
          </a:prstGeom>
          <a:noFill/>
          <a:ln w="22225">
            <a:solidFill>
              <a:schemeClr val="tx1"/>
            </a:solidFill>
            <a:round/>
            <a:headEnd type="none" w="sm" len="sm"/>
            <a:tailEnd type="stealth" w="med" len="lg"/>
          </a:ln>
          <a:effectLst/>
        </p:spPr>
        <p:txBody>
          <a:bodyPr wrap="none"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626341" y="2289313"/>
                <a:ext cx="73404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chemeClr val="tx1"/>
                          </a:solidFill>
                          <a:latin typeface="Cambria Math" panose="02040503050406030204" pitchFamily="18" charset="0"/>
                        </a:rPr>
                        <m:t>𝒇</m:t>
                      </m:r>
                      <m:r>
                        <a:rPr lang="en-US" b="1" i="1" dirty="0" smtClean="0">
                          <a:solidFill>
                            <a:schemeClr val="tx1"/>
                          </a:solidFill>
                          <a:latin typeface="Cambria Math" panose="02040503050406030204" pitchFamily="18" charset="0"/>
                        </a:rPr>
                        <m:t>(</m:t>
                      </m:r>
                      <m:r>
                        <a:rPr lang="en-US" b="1" i="1" dirty="0" smtClean="0">
                          <a:solidFill>
                            <a:schemeClr val="tx1"/>
                          </a:solidFill>
                          <a:latin typeface="Cambria Math" panose="02040503050406030204" pitchFamily="18" charset="0"/>
                        </a:rPr>
                        <m:t>𝒙</m:t>
                      </m:r>
                      <m:r>
                        <a:rPr lang="en-US" b="1" i="1" dirty="0" smtClean="0">
                          <a:solidFill>
                            <a:schemeClr val="tx1"/>
                          </a:solidFill>
                          <a:latin typeface="Cambria Math" panose="02040503050406030204" pitchFamily="18" charset="0"/>
                        </a:rPr>
                        <m:t>)</m:t>
                      </m:r>
                    </m:oMath>
                  </m:oMathPara>
                </a14:m>
                <a:endParaRPr lang="en-US" b="1" dirty="0">
                  <a:solidFill>
                    <a:schemeClr val="tx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626341" y="2289313"/>
                <a:ext cx="734042" cy="400110"/>
              </a:xfrm>
              <a:prstGeom prst="rect">
                <a:avLst/>
              </a:prstGeom>
              <a:blipFill rotWithShape="1">
                <a:blip r:embed="rId6"/>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535592" y="2277937"/>
                <a:ext cx="73404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chemeClr val="tx1"/>
                          </a:solidFill>
                          <a:latin typeface="Cambria Math" panose="02040503050406030204" pitchFamily="18" charset="0"/>
                        </a:rPr>
                        <m:t>𝒇</m:t>
                      </m:r>
                      <m:r>
                        <a:rPr lang="en-US" b="1" i="1" dirty="0" smtClean="0">
                          <a:solidFill>
                            <a:schemeClr val="tx1"/>
                          </a:solidFill>
                          <a:latin typeface="Cambria Math" panose="02040503050406030204" pitchFamily="18" charset="0"/>
                        </a:rPr>
                        <m:t>(</m:t>
                      </m:r>
                      <m:r>
                        <a:rPr lang="en-US" b="1" i="1" dirty="0" smtClean="0">
                          <a:solidFill>
                            <a:schemeClr val="tx1"/>
                          </a:solidFill>
                          <a:latin typeface="Cambria Math" panose="02040503050406030204" pitchFamily="18" charset="0"/>
                        </a:rPr>
                        <m:t>𝒚</m:t>
                      </m:r>
                      <m:r>
                        <a:rPr lang="en-US" b="1" i="1" dirty="0" smtClean="0">
                          <a:solidFill>
                            <a:schemeClr val="tx1"/>
                          </a:solidFill>
                          <a:latin typeface="Cambria Math" panose="02040503050406030204" pitchFamily="18" charset="0"/>
                        </a:rPr>
                        <m:t>)</m:t>
                      </m:r>
                    </m:oMath>
                  </m:oMathPara>
                </a14:m>
                <a:endParaRPr lang="en-US" b="1" dirty="0">
                  <a:solidFill>
                    <a:schemeClr val="tx1"/>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535592" y="2277937"/>
                <a:ext cx="734042" cy="400110"/>
              </a:xfrm>
              <a:prstGeom prst="rect">
                <a:avLst/>
              </a:prstGeom>
              <a:blipFill rotWithShape="1">
                <a:blip r:embed="rId7"/>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050258" y="2266562"/>
                <a:ext cx="7340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a:rPr>
                        <m:t>&gt;</m:t>
                      </m:r>
                    </m:oMath>
                  </m:oMathPara>
                </a14:m>
                <a:endParaRPr lang="en-US" b="1" i="0"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050258" y="2266562"/>
                <a:ext cx="734042" cy="369332"/>
              </a:xfrm>
              <a:prstGeom prst="rect">
                <a:avLst/>
              </a:prstGeom>
              <a:blipFill rotWithShape="1">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284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9" grpId="0"/>
      <p:bldP spid="20"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Our Results: Testing </a:t>
            </a:r>
            <a:r>
              <a:rPr lang="en-US" dirty="0">
                <a:solidFill>
                  <a:srgbClr val="0070C0"/>
                </a:solidFill>
              </a:rPr>
              <a:t>Monotonicity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7924800"/>
              </a:xfrm>
            </p:spPr>
            <p:txBody>
              <a:bodyPr>
                <a:normAutofit/>
              </a:bodyPr>
              <a:lstStyle/>
              <a:p>
                <a:r>
                  <a:rPr lang="en-US" dirty="0" smtClean="0"/>
                  <a:t>Hypergrid (</a:t>
                </a:r>
                <a14:m>
                  <m:oMath xmlns:m="http://schemas.openxmlformats.org/officeDocument/2006/math">
                    <m:r>
                      <a:rPr lang="en-US" i="1">
                        <a:latin typeface="Cambria Math"/>
                      </a:rPr>
                      <m:t>𝐷</m:t>
                    </m:r>
                    <m:r>
                      <a:rPr lang="en-US" i="1">
                        <a:latin typeface="Cambria Math"/>
                      </a:rPr>
                      <m:t>=</m:t>
                    </m:r>
                    <m:sSup>
                      <m:sSupPr>
                        <m:ctrlPr>
                          <a:rPr lang="en-US" i="1">
                            <a:latin typeface="Cambria Math"/>
                          </a:rPr>
                        </m:ctrlPr>
                      </m:sSupPr>
                      <m:e>
                        <m:d>
                          <m:dPr>
                            <m:begChr m:val="["/>
                            <m:endChr m:val="]"/>
                            <m:ctrlPr>
                              <a:rPr lang="en-US" i="1">
                                <a:latin typeface="Cambria Math"/>
                              </a:rPr>
                            </m:ctrlPr>
                          </m:dPr>
                          <m:e>
                            <m:r>
                              <a:rPr lang="en-US" b="1" i="1" smtClean="0">
                                <a:solidFill>
                                  <a:srgbClr val="0070C0"/>
                                </a:solidFill>
                                <a:latin typeface="Cambria Math"/>
                              </a:rPr>
                              <m:t>𝒏</m:t>
                            </m:r>
                          </m:e>
                        </m:d>
                      </m:e>
                      <m:sup>
                        <m:r>
                          <a:rPr lang="en-US" b="1" i="1" smtClean="0">
                            <a:solidFill>
                              <a:srgbClr val="FF0000"/>
                            </a:solidFill>
                            <a:latin typeface="Cambria Math"/>
                          </a:rPr>
                          <m:t>𝒅</m:t>
                        </m:r>
                      </m:sup>
                    </m:sSup>
                  </m:oMath>
                </a14:m>
                <a:r>
                  <a:rPr lang="en-US" dirty="0"/>
                  <a:t>)</a:t>
                </a:r>
                <a:endParaRPr lang="en-US" dirty="0" smtClean="0"/>
              </a:p>
              <a:p>
                <a:endParaRPr lang="en-US" dirty="0" smtClean="0"/>
              </a:p>
              <a:p>
                <a:endParaRPr lang="en-US" dirty="0"/>
              </a:p>
              <a:p>
                <a:endParaRPr lang="en-US" dirty="0" smtClean="0"/>
              </a:p>
              <a:p>
                <a:endParaRPr lang="en-US" dirty="0"/>
              </a:p>
              <a:p>
                <a:endParaRPr lang="en-US" dirty="0" smtClean="0"/>
              </a:p>
              <a:p>
                <a:pPr marL="0" indent="0">
                  <a:buNone/>
                </a:pPr>
                <a:endParaRPr lang="en-US" dirty="0"/>
              </a:p>
              <a:p>
                <a:pPr marL="0" indent="0">
                  <a:buNone/>
                </a:pPr>
                <a:endParaRPr lang="en-US" dirty="0" smtClean="0"/>
              </a:p>
              <a:p>
                <a14:m>
                  <m:oMath xmlns:m="http://schemas.openxmlformats.org/officeDocument/2006/math">
                    <m:sSup>
                      <m:sSupPr>
                        <m:ctrlPr>
                          <a:rPr lang="en-US" i="1" dirty="0">
                            <a:latin typeface="Cambria Math"/>
                          </a:rPr>
                        </m:ctrlPr>
                      </m:sSupPr>
                      <m:e>
                        <m:r>
                          <a:rPr lang="en-US" i="1" dirty="0">
                            <a:latin typeface="Cambria Math"/>
                          </a:rPr>
                          <m:t>2</m:t>
                        </m:r>
                      </m:e>
                      <m:sup>
                        <m:r>
                          <a:rPr lang="en-US" i="1" dirty="0">
                            <a:latin typeface="Cambria Math"/>
                          </a:rPr>
                          <m:t>𝑂</m:t>
                        </m:r>
                        <m:d>
                          <m:dPr>
                            <m:ctrlPr>
                              <a:rPr lang="en-US" i="1" dirty="0">
                                <a:latin typeface="Cambria Math"/>
                              </a:rPr>
                            </m:ctrlPr>
                          </m:dPr>
                          <m:e>
                            <m:r>
                              <a:rPr lang="en-US" b="1" i="1" dirty="0">
                                <a:solidFill>
                                  <a:srgbClr val="FF0000"/>
                                </a:solidFill>
                                <a:latin typeface="Cambria Math"/>
                              </a:rPr>
                              <m:t>𝒅</m:t>
                            </m:r>
                          </m:e>
                        </m:d>
                      </m:sup>
                    </m:sSup>
                    <m:r>
                      <a:rPr lang="en-US" b="0" i="0" dirty="0" smtClean="0">
                        <a:solidFill>
                          <a:schemeClr val="tx1"/>
                        </a:solidFill>
                        <a:latin typeface="Cambria Math"/>
                      </a:rPr>
                      <m:t>/</m:t>
                    </m:r>
                    <m:r>
                      <a:rPr lang="en-US" b="0" i="1" dirty="0" smtClean="0">
                        <a:solidFill>
                          <a:schemeClr val="tx1"/>
                        </a:solidFill>
                        <a:latin typeface="Cambria Math"/>
                      </a:rPr>
                      <m:t>𝜖</m:t>
                    </m:r>
                  </m:oMath>
                </a14:m>
                <a:r>
                  <a:rPr lang="en-US" dirty="0" smtClean="0"/>
                  <a:t> </a:t>
                </a:r>
                <a:r>
                  <a:rPr lang="en-US" b="1" dirty="0" smtClean="0"/>
                  <a:t>adaptive</a:t>
                </a:r>
                <a:r>
                  <a:rPr lang="en-US" dirty="0" smtClean="0"/>
                  <a:t> tester for Boolean functions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7924800"/>
              </a:xfrm>
              <a:blipFill rotWithShape="1">
                <a:blip r:embed="rId2"/>
                <a:stretch>
                  <a:fillRect l="-1630" t="-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87043934"/>
                  </p:ext>
                </p:extLst>
              </p:nvPr>
            </p:nvGraphicFramePr>
            <p:xfrm>
              <a:off x="609600" y="1981200"/>
              <a:ext cx="8229600" cy="4021074"/>
            </p:xfrm>
            <a:graphic>
              <a:graphicData uri="http://schemas.openxmlformats.org/drawingml/2006/table">
                <a:tbl>
                  <a:tblPr firstRow="1" bandRow="1">
                    <a:tableStyleId>{5C22544A-7EE6-4342-B048-85BDC9FD1C3A}</a:tableStyleId>
                  </a:tblPr>
                  <a:tblGrid>
                    <a:gridCol w="2573591"/>
                    <a:gridCol w="2859543"/>
                    <a:gridCol w="2796466"/>
                  </a:tblGrid>
                  <a:tr h="577023">
                    <a:tc>
                      <a:txBody>
                        <a:bodyPr/>
                        <a:lstStyle/>
                        <a:p>
                          <a:endParaRPr lang="en-US" dirty="0"/>
                        </a:p>
                      </a:txBody>
                      <a:tcPr/>
                    </a:tc>
                    <a:tc>
                      <a:txBody>
                        <a:bodyPr/>
                        <a:lstStyle/>
                        <a:p>
                          <a:pPr algn="ctr"/>
                          <a14:m>
                            <m:oMath xmlns:m="http://schemas.openxmlformats.org/officeDocument/2006/math">
                              <m:sSub>
                                <m:sSubPr>
                                  <m:ctrlPr>
                                    <a:rPr lang="en-US" sz="4800" b="0" i="1" dirty="0" smtClean="0">
                                      <a:solidFill>
                                        <a:schemeClr val="tx1"/>
                                      </a:solidFill>
                                      <a:latin typeface="Cambria Math"/>
                                    </a:rPr>
                                  </m:ctrlPr>
                                </m:sSubPr>
                                <m:e>
                                  <m:r>
                                    <a:rPr lang="en-US" sz="4800" b="0" i="1" dirty="0" smtClean="0">
                                      <a:solidFill>
                                        <a:schemeClr val="tx1"/>
                                      </a:solidFill>
                                      <a:latin typeface="Cambria Math"/>
                                    </a:rPr>
                                    <m:t>𝐿</m:t>
                                  </m:r>
                                </m:e>
                                <m:sub>
                                  <m:r>
                                    <a:rPr lang="en-US" sz="4800" b="0" i="1" dirty="0" smtClean="0">
                                      <a:solidFill>
                                        <a:schemeClr val="tx1"/>
                                      </a:solidFill>
                                      <a:latin typeface="Cambria Math"/>
                                    </a:rPr>
                                    <m:t>0</m:t>
                                  </m:r>
                                </m:sub>
                              </m:sSub>
                            </m:oMath>
                          </a14:m>
                          <a:r>
                            <a:rPr lang="en-US" sz="4800" b="0" dirty="0" smtClean="0">
                              <a:solidFill>
                                <a:schemeClr val="tx1"/>
                              </a:solidFill>
                            </a:rPr>
                            <a:t> </a:t>
                          </a:r>
                          <a:endParaRPr lang="en-US" sz="4800" b="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4800" b="0" i="1" dirty="0" smtClean="0">
                                        <a:solidFill>
                                          <a:schemeClr val="tx1"/>
                                        </a:solidFill>
                                        <a:latin typeface="Cambria Math"/>
                                      </a:rPr>
                                    </m:ctrlPr>
                                  </m:sSubPr>
                                  <m:e>
                                    <m:r>
                                      <a:rPr lang="en-US" sz="4800" b="0" i="1" dirty="0" smtClean="0">
                                        <a:solidFill>
                                          <a:schemeClr val="tx1"/>
                                        </a:solidFill>
                                        <a:latin typeface="Cambria Math"/>
                                      </a:rPr>
                                      <m:t>𝐿</m:t>
                                    </m:r>
                                  </m:e>
                                  <m:sub>
                                    <m:r>
                                      <a:rPr lang="en-US" sz="4800" b="0" i="1" dirty="0" smtClean="0">
                                        <a:solidFill>
                                          <a:schemeClr val="tx1"/>
                                        </a:solidFill>
                                        <a:latin typeface="Cambria Math"/>
                                      </a:rPr>
                                      <m:t>1</m:t>
                                    </m:r>
                                  </m:sub>
                                </m:sSub>
                              </m:oMath>
                            </m:oMathPara>
                          </a14:m>
                          <a:endParaRPr lang="en-US" sz="4800" dirty="0"/>
                        </a:p>
                      </a:txBody>
                      <a:tcPr/>
                    </a:tc>
                  </a:tr>
                  <a:tr h="1025018">
                    <a:tc>
                      <a:txBody>
                        <a:bodyPr/>
                        <a:lstStyle/>
                        <a:p>
                          <a:r>
                            <a:rPr lang="en-US" sz="3600" dirty="0" smtClean="0"/>
                            <a:t>Upper bound</a:t>
                          </a:r>
                          <a:endParaRPr lang="en-US" sz="3600" dirty="0"/>
                        </a:p>
                      </a:txBody>
                      <a:tcPr/>
                    </a:tc>
                    <a:tc>
                      <a: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𝑂</m:t>
                                </m:r>
                                <m:d>
                                  <m:dPr>
                                    <m:ctrlPr>
                                      <a:rPr lang="en-US" sz="2400" b="0" i="1" smtClean="0">
                                        <a:latin typeface="Cambria Math"/>
                                      </a:rPr>
                                    </m:ctrlPr>
                                  </m:dPr>
                                  <m:e>
                                    <m:f>
                                      <m:fPr>
                                        <m:ctrlPr>
                                          <a:rPr lang="en-US" sz="2400" b="0" i="1" smtClean="0">
                                            <a:latin typeface="Cambria Math"/>
                                          </a:rPr>
                                        </m:ctrlPr>
                                      </m:fPr>
                                      <m:num>
                                        <m:r>
                                          <a:rPr lang="en-US" sz="2400" b="1" i="0" smtClean="0">
                                            <a:solidFill>
                                              <a:srgbClr val="FF0000"/>
                                            </a:solidFill>
                                            <a:latin typeface="Cambria Math"/>
                                          </a:rPr>
                                          <m:t>𝐝</m:t>
                                        </m:r>
                                        <m:r>
                                          <a:rPr lang="en-US" sz="2400" b="0" i="0" smtClean="0">
                                            <a:latin typeface="Cambria Math"/>
                                          </a:rPr>
                                          <m:t> </m:t>
                                        </m:r>
                                        <m:r>
                                          <m:rPr>
                                            <m:sty m:val="p"/>
                                          </m:rPr>
                                          <a:rPr lang="en-US" sz="2400" b="0" i="0" smtClean="0">
                                            <a:latin typeface="Cambria Math"/>
                                          </a:rPr>
                                          <m:t>log</m:t>
                                        </m:r>
                                        <m:r>
                                          <a:rPr lang="en-US" sz="2400" b="0" i="0" smtClean="0">
                                            <a:latin typeface="Cambria Math"/>
                                          </a:rPr>
                                          <m:t> </m:t>
                                        </m:r>
                                        <m:r>
                                          <a:rPr lang="en-US" sz="2400" b="1" i="1" smtClean="0">
                                            <a:solidFill>
                                              <a:srgbClr val="0070C0"/>
                                            </a:solidFill>
                                            <a:latin typeface="Cambria Math"/>
                                          </a:rPr>
                                          <m:t>𝒏</m:t>
                                        </m:r>
                                      </m:num>
                                      <m:den>
                                        <m:r>
                                          <a:rPr lang="en-US" sz="2400" b="1" i="1" smtClean="0">
                                            <a:latin typeface="Cambria Math"/>
                                          </a:rPr>
                                          <m:t>𝝐</m:t>
                                        </m:r>
                                      </m:den>
                                    </m:f>
                                  </m:e>
                                </m:d>
                                <m:r>
                                  <a:rPr lang="en-US" sz="2400" b="0" i="1" smtClean="0">
                                    <a:latin typeface="Cambria Math"/>
                                  </a:rPr>
                                  <m:t>  </m:t>
                                </m:r>
                              </m:oMath>
                            </m:oMathPara>
                          </a14:m>
                          <a:endParaRPr lang="en-US" sz="2400" dirty="0" smtClean="0"/>
                        </a:p>
                        <a:p>
                          <a:r>
                            <a:rPr lang="en-US" sz="1800" dirty="0" smtClean="0"/>
                            <a:t>[</a:t>
                          </a:r>
                          <a:r>
                            <a:rPr lang="en-US" sz="1800" dirty="0" err="1" smtClean="0"/>
                            <a:t>Dodis</a:t>
                          </a:r>
                          <a:r>
                            <a:rPr lang="en-US" sz="1800" dirty="0" smtClean="0"/>
                            <a:t> </a:t>
                          </a:r>
                          <a:r>
                            <a:rPr lang="en-US" sz="1800" baseline="0" dirty="0" smtClean="0"/>
                            <a:t> et al. ’99,</a:t>
                          </a:r>
                          <a:r>
                            <a:rPr lang="en-US" sz="1800" dirty="0" smtClean="0"/>
                            <a:t>…, </a:t>
                          </a:r>
                          <a:r>
                            <a:rPr lang="en-US" sz="1800" dirty="0" err="1" smtClean="0"/>
                            <a:t>Chakrabarti</a:t>
                          </a:r>
                          <a:r>
                            <a:rPr lang="en-US" sz="1800" dirty="0" smtClean="0"/>
                            <a:t>,</a:t>
                          </a:r>
                          <a:r>
                            <a:rPr lang="en-US" sz="1800" baseline="0" dirty="0" smtClean="0"/>
                            <a:t> </a:t>
                          </a:r>
                          <a:r>
                            <a:rPr lang="en-US" sz="1800" baseline="0" dirty="0" err="1" smtClean="0"/>
                            <a:t>Seshadhri</a:t>
                          </a:r>
                          <a:r>
                            <a:rPr lang="en-US" sz="1800" baseline="0" dirty="0" smtClean="0"/>
                            <a:t> ’13</a:t>
                          </a:r>
                          <a:r>
                            <a:rPr lang="en-US" sz="1800" dirty="0" smtClean="0"/>
                            <a:t>]</a:t>
                          </a:r>
                          <a:endParaRPr 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a:rPr>
                                  <m:t>𝑂</m:t>
                                </m:r>
                                <m:d>
                                  <m:dPr>
                                    <m:ctrlPr>
                                      <a:rPr lang="en-US" sz="2400" b="0" i="1" smtClean="0">
                                        <a:latin typeface="Cambria Math"/>
                                      </a:rPr>
                                    </m:ctrlPr>
                                  </m:dPr>
                                  <m:e>
                                    <m:r>
                                      <a:rPr lang="en-US" sz="2400" b="0" i="1" smtClean="0">
                                        <a:latin typeface="Cambria Math"/>
                                      </a:rPr>
                                      <m:t> </m:t>
                                    </m:r>
                                    <m:f>
                                      <m:fPr>
                                        <m:ctrlPr>
                                          <a:rPr lang="en-US" sz="2400" b="0" i="1" smtClean="0">
                                            <a:latin typeface="Cambria Math"/>
                                          </a:rPr>
                                        </m:ctrlPr>
                                      </m:fPr>
                                      <m:num>
                                        <m:r>
                                          <a:rPr lang="en-US" sz="2400" b="1" i="1" smtClean="0">
                                            <a:solidFill>
                                              <a:srgbClr val="FF0000"/>
                                            </a:solidFill>
                                            <a:latin typeface="Cambria Math"/>
                                          </a:rPr>
                                          <m:t>𝒅</m:t>
                                        </m:r>
                                      </m:num>
                                      <m:den>
                                        <m:r>
                                          <a:rPr lang="en-US" sz="2400" b="1" i="1" smtClean="0">
                                            <a:latin typeface="Cambria Math"/>
                                          </a:rPr>
                                          <m:t>𝝐</m:t>
                                        </m:r>
                                      </m:den>
                                    </m:f>
                                    <m:func>
                                      <m:funcPr>
                                        <m:ctrlPr>
                                          <a:rPr lang="en-US" sz="2400" b="0" i="1" smtClean="0">
                                            <a:latin typeface="Cambria Math"/>
                                          </a:rPr>
                                        </m:ctrlPr>
                                      </m:funcPr>
                                      <m:fName>
                                        <m:r>
                                          <m:rPr>
                                            <m:sty m:val="p"/>
                                          </m:rPr>
                                          <a:rPr lang="en-US" sz="2400" b="0" i="0" smtClean="0">
                                            <a:latin typeface="Cambria Math"/>
                                          </a:rPr>
                                          <m:t>log</m:t>
                                        </m:r>
                                      </m:fName>
                                      <m:e>
                                        <m:f>
                                          <m:fPr>
                                            <m:ctrlPr>
                                              <a:rPr lang="en-US" sz="2400" b="0" i="1" smtClean="0">
                                                <a:latin typeface="Cambria Math"/>
                                              </a:rPr>
                                            </m:ctrlPr>
                                          </m:fPr>
                                          <m:num>
                                            <m:r>
                                              <a:rPr lang="en-US" sz="2400" b="1" i="1" smtClean="0">
                                                <a:solidFill>
                                                  <a:srgbClr val="FF0000"/>
                                                </a:solidFill>
                                                <a:latin typeface="Cambria Math"/>
                                              </a:rPr>
                                              <m:t>𝒅</m:t>
                                            </m:r>
                                          </m:num>
                                          <m:den>
                                            <m:r>
                                              <a:rPr lang="en-US" sz="2400" b="1" i="1" smtClean="0">
                                                <a:latin typeface="Cambria Math"/>
                                              </a:rPr>
                                              <m:t>𝝐</m:t>
                                            </m:r>
                                          </m:den>
                                        </m:f>
                                        <m:r>
                                          <a:rPr lang="en-US" sz="2400" b="0" i="1" smtClean="0">
                                            <a:latin typeface="Cambria Math"/>
                                          </a:rPr>
                                          <m:t> </m:t>
                                        </m:r>
                                      </m:e>
                                    </m:func>
                                  </m:e>
                                </m:d>
                              </m:oMath>
                            </m:oMathPara>
                          </a14:m>
                          <a:endParaRPr lang="en-US" sz="2400" dirty="0" smtClean="0"/>
                        </a:p>
                      </a:txBody>
                      <a:tcPr/>
                    </a:tc>
                  </a:tr>
                  <a:tr h="1217359">
                    <a:tc>
                      <a:txBody>
                        <a:bodyPr/>
                        <a:lstStyle/>
                        <a:p>
                          <a:r>
                            <a:rPr lang="en-US" sz="3600" dirty="0" smtClean="0"/>
                            <a:t>Lower bound</a:t>
                          </a:r>
                          <a:endParaRPr lang="en-US" sz="3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2400" b="0" i="0" dirty="0" smtClean="0">
                                    <a:latin typeface="Cambria Math"/>
                                  </a:rPr>
                                  <m:t>Ω</m:t>
                                </m:r>
                                <m:d>
                                  <m:dPr>
                                    <m:ctrlPr>
                                      <a:rPr lang="en-US" sz="2400" b="0" i="1" smtClean="0">
                                        <a:latin typeface="Cambria Math"/>
                                      </a:rPr>
                                    </m:ctrlPr>
                                  </m:dPr>
                                  <m:e>
                                    <m:f>
                                      <m:fPr>
                                        <m:ctrlPr>
                                          <a:rPr lang="en-US" sz="2400" b="0" i="1" smtClean="0">
                                            <a:latin typeface="Cambria Math"/>
                                          </a:rPr>
                                        </m:ctrlPr>
                                      </m:fPr>
                                      <m:num>
                                        <m:r>
                                          <a:rPr lang="en-US" sz="2400" b="1" i="0" smtClean="0">
                                            <a:solidFill>
                                              <a:srgbClr val="FF0000"/>
                                            </a:solidFill>
                                            <a:latin typeface="Cambria Math"/>
                                          </a:rPr>
                                          <m:t>𝐝</m:t>
                                        </m:r>
                                        <m:r>
                                          <a:rPr lang="en-US" sz="2400" b="0" i="0" smtClean="0">
                                            <a:latin typeface="Cambria Math"/>
                                          </a:rPr>
                                          <m:t> </m:t>
                                        </m:r>
                                        <m:r>
                                          <m:rPr>
                                            <m:sty m:val="p"/>
                                          </m:rPr>
                                          <a:rPr lang="en-US" sz="2400" b="0" i="0" smtClean="0">
                                            <a:latin typeface="Cambria Math"/>
                                          </a:rPr>
                                          <m:t>log</m:t>
                                        </m:r>
                                        <m:r>
                                          <a:rPr lang="en-US" sz="2400" b="0" i="0" smtClean="0">
                                            <a:latin typeface="Cambria Math"/>
                                          </a:rPr>
                                          <m:t> </m:t>
                                        </m:r>
                                        <m:r>
                                          <a:rPr lang="en-US" sz="2400" b="1" i="1" smtClean="0">
                                            <a:solidFill>
                                              <a:srgbClr val="0070C0"/>
                                            </a:solidFill>
                                            <a:latin typeface="Cambria Math"/>
                                          </a:rPr>
                                          <m:t>𝒏</m:t>
                                        </m:r>
                                      </m:num>
                                      <m:den>
                                        <m:r>
                                          <a:rPr lang="en-US" sz="2400" b="1" i="1" smtClean="0">
                                            <a:latin typeface="Cambria Math"/>
                                          </a:rPr>
                                          <m:t>𝝐</m:t>
                                        </m:r>
                                      </m:den>
                                    </m:f>
                                  </m:e>
                                </m:d>
                              </m:oMath>
                            </m:oMathPara>
                          </a14:m>
                          <a:endParaRPr lang="en-US" sz="2400" b="0" i="1" dirty="0" smtClean="0">
                            <a:latin typeface="Cambria Math"/>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t>
                          </a:r>
                          <a:r>
                            <a:rPr lang="en-US" sz="1800" dirty="0" err="1" smtClean="0"/>
                            <a:t>Dodis</a:t>
                          </a:r>
                          <a:r>
                            <a:rPr lang="en-US" sz="1800" baseline="0" dirty="0" smtClean="0"/>
                            <a:t>  et al.’99</a:t>
                          </a:r>
                          <a:r>
                            <a:rPr lang="en-US" sz="1800" dirty="0" smtClean="0"/>
                            <a:t>…, </a:t>
                          </a:r>
                          <a:r>
                            <a:rPr lang="en-US" sz="1800" dirty="0" err="1" smtClean="0"/>
                            <a:t>Chakrabarti</a:t>
                          </a:r>
                          <a:r>
                            <a:rPr lang="en-US" sz="1800" baseline="0" dirty="0" smtClean="0"/>
                            <a:t>, </a:t>
                          </a:r>
                          <a:r>
                            <a:rPr lang="en-US" sz="1800" baseline="0" dirty="0" err="1" smtClean="0"/>
                            <a:t>Seshadhri</a:t>
                          </a:r>
                          <a:r>
                            <a:rPr lang="en-US" sz="1800" baseline="0" dirty="0" smtClean="0"/>
                            <a:t> </a:t>
                          </a:r>
                          <a:r>
                            <a:rPr lang="en-US" sz="1800" dirty="0" smtClean="0"/>
                            <a:t>’13]</a:t>
                          </a:r>
                          <a:endParaRPr lang="en-US" sz="1800"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m:rPr>
                                    <m:sty m:val="p"/>
                                  </m:rPr>
                                  <a:rPr lang="en-US" sz="2400" b="0" i="0" dirty="0" smtClean="0">
                                    <a:latin typeface="Cambria Math"/>
                                  </a:rPr>
                                  <m:t>Ω</m:t>
                                </m:r>
                                <m:d>
                                  <m:dPr>
                                    <m:ctrlPr>
                                      <a:rPr lang="en-US" sz="2400" b="0" i="1" smtClean="0">
                                        <a:latin typeface="Cambria Math"/>
                                      </a:rPr>
                                    </m:ctrlPr>
                                  </m:dPr>
                                  <m:e>
                                    <m:f>
                                      <m:fPr>
                                        <m:ctrlPr>
                                          <a:rPr lang="en-US" sz="2400" b="0" i="1" smtClean="0">
                                            <a:latin typeface="Cambria Math"/>
                                          </a:rPr>
                                        </m:ctrlPr>
                                      </m:fPr>
                                      <m:num>
                                        <m:r>
                                          <a:rPr lang="en-US" sz="2400" b="0" i="1" smtClean="0">
                                            <a:latin typeface="Cambria Math"/>
                                          </a:rPr>
                                          <m:t>1</m:t>
                                        </m:r>
                                      </m:num>
                                      <m:den>
                                        <m:r>
                                          <a:rPr lang="en-US" sz="2400" b="1" i="1" smtClean="0">
                                            <a:latin typeface="Cambria Math"/>
                                          </a:rPr>
                                          <m:t>𝝐</m:t>
                                        </m:r>
                                      </m:den>
                                    </m:f>
                                    <m:func>
                                      <m:funcPr>
                                        <m:ctrlPr>
                                          <a:rPr lang="en-US" sz="2400" b="0" i="1" smtClean="0">
                                            <a:latin typeface="Cambria Math"/>
                                          </a:rPr>
                                        </m:ctrlPr>
                                      </m:funcPr>
                                      <m:fName>
                                        <m:r>
                                          <m:rPr>
                                            <m:sty m:val="p"/>
                                          </m:rPr>
                                          <a:rPr lang="en-US" sz="2400" b="0" i="0" smtClean="0">
                                            <a:latin typeface="Cambria Math"/>
                                          </a:rPr>
                                          <m:t>log</m:t>
                                        </m:r>
                                      </m:fName>
                                      <m:e>
                                        <m:f>
                                          <m:fPr>
                                            <m:ctrlPr>
                                              <a:rPr lang="en-US" sz="2400" b="0" i="1" smtClean="0">
                                                <a:latin typeface="Cambria Math"/>
                                              </a:rPr>
                                            </m:ctrlPr>
                                          </m:fPr>
                                          <m:num>
                                            <m:r>
                                              <a:rPr lang="en-US" sz="2400" b="0" i="1" smtClean="0">
                                                <a:latin typeface="Cambria Math"/>
                                              </a:rPr>
                                              <m:t>1</m:t>
                                            </m:r>
                                          </m:num>
                                          <m:den>
                                            <m:r>
                                              <a:rPr lang="en-US" sz="2400" b="1" i="1" smtClean="0">
                                                <a:latin typeface="Cambria Math"/>
                                              </a:rPr>
                                              <m:t>𝝐</m:t>
                                            </m:r>
                                          </m:den>
                                        </m:f>
                                      </m:e>
                                    </m:func>
                                  </m:e>
                                </m:d>
                                <m:r>
                                  <a:rPr lang="en-US" sz="2400" b="0" i="1" smtClean="0">
                                    <a:latin typeface="Cambria Math"/>
                                  </a:rPr>
                                  <m:t> </m:t>
                                </m:r>
                              </m:oMath>
                            </m:oMathPara>
                          </a14:m>
                          <a:endParaRPr lang="en-US" sz="2400" dirty="0"/>
                        </a:p>
                        <a:p>
                          <a:r>
                            <a:rPr lang="en-US" dirty="0" smtClean="0"/>
                            <a:t>Non-adaptive 1-sided error</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084605384"/>
                  </p:ext>
                </p:extLst>
              </p:nvPr>
            </p:nvGraphicFramePr>
            <p:xfrm>
              <a:off x="609600" y="1981200"/>
              <a:ext cx="8229600" cy="4021074"/>
            </p:xfrm>
            <a:graphic>
              <a:graphicData uri="http://schemas.openxmlformats.org/drawingml/2006/table">
                <a:tbl>
                  <a:tblPr firstRow="1" bandRow="1">
                    <a:tableStyleId>{5C22544A-7EE6-4342-B048-85BDC9FD1C3A}</a:tableStyleId>
                  </a:tblPr>
                  <a:tblGrid>
                    <a:gridCol w="2573591"/>
                    <a:gridCol w="2859543"/>
                    <a:gridCol w="2796466"/>
                  </a:tblGrid>
                  <a:tr h="822960">
                    <a:tc>
                      <a:txBody>
                        <a:bodyPr/>
                        <a:lstStyle/>
                        <a:p>
                          <a:endParaRPr lang="en-US" dirty="0"/>
                        </a:p>
                      </a:txBody>
                      <a:tcPr/>
                    </a:tc>
                    <a:tc>
                      <a:txBody>
                        <a:bodyPr/>
                        <a:lstStyle/>
                        <a:p>
                          <a:endParaRPr lang="en-US"/>
                        </a:p>
                      </a:txBody>
                      <a:tcPr>
                        <a:blipFill rotWithShape="1">
                          <a:blip r:embed="rId3"/>
                          <a:stretch>
                            <a:fillRect l="-89979" r="-97868" b="-388889"/>
                          </a:stretch>
                        </a:blipFill>
                      </a:tcPr>
                    </a:tc>
                    <a:tc>
                      <a:txBody>
                        <a:bodyPr/>
                        <a:lstStyle/>
                        <a:p>
                          <a:endParaRPr lang="en-US"/>
                        </a:p>
                      </a:txBody>
                      <a:tcPr>
                        <a:blipFill rotWithShape="1">
                          <a:blip r:embed="rId3"/>
                          <a:stretch>
                            <a:fillRect l="-194118" b="-388889"/>
                          </a:stretch>
                        </a:blipFill>
                      </a:tcPr>
                    </a:tc>
                  </a:tr>
                  <a:tr h="1461897">
                    <a:tc>
                      <a:txBody>
                        <a:bodyPr/>
                        <a:lstStyle/>
                        <a:p>
                          <a:r>
                            <a:rPr lang="en-US" sz="3600" dirty="0" smtClean="0"/>
                            <a:t>Upper bound</a:t>
                          </a:r>
                          <a:endParaRPr lang="en-US" sz="3600" dirty="0"/>
                        </a:p>
                      </a:txBody>
                      <a:tcPr/>
                    </a:tc>
                    <a:tc>
                      <a:txBody>
                        <a:bodyPr/>
                        <a:lstStyle/>
                        <a:p>
                          <a:endParaRPr lang="en-US"/>
                        </a:p>
                      </a:txBody>
                      <a:tcPr>
                        <a:blipFill rotWithShape="1">
                          <a:blip r:embed="rId3"/>
                          <a:stretch>
                            <a:fillRect l="-89979" t="-56250" r="-97868" b="-118750"/>
                          </a:stretch>
                        </a:blipFill>
                      </a:tcPr>
                    </a:tc>
                    <a:tc>
                      <a:txBody>
                        <a:bodyPr/>
                        <a:lstStyle/>
                        <a:p>
                          <a:endParaRPr lang="en-US"/>
                        </a:p>
                      </a:txBody>
                      <a:tcPr>
                        <a:blipFill rotWithShape="1">
                          <a:blip r:embed="rId3"/>
                          <a:stretch>
                            <a:fillRect l="-194118" t="-56250" b="-118750"/>
                          </a:stretch>
                        </a:blipFill>
                      </a:tcPr>
                    </a:tc>
                  </a:tr>
                  <a:tr h="1736217">
                    <a:tc>
                      <a:txBody>
                        <a:bodyPr/>
                        <a:lstStyle/>
                        <a:p>
                          <a:r>
                            <a:rPr lang="en-US" sz="3600" dirty="0" smtClean="0"/>
                            <a:t>Lower bound</a:t>
                          </a:r>
                          <a:endParaRPr lang="en-US" sz="3600" dirty="0"/>
                        </a:p>
                      </a:txBody>
                      <a:tcPr/>
                    </a:tc>
                    <a:tc>
                      <a:txBody>
                        <a:bodyPr/>
                        <a:lstStyle/>
                        <a:p>
                          <a:endParaRPr lang="en-US"/>
                        </a:p>
                      </a:txBody>
                      <a:tcPr>
                        <a:blipFill rotWithShape="1">
                          <a:blip r:embed="rId3"/>
                          <a:stretch>
                            <a:fillRect l="-89979" t="-131579" r="-97868"/>
                          </a:stretch>
                        </a:blipFill>
                      </a:tcPr>
                    </a:tc>
                    <a:tc>
                      <a:txBody>
                        <a:bodyPr/>
                        <a:lstStyle/>
                        <a:p>
                          <a:endParaRPr lang="en-US"/>
                        </a:p>
                      </a:txBody>
                      <a:tcPr>
                        <a:blipFill rotWithShape="1">
                          <a:blip r:embed="rId3"/>
                          <a:stretch>
                            <a:fillRect l="-194118" t="-131579"/>
                          </a:stretch>
                        </a:blipFill>
                      </a:tcPr>
                    </a:tc>
                  </a:tr>
                </a:tbl>
              </a:graphicData>
            </a:graphic>
          </p:graphicFrame>
        </mc:Fallback>
      </mc:AlternateContent>
    </p:spTree>
    <p:extLst>
      <p:ext uri="{BB962C8B-B14F-4D97-AF65-F5344CB8AC3E}">
        <p14:creationId xmlns:p14="http://schemas.microsoft.com/office/powerpoint/2010/main" val="34567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solidFill>
                      <a:srgbClr val="0070C0"/>
                    </a:solidFill>
                  </a:rPr>
                  <a:t>Testing Monotonicity of </a:t>
                </a:r>
                <a14:m>
                  <m:oMath xmlns:m="http://schemas.openxmlformats.org/officeDocument/2006/math">
                    <m:sSup>
                      <m:sSupPr>
                        <m:ctrlPr>
                          <a:rPr lang="en-US" b="0" i="1" smtClean="0">
                            <a:solidFill>
                              <a:srgbClr val="0070C0"/>
                            </a:solidFill>
                            <a:latin typeface="Cambria Math"/>
                          </a:rPr>
                        </m:ctrlPr>
                      </m:sSupPr>
                      <m:e>
                        <m:d>
                          <m:dPr>
                            <m:begChr m:val="["/>
                            <m:endChr m:val="]"/>
                            <m:ctrlPr>
                              <a:rPr lang="en-US" b="0" i="1" smtClean="0">
                                <a:solidFill>
                                  <a:srgbClr val="0070C0"/>
                                </a:solidFill>
                                <a:latin typeface="Cambria Math"/>
                              </a:rPr>
                            </m:ctrlPr>
                          </m:dPr>
                          <m:e>
                            <m:r>
                              <a:rPr lang="en-US" b="1" i="1" smtClean="0">
                                <a:solidFill>
                                  <a:srgbClr val="0070C0"/>
                                </a:solidFill>
                                <a:latin typeface="Cambria Math"/>
                              </a:rPr>
                              <m:t>𝒏</m:t>
                            </m:r>
                          </m:e>
                        </m:d>
                      </m:e>
                      <m:sup>
                        <m:r>
                          <a:rPr lang="en-US" b="1" i="1" smtClean="0">
                            <a:solidFill>
                              <a:srgbClr val="FF0000"/>
                            </a:solidFill>
                            <a:latin typeface="Cambria Math"/>
                          </a:rPr>
                          <m:t>𝒅</m:t>
                        </m:r>
                      </m:sup>
                    </m:sSup>
                    <m:r>
                      <a:rPr lang="en-US" b="0" i="1" smtClean="0">
                        <a:solidFill>
                          <a:srgbClr val="0070C0"/>
                        </a:solidFill>
                        <a:latin typeface="Cambria Math"/>
                      </a:rPr>
                      <m:t>→{0,1}</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519" b="-4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763000" cy="4525963"/>
              </a:xfrm>
            </p:spPr>
            <p:txBody>
              <a:bodyPr>
                <a:normAutofit/>
              </a:bodyPr>
              <a:lstStyle/>
              <a:p>
                <a14:m>
                  <m:oMath xmlns:m="http://schemas.openxmlformats.org/officeDocument/2006/math">
                    <m:sSup>
                      <m:sSupPr>
                        <m:ctrlPr>
                          <a:rPr lang="en-US" sz="2800" b="0" i="1" smtClean="0">
                            <a:latin typeface="Cambria Math"/>
                          </a:rPr>
                        </m:ctrlPr>
                      </m:sSupPr>
                      <m:e>
                        <m:r>
                          <a:rPr lang="en-US" sz="2800" b="0" i="1" smtClean="0">
                            <a:latin typeface="Cambria Math"/>
                          </a:rPr>
                          <m:t>𝑒</m:t>
                        </m:r>
                      </m:e>
                      <m:sup>
                        <m:r>
                          <a:rPr lang="en-US" sz="2800" b="1" i="1" smtClean="0">
                            <a:latin typeface="Cambria Math"/>
                          </a:rPr>
                          <m:t>𝒊</m:t>
                        </m:r>
                      </m:sup>
                    </m:sSup>
                    <m:r>
                      <a:rPr lang="en-US" sz="2800" b="0" i="1" smtClean="0">
                        <a:latin typeface="Cambria Math"/>
                      </a:rPr>
                      <m:t>=(0…1…0)</m:t>
                    </m:r>
                  </m:oMath>
                </a14:m>
                <a:r>
                  <a:rPr lang="en-US" sz="2800" dirty="0" smtClean="0"/>
                  <a:t> = </a:t>
                </a:r>
                <a14:m>
                  <m:oMath xmlns:m="http://schemas.openxmlformats.org/officeDocument/2006/math">
                    <m:r>
                      <a:rPr lang="en-US" sz="2800" b="1" i="1" dirty="0" smtClean="0">
                        <a:latin typeface="Cambria Math"/>
                      </a:rPr>
                      <m:t>𝒊</m:t>
                    </m:r>
                  </m:oMath>
                </a14:m>
                <a:r>
                  <a:rPr lang="en-US" sz="2800" dirty="0" err="1" smtClean="0"/>
                  <a:t>-th</a:t>
                </a:r>
                <a:r>
                  <a:rPr lang="en-US" sz="2800" dirty="0" smtClean="0"/>
                  <a:t> unit vector.</a:t>
                </a:r>
              </a:p>
              <a:p>
                <a:r>
                  <a:rPr lang="en-US" sz="2800" dirty="0" smtClean="0"/>
                  <a:t>For </a:t>
                </a:r>
                <a14:m>
                  <m:oMath xmlns:m="http://schemas.openxmlformats.org/officeDocument/2006/math">
                    <m:r>
                      <a:rPr lang="en-US" sz="2800" b="1" i="1" smtClean="0">
                        <a:latin typeface="Cambria Math"/>
                      </a:rPr>
                      <m:t>𝒊</m:t>
                    </m:r>
                    <m:r>
                      <a:rPr lang="en-US" sz="2800" b="0" i="1" smtClean="0">
                        <a:latin typeface="Cambria Math"/>
                      </a:rPr>
                      <m:t>∈</m:t>
                    </m:r>
                    <m:d>
                      <m:dPr>
                        <m:begChr m:val="["/>
                        <m:endChr m:val="]"/>
                        <m:ctrlPr>
                          <a:rPr lang="en-US" sz="2800" b="0" i="1" smtClean="0">
                            <a:latin typeface="Cambria Math"/>
                          </a:rPr>
                        </m:ctrlPr>
                      </m:dPr>
                      <m:e>
                        <m:r>
                          <a:rPr lang="en-US" sz="2800" b="1" i="1" smtClean="0">
                            <a:solidFill>
                              <a:srgbClr val="FF0000"/>
                            </a:solidFill>
                            <a:latin typeface="Cambria Math"/>
                          </a:rPr>
                          <m:t>𝒅</m:t>
                        </m:r>
                      </m:e>
                    </m:d>
                    <m:r>
                      <a:rPr lang="en-US" sz="2800" b="0" i="1" smtClean="0">
                        <a:latin typeface="Cambria Math"/>
                      </a:rPr>
                      <m:t>, </m:t>
                    </m:r>
                    <m:r>
                      <a:rPr lang="en-US" sz="2800" b="0" i="1" smtClean="0">
                        <a:latin typeface="Cambria Math"/>
                      </a:rPr>
                      <m:t>𝛼</m:t>
                    </m:r>
                    <m:r>
                      <a:rPr lang="en-US" sz="2800" b="0" i="1" smtClean="0">
                        <a:latin typeface="Cambria Math"/>
                      </a:rPr>
                      <m:t>∈</m:t>
                    </m:r>
                    <m:sSup>
                      <m:sSupPr>
                        <m:ctrlPr>
                          <a:rPr lang="en-US" sz="2800" b="0" i="1" smtClean="0">
                            <a:latin typeface="Cambria Math"/>
                          </a:rPr>
                        </m:ctrlPr>
                      </m:sSupPr>
                      <m:e>
                        <m:d>
                          <m:dPr>
                            <m:begChr m:val="["/>
                            <m:endChr m:val="]"/>
                            <m:ctrlPr>
                              <a:rPr lang="en-US" sz="2800" b="0" i="1" smtClean="0">
                                <a:latin typeface="Cambria Math"/>
                              </a:rPr>
                            </m:ctrlPr>
                          </m:dPr>
                          <m:e>
                            <m:r>
                              <a:rPr lang="en-US" sz="2800" b="1" i="1" smtClean="0">
                                <a:solidFill>
                                  <a:srgbClr val="0070C0"/>
                                </a:solidFill>
                                <a:latin typeface="Cambria Math"/>
                              </a:rPr>
                              <m:t>𝒏</m:t>
                            </m:r>
                          </m:e>
                        </m:d>
                      </m:e>
                      <m:sup>
                        <m:r>
                          <a:rPr lang="en-US" sz="2800" b="1" i="1" smtClean="0">
                            <a:solidFill>
                              <a:srgbClr val="FF0000"/>
                            </a:solidFill>
                            <a:latin typeface="Cambria Math"/>
                          </a:rPr>
                          <m:t>𝒅</m:t>
                        </m:r>
                      </m:sup>
                    </m:sSup>
                  </m:oMath>
                </a14:m>
                <a:r>
                  <a:rPr lang="en-US" sz="2800" dirty="0" smtClean="0"/>
                  <a:t> where </a:t>
                </a:r>
                <a14:m>
                  <m:oMath xmlns:m="http://schemas.openxmlformats.org/officeDocument/2006/math">
                    <m:sSub>
                      <m:sSubPr>
                        <m:ctrlPr>
                          <a:rPr lang="en-US" sz="2800" b="0" i="1" smtClean="0">
                            <a:latin typeface="Cambria Math"/>
                          </a:rPr>
                        </m:ctrlPr>
                      </m:sSubPr>
                      <m:e>
                        <m:r>
                          <a:rPr lang="en-US" sz="2800" b="0" i="1" smtClean="0">
                            <a:latin typeface="Cambria Math"/>
                          </a:rPr>
                          <m:t>𝛼</m:t>
                        </m:r>
                      </m:e>
                      <m:sub>
                        <m:r>
                          <a:rPr lang="en-US" sz="2800" b="1" i="1" smtClean="0">
                            <a:latin typeface="Cambria Math"/>
                          </a:rPr>
                          <m:t>𝒊</m:t>
                        </m:r>
                      </m:sub>
                    </m:sSub>
                    <m:r>
                      <a:rPr lang="en-US" sz="2800" b="0" i="1" smtClean="0">
                        <a:latin typeface="Cambria Math"/>
                      </a:rPr>
                      <m:t>=0</m:t>
                    </m:r>
                  </m:oMath>
                </a14:m>
                <a:r>
                  <a:rPr lang="en-US" sz="2800" dirty="0" smtClean="0"/>
                  <a:t> an axis-parallel line along dimension</a:t>
                </a:r>
                <a14:m>
                  <m:oMath xmlns:m="http://schemas.openxmlformats.org/officeDocument/2006/math">
                    <m:r>
                      <a:rPr lang="en-US" sz="2800" b="0" i="0" smtClean="0">
                        <a:latin typeface="Cambria Math"/>
                      </a:rPr>
                      <m:t> </m:t>
                    </m:r>
                    <m:r>
                      <a:rPr lang="en-US" sz="2800" b="1" i="1" smtClean="0">
                        <a:latin typeface="Cambria Math"/>
                      </a:rPr>
                      <m:t>𝒊</m:t>
                    </m:r>
                  </m:oMath>
                </a14:m>
                <a:r>
                  <a:rPr lang="en-US" sz="2800" dirty="0" smtClean="0"/>
                  <a:t> : </a:t>
                </a:r>
                <a14:m>
                  <m:oMath xmlns:m="http://schemas.openxmlformats.org/officeDocument/2006/math">
                    <m:d>
                      <m:dPr>
                        <m:begChr m:val="{"/>
                        <m:endChr m:val="|"/>
                        <m:ctrlPr>
                          <a:rPr lang="en-US" sz="2800" b="0" i="1" smtClean="0">
                            <a:latin typeface="Cambria Math"/>
                          </a:rPr>
                        </m:ctrlPr>
                      </m:dPr>
                      <m:e>
                        <m:r>
                          <a:rPr lang="en-US" sz="2800" b="0" i="1" smtClean="0">
                            <a:latin typeface="Cambria Math"/>
                          </a:rPr>
                          <m:t>𝛼</m:t>
                        </m:r>
                        <m:r>
                          <a:rPr lang="en-US" sz="2800" b="0" i="1" smtClean="0">
                            <a:latin typeface="Cambria Math"/>
                          </a:rPr>
                          <m:t> +</m:t>
                        </m:r>
                        <m:sSub>
                          <m:sSubPr>
                            <m:ctrlPr>
                              <a:rPr lang="en-US" sz="2800" b="0" i="1" smtClean="0">
                                <a:latin typeface="Cambria Math"/>
                              </a:rPr>
                            </m:ctrlPr>
                          </m:sSubPr>
                          <m:e>
                            <m:r>
                              <a:rPr lang="en-US" sz="2800" b="0" i="1" smtClean="0">
                                <a:latin typeface="Cambria Math"/>
                              </a:rPr>
                              <m:t>𝑥</m:t>
                            </m:r>
                          </m:e>
                          <m:sub>
                            <m:r>
                              <a:rPr lang="en-US" sz="2800" b="1" i="1" smtClean="0">
                                <a:latin typeface="Cambria Math"/>
                              </a:rPr>
                              <m:t>𝒊</m:t>
                            </m:r>
                          </m:sub>
                        </m:sSub>
                        <m:sSup>
                          <m:sSupPr>
                            <m:ctrlPr>
                              <a:rPr lang="en-US" sz="2800" b="0" i="1" smtClean="0">
                                <a:latin typeface="Cambria Math"/>
                              </a:rPr>
                            </m:ctrlPr>
                          </m:sSupPr>
                          <m:e>
                            <m:r>
                              <a:rPr lang="en-US" sz="2800" b="0" i="1" smtClean="0">
                                <a:latin typeface="Cambria Math"/>
                              </a:rPr>
                              <m:t>𝑒</m:t>
                            </m:r>
                          </m:e>
                          <m:sup>
                            <m:r>
                              <a:rPr lang="en-US" sz="2800" b="1" i="1" smtClean="0">
                                <a:latin typeface="Cambria Math"/>
                              </a:rPr>
                              <m:t>𝒊</m:t>
                            </m:r>
                          </m:sup>
                        </m:sSup>
                      </m:e>
                    </m:d>
                    <m:sSub>
                      <m:sSubPr>
                        <m:ctrlPr>
                          <a:rPr lang="en-US" sz="2800" b="0" i="1" smtClean="0">
                            <a:latin typeface="Cambria Math"/>
                          </a:rPr>
                        </m:ctrlPr>
                      </m:sSubPr>
                      <m:e>
                        <m:r>
                          <a:rPr lang="en-US" sz="2800" b="0" i="1" smtClean="0">
                            <a:latin typeface="Cambria Math"/>
                          </a:rPr>
                          <m:t>𝑥</m:t>
                        </m:r>
                      </m:e>
                      <m:sub>
                        <m:r>
                          <a:rPr lang="en-US" sz="2800" b="1" i="1" smtClean="0">
                            <a:latin typeface="Cambria Math"/>
                          </a:rPr>
                          <m:t>𝒊</m:t>
                        </m:r>
                      </m:sub>
                    </m:sSub>
                    <m:r>
                      <a:rPr lang="en-US" sz="2800" b="0" i="1" smtClean="0">
                        <a:latin typeface="Cambria Math"/>
                      </a:rPr>
                      <m:t>∈[</m:t>
                    </m:r>
                    <m:r>
                      <a:rPr lang="en-US" sz="2800" b="1" i="1" smtClean="0">
                        <a:solidFill>
                          <a:srgbClr val="0070C0"/>
                        </a:solidFill>
                        <a:latin typeface="Cambria Math"/>
                      </a:rPr>
                      <m:t>𝒏</m:t>
                    </m:r>
                    <m:r>
                      <a:rPr lang="en-US" sz="2800" b="0" i="1" smtClean="0">
                        <a:latin typeface="Cambria Math"/>
                      </a:rPr>
                      <m:t>]}</m:t>
                    </m:r>
                  </m:oMath>
                </a14:m>
                <a:endParaRPr lang="en-US" sz="2800" b="0" dirty="0" smtClean="0"/>
              </a:p>
              <a:p>
                <a14:m>
                  <m:oMath xmlns:m="http://schemas.openxmlformats.org/officeDocument/2006/math">
                    <m:sSub>
                      <m:sSubPr>
                        <m:ctrlPr>
                          <a:rPr lang="en-US" sz="2800" b="0" i="1" smtClean="0">
                            <a:latin typeface="Cambria Math"/>
                          </a:rPr>
                        </m:ctrlPr>
                      </m:sSubPr>
                      <m:e>
                        <m:r>
                          <a:rPr lang="en-US" sz="2800" b="0" i="1" smtClean="0">
                            <a:latin typeface="Cambria Math"/>
                          </a:rPr>
                          <m:t>𝐿</m:t>
                        </m:r>
                      </m:e>
                      <m:sub>
                        <m:r>
                          <a:rPr lang="en-US" sz="2800" b="1" i="1" smtClean="0">
                            <a:solidFill>
                              <a:srgbClr val="0070C0"/>
                            </a:solidFill>
                            <a:latin typeface="Cambria Math"/>
                          </a:rPr>
                          <m:t>𝒏</m:t>
                        </m:r>
                        <m:r>
                          <a:rPr lang="en-US" sz="2800" b="0" i="1" smtClean="0">
                            <a:latin typeface="Cambria Math"/>
                          </a:rPr>
                          <m:t>,</m:t>
                        </m:r>
                        <m:r>
                          <a:rPr lang="en-US" sz="2800" b="1" i="1" smtClean="0">
                            <a:solidFill>
                              <a:srgbClr val="FF0000"/>
                            </a:solidFill>
                            <a:latin typeface="Cambria Math"/>
                          </a:rPr>
                          <m:t>𝒅</m:t>
                        </m:r>
                      </m:sub>
                    </m:sSub>
                  </m:oMath>
                </a14:m>
                <a:r>
                  <a:rPr lang="en-US" sz="2800" dirty="0" smtClean="0"/>
                  <a:t>= set of all </a:t>
                </a:r>
                <a14:m>
                  <m:oMath xmlns:m="http://schemas.openxmlformats.org/officeDocument/2006/math">
                    <m:r>
                      <a:rPr lang="en-US" sz="2800" b="1" i="1" smtClean="0">
                        <a:solidFill>
                          <a:srgbClr val="FF0000"/>
                        </a:solidFill>
                        <a:latin typeface="Cambria Math"/>
                      </a:rPr>
                      <m:t>𝒅</m:t>
                    </m:r>
                    <m:sSup>
                      <m:sSupPr>
                        <m:ctrlPr>
                          <a:rPr lang="en-US" sz="2800" b="0" i="1" smtClean="0">
                            <a:latin typeface="Cambria Math"/>
                          </a:rPr>
                        </m:ctrlPr>
                      </m:sSupPr>
                      <m:e>
                        <m:r>
                          <a:rPr lang="en-US" sz="2800" b="1" i="1" smtClean="0">
                            <a:solidFill>
                              <a:srgbClr val="0070C0"/>
                            </a:solidFill>
                            <a:latin typeface="Cambria Math"/>
                          </a:rPr>
                          <m:t>𝒏</m:t>
                        </m:r>
                      </m:e>
                      <m:sup>
                        <m:r>
                          <a:rPr lang="en-US" sz="2800" b="1" i="1" smtClean="0">
                            <a:solidFill>
                              <a:srgbClr val="FF0000"/>
                            </a:solidFill>
                            <a:latin typeface="Cambria Math"/>
                          </a:rPr>
                          <m:t>𝒅</m:t>
                        </m:r>
                        <m:r>
                          <a:rPr lang="en-US" sz="2800" b="0" i="1" smtClean="0">
                            <a:latin typeface="Cambria Math"/>
                          </a:rPr>
                          <m:t>−1</m:t>
                        </m:r>
                      </m:sup>
                    </m:sSup>
                  </m:oMath>
                </a14:m>
                <a:r>
                  <a:rPr lang="en-US" sz="2800" dirty="0" smtClean="0"/>
                  <a:t> axis-parallel lines</a:t>
                </a:r>
              </a:p>
              <a:p>
                <a:r>
                  <a:rPr lang="en-US" sz="2800" dirty="0" smtClean="0"/>
                  <a:t>Dimension reduction for </a:t>
                </a:r>
                <a14:m>
                  <m:oMath xmlns:m="http://schemas.openxmlformats.org/officeDocument/2006/math">
                    <m:r>
                      <a:rPr lang="en-US" sz="2800" b="1" i="1" smtClean="0">
                        <a:latin typeface="Cambria Math"/>
                      </a:rPr>
                      <m:t>𝒇</m:t>
                    </m:r>
                    <m:r>
                      <a:rPr lang="en-US" sz="2800" b="1" i="1" smtClean="0">
                        <a:latin typeface="Cambria Math"/>
                      </a:rPr>
                      <m:t>:</m:t>
                    </m:r>
                    <m:sSup>
                      <m:sSupPr>
                        <m:ctrlPr>
                          <a:rPr lang="en-US" sz="2800" i="1">
                            <a:latin typeface="Cambria Math"/>
                          </a:rPr>
                        </m:ctrlPr>
                      </m:sSupPr>
                      <m:e>
                        <m:d>
                          <m:dPr>
                            <m:begChr m:val="["/>
                            <m:endChr m:val="]"/>
                            <m:ctrlPr>
                              <a:rPr lang="en-US" sz="2800" i="1">
                                <a:latin typeface="Cambria Math"/>
                              </a:rPr>
                            </m:ctrlPr>
                          </m:dPr>
                          <m:e>
                            <m:r>
                              <a:rPr lang="en-US" sz="2800" b="1" i="1">
                                <a:solidFill>
                                  <a:srgbClr val="0070C0"/>
                                </a:solidFill>
                                <a:latin typeface="Cambria Math"/>
                              </a:rPr>
                              <m:t>𝒏</m:t>
                            </m:r>
                          </m:e>
                        </m:d>
                      </m:e>
                      <m:sup>
                        <m:r>
                          <a:rPr lang="en-US" sz="2800" b="1" i="1">
                            <a:solidFill>
                              <a:srgbClr val="FF0000"/>
                            </a:solidFill>
                            <a:latin typeface="Cambria Math"/>
                          </a:rPr>
                          <m:t>𝒅</m:t>
                        </m:r>
                      </m:sup>
                    </m:sSup>
                    <m:r>
                      <a:rPr lang="en-US" sz="2800" b="0" i="1" smtClean="0">
                        <a:solidFill>
                          <a:schemeClr val="tx1"/>
                        </a:solidFill>
                        <a:latin typeface="Cambria Math"/>
                      </a:rPr>
                      <m:t>→</m:t>
                    </m:r>
                    <m:d>
                      <m:dPr>
                        <m:begChr m:val="{"/>
                        <m:endChr m:val="}"/>
                        <m:ctrlPr>
                          <a:rPr lang="en-US" sz="2800" b="0" i="1" smtClean="0">
                            <a:solidFill>
                              <a:schemeClr val="tx1"/>
                            </a:solidFill>
                            <a:latin typeface="Cambria Math"/>
                          </a:rPr>
                        </m:ctrlPr>
                      </m:dPr>
                      <m:e>
                        <m:r>
                          <a:rPr lang="en-US" sz="2800" b="0" i="1" smtClean="0">
                            <a:solidFill>
                              <a:schemeClr val="tx1"/>
                            </a:solidFill>
                            <a:latin typeface="Cambria Math"/>
                          </a:rPr>
                          <m:t>0,1</m:t>
                        </m:r>
                      </m:e>
                    </m:d>
                  </m:oMath>
                </a14:m>
                <a:r>
                  <a:rPr lang="en-US" sz="2800" dirty="0" smtClean="0">
                    <a:solidFill>
                      <a:srgbClr val="0070C0"/>
                    </a:solidFill>
                  </a:rPr>
                  <a:t>[Dodis et al.’99]</a:t>
                </a:r>
                <a:r>
                  <a:rPr lang="en-US" sz="2800" dirty="0" smtClean="0"/>
                  <a:t>: </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𝐸</m:t>
                          </m:r>
                        </m:e>
                        <m:sub>
                          <m:r>
                            <a:rPr lang="en-US" sz="2800" b="0" i="1" smtClean="0">
                              <a:latin typeface="Cambria Math"/>
                            </a:rPr>
                            <m:t>ℓ∼</m:t>
                          </m:r>
                          <m:sSub>
                            <m:sSubPr>
                              <m:ctrlPr>
                                <a:rPr lang="en-US" sz="2800" b="0" i="1" smtClean="0">
                                  <a:latin typeface="Cambria Math"/>
                                </a:rPr>
                              </m:ctrlPr>
                            </m:sSubPr>
                            <m:e>
                              <m:r>
                                <a:rPr lang="en-US" sz="2800" b="0" i="1" smtClean="0">
                                  <a:latin typeface="Cambria Math"/>
                                </a:rPr>
                                <m:t>𝐿</m:t>
                              </m:r>
                            </m:e>
                            <m:sub>
                              <m:r>
                                <a:rPr lang="en-US" sz="2800" b="1" i="1" smtClean="0">
                                  <a:solidFill>
                                    <a:srgbClr val="0070C0"/>
                                  </a:solidFill>
                                  <a:latin typeface="Cambria Math"/>
                                </a:rPr>
                                <m:t>𝒏</m:t>
                              </m:r>
                              <m:r>
                                <a:rPr lang="en-US" sz="2800" b="0" i="1" smtClean="0">
                                  <a:latin typeface="Cambria Math"/>
                                </a:rPr>
                                <m:t>,</m:t>
                              </m:r>
                              <m:r>
                                <a:rPr lang="en-US" sz="2800" b="1" i="1" smtClean="0">
                                  <a:solidFill>
                                    <a:srgbClr val="FF0000"/>
                                  </a:solidFill>
                                  <a:latin typeface="Cambria Math"/>
                                </a:rPr>
                                <m:t>𝒅</m:t>
                              </m:r>
                            </m:sub>
                          </m:sSub>
                        </m:sub>
                      </m:sSub>
                      <m:d>
                        <m:dPr>
                          <m:begChr m:val="["/>
                          <m:endChr m:val="]"/>
                          <m:ctrlPr>
                            <a:rPr lang="en-US" sz="2800" b="0" i="1" smtClean="0">
                              <a:latin typeface="Cambria Math"/>
                            </a:rPr>
                          </m:ctrlPr>
                        </m:dPr>
                        <m:e>
                          <m:r>
                            <a:rPr lang="en-US" sz="2800" b="0" i="1" smtClean="0">
                              <a:latin typeface="Cambria Math"/>
                            </a:rPr>
                            <m:t>𝑑𝑖𝑠𝑡</m:t>
                          </m:r>
                          <m:d>
                            <m:dPr>
                              <m:ctrlPr>
                                <a:rPr lang="en-US" sz="2800" b="0" i="1" smtClean="0">
                                  <a:latin typeface="Cambria Math"/>
                                </a:rPr>
                              </m:ctrlPr>
                            </m:dPr>
                            <m:e>
                              <m:r>
                                <a:rPr lang="en-US" sz="2800" b="1" i="1" smtClean="0">
                                  <a:latin typeface="Cambria Math"/>
                                </a:rPr>
                                <m:t>𝒇</m:t>
                              </m:r>
                              <m:sSub>
                                <m:sSubPr>
                                  <m:ctrlPr>
                                    <a:rPr lang="en-US" sz="2800" b="0" i="1" smtClean="0">
                                      <a:latin typeface="Cambria Math"/>
                                    </a:rPr>
                                  </m:ctrlPr>
                                </m:sSubPr>
                                <m:e>
                                  <m:d>
                                    <m:dPr>
                                      <m:begChr m:val=""/>
                                      <m:endChr m:val="|"/>
                                      <m:ctrlPr>
                                        <a:rPr lang="en-US" sz="2800" b="0" i="1" smtClean="0">
                                          <a:latin typeface="Cambria Math"/>
                                        </a:rPr>
                                      </m:ctrlPr>
                                    </m:dPr>
                                    <m:e>
                                      <m:r>
                                        <a:rPr lang="en-US" sz="2800" b="0" i="1" smtClean="0">
                                          <a:latin typeface="Cambria Math"/>
                                        </a:rPr>
                                        <m:t>​</m:t>
                                      </m:r>
                                    </m:e>
                                  </m:d>
                                </m:e>
                                <m:sub>
                                  <m:r>
                                    <a:rPr lang="en-US" sz="2800" b="0" i="1" smtClean="0">
                                      <a:latin typeface="Cambria Math"/>
                                    </a:rPr>
                                    <m:t>ℓ</m:t>
                                  </m:r>
                                </m:sub>
                              </m:sSub>
                              <m:r>
                                <a:rPr lang="en-US" sz="2800" b="0" i="1" smtClean="0">
                                  <a:latin typeface="Cambria Math"/>
                                </a:rPr>
                                <m:t>,</m:t>
                              </m:r>
                              <m:r>
                                <a:rPr lang="en-US" sz="2800" b="0" i="1" smtClean="0">
                                  <a:latin typeface="Cambria Math"/>
                                </a:rPr>
                                <m:t>𝑀</m:t>
                              </m:r>
                            </m:e>
                          </m:d>
                        </m:e>
                      </m:d>
                      <m:r>
                        <a:rPr lang="en-US" sz="2800" b="0" i="1" smtClean="0">
                          <a:latin typeface="Cambria Math"/>
                        </a:rPr>
                        <m:t>≥</m:t>
                      </m:r>
                      <m:f>
                        <m:fPr>
                          <m:ctrlPr>
                            <a:rPr lang="en-US" sz="2800" b="0" i="1" smtClean="0">
                              <a:latin typeface="Cambria Math"/>
                            </a:rPr>
                          </m:ctrlPr>
                        </m:fPr>
                        <m:num>
                          <m:r>
                            <a:rPr lang="en-US" sz="2800" b="0" i="1" smtClean="0">
                              <a:latin typeface="Cambria Math"/>
                            </a:rPr>
                            <m:t>𝑑𝑖𝑠𝑡</m:t>
                          </m:r>
                          <m:d>
                            <m:dPr>
                              <m:ctrlPr>
                                <a:rPr lang="en-US" sz="2800" b="0" i="1" smtClean="0">
                                  <a:latin typeface="Cambria Math"/>
                                </a:rPr>
                              </m:ctrlPr>
                            </m:dPr>
                            <m:e>
                              <m:r>
                                <a:rPr lang="en-US" sz="2800" b="1" i="1" smtClean="0">
                                  <a:latin typeface="Cambria Math"/>
                                </a:rPr>
                                <m:t>𝒇</m:t>
                              </m:r>
                              <m:r>
                                <a:rPr lang="en-US" sz="2800" b="0" i="1" smtClean="0">
                                  <a:latin typeface="Cambria Math"/>
                                </a:rPr>
                                <m:t>,</m:t>
                              </m:r>
                              <m:r>
                                <a:rPr lang="en-US" sz="2800" b="0" i="1" smtClean="0">
                                  <a:latin typeface="Cambria Math"/>
                                </a:rPr>
                                <m:t>𝑀</m:t>
                              </m:r>
                            </m:e>
                          </m:d>
                        </m:num>
                        <m:den>
                          <m:r>
                            <a:rPr lang="en-US" sz="2800" b="0" i="1" smtClean="0">
                              <a:latin typeface="Cambria Math"/>
                            </a:rPr>
                            <m:t>2</m:t>
                          </m:r>
                          <m:r>
                            <a:rPr lang="en-US" sz="2800" b="1" i="1" smtClean="0">
                              <a:solidFill>
                                <a:srgbClr val="FF0000"/>
                              </a:solidFill>
                              <a:latin typeface="Cambria Math"/>
                            </a:rPr>
                            <m:t>𝒅</m:t>
                          </m:r>
                        </m:den>
                      </m:f>
                    </m:oMath>
                  </m:oMathPara>
                </a14:m>
                <a:endParaRPr lang="en-US" sz="2800" dirty="0" smtClean="0"/>
              </a:p>
              <a:p>
                <a:r>
                  <a:rPr lang="en-US" sz="2800" dirty="0" smtClean="0"/>
                  <a:t>If </a:t>
                </a:r>
                <a14:m>
                  <m:oMath xmlns:m="http://schemas.openxmlformats.org/officeDocument/2006/math">
                    <m:r>
                      <a:rPr lang="en-US" sz="2800" i="1">
                        <a:latin typeface="Cambria Math"/>
                      </a:rPr>
                      <m:t>𝑑𝑖𝑠𝑡</m:t>
                    </m:r>
                    <m:d>
                      <m:dPr>
                        <m:ctrlPr>
                          <a:rPr lang="en-US" sz="2800" i="1">
                            <a:latin typeface="Cambria Math"/>
                          </a:rPr>
                        </m:ctrlPr>
                      </m:dPr>
                      <m:e>
                        <m:r>
                          <a:rPr lang="en-US" sz="2800" b="1" i="1">
                            <a:latin typeface="Cambria Math"/>
                          </a:rPr>
                          <m:t>𝒇</m:t>
                        </m:r>
                        <m:sSub>
                          <m:sSubPr>
                            <m:ctrlPr>
                              <a:rPr lang="en-US" sz="2800" i="1">
                                <a:latin typeface="Cambria Math"/>
                              </a:rPr>
                            </m:ctrlPr>
                          </m:sSubPr>
                          <m:e>
                            <m:d>
                              <m:dPr>
                                <m:begChr m:val=""/>
                                <m:endChr m:val="|"/>
                                <m:ctrlPr>
                                  <a:rPr lang="en-US" sz="2800" i="1">
                                    <a:latin typeface="Cambria Math"/>
                                  </a:rPr>
                                </m:ctrlPr>
                              </m:dPr>
                              <m:e>
                                <m:r>
                                  <a:rPr lang="en-US" sz="2800" i="1">
                                    <a:latin typeface="Cambria Math"/>
                                  </a:rPr>
                                  <m:t>​</m:t>
                                </m:r>
                              </m:e>
                            </m:d>
                          </m:e>
                          <m:sub>
                            <m:r>
                              <a:rPr lang="en-US" sz="2800" i="1">
                                <a:latin typeface="Cambria Math"/>
                              </a:rPr>
                              <m:t>ℓ</m:t>
                            </m:r>
                          </m:sub>
                        </m:sSub>
                        <m:r>
                          <a:rPr lang="en-US" sz="2800" i="1">
                            <a:latin typeface="Cambria Math"/>
                          </a:rPr>
                          <m:t>,</m:t>
                        </m:r>
                        <m:r>
                          <a:rPr lang="en-US" sz="2800" i="1">
                            <a:latin typeface="Cambria Math"/>
                          </a:rPr>
                          <m:t>𝑀</m:t>
                        </m:r>
                      </m:e>
                    </m:d>
                    <m:r>
                      <a:rPr lang="en-US" sz="2800" b="0" i="1" smtClean="0">
                        <a:latin typeface="Cambria Math"/>
                      </a:rPr>
                      <m:t>≥</m:t>
                    </m:r>
                    <m:r>
                      <a:rPr lang="en-US" sz="2800" b="1" i="1" smtClean="0">
                        <a:latin typeface="Cambria Math"/>
                      </a:rPr>
                      <m:t>𝜹</m:t>
                    </m:r>
                  </m:oMath>
                </a14:m>
                <a:r>
                  <a:rPr lang="en-US" sz="2800" b="1" dirty="0" smtClean="0"/>
                  <a:t> </a:t>
                </a:r>
                <a:r>
                  <a:rPr lang="en-US" sz="2800" dirty="0" smtClean="0"/>
                  <a:t>=&gt; </a:t>
                </a:r>
                <a14:m>
                  <m:oMath xmlns:m="http://schemas.openxmlformats.org/officeDocument/2006/math">
                    <m:r>
                      <a:rPr lang="en-US" sz="2800" i="1" dirty="0" smtClean="0">
                        <a:latin typeface="Cambria Math"/>
                      </a:rPr>
                      <m:t>𝑂</m:t>
                    </m:r>
                    <m:d>
                      <m:dPr>
                        <m:ctrlPr>
                          <a:rPr lang="en-US" sz="2800" i="1" dirty="0" smtClean="0">
                            <a:latin typeface="Cambria Math"/>
                          </a:rPr>
                        </m:ctrlPr>
                      </m:dPr>
                      <m:e>
                        <m:f>
                          <m:fPr>
                            <m:ctrlPr>
                              <a:rPr lang="en-US" sz="2800" i="1" dirty="0" smtClean="0">
                                <a:latin typeface="Cambria Math"/>
                              </a:rPr>
                            </m:ctrlPr>
                          </m:fPr>
                          <m:num>
                            <m:r>
                              <a:rPr lang="en-US" sz="2800" i="1" dirty="0" smtClean="0">
                                <a:latin typeface="Cambria Math"/>
                              </a:rPr>
                              <m:t>1</m:t>
                            </m:r>
                          </m:num>
                          <m:den>
                            <m:r>
                              <a:rPr lang="en-US" sz="2800" b="1" i="1" dirty="0" smtClean="0">
                                <a:latin typeface="Cambria Math"/>
                              </a:rPr>
                              <m:t>𝜹</m:t>
                            </m:r>
                          </m:den>
                        </m:f>
                      </m:e>
                    </m:d>
                  </m:oMath>
                </a14:m>
                <a:r>
                  <a:rPr lang="en-US" sz="2800" b="1" dirty="0" smtClean="0"/>
                  <a:t>-</a:t>
                </a:r>
                <a:r>
                  <a:rPr lang="en-US" sz="2800" dirty="0" smtClean="0"/>
                  <a:t>sample detects a violation</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763000" cy="4525963"/>
              </a:xfrm>
              <a:blipFill rotWithShape="1">
                <a:blip r:embed="rId3"/>
                <a:stretch>
                  <a:fillRect l="-1253" t="-943" r="-1809"/>
                </a:stretch>
              </a:blipFill>
            </p:spPr>
            <p:txBody>
              <a:bodyPr/>
              <a:lstStyle/>
              <a:p>
                <a:r>
                  <a:rPr lang="en-US">
                    <a:noFill/>
                  </a:rPr>
                  <a:t> </a:t>
                </a:r>
              </a:p>
            </p:txBody>
          </p:sp>
        </mc:Fallback>
      </mc:AlternateContent>
    </p:spTree>
    <p:extLst>
      <p:ext uri="{BB962C8B-B14F-4D97-AF65-F5344CB8AC3E}">
        <p14:creationId xmlns:p14="http://schemas.microsoft.com/office/powerpoint/2010/main" val="5083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solidFill>
                      <a:srgbClr val="0070C0"/>
                    </a:solidFill>
                  </a:rPr>
                  <a:t>Testing Monotonicity on </a:t>
                </a:r>
                <a14:m>
                  <m:oMath xmlns:m="http://schemas.openxmlformats.org/officeDocument/2006/math">
                    <m:sSup>
                      <m:sSupPr>
                        <m:ctrlPr>
                          <a:rPr lang="en-US" i="1">
                            <a:solidFill>
                              <a:srgbClr val="0070C0"/>
                            </a:solidFill>
                            <a:latin typeface="Cambria Math"/>
                          </a:rPr>
                        </m:ctrlPr>
                      </m:sSupPr>
                      <m:e>
                        <m:d>
                          <m:dPr>
                            <m:begChr m:val="["/>
                            <m:endChr m:val="]"/>
                            <m:ctrlPr>
                              <a:rPr lang="en-US" i="1">
                                <a:solidFill>
                                  <a:srgbClr val="0070C0"/>
                                </a:solidFill>
                                <a:latin typeface="Cambria Math"/>
                              </a:rPr>
                            </m:ctrlPr>
                          </m:dPr>
                          <m:e>
                            <m:r>
                              <a:rPr lang="en-US" b="1" i="1">
                                <a:solidFill>
                                  <a:srgbClr val="0070C0"/>
                                </a:solidFill>
                                <a:latin typeface="Cambria Math"/>
                              </a:rPr>
                              <m:t>𝒏</m:t>
                            </m:r>
                          </m:e>
                        </m:d>
                      </m:e>
                      <m:sup>
                        <m:r>
                          <a:rPr lang="en-US" b="1" i="1">
                            <a:solidFill>
                              <a:srgbClr val="FF0000"/>
                            </a:solidFill>
                            <a:latin typeface="Cambria Math"/>
                          </a:rPr>
                          <m:t>𝒅</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10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458200" cy="5105400"/>
              </a:xfrm>
            </p:spPr>
            <p:txBody>
              <a:bodyPr>
                <a:normAutofit fontScale="92500" lnSpcReduction="10000"/>
              </a:bodyPr>
              <a:lstStyle/>
              <a:p>
                <a:r>
                  <a:rPr lang="en-US" sz="2400" dirty="0" smtClean="0"/>
                  <a:t>Dimension reduction for </a:t>
                </a:r>
                <a14:m>
                  <m:oMath xmlns:m="http://schemas.openxmlformats.org/officeDocument/2006/math">
                    <m:r>
                      <a:rPr lang="en-US" sz="2400" b="1" i="1">
                        <a:latin typeface="Cambria Math"/>
                      </a:rPr>
                      <m:t>𝒇</m:t>
                    </m:r>
                    <m:r>
                      <a:rPr lang="en-US" sz="2400" b="1" i="1">
                        <a:latin typeface="Cambria Math"/>
                      </a:rPr>
                      <m:t>:</m:t>
                    </m:r>
                    <m:sSup>
                      <m:sSupPr>
                        <m:ctrlPr>
                          <a:rPr lang="en-US" sz="2400" i="1">
                            <a:latin typeface="Cambria Math"/>
                          </a:rPr>
                        </m:ctrlPr>
                      </m:sSupPr>
                      <m:e>
                        <m:d>
                          <m:dPr>
                            <m:begChr m:val="["/>
                            <m:endChr m:val="]"/>
                            <m:ctrlPr>
                              <a:rPr lang="en-US" sz="2400" i="1">
                                <a:latin typeface="Cambria Math"/>
                              </a:rPr>
                            </m:ctrlPr>
                          </m:dPr>
                          <m:e>
                            <m:r>
                              <a:rPr lang="en-US" sz="2400" b="1" i="1">
                                <a:solidFill>
                                  <a:srgbClr val="0070C0"/>
                                </a:solidFill>
                                <a:latin typeface="Cambria Math"/>
                              </a:rPr>
                              <m:t>𝒏</m:t>
                            </m:r>
                          </m:e>
                        </m:d>
                      </m:e>
                      <m:sup>
                        <m:r>
                          <a:rPr lang="en-US" sz="2400" b="1" i="1">
                            <a:solidFill>
                              <a:srgbClr val="FF0000"/>
                            </a:solidFill>
                            <a:latin typeface="Cambria Math"/>
                          </a:rPr>
                          <m:t>𝒅</m:t>
                        </m:r>
                      </m:sup>
                    </m:sSup>
                    <m:r>
                      <a:rPr lang="en-US" sz="2400" i="1">
                        <a:latin typeface="Cambria Math"/>
                      </a:rPr>
                      <m:t>→{0,1}</m:t>
                    </m:r>
                  </m:oMath>
                </a14:m>
                <a:r>
                  <a:rPr lang="en-US" sz="2400" dirty="0">
                    <a:solidFill>
                      <a:srgbClr val="0070C0"/>
                    </a:solidFill>
                  </a:rPr>
                  <a:t>[Dodis et al.’99]</a:t>
                </a:r>
                <a:r>
                  <a:rPr lang="en-US" sz="2400" dirty="0"/>
                  <a:t>: </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r>
                            <a:rPr lang="en-US" sz="2400" i="1">
                              <a:latin typeface="Cambria Math"/>
                            </a:rPr>
                            <m:t>𝐸</m:t>
                          </m:r>
                        </m:e>
                        <m:sub>
                          <m:r>
                            <a:rPr lang="en-US" sz="2400" i="1">
                              <a:latin typeface="Cambria Math"/>
                            </a:rPr>
                            <m:t>ℓ∼</m:t>
                          </m:r>
                          <m:sSub>
                            <m:sSubPr>
                              <m:ctrlPr>
                                <a:rPr lang="en-US" sz="2400" i="1">
                                  <a:latin typeface="Cambria Math"/>
                                </a:rPr>
                              </m:ctrlPr>
                            </m:sSubPr>
                            <m:e>
                              <m:r>
                                <a:rPr lang="en-US" sz="2400" i="1">
                                  <a:latin typeface="Cambria Math"/>
                                </a:rPr>
                                <m:t>𝐿</m:t>
                              </m:r>
                            </m:e>
                            <m:sub>
                              <m:r>
                                <a:rPr lang="en-US" sz="2400" b="1" i="1">
                                  <a:solidFill>
                                    <a:srgbClr val="0070C0"/>
                                  </a:solidFill>
                                  <a:latin typeface="Cambria Math"/>
                                </a:rPr>
                                <m:t>𝒏</m:t>
                              </m:r>
                              <m:r>
                                <a:rPr lang="en-US" sz="2400" i="1">
                                  <a:latin typeface="Cambria Math"/>
                                </a:rPr>
                                <m:t>,</m:t>
                              </m:r>
                              <m:r>
                                <a:rPr lang="en-US" sz="2400" b="1" i="1">
                                  <a:solidFill>
                                    <a:srgbClr val="FF0000"/>
                                  </a:solidFill>
                                  <a:latin typeface="Cambria Math"/>
                                </a:rPr>
                                <m:t>𝒅</m:t>
                              </m:r>
                            </m:sub>
                          </m:sSub>
                        </m:sub>
                      </m:sSub>
                      <m:d>
                        <m:dPr>
                          <m:begChr m:val="["/>
                          <m:endChr m:val="]"/>
                          <m:ctrlPr>
                            <a:rPr lang="en-US" sz="2400" i="1">
                              <a:latin typeface="Cambria Math"/>
                            </a:rPr>
                          </m:ctrlPr>
                        </m:dPr>
                        <m:e>
                          <m:r>
                            <a:rPr lang="en-US" sz="2400" i="1">
                              <a:latin typeface="Cambria Math"/>
                            </a:rPr>
                            <m:t>𝑑𝑖𝑠𝑡</m:t>
                          </m:r>
                          <m:d>
                            <m:dPr>
                              <m:ctrlPr>
                                <a:rPr lang="en-US" sz="2400" i="1">
                                  <a:latin typeface="Cambria Math"/>
                                </a:rPr>
                              </m:ctrlPr>
                            </m:dPr>
                            <m:e>
                              <m:r>
                                <a:rPr lang="en-US" sz="2400" b="1" i="1">
                                  <a:latin typeface="Cambria Math"/>
                                </a:rPr>
                                <m:t>𝒇</m:t>
                              </m:r>
                              <m:sSub>
                                <m:sSubPr>
                                  <m:ctrlPr>
                                    <a:rPr lang="en-US" sz="2400" i="1">
                                      <a:latin typeface="Cambria Math"/>
                                    </a:rPr>
                                  </m:ctrlPr>
                                </m:sSubPr>
                                <m:e>
                                  <m:d>
                                    <m:dPr>
                                      <m:begChr m:val=""/>
                                      <m:endChr m:val="|"/>
                                      <m:ctrlPr>
                                        <a:rPr lang="en-US" sz="2400" i="1">
                                          <a:latin typeface="Cambria Math"/>
                                        </a:rPr>
                                      </m:ctrlPr>
                                    </m:dPr>
                                    <m:e>
                                      <m:r>
                                        <a:rPr lang="en-US" sz="2400" i="1">
                                          <a:latin typeface="Cambria Math"/>
                                        </a:rPr>
                                        <m:t>​</m:t>
                                      </m:r>
                                    </m:e>
                                  </m:d>
                                </m:e>
                                <m:sub>
                                  <m:r>
                                    <a:rPr lang="en-US" sz="2400" i="1">
                                      <a:latin typeface="Cambria Math"/>
                                    </a:rPr>
                                    <m:t>ℓ</m:t>
                                  </m:r>
                                </m:sub>
                              </m:sSub>
                              <m:r>
                                <a:rPr lang="en-US" sz="2400" i="1">
                                  <a:latin typeface="Cambria Math"/>
                                </a:rPr>
                                <m:t>,</m:t>
                              </m:r>
                              <m:r>
                                <a:rPr lang="en-US" sz="2400" i="1">
                                  <a:latin typeface="Cambria Math"/>
                                </a:rPr>
                                <m:t>𝑀</m:t>
                              </m:r>
                            </m:e>
                          </m:d>
                        </m:e>
                      </m:d>
                      <m:r>
                        <a:rPr lang="en-US" sz="2400" i="1">
                          <a:latin typeface="Cambria Math"/>
                        </a:rPr>
                        <m:t>≥</m:t>
                      </m:r>
                      <m:f>
                        <m:fPr>
                          <m:ctrlPr>
                            <a:rPr lang="en-US" sz="2400" i="1">
                              <a:latin typeface="Cambria Math"/>
                            </a:rPr>
                          </m:ctrlPr>
                        </m:fPr>
                        <m:num>
                          <m:r>
                            <a:rPr lang="en-US" sz="2400" i="1">
                              <a:latin typeface="Cambria Math"/>
                            </a:rPr>
                            <m:t>𝑑𝑖𝑠𝑡</m:t>
                          </m:r>
                          <m:d>
                            <m:dPr>
                              <m:ctrlPr>
                                <a:rPr lang="en-US" sz="2400" i="1">
                                  <a:latin typeface="Cambria Math"/>
                                </a:rPr>
                              </m:ctrlPr>
                            </m:dPr>
                            <m:e>
                              <m:r>
                                <a:rPr lang="en-US" sz="2400" b="1" i="1">
                                  <a:latin typeface="Cambria Math"/>
                                </a:rPr>
                                <m:t>𝒇</m:t>
                              </m:r>
                              <m:r>
                                <a:rPr lang="en-US" sz="2400" i="1">
                                  <a:latin typeface="Cambria Math"/>
                                </a:rPr>
                                <m:t>,</m:t>
                              </m:r>
                              <m:r>
                                <a:rPr lang="en-US" sz="2400" i="1">
                                  <a:latin typeface="Cambria Math"/>
                                </a:rPr>
                                <m:t>𝑀</m:t>
                              </m:r>
                            </m:e>
                          </m:d>
                        </m:num>
                        <m:den>
                          <m:r>
                            <a:rPr lang="en-US" sz="2400" i="1">
                              <a:latin typeface="Cambria Math"/>
                            </a:rPr>
                            <m:t>2</m:t>
                          </m:r>
                          <m:r>
                            <a:rPr lang="en-US" sz="2400" b="1" i="1">
                              <a:solidFill>
                                <a:srgbClr val="FF0000"/>
                              </a:solidFill>
                              <a:latin typeface="Cambria Math"/>
                            </a:rPr>
                            <m:t>𝒅</m:t>
                          </m:r>
                        </m:den>
                      </m:f>
                    </m:oMath>
                  </m:oMathPara>
                </a14:m>
                <a:endParaRPr lang="en-US" sz="2400" dirty="0"/>
              </a:p>
              <a:p>
                <a:r>
                  <a:rPr lang="en-US" sz="2400" dirty="0"/>
                  <a:t>If </a:t>
                </a:r>
                <a14:m>
                  <m:oMath xmlns:m="http://schemas.openxmlformats.org/officeDocument/2006/math">
                    <m:r>
                      <a:rPr lang="en-US" sz="2400" i="1">
                        <a:latin typeface="Cambria Math"/>
                      </a:rPr>
                      <m:t>𝑑𝑖𝑠𝑡</m:t>
                    </m:r>
                    <m:d>
                      <m:dPr>
                        <m:ctrlPr>
                          <a:rPr lang="en-US" sz="2400" i="1">
                            <a:latin typeface="Cambria Math"/>
                          </a:rPr>
                        </m:ctrlPr>
                      </m:dPr>
                      <m:e>
                        <m:r>
                          <a:rPr lang="en-US" sz="2400" b="1" i="1">
                            <a:latin typeface="Cambria Math"/>
                          </a:rPr>
                          <m:t>𝒇</m:t>
                        </m:r>
                        <m:sSub>
                          <m:sSubPr>
                            <m:ctrlPr>
                              <a:rPr lang="en-US" sz="2400" i="1">
                                <a:latin typeface="Cambria Math"/>
                              </a:rPr>
                            </m:ctrlPr>
                          </m:sSubPr>
                          <m:e>
                            <m:d>
                              <m:dPr>
                                <m:begChr m:val=""/>
                                <m:endChr m:val="|"/>
                                <m:ctrlPr>
                                  <a:rPr lang="en-US" sz="2400" i="1">
                                    <a:latin typeface="Cambria Math"/>
                                  </a:rPr>
                                </m:ctrlPr>
                              </m:dPr>
                              <m:e>
                                <m:r>
                                  <a:rPr lang="en-US" sz="2400" i="1">
                                    <a:latin typeface="Cambria Math"/>
                                  </a:rPr>
                                  <m:t>​</m:t>
                                </m:r>
                              </m:e>
                            </m:d>
                          </m:e>
                          <m:sub>
                            <m:r>
                              <a:rPr lang="en-US" sz="2400" i="1">
                                <a:latin typeface="Cambria Math"/>
                              </a:rPr>
                              <m:t>ℓ</m:t>
                            </m:r>
                          </m:sub>
                        </m:sSub>
                        <m:r>
                          <a:rPr lang="en-US" sz="2400" i="1">
                            <a:latin typeface="Cambria Math"/>
                          </a:rPr>
                          <m:t>,</m:t>
                        </m:r>
                        <m:r>
                          <a:rPr lang="en-US" sz="2400" i="1">
                            <a:latin typeface="Cambria Math"/>
                          </a:rPr>
                          <m:t>𝑀</m:t>
                        </m:r>
                      </m:e>
                    </m:d>
                    <m:r>
                      <a:rPr lang="en-US" sz="2400" i="1">
                        <a:latin typeface="Cambria Math"/>
                      </a:rPr>
                      <m:t>≥</m:t>
                    </m:r>
                    <m:r>
                      <a:rPr lang="en-US" sz="2400" b="1" i="1" smtClean="0">
                        <a:latin typeface="Cambria Math"/>
                      </a:rPr>
                      <m:t>𝜹</m:t>
                    </m:r>
                  </m:oMath>
                </a14:m>
                <a:r>
                  <a:rPr lang="en-US" sz="2400" b="1" dirty="0"/>
                  <a:t> </a:t>
                </a:r>
                <a:r>
                  <a:rPr lang="en-US" sz="2400" dirty="0"/>
                  <a:t>=&gt; </a:t>
                </a:r>
                <a14:m>
                  <m:oMath xmlns:m="http://schemas.openxmlformats.org/officeDocument/2006/math">
                    <m:r>
                      <a:rPr lang="en-US" sz="2400" i="1" dirty="0">
                        <a:latin typeface="Cambria Math"/>
                      </a:rPr>
                      <m:t>𝑂</m:t>
                    </m:r>
                    <m:d>
                      <m:dPr>
                        <m:ctrlPr>
                          <a:rPr lang="en-US" sz="2400" i="1" dirty="0">
                            <a:latin typeface="Cambria Math"/>
                          </a:rPr>
                        </m:ctrlPr>
                      </m:dPr>
                      <m:e>
                        <m:f>
                          <m:fPr>
                            <m:ctrlPr>
                              <a:rPr lang="en-US" sz="2400" i="1" dirty="0">
                                <a:latin typeface="Cambria Math"/>
                              </a:rPr>
                            </m:ctrlPr>
                          </m:fPr>
                          <m:num>
                            <m:r>
                              <a:rPr lang="en-US" sz="2400" i="1" dirty="0">
                                <a:latin typeface="Cambria Math"/>
                              </a:rPr>
                              <m:t>1</m:t>
                            </m:r>
                          </m:num>
                          <m:den>
                            <m:r>
                              <a:rPr lang="en-US" sz="2400" b="1" i="1" dirty="0" smtClean="0">
                                <a:latin typeface="Cambria Math"/>
                              </a:rPr>
                              <m:t>𝜹</m:t>
                            </m:r>
                          </m:den>
                        </m:f>
                      </m:e>
                    </m:d>
                  </m:oMath>
                </a14:m>
                <a:r>
                  <a:rPr lang="en-US" sz="2400" b="1" dirty="0"/>
                  <a:t>-</a:t>
                </a:r>
                <a:r>
                  <a:rPr lang="en-US" sz="2400" dirty="0"/>
                  <a:t>sample </a:t>
                </a:r>
                <a:r>
                  <a:rPr lang="en-US" sz="2400" dirty="0" smtClean="0"/>
                  <a:t>can detect </a:t>
                </a:r>
                <a:r>
                  <a:rPr lang="en-US" sz="2400" dirty="0"/>
                  <a:t>a violation</a:t>
                </a:r>
              </a:p>
              <a:p>
                <a:r>
                  <a:rPr lang="en-US" sz="2400" dirty="0" smtClean="0"/>
                  <a:t>“Inverse Markov”: For </a:t>
                </a:r>
                <a14:m>
                  <m:oMath xmlns:m="http://schemas.openxmlformats.org/officeDocument/2006/math">
                    <m:r>
                      <m:rPr>
                        <m:sty m:val="p"/>
                      </m:rPr>
                      <a:rPr lang="en-US" sz="2400" b="0" i="0" smtClean="0">
                        <a:latin typeface="Cambria Math"/>
                      </a:rPr>
                      <m:t>r</m:t>
                    </m:r>
                    <m:r>
                      <a:rPr lang="en-US" sz="2400" b="0" i="0" smtClean="0">
                        <a:latin typeface="Cambria Math"/>
                      </a:rPr>
                      <m:t>.</m:t>
                    </m:r>
                    <m:r>
                      <m:rPr>
                        <m:sty m:val="p"/>
                      </m:rPr>
                      <a:rPr lang="en-US" sz="2400" b="0" i="0" smtClean="0">
                        <a:latin typeface="Cambria Math"/>
                      </a:rPr>
                      <m:t>v</m:t>
                    </m:r>
                    <m:r>
                      <a:rPr lang="en-US" sz="2400" b="0" i="0" smtClean="0">
                        <a:latin typeface="Cambria Math"/>
                      </a:rPr>
                      <m:t>. </m:t>
                    </m:r>
                    <m:r>
                      <a:rPr lang="en-US" sz="2400" b="1" i="1" smtClean="0">
                        <a:latin typeface="Cambria Math"/>
                      </a:rPr>
                      <m:t>𝑿</m:t>
                    </m:r>
                    <m:r>
                      <a:rPr lang="en-US" sz="2400" b="0" i="1" smtClean="0">
                        <a:latin typeface="Cambria Math"/>
                      </a:rPr>
                      <m:t>∈</m:t>
                    </m:r>
                    <m:d>
                      <m:dPr>
                        <m:begChr m:val="["/>
                        <m:endChr m:val="]"/>
                        <m:ctrlPr>
                          <a:rPr lang="en-US" sz="2400" b="0" i="1" smtClean="0">
                            <a:latin typeface="Cambria Math"/>
                          </a:rPr>
                        </m:ctrlPr>
                      </m:dPr>
                      <m:e>
                        <m:r>
                          <a:rPr lang="en-US" sz="2400" b="0" i="1" smtClean="0">
                            <a:latin typeface="Cambria Math"/>
                          </a:rPr>
                          <m:t>0,1</m:t>
                        </m:r>
                      </m:e>
                    </m:d>
                  </m:oMath>
                </a14:m>
                <a:r>
                  <a:rPr lang="en-US" dirty="0" smtClean="0"/>
                  <a:t> </a:t>
                </a:r>
                <a:r>
                  <a:rPr lang="en-US" sz="2400" dirty="0" smtClean="0"/>
                  <a:t>with </a:t>
                </a:r>
                <a14:m>
                  <m:oMath xmlns:m="http://schemas.openxmlformats.org/officeDocument/2006/math">
                    <m:r>
                      <m:rPr>
                        <m:sty m:val="p"/>
                      </m:rPr>
                      <a:rPr lang="en-US" sz="2400" b="0" i="0" smtClean="0">
                        <a:latin typeface="Cambria Math"/>
                      </a:rPr>
                      <m:t>E</m:t>
                    </m:r>
                    <m:d>
                      <m:dPr>
                        <m:begChr m:val="["/>
                        <m:endChr m:val="]"/>
                        <m:ctrlPr>
                          <a:rPr lang="en-US" sz="2400" b="0" i="1" smtClean="0">
                            <a:latin typeface="Cambria Math"/>
                          </a:rPr>
                        </m:ctrlPr>
                      </m:dPr>
                      <m:e>
                        <m:r>
                          <a:rPr lang="en-US" sz="2400" b="1" i="0" smtClean="0">
                            <a:latin typeface="Cambria Math"/>
                          </a:rPr>
                          <m:t>𝐗</m:t>
                        </m:r>
                      </m:e>
                    </m:d>
                    <m:r>
                      <a:rPr lang="en-US" sz="2400" b="0" i="0" smtClean="0">
                        <a:latin typeface="Cambria Math"/>
                      </a:rPr>
                      <m:t>=</m:t>
                    </m:r>
                    <m:r>
                      <a:rPr lang="en-US" sz="2400" b="1" i="1" smtClean="0">
                        <a:solidFill>
                          <a:srgbClr val="00B050"/>
                        </a:solidFill>
                        <a:latin typeface="Cambria Math"/>
                      </a:rPr>
                      <m:t>𝝁</m:t>
                    </m:r>
                  </m:oMath>
                </a14:m>
                <a:r>
                  <a:rPr lang="en-US" dirty="0" smtClean="0"/>
                  <a:t> </a:t>
                </a:r>
                <a:r>
                  <a:rPr lang="en-US" sz="2400" dirty="0" smtClean="0"/>
                  <a:t>and </a:t>
                </a:r>
                <a14:m>
                  <m:oMath xmlns:m="http://schemas.openxmlformats.org/officeDocument/2006/math">
                    <m:r>
                      <a:rPr lang="en-US" sz="2400" i="1" dirty="0" smtClean="0">
                        <a:latin typeface="Cambria Math"/>
                      </a:rPr>
                      <m:t>𝑐</m:t>
                    </m:r>
                    <m:r>
                      <a:rPr lang="en-US" sz="2400" i="1" dirty="0" smtClean="0">
                        <a:latin typeface="Cambria Math"/>
                      </a:rPr>
                      <m:t>&lt;1</m:t>
                    </m:r>
                  </m:oMath>
                </a14:m>
                <a:endParaRPr lang="en-US" sz="2400" dirty="0" smtClean="0"/>
              </a:p>
              <a:p>
                <a:pPr marL="0" indent="0" algn="ctr">
                  <a:buNone/>
                </a:pPr>
                <a14:m>
                  <m:oMathPara xmlns:m="http://schemas.openxmlformats.org/officeDocument/2006/math">
                    <m:oMathParaPr>
                      <m:jc m:val="centerGroup"/>
                    </m:oMathParaPr>
                    <m:oMath xmlns:m="http://schemas.openxmlformats.org/officeDocument/2006/math">
                      <m:func>
                        <m:funcPr>
                          <m:ctrlPr>
                            <a:rPr lang="en-US" sz="2400" b="0" i="1" dirty="0" smtClean="0">
                              <a:latin typeface="Cambria Math"/>
                            </a:rPr>
                          </m:ctrlPr>
                        </m:funcPr>
                        <m:fName>
                          <m:r>
                            <m:rPr>
                              <m:sty m:val="p"/>
                            </m:rPr>
                            <a:rPr lang="en-US" sz="2400" b="0" i="0" dirty="0" smtClean="0">
                              <a:latin typeface="Cambria Math"/>
                            </a:rPr>
                            <m:t>Pr</m:t>
                          </m:r>
                        </m:fName>
                        <m:e>
                          <m:d>
                            <m:dPr>
                              <m:begChr m:val="["/>
                              <m:endChr m:val="]"/>
                              <m:ctrlPr>
                                <a:rPr lang="en-US" sz="2400" b="0" i="1" dirty="0" smtClean="0">
                                  <a:latin typeface="Cambria Math"/>
                                </a:rPr>
                              </m:ctrlPr>
                            </m:dPr>
                            <m:e>
                              <m:r>
                                <a:rPr lang="en-US" sz="2400" b="1" i="1" dirty="0" smtClean="0">
                                  <a:latin typeface="Cambria Math"/>
                                </a:rPr>
                                <m:t>𝑿</m:t>
                              </m:r>
                              <m:r>
                                <a:rPr lang="en-US" sz="2400" b="0" i="1" dirty="0" smtClean="0">
                                  <a:latin typeface="Cambria Math"/>
                                </a:rPr>
                                <m:t>≤</m:t>
                              </m:r>
                              <m:r>
                                <a:rPr lang="en-US" sz="2400" b="0" i="1" dirty="0" smtClean="0">
                                  <a:latin typeface="Cambria Math"/>
                                </a:rPr>
                                <m:t>𝑐</m:t>
                              </m:r>
                              <m:r>
                                <a:rPr lang="en-US" sz="2400" b="1" i="1" dirty="0" smtClean="0">
                                  <a:solidFill>
                                    <a:srgbClr val="00B050"/>
                                  </a:solidFill>
                                  <a:latin typeface="Cambria Math"/>
                                </a:rPr>
                                <m:t>𝝁</m:t>
                              </m:r>
                            </m:e>
                          </m:d>
                        </m:e>
                      </m:func>
                      <m:r>
                        <a:rPr lang="en-US" sz="2400" b="0" i="1" dirty="0" smtClean="0">
                          <a:latin typeface="Cambria Math"/>
                        </a:rPr>
                        <m:t>≤</m:t>
                      </m:r>
                      <m:f>
                        <m:fPr>
                          <m:ctrlPr>
                            <a:rPr lang="en-US" sz="2400" b="0" i="1" dirty="0" smtClean="0">
                              <a:latin typeface="Cambria Math"/>
                            </a:rPr>
                          </m:ctrlPr>
                        </m:fPr>
                        <m:num>
                          <m:r>
                            <a:rPr lang="en-US" sz="2400" b="0" i="1" dirty="0" smtClean="0">
                              <a:latin typeface="Cambria Math"/>
                            </a:rPr>
                            <m:t>1 −</m:t>
                          </m:r>
                          <m:r>
                            <a:rPr lang="en-US" sz="2400" b="1" i="1" dirty="0" smtClean="0">
                              <a:latin typeface="Cambria Math"/>
                            </a:rPr>
                            <m:t> </m:t>
                          </m:r>
                          <m:r>
                            <a:rPr lang="en-US" sz="2400" b="1" i="1" dirty="0" smtClean="0">
                              <a:solidFill>
                                <a:srgbClr val="00B050"/>
                              </a:solidFill>
                              <a:latin typeface="Cambria Math"/>
                            </a:rPr>
                            <m:t>𝝁</m:t>
                          </m:r>
                        </m:num>
                        <m:den>
                          <m:r>
                            <a:rPr lang="en-US" sz="2400" b="0" i="1" dirty="0" smtClean="0">
                              <a:latin typeface="Cambria Math"/>
                            </a:rPr>
                            <m:t>1 −</m:t>
                          </m:r>
                          <m:r>
                            <a:rPr lang="en-US" sz="2400" b="0" i="1" dirty="0" smtClean="0">
                              <a:latin typeface="Cambria Math"/>
                            </a:rPr>
                            <m:t>𝑐</m:t>
                          </m:r>
                          <m:r>
                            <a:rPr lang="en-US" sz="2400" b="0" i="1" dirty="0" smtClean="0">
                              <a:latin typeface="Cambria Math"/>
                            </a:rPr>
                            <m:t> </m:t>
                          </m:r>
                          <m:r>
                            <a:rPr lang="en-US" sz="2400" b="1" i="1" dirty="0" smtClean="0">
                              <a:solidFill>
                                <a:srgbClr val="00B050"/>
                              </a:solidFill>
                              <a:latin typeface="Cambria Math"/>
                            </a:rPr>
                            <m:t>𝝁</m:t>
                          </m:r>
                        </m:den>
                      </m:f>
                      <m:r>
                        <a:rPr lang="en-US" sz="2400" b="0" i="1" dirty="0" smtClean="0">
                          <a:latin typeface="Cambria Math"/>
                        </a:rPr>
                        <m:t>⇒</m:t>
                      </m:r>
                      <m:func>
                        <m:funcPr>
                          <m:ctrlPr>
                            <a:rPr lang="en-US" sz="2400" b="0" i="1" dirty="0" smtClean="0">
                              <a:latin typeface="Cambria Math"/>
                            </a:rPr>
                          </m:ctrlPr>
                        </m:funcPr>
                        <m:fName>
                          <m:r>
                            <m:rPr>
                              <m:sty m:val="p"/>
                            </m:rPr>
                            <a:rPr lang="en-US" sz="2400" b="0" i="0" dirty="0" smtClean="0">
                              <a:latin typeface="Cambria Math"/>
                            </a:rPr>
                            <m:t>Pr</m:t>
                          </m:r>
                        </m:fName>
                        <m:e>
                          <m:d>
                            <m:dPr>
                              <m:begChr m:val="["/>
                              <m:endChr m:val="]"/>
                              <m:ctrlPr>
                                <a:rPr lang="en-US" sz="2400" b="0" i="1" dirty="0" smtClean="0">
                                  <a:latin typeface="Cambria Math"/>
                                </a:rPr>
                              </m:ctrlPr>
                            </m:dPr>
                            <m:e>
                              <m:r>
                                <a:rPr lang="en-US" sz="2400" b="1" i="1" dirty="0" smtClean="0">
                                  <a:latin typeface="Cambria Math"/>
                                </a:rPr>
                                <m:t>𝑿</m:t>
                              </m:r>
                              <m:r>
                                <a:rPr lang="en-US" sz="2400" b="0" i="1" dirty="0" smtClean="0">
                                  <a:latin typeface="Cambria Math"/>
                                </a:rPr>
                                <m:t>≤</m:t>
                              </m:r>
                              <m:f>
                                <m:fPr>
                                  <m:ctrlPr>
                                    <a:rPr lang="en-US" sz="2400" b="0" i="1" dirty="0" smtClean="0">
                                      <a:latin typeface="Cambria Math"/>
                                    </a:rPr>
                                  </m:ctrlPr>
                                </m:fPr>
                                <m:num>
                                  <m:r>
                                    <a:rPr lang="en-US" sz="2400" b="1" i="1" dirty="0" smtClean="0">
                                      <a:solidFill>
                                        <a:srgbClr val="00B050"/>
                                      </a:solidFill>
                                      <a:latin typeface="Cambria Math"/>
                                    </a:rPr>
                                    <m:t>𝝁</m:t>
                                  </m:r>
                                </m:num>
                                <m:den>
                                  <m:r>
                                    <a:rPr lang="en-US" sz="2400" b="0" i="1" dirty="0" smtClean="0">
                                      <a:latin typeface="Cambria Math"/>
                                    </a:rPr>
                                    <m:t>2</m:t>
                                  </m:r>
                                </m:den>
                              </m:f>
                            </m:e>
                          </m:d>
                        </m:e>
                      </m:func>
                      <m:r>
                        <a:rPr lang="en-US" sz="2400" b="0" i="1" dirty="0" smtClean="0">
                          <a:latin typeface="Cambria Math"/>
                        </a:rPr>
                        <m:t>≤1 −</m:t>
                      </m:r>
                      <m:f>
                        <m:fPr>
                          <m:ctrlPr>
                            <a:rPr lang="en-US" sz="2400" b="0" i="1" dirty="0" smtClean="0">
                              <a:latin typeface="Cambria Math"/>
                            </a:rPr>
                          </m:ctrlPr>
                        </m:fPr>
                        <m:num>
                          <m:r>
                            <a:rPr lang="en-US" sz="2400" b="1" i="1" dirty="0" smtClean="0">
                              <a:solidFill>
                                <a:srgbClr val="00B050"/>
                              </a:solidFill>
                              <a:latin typeface="Cambria Math"/>
                            </a:rPr>
                            <m:t>𝝁</m:t>
                          </m:r>
                        </m:num>
                        <m:den>
                          <m:r>
                            <a:rPr lang="en-US" sz="2400" b="0" i="1" dirty="0" smtClean="0">
                              <a:latin typeface="Cambria Math"/>
                            </a:rPr>
                            <m:t>2 −</m:t>
                          </m:r>
                          <m:r>
                            <a:rPr lang="en-US" sz="2400" b="1" i="1" dirty="0" smtClean="0">
                              <a:solidFill>
                                <a:srgbClr val="00B050"/>
                              </a:solidFill>
                              <a:latin typeface="Cambria Math"/>
                            </a:rPr>
                            <m:t>𝝁</m:t>
                          </m:r>
                        </m:den>
                      </m:f>
                      <m:r>
                        <a:rPr lang="en-US" sz="2400" b="0" i="1" dirty="0" smtClean="0">
                          <a:latin typeface="Cambria Math"/>
                        </a:rPr>
                        <m:t>≤1 −</m:t>
                      </m:r>
                      <m:f>
                        <m:fPr>
                          <m:ctrlPr>
                            <a:rPr lang="en-US" sz="2400" b="0" i="1" dirty="0" smtClean="0">
                              <a:latin typeface="Cambria Math"/>
                            </a:rPr>
                          </m:ctrlPr>
                        </m:fPr>
                        <m:num>
                          <m:r>
                            <a:rPr lang="en-US" sz="2400" b="1" i="1" dirty="0" smtClean="0">
                              <a:solidFill>
                                <a:srgbClr val="00B050"/>
                              </a:solidFill>
                              <a:latin typeface="Cambria Math"/>
                            </a:rPr>
                            <m:t>𝝁</m:t>
                          </m:r>
                        </m:num>
                        <m:den>
                          <m:r>
                            <a:rPr lang="en-US" sz="2400" b="0" i="1" dirty="0" smtClean="0">
                              <a:latin typeface="Cambria Math"/>
                            </a:rPr>
                            <m:t>2</m:t>
                          </m:r>
                        </m:den>
                      </m:f>
                    </m:oMath>
                  </m:oMathPara>
                </a14:m>
                <a:endParaRPr lang="en-US" sz="2400" dirty="0" smtClean="0"/>
              </a:p>
              <a:p>
                <a14:m>
                  <m:oMath xmlns:m="http://schemas.openxmlformats.org/officeDocument/2006/math">
                    <m:func>
                      <m:funcPr>
                        <m:ctrlPr>
                          <a:rPr lang="en-US" sz="2800" b="0" i="1" smtClean="0">
                            <a:latin typeface="Cambria Math"/>
                          </a:rPr>
                        </m:ctrlPr>
                      </m:funcPr>
                      <m:fName>
                        <m:r>
                          <m:rPr>
                            <m:sty m:val="p"/>
                          </m:rPr>
                          <a:rPr lang="en-US" sz="2800" b="0" i="0" smtClean="0">
                            <a:latin typeface="Cambria Math"/>
                          </a:rPr>
                          <m:t>Pr</m:t>
                        </m:r>
                      </m:fName>
                      <m:e>
                        <m:d>
                          <m:dPr>
                            <m:begChr m:val="["/>
                            <m:endChr m:val="]"/>
                            <m:ctrlPr>
                              <a:rPr lang="en-US" sz="2800" b="0" i="1" smtClean="0">
                                <a:latin typeface="Cambria Math"/>
                              </a:rPr>
                            </m:ctrlPr>
                          </m:dPr>
                          <m:e>
                            <m:r>
                              <a:rPr lang="en-US" sz="2800" i="1">
                                <a:latin typeface="Cambria Math"/>
                              </a:rPr>
                              <m:t>𝑑𝑖𝑠𝑡</m:t>
                            </m:r>
                            <m:d>
                              <m:dPr>
                                <m:ctrlPr>
                                  <a:rPr lang="en-US" sz="2800" i="1">
                                    <a:latin typeface="Cambria Math"/>
                                  </a:rPr>
                                </m:ctrlPr>
                              </m:dPr>
                              <m:e>
                                <m:r>
                                  <a:rPr lang="en-US" sz="2800" b="1" i="1">
                                    <a:latin typeface="Cambria Math"/>
                                  </a:rPr>
                                  <m:t>𝒇</m:t>
                                </m:r>
                                <m:sSub>
                                  <m:sSubPr>
                                    <m:ctrlPr>
                                      <a:rPr lang="en-US" sz="2800" i="1">
                                        <a:latin typeface="Cambria Math"/>
                                      </a:rPr>
                                    </m:ctrlPr>
                                  </m:sSubPr>
                                  <m:e>
                                    <m:d>
                                      <m:dPr>
                                        <m:begChr m:val=""/>
                                        <m:endChr m:val="|"/>
                                        <m:ctrlPr>
                                          <a:rPr lang="en-US" sz="2800" i="1">
                                            <a:latin typeface="Cambria Math"/>
                                          </a:rPr>
                                        </m:ctrlPr>
                                      </m:dPr>
                                      <m:e>
                                        <m:r>
                                          <a:rPr lang="en-US" sz="2800" i="1">
                                            <a:latin typeface="Cambria Math"/>
                                          </a:rPr>
                                          <m:t>​</m:t>
                                        </m:r>
                                      </m:e>
                                    </m:d>
                                  </m:e>
                                  <m:sub>
                                    <m:r>
                                      <a:rPr lang="en-US" sz="2800" i="1">
                                        <a:latin typeface="Cambria Math"/>
                                      </a:rPr>
                                      <m:t>ℓ</m:t>
                                    </m:r>
                                  </m:sub>
                                </m:sSub>
                                <m:r>
                                  <a:rPr lang="en-US" sz="2800" i="1">
                                    <a:latin typeface="Cambria Math"/>
                                  </a:rPr>
                                  <m:t>,</m:t>
                                </m:r>
                                <m:r>
                                  <a:rPr lang="en-US" sz="2800" i="1">
                                    <a:latin typeface="Cambria Math"/>
                                  </a:rPr>
                                  <m:t>𝑀</m:t>
                                </m:r>
                              </m:e>
                            </m:d>
                            <m:r>
                              <a:rPr lang="en-US" sz="2800" b="0" i="1" smtClean="0">
                                <a:latin typeface="Cambria Math"/>
                              </a:rPr>
                              <m:t>≥</m:t>
                            </m:r>
                            <m:f>
                              <m:fPr>
                                <m:ctrlPr>
                                  <a:rPr lang="en-US" sz="2800" i="1">
                                    <a:latin typeface="Cambria Math"/>
                                  </a:rPr>
                                </m:ctrlPr>
                              </m:fPr>
                              <m:num>
                                <m:r>
                                  <a:rPr lang="en-US" sz="2800" i="1">
                                    <a:latin typeface="Cambria Math"/>
                                  </a:rPr>
                                  <m:t>𝑑𝑖𝑠𝑡</m:t>
                                </m:r>
                                <m:d>
                                  <m:dPr>
                                    <m:ctrlPr>
                                      <a:rPr lang="en-US" sz="2800" i="1">
                                        <a:latin typeface="Cambria Math"/>
                                      </a:rPr>
                                    </m:ctrlPr>
                                  </m:dPr>
                                  <m:e>
                                    <m:r>
                                      <a:rPr lang="en-US" sz="2800" b="1" i="1">
                                        <a:latin typeface="Cambria Math"/>
                                      </a:rPr>
                                      <m:t>𝒇</m:t>
                                    </m:r>
                                    <m:r>
                                      <a:rPr lang="en-US" sz="2800" i="1">
                                        <a:latin typeface="Cambria Math"/>
                                      </a:rPr>
                                      <m:t>,</m:t>
                                    </m:r>
                                    <m:r>
                                      <a:rPr lang="en-US" sz="2800" i="1">
                                        <a:latin typeface="Cambria Math"/>
                                      </a:rPr>
                                      <m:t>𝑀</m:t>
                                    </m:r>
                                  </m:e>
                                </m:d>
                              </m:num>
                              <m:den>
                                <m:r>
                                  <a:rPr lang="en-US" sz="2800" b="1" i="1" smtClean="0">
                                    <a:latin typeface="Cambria Math"/>
                                  </a:rPr>
                                  <m:t>𝟒</m:t>
                                </m:r>
                                <m:r>
                                  <a:rPr lang="en-US" sz="2800" b="1" i="1">
                                    <a:solidFill>
                                      <a:srgbClr val="FF0000"/>
                                    </a:solidFill>
                                    <a:latin typeface="Cambria Math"/>
                                  </a:rPr>
                                  <m:t>𝒅</m:t>
                                </m:r>
                              </m:den>
                            </m:f>
                          </m:e>
                        </m:d>
                      </m:e>
                    </m:func>
                    <m:r>
                      <a:rPr lang="en-US" sz="2800" b="0" i="1" smtClean="0">
                        <a:solidFill>
                          <a:schemeClr val="tx1"/>
                        </a:solidFill>
                        <a:latin typeface="Cambria Math"/>
                      </a:rPr>
                      <m:t>≥</m:t>
                    </m:r>
                    <m:f>
                      <m:fPr>
                        <m:ctrlPr>
                          <a:rPr lang="en-US" sz="2800" i="1">
                            <a:latin typeface="Cambria Math"/>
                          </a:rPr>
                        </m:ctrlPr>
                      </m:fPr>
                      <m:num>
                        <m:r>
                          <a:rPr lang="en-US" sz="2800" i="1">
                            <a:latin typeface="Cambria Math"/>
                          </a:rPr>
                          <m:t>𝑑𝑖𝑠𝑡</m:t>
                        </m:r>
                        <m:d>
                          <m:dPr>
                            <m:ctrlPr>
                              <a:rPr lang="en-US" sz="2800" i="1">
                                <a:latin typeface="Cambria Math"/>
                              </a:rPr>
                            </m:ctrlPr>
                          </m:dPr>
                          <m:e>
                            <m:r>
                              <a:rPr lang="en-US" sz="2800" b="1" i="1">
                                <a:latin typeface="Cambria Math"/>
                              </a:rPr>
                              <m:t>𝒇</m:t>
                            </m:r>
                            <m:r>
                              <a:rPr lang="en-US" sz="2800" i="1">
                                <a:latin typeface="Cambria Math"/>
                              </a:rPr>
                              <m:t>,</m:t>
                            </m:r>
                            <m:r>
                              <a:rPr lang="en-US" sz="2800" i="1">
                                <a:latin typeface="Cambria Math"/>
                              </a:rPr>
                              <m:t>𝑀</m:t>
                            </m:r>
                          </m:e>
                        </m:d>
                      </m:num>
                      <m:den>
                        <m:r>
                          <a:rPr lang="en-US" sz="2800" b="1" i="1">
                            <a:latin typeface="Cambria Math"/>
                          </a:rPr>
                          <m:t>𝟒</m:t>
                        </m:r>
                        <m:r>
                          <a:rPr lang="en-US" sz="2800" b="1" i="1">
                            <a:solidFill>
                              <a:srgbClr val="FF0000"/>
                            </a:solidFill>
                            <a:latin typeface="Cambria Math"/>
                          </a:rPr>
                          <m:t>𝒅</m:t>
                        </m:r>
                      </m:den>
                    </m:f>
                    <m:r>
                      <a:rPr lang="en-US" sz="2800" b="1" i="1" smtClean="0">
                        <a:solidFill>
                          <a:schemeClr val="tx1"/>
                        </a:solidFill>
                        <a:latin typeface="Cambria Math"/>
                      </a:rPr>
                      <m:t>⇒</m:t>
                    </m:r>
                    <m:r>
                      <a:rPr lang="en-US" sz="2800" b="0" i="1" smtClean="0">
                        <a:solidFill>
                          <a:schemeClr val="tx1"/>
                        </a:solidFill>
                        <a:latin typeface="Cambria Math"/>
                      </a:rPr>
                      <m:t>𝑂</m:t>
                    </m:r>
                    <m:d>
                      <m:dPr>
                        <m:ctrlPr>
                          <a:rPr lang="en-US" sz="2800" b="1" i="1" smtClean="0">
                            <a:solidFill>
                              <a:schemeClr val="tx1"/>
                            </a:solidFill>
                            <a:latin typeface="Cambria Math"/>
                          </a:rPr>
                        </m:ctrlPr>
                      </m:dPr>
                      <m:e>
                        <m:f>
                          <m:fPr>
                            <m:ctrlPr>
                              <a:rPr lang="en-US" sz="2800" b="1" i="1" smtClean="0">
                                <a:solidFill>
                                  <a:schemeClr val="tx1"/>
                                </a:solidFill>
                                <a:latin typeface="Cambria Math"/>
                              </a:rPr>
                            </m:ctrlPr>
                          </m:fPr>
                          <m:num>
                            <m:sSup>
                              <m:sSupPr>
                                <m:ctrlPr>
                                  <a:rPr lang="en-US" sz="2800" b="1" i="1" smtClean="0">
                                    <a:solidFill>
                                      <a:schemeClr val="tx1"/>
                                    </a:solidFill>
                                    <a:latin typeface="Cambria Math"/>
                                  </a:rPr>
                                </m:ctrlPr>
                              </m:sSupPr>
                              <m:e>
                                <m:r>
                                  <a:rPr lang="en-US" sz="2800" b="1" i="1" smtClean="0">
                                    <a:solidFill>
                                      <a:srgbClr val="FF0000"/>
                                    </a:solidFill>
                                    <a:latin typeface="Cambria Math"/>
                                  </a:rPr>
                                  <m:t>𝒅</m:t>
                                </m:r>
                              </m:e>
                              <m:sup>
                                <m:r>
                                  <a:rPr lang="en-US" sz="2800" b="1" i="1" smtClean="0">
                                    <a:solidFill>
                                      <a:schemeClr val="tx1"/>
                                    </a:solidFill>
                                    <a:latin typeface="Cambria Math"/>
                                  </a:rPr>
                                  <m:t>𝟐</m:t>
                                </m:r>
                              </m:sup>
                            </m:sSup>
                          </m:num>
                          <m:den>
                            <m:sSup>
                              <m:sSupPr>
                                <m:ctrlPr>
                                  <a:rPr lang="en-US" sz="2800" b="1" i="1" smtClean="0">
                                    <a:solidFill>
                                      <a:schemeClr val="tx1"/>
                                    </a:solidFill>
                                    <a:latin typeface="Cambria Math"/>
                                  </a:rPr>
                                </m:ctrlPr>
                              </m:sSupPr>
                              <m:e>
                                <m:r>
                                  <a:rPr lang="en-US" sz="2800" b="1" i="1" smtClean="0">
                                    <a:solidFill>
                                      <a:schemeClr val="tx1"/>
                                    </a:solidFill>
                                    <a:latin typeface="Cambria Math"/>
                                  </a:rPr>
                                  <m:t>𝝐</m:t>
                                </m:r>
                              </m:e>
                              <m:sup>
                                <m:r>
                                  <a:rPr lang="en-US" sz="2800" b="1" i="1" smtClean="0">
                                    <a:solidFill>
                                      <a:schemeClr val="tx1"/>
                                    </a:solidFill>
                                    <a:latin typeface="Cambria Math"/>
                                  </a:rPr>
                                  <m:t>𝟐</m:t>
                                </m:r>
                              </m:sup>
                            </m:sSup>
                          </m:den>
                        </m:f>
                      </m:e>
                    </m:d>
                  </m:oMath>
                </a14:m>
                <a:r>
                  <a:rPr lang="en-US" sz="2800" dirty="0" smtClean="0"/>
                  <a:t>-test</a:t>
                </a:r>
              </a:p>
              <a:p>
                <a:r>
                  <a:rPr lang="en-US" sz="2800" dirty="0" smtClean="0">
                    <a:solidFill>
                      <a:srgbClr val="0070C0"/>
                    </a:solidFill>
                  </a:rPr>
                  <a:t>[</a:t>
                </a:r>
                <a:r>
                  <a:rPr lang="en-US" sz="2800" dirty="0" err="1" smtClean="0">
                    <a:solidFill>
                      <a:srgbClr val="0070C0"/>
                    </a:solidFill>
                  </a:rPr>
                  <a:t>Dodis</a:t>
                </a:r>
                <a:r>
                  <a:rPr lang="en-US" sz="2800" dirty="0" smtClean="0">
                    <a:solidFill>
                      <a:srgbClr val="0070C0"/>
                    </a:solidFill>
                  </a:rPr>
                  <a:t> et al.]</a:t>
                </a:r>
                <a:r>
                  <a:rPr lang="en-US" sz="2800" dirty="0" smtClean="0"/>
                  <a:t> </a:t>
                </a:r>
                <a14:m>
                  <m:oMath xmlns:m="http://schemas.openxmlformats.org/officeDocument/2006/math">
                    <m:r>
                      <a:rPr lang="en-US" sz="2800" b="0" i="1" smtClean="0">
                        <a:latin typeface="Cambria Math"/>
                      </a:rPr>
                      <m:t>𝑂</m:t>
                    </m:r>
                    <m:d>
                      <m:dPr>
                        <m:ctrlPr>
                          <a:rPr lang="en-US" sz="2800" b="0" i="1" smtClean="0">
                            <a:latin typeface="Cambria Math"/>
                          </a:rPr>
                        </m:ctrlPr>
                      </m:dPr>
                      <m:e>
                        <m:f>
                          <m:fPr>
                            <m:ctrlPr>
                              <a:rPr lang="en-US" sz="2800" b="0" i="1" smtClean="0">
                                <a:latin typeface="Cambria Math"/>
                              </a:rPr>
                            </m:ctrlPr>
                          </m:fPr>
                          <m:num>
                            <m:r>
                              <a:rPr lang="en-US" sz="2800" b="1" i="1" smtClean="0">
                                <a:solidFill>
                                  <a:srgbClr val="FF0000"/>
                                </a:solidFill>
                                <a:latin typeface="Cambria Math"/>
                              </a:rPr>
                              <m:t>𝒅</m:t>
                            </m:r>
                          </m:num>
                          <m:den>
                            <m:r>
                              <a:rPr lang="en-US" sz="2800" b="1" i="1" smtClean="0">
                                <a:latin typeface="Cambria Math"/>
                              </a:rPr>
                              <m:t>𝝐</m:t>
                            </m:r>
                          </m:den>
                        </m:f>
                        <m:sSup>
                          <m:sSupPr>
                            <m:ctrlPr>
                              <a:rPr lang="en-US" sz="2800" b="0" i="1" smtClean="0">
                                <a:latin typeface="Cambria Math"/>
                              </a:rPr>
                            </m:ctrlPr>
                          </m:sSupPr>
                          <m:e>
                            <m:r>
                              <m:rPr>
                                <m:sty m:val="p"/>
                              </m:rPr>
                              <a:rPr lang="en-US" sz="2800" b="0" i="0" smtClean="0">
                                <a:latin typeface="Cambria Math"/>
                              </a:rPr>
                              <m:t>log</m:t>
                            </m:r>
                          </m:e>
                          <m:sup>
                            <m:r>
                              <a:rPr lang="en-US" sz="2800" b="0" i="1" smtClean="0">
                                <a:latin typeface="Cambria Math"/>
                              </a:rPr>
                              <m:t>2</m:t>
                            </m:r>
                          </m:sup>
                        </m:sSup>
                        <m:f>
                          <m:fPr>
                            <m:ctrlPr>
                              <a:rPr lang="en-US" sz="2800" b="0" i="1" smtClean="0">
                                <a:latin typeface="Cambria Math"/>
                              </a:rPr>
                            </m:ctrlPr>
                          </m:fPr>
                          <m:num>
                            <m:r>
                              <a:rPr lang="en-US" sz="2800" b="1" i="1" smtClean="0">
                                <a:solidFill>
                                  <a:srgbClr val="FF0000"/>
                                </a:solidFill>
                                <a:latin typeface="Cambria Math"/>
                              </a:rPr>
                              <m:t>𝒅</m:t>
                            </m:r>
                          </m:num>
                          <m:den>
                            <m:r>
                              <a:rPr lang="en-US" sz="2800" b="1" i="1" smtClean="0">
                                <a:latin typeface="Cambria Math"/>
                              </a:rPr>
                              <m:t>𝝐</m:t>
                            </m:r>
                          </m:den>
                        </m:f>
                      </m:e>
                    </m:d>
                  </m:oMath>
                </a14:m>
                <a:r>
                  <a:rPr lang="en-US" sz="2800" dirty="0" smtClean="0"/>
                  <a:t> via “Levin’s economical work investment strategy” (used in other papers for testing connectedness of a graph, properties of images, etc.)</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458200" cy="5105400"/>
              </a:xfrm>
              <a:blipFill rotWithShape="1">
                <a:blip r:embed="rId3"/>
                <a:stretch>
                  <a:fillRect l="-1081" t="-1075"/>
                </a:stretch>
              </a:blipFill>
            </p:spPr>
            <p:txBody>
              <a:bodyPr/>
              <a:lstStyle/>
              <a:p>
                <a:r>
                  <a:rPr lang="en-US">
                    <a:noFill/>
                  </a:rPr>
                  <a:t> </a:t>
                </a:r>
              </a:p>
            </p:txBody>
          </p:sp>
        </mc:Fallback>
      </mc:AlternateContent>
    </p:spTree>
    <p:extLst>
      <p:ext uri="{BB962C8B-B14F-4D97-AF65-F5344CB8AC3E}">
        <p14:creationId xmlns:p14="http://schemas.microsoft.com/office/powerpoint/2010/main" val="398406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solidFill>
                      <a:srgbClr val="0070C0"/>
                    </a:solidFill>
                  </a:rPr>
                  <a:t>Testing Monotonicity on </a:t>
                </a:r>
                <a14:m>
                  <m:oMath xmlns:m="http://schemas.openxmlformats.org/officeDocument/2006/math">
                    <m:sSup>
                      <m:sSupPr>
                        <m:ctrlPr>
                          <a:rPr lang="en-US" i="1">
                            <a:solidFill>
                              <a:srgbClr val="0070C0"/>
                            </a:solidFill>
                            <a:latin typeface="Cambria Math"/>
                          </a:rPr>
                        </m:ctrlPr>
                      </m:sSupPr>
                      <m:e>
                        <m:d>
                          <m:dPr>
                            <m:begChr m:val="["/>
                            <m:endChr m:val="]"/>
                            <m:ctrlPr>
                              <a:rPr lang="en-US" i="1">
                                <a:solidFill>
                                  <a:srgbClr val="0070C0"/>
                                </a:solidFill>
                                <a:latin typeface="Cambria Math"/>
                              </a:rPr>
                            </m:ctrlPr>
                          </m:dPr>
                          <m:e>
                            <m:r>
                              <a:rPr lang="en-US" b="1" i="1">
                                <a:solidFill>
                                  <a:srgbClr val="0070C0"/>
                                </a:solidFill>
                                <a:latin typeface="Cambria Math"/>
                              </a:rPr>
                              <m:t>𝒏</m:t>
                            </m:r>
                          </m:e>
                        </m:d>
                      </m:e>
                      <m:sup>
                        <m:r>
                          <a:rPr lang="en-US" b="1" i="1">
                            <a:solidFill>
                              <a:srgbClr val="FF0000"/>
                            </a:solidFill>
                            <a:latin typeface="Cambria Math"/>
                          </a:rPr>
                          <m:t>𝒅</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101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600200"/>
                <a:ext cx="8686800" cy="4525963"/>
              </a:xfrm>
            </p:spPr>
            <p:txBody>
              <a:bodyPr>
                <a:normAutofit/>
              </a:bodyPr>
              <a:lstStyle/>
              <a:p>
                <a:r>
                  <a:rPr lang="en-US" sz="2400" dirty="0" smtClean="0"/>
                  <a:t>“Discretized Inverse </a:t>
                </a:r>
                <a:r>
                  <a:rPr lang="en-US" sz="2400" dirty="0"/>
                  <a:t>Markov</a:t>
                </a:r>
                <a:r>
                  <a:rPr lang="en-US" sz="2400" dirty="0" smtClean="0"/>
                  <a:t>” </a:t>
                </a:r>
              </a:p>
              <a:p>
                <a:pPr marL="0" indent="0">
                  <a:buNone/>
                </a:pPr>
                <a:r>
                  <a:rPr lang="en-US" sz="2400" dirty="0" smtClean="0"/>
                  <a:t>For </a:t>
                </a:r>
                <a14:m>
                  <m:oMath xmlns:m="http://schemas.openxmlformats.org/officeDocument/2006/math">
                    <m:r>
                      <m:rPr>
                        <m:sty m:val="p"/>
                      </m:rPr>
                      <a:rPr lang="en-US" sz="2400">
                        <a:latin typeface="Cambria Math"/>
                      </a:rPr>
                      <m:t>r</m:t>
                    </m:r>
                    <m:r>
                      <a:rPr lang="en-US" sz="2400">
                        <a:latin typeface="Cambria Math"/>
                      </a:rPr>
                      <m:t>.</m:t>
                    </m:r>
                    <m:r>
                      <m:rPr>
                        <m:sty m:val="p"/>
                      </m:rPr>
                      <a:rPr lang="en-US" sz="2400">
                        <a:latin typeface="Cambria Math"/>
                      </a:rPr>
                      <m:t>v</m:t>
                    </m:r>
                    <m:r>
                      <a:rPr lang="en-US" sz="2400">
                        <a:latin typeface="Cambria Math"/>
                      </a:rPr>
                      <m:t>. </m:t>
                    </m:r>
                    <m:r>
                      <a:rPr lang="en-US" sz="2400" b="1" i="1">
                        <a:latin typeface="Cambria Math"/>
                      </a:rPr>
                      <m:t>𝑿</m:t>
                    </m:r>
                    <m:r>
                      <a:rPr lang="en-US" sz="2400" i="1">
                        <a:latin typeface="Cambria Math"/>
                      </a:rPr>
                      <m:t>∈</m:t>
                    </m:r>
                    <m:d>
                      <m:dPr>
                        <m:begChr m:val="["/>
                        <m:endChr m:val="]"/>
                        <m:ctrlPr>
                          <a:rPr lang="en-US" sz="2400" i="1">
                            <a:latin typeface="Cambria Math"/>
                          </a:rPr>
                        </m:ctrlPr>
                      </m:dPr>
                      <m:e>
                        <m:r>
                          <a:rPr lang="en-US" sz="2400" i="1">
                            <a:latin typeface="Cambria Math"/>
                          </a:rPr>
                          <m:t>0,1</m:t>
                        </m:r>
                      </m:e>
                    </m:d>
                  </m:oMath>
                </a14:m>
                <a:r>
                  <a:rPr lang="en-US" sz="2400" dirty="0"/>
                  <a:t> with </a:t>
                </a:r>
                <a14:m>
                  <m:oMath xmlns:m="http://schemas.openxmlformats.org/officeDocument/2006/math">
                    <m:r>
                      <m:rPr>
                        <m:sty m:val="p"/>
                      </m:rPr>
                      <a:rPr lang="en-US" sz="2400">
                        <a:latin typeface="Cambria Math"/>
                      </a:rPr>
                      <m:t>E</m:t>
                    </m:r>
                    <m:d>
                      <m:dPr>
                        <m:begChr m:val="["/>
                        <m:endChr m:val="]"/>
                        <m:ctrlPr>
                          <a:rPr lang="en-US" sz="2400" i="1">
                            <a:latin typeface="Cambria Math"/>
                          </a:rPr>
                        </m:ctrlPr>
                      </m:dPr>
                      <m:e>
                        <m:r>
                          <a:rPr lang="en-US" sz="2400" b="1" i="1">
                            <a:latin typeface="Cambria Math"/>
                          </a:rPr>
                          <m:t>𝐗</m:t>
                        </m:r>
                      </m:e>
                    </m:d>
                    <m:r>
                      <a:rPr lang="en-US" sz="2400">
                        <a:latin typeface="Cambria Math"/>
                      </a:rPr>
                      <m:t>=</m:t>
                    </m:r>
                    <m:r>
                      <a:rPr lang="en-US" sz="2400" b="1" i="1" smtClean="0">
                        <a:solidFill>
                          <a:srgbClr val="00B050"/>
                        </a:solidFill>
                        <a:latin typeface="Cambria Math"/>
                      </a:rPr>
                      <m:t>𝝁</m:t>
                    </m:r>
                    <m:r>
                      <a:rPr lang="en-US" sz="2400" b="1" i="1" smtClean="0">
                        <a:solidFill>
                          <a:schemeClr val="tx1"/>
                        </a:solidFill>
                        <a:latin typeface="Cambria Math"/>
                      </a:rPr>
                      <m:t>≤</m:t>
                    </m:r>
                    <m:f>
                      <m:fPr>
                        <m:ctrlPr>
                          <a:rPr lang="en-US" sz="2400" i="1" smtClean="0">
                            <a:solidFill>
                              <a:schemeClr val="tx1"/>
                            </a:solidFill>
                            <a:latin typeface="Cambria Math"/>
                          </a:rPr>
                        </m:ctrlPr>
                      </m:fPr>
                      <m:num>
                        <m:r>
                          <a:rPr lang="en-US" sz="2400" b="0" i="1" smtClean="0">
                            <a:solidFill>
                              <a:schemeClr val="tx1"/>
                            </a:solidFill>
                            <a:latin typeface="Cambria Math"/>
                          </a:rPr>
                          <m:t>1</m:t>
                        </m:r>
                      </m:num>
                      <m:den>
                        <m:r>
                          <a:rPr lang="en-US" sz="2400" b="0" i="1" smtClean="0">
                            <a:solidFill>
                              <a:schemeClr val="tx1"/>
                            </a:solidFill>
                            <a:latin typeface="Cambria Math"/>
                          </a:rPr>
                          <m:t>2</m:t>
                        </m:r>
                      </m:den>
                    </m:f>
                  </m:oMath>
                </a14:m>
                <a:r>
                  <a:rPr lang="en-US" sz="2400" dirty="0"/>
                  <a:t> </a:t>
                </a:r>
                <a:r>
                  <a:rPr lang="en-US" sz="2400" dirty="0" smtClean="0"/>
                  <a:t>and </a:t>
                </a:r>
                <a14:m>
                  <m:oMath xmlns:m="http://schemas.openxmlformats.org/officeDocument/2006/math">
                    <m:r>
                      <a:rPr lang="en-US" sz="2400" b="1" i="1" dirty="0" smtClean="0">
                        <a:latin typeface="Cambria Math"/>
                      </a:rPr>
                      <m:t>𝒕</m:t>
                    </m:r>
                    <m:r>
                      <a:rPr lang="en-US" sz="2400" i="1" dirty="0" smtClean="0">
                        <a:latin typeface="Cambria Math"/>
                      </a:rPr>
                      <m:t>=</m:t>
                    </m:r>
                    <m:r>
                      <a:rPr lang="en-US" sz="2400" b="0" i="1" dirty="0" smtClean="0">
                        <a:latin typeface="Cambria Math"/>
                      </a:rPr>
                      <m:t>3</m:t>
                    </m:r>
                    <m:func>
                      <m:funcPr>
                        <m:ctrlPr>
                          <a:rPr lang="en-US" sz="2400" b="0" i="1" dirty="0" smtClean="0">
                            <a:latin typeface="Cambria Math"/>
                          </a:rPr>
                        </m:ctrlPr>
                      </m:funcPr>
                      <m:fName>
                        <m:r>
                          <m:rPr>
                            <m:sty m:val="p"/>
                          </m:rPr>
                          <a:rPr lang="en-US" sz="2400" b="0" i="0" dirty="0" smtClean="0">
                            <a:latin typeface="Cambria Math"/>
                          </a:rPr>
                          <m:t>log</m:t>
                        </m:r>
                      </m:fName>
                      <m:e>
                        <m:r>
                          <a:rPr lang="en-US" sz="2400" b="0" i="1" dirty="0" smtClean="0">
                            <a:latin typeface="Cambria Math"/>
                          </a:rPr>
                          <m:t>1/</m:t>
                        </m:r>
                        <m:r>
                          <a:rPr lang="en-US" sz="2400" b="1" i="1" dirty="0" smtClean="0">
                            <a:solidFill>
                              <a:srgbClr val="00B050"/>
                            </a:solidFill>
                            <a:latin typeface="Cambria Math"/>
                          </a:rPr>
                          <m:t>𝝁</m:t>
                        </m:r>
                      </m:e>
                    </m:func>
                  </m:oMath>
                </a14:m>
                <a:endParaRPr lang="en-US" sz="2400" dirty="0" smtClean="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 </m:t>
                      </m:r>
                      <m:r>
                        <a:rPr lang="en-US" sz="2400" b="1" i="1" smtClean="0">
                          <a:latin typeface="Cambria Math"/>
                        </a:rPr>
                        <m:t>𝒋</m:t>
                      </m:r>
                      <m:r>
                        <a:rPr lang="en-US" sz="2400" b="0" i="1" smtClean="0">
                          <a:latin typeface="Cambria Math"/>
                        </a:rPr>
                        <m:t>∈</m:t>
                      </m:r>
                      <m:d>
                        <m:dPr>
                          <m:begChr m:val="["/>
                          <m:endChr m:val="]"/>
                          <m:ctrlPr>
                            <a:rPr lang="en-US" sz="2400" b="0" i="1" smtClean="0">
                              <a:latin typeface="Cambria Math"/>
                            </a:rPr>
                          </m:ctrlPr>
                        </m:dPr>
                        <m:e>
                          <m:r>
                            <a:rPr lang="en-US" sz="2400" b="1" i="1" smtClean="0">
                              <a:latin typeface="Cambria Math"/>
                            </a:rPr>
                            <m:t>𝒕</m:t>
                          </m:r>
                        </m:e>
                      </m:d>
                      <m:r>
                        <a:rPr lang="en-US" sz="2400" b="0" i="1" smtClean="0">
                          <a:latin typeface="Cambria Math"/>
                        </a:rPr>
                        <m:t>:</m:t>
                      </m:r>
                      <m:func>
                        <m:funcPr>
                          <m:ctrlPr>
                            <a:rPr lang="en-US" sz="2400" b="0" i="1" smtClean="0">
                              <a:latin typeface="Cambria Math"/>
                            </a:rPr>
                          </m:ctrlPr>
                        </m:funcPr>
                        <m:fName>
                          <m:r>
                            <a:rPr lang="en-US" sz="2400" b="0" i="1" smtClean="0">
                              <a:latin typeface="Cambria Math"/>
                            </a:rPr>
                            <m:t> </m:t>
                          </m:r>
                          <m:r>
                            <m:rPr>
                              <m:sty m:val="p"/>
                            </m:rPr>
                            <a:rPr lang="en-US" sz="2400" b="0" i="0" smtClean="0">
                              <a:latin typeface="Cambria Math"/>
                            </a:rPr>
                            <m:t>Pr</m:t>
                          </m:r>
                        </m:fName>
                        <m:e>
                          <m:d>
                            <m:dPr>
                              <m:begChr m:val="["/>
                              <m:endChr m:val="]"/>
                              <m:ctrlPr>
                                <a:rPr lang="en-US" sz="2400" b="0" i="1" smtClean="0">
                                  <a:latin typeface="Cambria Math"/>
                                </a:rPr>
                              </m:ctrlPr>
                            </m:dPr>
                            <m:e>
                              <m:r>
                                <a:rPr lang="en-US" sz="2400" b="1" i="1" smtClean="0">
                                  <a:latin typeface="Cambria Math"/>
                                </a:rPr>
                                <m:t>𝑿</m:t>
                              </m:r>
                              <m:r>
                                <a:rPr lang="en-US" sz="2400" b="0" i="1" smtClean="0">
                                  <a:latin typeface="Cambria Math"/>
                                </a:rPr>
                                <m:t>≥</m:t>
                              </m:r>
                              <m:sSup>
                                <m:sSupPr>
                                  <m:ctrlPr>
                                    <a:rPr lang="en-US" sz="2400" b="0" i="1" smtClean="0">
                                      <a:latin typeface="Cambria Math"/>
                                    </a:rPr>
                                  </m:ctrlPr>
                                </m:sSupPr>
                                <m:e>
                                  <m:r>
                                    <a:rPr lang="en-US" sz="2400" b="0" i="1" smtClean="0">
                                      <a:latin typeface="Cambria Math"/>
                                    </a:rPr>
                                    <m:t>2</m:t>
                                  </m:r>
                                </m:e>
                                <m:sup>
                                  <m:r>
                                    <a:rPr lang="en-US" sz="2400" b="0" i="1" smtClean="0">
                                      <a:latin typeface="Cambria Math"/>
                                    </a:rPr>
                                    <m:t>−</m:t>
                                  </m:r>
                                  <m:r>
                                    <a:rPr lang="en-US" sz="2400" b="1" i="1" smtClean="0">
                                      <a:latin typeface="Cambria Math"/>
                                    </a:rPr>
                                    <m:t>𝒋</m:t>
                                  </m:r>
                                </m:sup>
                              </m:sSup>
                            </m:e>
                          </m:d>
                        </m:e>
                      </m:func>
                      <m:r>
                        <a:rPr lang="en-US" sz="2400" b="0" i="1" smtClean="0">
                          <a:latin typeface="Cambria Math"/>
                        </a:rPr>
                        <m:t>≥</m:t>
                      </m:r>
                      <m:f>
                        <m:fPr>
                          <m:ctrlPr>
                            <a:rPr lang="en-US" sz="2400" b="0" i="1" smtClean="0">
                              <a:latin typeface="Cambria Math"/>
                            </a:rPr>
                          </m:ctrlPr>
                        </m:fPr>
                        <m:num>
                          <m:sSup>
                            <m:sSupPr>
                              <m:ctrlPr>
                                <a:rPr lang="en-US" sz="2400" b="0" i="1" smtClean="0">
                                  <a:latin typeface="Cambria Math"/>
                                </a:rPr>
                              </m:ctrlPr>
                            </m:sSupPr>
                            <m:e>
                              <m:r>
                                <a:rPr lang="en-US" sz="2400" b="0" i="1" smtClean="0">
                                  <a:latin typeface="Cambria Math"/>
                                </a:rPr>
                                <m:t>2</m:t>
                              </m:r>
                            </m:e>
                            <m:sup>
                              <m:r>
                                <a:rPr lang="en-US" sz="2400" b="1" i="1" smtClean="0">
                                  <a:latin typeface="Cambria Math"/>
                                </a:rPr>
                                <m:t>𝒋</m:t>
                              </m:r>
                            </m:sup>
                          </m:sSup>
                          <m:r>
                            <a:rPr lang="en-US" sz="2400" b="1" i="1" smtClean="0">
                              <a:solidFill>
                                <a:srgbClr val="00B050"/>
                              </a:solidFill>
                              <a:latin typeface="Cambria Math"/>
                            </a:rPr>
                            <m:t>𝝁</m:t>
                          </m:r>
                        </m:num>
                        <m:den>
                          <m:r>
                            <a:rPr lang="en-US" sz="2400" b="0" i="1" smtClean="0">
                              <a:latin typeface="Cambria Math"/>
                            </a:rPr>
                            <m:t>4</m:t>
                          </m:r>
                        </m:den>
                      </m:f>
                    </m:oMath>
                  </m:oMathPara>
                </a14:m>
                <a:endParaRPr lang="en-US" sz="2400" dirty="0" smtClean="0"/>
              </a:p>
              <a:p>
                <a:r>
                  <a:rPr lang="en-US" sz="2400" dirty="0" smtClean="0"/>
                  <a:t>For each </a:t>
                </a:r>
                <a14:m>
                  <m:oMath xmlns:m="http://schemas.openxmlformats.org/officeDocument/2006/math">
                    <m:r>
                      <a:rPr lang="en-US" sz="2400" b="1" i="1" smtClean="0">
                        <a:latin typeface="Cambria Math"/>
                      </a:rPr>
                      <m:t>𝒊</m:t>
                    </m:r>
                    <m:r>
                      <a:rPr lang="en-US" sz="2400" b="0" i="1" smtClean="0">
                        <a:latin typeface="Cambria Math"/>
                      </a:rPr>
                      <m:t>∈[</m:t>
                    </m:r>
                    <m:r>
                      <a:rPr lang="en-US" sz="2400" b="1" i="1" smtClean="0">
                        <a:latin typeface="Cambria Math"/>
                      </a:rPr>
                      <m:t>𝒕</m:t>
                    </m:r>
                    <m:r>
                      <a:rPr lang="en-US" sz="2400" b="0" i="1" smtClean="0">
                        <a:latin typeface="Cambria Math"/>
                      </a:rPr>
                      <m:t>]</m:t>
                    </m:r>
                  </m:oMath>
                </a14:m>
                <a:r>
                  <a:rPr lang="en-US" sz="2400" dirty="0" smtClean="0"/>
                  <a:t> pick </a:t>
                </a:r>
                <a14:m>
                  <m:oMath xmlns:m="http://schemas.openxmlformats.org/officeDocument/2006/math">
                    <m:r>
                      <a:rPr lang="en-US" sz="2400" b="0" i="1" smtClean="0">
                        <a:latin typeface="Cambria Math"/>
                      </a:rPr>
                      <m:t>𝑂</m:t>
                    </m:r>
                    <m:d>
                      <m:dPr>
                        <m:ctrlPr>
                          <a:rPr lang="en-US" sz="2400" b="0" i="1" smtClean="0">
                            <a:latin typeface="Cambria Math"/>
                          </a:rPr>
                        </m:ctrlPr>
                      </m:dPr>
                      <m:e>
                        <m:f>
                          <m:fPr>
                            <m:ctrlPr>
                              <a:rPr lang="en-US" sz="2400" b="0" i="1" smtClean="0">
                                <a:latin typeface="Cambria Math"/>
                              </a:rPr>
                            </m:ctrlPr>
                          </m:fPr>
                          <m:num>
                            <m:r>
                              <a:rPr lang="en-US" sz="2400" b="0" i="1" smtClean="0">
                                <a:latin typeface="Cambria Math"/>
                              </a:rPr>
                              <m:t>1</m:t>
                            </m:r>
                          </m:num>
                          <m:den>
                            <m:r>
                              <a:rPr lang="en-US" sz="2400" b="1" i="1" smtClean="0">
                                <a:solidFill>
                                  <a:srgbClr val="00B050"/>
                                </a:solidFill>
                                <a:latin typeface="Cambria Math"/>
                              </a:rPr>
                              <m:t>𝝁</m:t>
                            </m:r>
                            <m:sSup>
                              <m:sSupPr>
                                <m:ctrlPr>
                                  <a:rPr lang="en-US" sz="2400" i="1">
                                    <a:latin typeface="Cambria Math"/>
                                  </a:rPr>
                                </m:ctrlPr>
                              </m:sSupPr>
                              <m:e>
                                <m:r>
                                  <a:rPr lang="en-US" sz="2400" i="1">
                                    <a:latin typeface="Cambria Math"/>
                                  </a:rPr>
                                  <m:t> 2</m:t>
                                </m:r>
                              </m:e>
                              <m:sup>
                                <m:r>
                                  <a:rPr lang="en-US" sz="2400" b="1" i="1" smtClean="0">
                                    <a:latin typeface="Cambria Math"/>
                                  </a:rPr>
                                  <m:t>𝒊</m:t>
                                </m:r>
                              </m:sup>
                            </m:sSup>
                          </m:den>
                        </m:f>
                      </m:e>
                    </m:d>
                  </m:oMath>
                </a14:m>
                <a:r>
                  <a:rPr lang="en-US" sz="2400" dirty="0" smtClean="0"/>
                  <a:t> samples of size </a:t>
                </a:r>
                <a14:m>
                  <m:oMath xmlns:m="http://schemas.openxmlformats.org/officeDocument/2006/math">
                    <m:r>
                      <a:rPr lang="en-US" sz="2400" i="1" dirty="0" smtClean="0">
                        <a:latin typeface="Cambria Math"/>
                      </a:rPr>
                      <m:t>𝑂</m:t>
                    </m:r>
                    <m:r>
                      <a:rPr lang="en-US" sz="2400" i="1" dirty="0" smtClean="0">
                        <a:latin typeface="Cambria Math"/>
                      </a:rPr>
                      <m:t>(</m:t>
                    </m:r>
                    <m:sSup>
                      <m:sSupPr>
                        <m:ctrlPr>
                          <a:rPr lang="en-US" sz="2400" i="1" dirty="0" smtClean="0">
                            <a:latin typeface="Cambria Math"/>
                          </a:rPr>
                        </m:ctrlPr>
                      </m:sSupPr>
                      <m:e>
                        <m:r>
                          <a:rPr lang="en-US" sz="2400" i="1" dirty="0" smtClean="0">
                            <a:latin typeface="Cambria Math"/>
                          </a:rPr>
                          <m:t>2</m:t>
                        </m:r>
                      </m:e>
                      <m:sup>
                        <m:r>
                          <a:rPr lang="en-US" sz="2400" b="1" i="1" dirty="0" smtClean="0">
                            <a:latin typeface="Cambria Math"/>
                          </a:rPr>
                          <m:t>𝒊</m:t>
                        </m:r>
                      </m:sup>
                    </m:sSup>
                    <m:r>
                      <a:rPr lang="en-US" sz="2400" i="1" dirty="0" smtClean="0">
                        <a:latin typeface="Cambria Math"/>
                      </a:rPr>
                      <m:t>)</m:t>
                    </m:r>
                  </m:oMath>
                </a14:m>
                <a:r>
                  <a:rPr lang="en-US" sz="2400" dirty="0" smtClean="0"/>
                  <a:t> =&gt; complexity </a:t>
                </a:r>
                <a14:m>
                  <m:oMath xmlns:m="http://schemas.openxmlformats.org/officeDocument/2006/math">
                    <m:r>
                      <a:rPr lang="en-US" sz="2400" b="0" i="1" smtClean="0">
                        <a:latin typeface="Cambria Math"/>
                      </a:rPr>
                      <m:t>𝑂</m:t>
                    </m:r>
                    <m:d>
                      <m:dPr>
                        <m:ctrlPr>
                          <a:rPr lang="en-US" sz="2400" b="0" i="1" smtClean="0">
                            <a:latin typeface="Cambria Math"/>
                          </a:rPr>
                        </m:ctrlPr>
                      </m:dPr>
                      <m:e>
                        <m:f>
                          <m:fPr>
                            <m:ctrlPr>
                              <a:rPr lang="en-US" sz="2400" b="0" i="1" smtClean="0">
                                <a:latin typeface="Cambria Math"/>
                              </a:rPr>
                            </m:ctrlPr>
                          </m:fPr>
                          <m:num>
                            <m:r>
                              <a:rPr lang="en-US" sz="2400" b="0" i="1" smtClean="0">
                                <a:latin typeface="Cambria Math"/>
                              </a:rPr>
                              <m:t>1</m:t>
                            </m:r>
                          </m:num>
                          <m:den>
                            <m:r>
                              <m:rPr>
                                <m:lit/>
                              </m:rPr>
                              <a:rPr lang="en-US" sz="2400" b="0" i="1" smtClean="0">
                                <a:solidFill>
                                  <a:srgbClr val="00B050"/>
                                </a:solidFill>
                                <a:latin typeface="Cambria Math"/>
                              </a:rPr>
                              <m:t> </m:t>
                            </m:r>
                            <m:r>
                              <a:rPr lang="en-US" sz="2400" b="1" i="1" smtClean="0">
                                <a:solidFill>
                                  <a:srgbClr val="00B050"/>
                                </a:solidFill>
                                <a:latin typeface="Cambria Math"/>
                              </a:rPr>
                              <m:t>𝝁</m:t>
                            </m:r>
                          </m:den>
                        </m:f>
                        <m:r>
                          <m:rPr>
                            <m:sty m:val="p"/>
                          </m:rPr>
                          <a:rPr lang="en-US" sz="2400" b="0" i="1" smtClean="0">
                            <a:latin typeface="Cambria Math"/>
                          </a:rPr>
                          <m:t>log</m:t>
                        </m:r>
                        <m:f>
                          <m:fPr>
                            <m:ctrlPr>
                              <a:rPr lang="en-US" sz="2400" b="0" i="1" smtClean="0">
                                <a:latin typeface="Cambria Math"/>
                              </a:rPr>
                            </m:ctrlPr>
                          </m:fPr>
                          <m:num>
                            <m:r>
                              <a:rPr lang="en-US" sz="2400" b="0" i="1" smtClean="0">
                                <a:latin typeface="Cambria Math"/>
                              </a:rPr>
                              <m:t>1</m:t>
                            </m:r>
                          </m:num>
                          <m:den>
                            <m:r>
                              <a:rPr lang="en-US" sz="2400" b="1" i="1" smtClean="0">
                                <a:solidFill>
                                  <a:srgbClr val="00B050"/>
                                </a:solidFill>
                                <a:latin typeface="Cambria Math"/>
                              </a:rPr>
                              <m:t>𝝁</m:t>
                            </m:r>
                          </m:den>
                        </m:f>
                      </m:e>
                    </m:d>
                  </m:oMath>
                </a14:m>
                <a:endParaRPr lang="en-US" sz="2400" b="0" i="1" dirty="0" smtClean="0">
                  <a:latin typeface="Cambria Math"/>
                </a:endParaRPr>
              </a:p>
              <a:p>
                <a:r>
                  <a:rPr lang="en-US" sz="2400" b="0" dirty="0" smtClean="0">
                    <a:latin typeface="Cambria Math"/>
                  </a:rPr>
                  <a:t>For the good bucket </a:t>
                </a:r>
                <a:r>
                  <a:rPr lang="en-US" sz="2400" b="1" dirty="0" smtClean="0">
                    <a:latin typeface="Cambria Math"/>
                  </a:rPr>
                  <a:t>j </a:t>
                </a:r>
                <a:r>
                  <a:rPr lang="en-US" sz="2400" dirty="0" smtClean="0">
                    <a:latin typeface="Cambria Math"/>
                  </a:rPr>
                  <a:t>the test rejects with constant probability</a:t>
                </a:r>
                <a:endParaRPr lang="en-US" sz="2400" b="1" dirty="0" smtClean="0">
                  <a:latin typeface="Cambria Math"/>
                </a:endParaRPr>
              </a:p>
              <a:p>
                <a14:m>
                  <m:oMath xmlns:m="http://schemas.openxmlformats.org/officeDocument/2006/math">
                    <m:r>
                      <a:rPr lang="en-US" sz="2400" b="1" i="1">
                        <a:solidFill>
                          <a:srgbClr val="00B050"/>
                        </a:solidFill>
                        <a:latin typeface="Cambria Math"/>
                      </a:rPr>
                      <m:t>𝝁</m:t>
                    </m:r>
                    <m:r>
                      <a:rPr lang="en-US" sz="2400" b="0" i="1" smtClean="0">
                        <a:solidFill>
                          <a:schemeClr val="tx1"/>
                        </a:solidFill>
                        <a:latin typeface="Cambria Math"/>
                      </a:rPr>
                      <m:t>=</m:t>
                    </m:r>
                    <m:sSub>
                      <m:sSubPr>
                        <m:ctrlPr>
                          <a:rPr lang="en-US" sz="2400" i="1">
                            <a:latin typeface="Cambria Math"/>
                          </a:rPr>
                        </m:ctrlPr>
                      </m:sSubPr>
                      <m:e>
                        <m:r>
                          <a:rPr lang="en-US" sz="2400" i="1">
                            <a:latin typeface="Cambria Math"/>
                          </a:rPr>
                          <m:t>𝐸</m:t>
                        </m:r>
                      </m:e>
                      <m:sub>
                        <m:r>
                          <a:rPr lang="en-US" sz="2400" i="1">
                            <a:latin typeface="Cambria Math"/>
                          </a:rPr>
                          <m:t>ℓ∼</m:t>
                        </m:r>
                        <m:sSub>
                          <m:sSubPr>
                            <m:ctrlPr>
                              <a:rPr lang="en-US" sz="2400" i="1">
                                <a:latin typeface="Cambria Math"/>
                              </a:rPr>
                            </m:ctrlPr>
                          </m:sSubPr>
                          <m:e>
                            <m:r>
                              <a:rPr lang="en-US" sz="2400" i="1">
                                <a:latin typeface="Cambria Math"/>
                              </a:rPr>
                              <m:t>𝐿</m:t>
                            </m:r>
                          </m:e>
                          <m:sub>
                            <m:r>
                              <a:rPr lang="en-US" sz="2400" b="1" i="1">
                                <a:solidFill>
                                  <a:srgbClr val="0070C0"/>
                                </a:solidFill>
                                <a:latin typeface="Cambria Math"/>
                              </a:rPr>
                              <m:t>𝒏</m:t>
                            </m:r>
                            <m:r>
                              <a:rPr lang="en-US" sz="2400" i="1">
                                <a:latin typeface="Cambria Math"/>
                              </a:rPr>
                              <m:t>,</m:t>
                            </m:r>
                            <m:r>
                              <a:rPr lang="en-US" sz="2400" b="1" i="1">
                                <a:solidFill>
                                  <a:srgbClr val="FF0000"/>
                                </a:solidFill>
                                <a:latin typeface="Cambria Math"/>
                              </a:rPr>
                              <m:t>𝒅</m:t>
                            </m:r>
                          </m:sub>
                        </m:sSub>
                      </m:sub>
                    </m:sSub>
                    <m:d>
                      <m:dPr>
                        <m:begChr m:val="["/>
                        <m:endChr m:val="]"/>
                        <m:ctrlPr>
                          <a:rPr lang="en-US" sz="2400" i="1">
                            <a:latin typeface="Cambria Math"/>
                          </a:rPr>
                        </m:ctrlPr>
                      </m:dPr>
                      <m:e>
                        <m:r>
                          <a:rPr lang="en-US" sz="2400" i="1">
                            <a:latin typeface="Cambria Math"/>
                          </a:rPr>
                          <m:t>𝑑𝑖𝑠𝑡</m:t>
                        </m:r>
                        <m:d>
                          <m:dPr>
                            <m:ctrlPr>
                              <a:rPr lang="en-US" sz="2400" i="1">
                                <a:latin typeface="Cambria Math"/>
                              </a:rPr>
                            </m:ctrlPr>
                          </m:dPr>
                          <m:e>
                            <m:r>
                              <a:rPr lang="en-US" sz="2400" b="1" i="1">
                                <a:latin typeface="Cambria Math"/>
                              </a:rPr>
                              <m:t>𝒇</m:t>
                            </m:r>
                            <m:sSub>
                              <m:sSubPr>
                                <m:ctrlPr>
                                  <a:rPr lang="en-US" sz="2400" i="1">
                                    <a:latin typeface="Cambria Math"/>
                                  </a:rPr>
                                </m:ctrlPr>
                              </m:sSubPr>
                              <m:e>
                                <m:d>
                                  <m:dPr>
                                    <m:begChr m:val=""/>
                                    <m:endChr m:val="|"/>
                                    <m:ctrlPr>
                                      <a:rPr lang="en-US" sz="2400" i="1">
                                        <a:latin typeface="Cambria Math"/>
                                      </a:rPr>
                                    </m:ctrlPr>
                                  </m:dPr>
                                  <m:e>
                                    <m:r>
                                      <a:rPr lang="en-US" sz="2400" i="1">
                                        <a:latin typeface="Cambria Math"/>
                                      </a:rPr>
                                      <m:t>​</m:t>
                                    </m:r>
                                  </m:e>
                                </m:d>
                              </m:e>
                              <m:sub>
                                <m:r>
                                  <a:rPr lang="en-US" sz="2400" i="1">
                                    <a:latin typeface="Cambria Math"/>
                                  </a:rPr>
                                  <m:t>ℓ</m:t>
                                </m:r>
                              </m:sub>
                            </m:sSub>
                            <m:r>
                              <a:rPr lang="en-US" sz="2400" i="1">
                                <a:latin typeface="Cambria Math"/>
                              </a:rPr>
                              <m:t>,</m:t>
                            </m:r>
                            <m:r>
                              <a:rPr lang="en-US" sz="2400" i="1">
                                <a:latin typeface="Cambria Math"/>
                              </a:rPr>
                              <m:t>𝑀</m:t>
                            </m:r>
                          </m:e>
                        </m:d>
                      </m:e>
                    </m:d>
                    <m:r>
                      <a:rPr lang="en-US" sz="2400" i="1">
                        <a:latin typeface="Cambria Math"/>
                      </a:rPr>
                      <m:t>≥</m:t>
                    </m:r>
                    <m:f>
                      <m:fPr>
                        <m:ctrlPr>
                          <a:rPr lang="en-US" sz="2400" i="1">
                            <a:latin typeface="Cambria Math"/>
                          </a:rPr>
                        </m:ctrlPr>
                      </m:fPr>
                      <m:num>
                        <m:r>
                          <a:rPr lang="en-US" sz="2400" i="1">
                            <a:latin typeface="Cambria Math"/>
                          </a:rPr>
                          <m:t>𝑑𝑖𝑠𝑡</m:t>
                        </m:r>
                        <m:d>
                          <m:dPr>
                            <m:ctrlPr>
                              <a:rPr lang="en-US" sz="2400" i="1">
                                <a:latin typeface="Cambria Math"/>
                              </a:rPr>
                            </m:ctrlPr>
                          </m:dPr>
                          <m:e>
                            <m:r>
                              <a:rPr lang="en-US" sz="2400" b="1" i="1">
                                <a:latin typeface="Cambria Math"/>
                              </a:rPr>
                              <m:t>𝒇</m:t>
                            </m:r>
                            <m:r>
                              <a:rPr lang="en-US" sz="2400" i="1">
                                <a:latin typeface="Cambria Math"/>
                              </a:rPr>
                              <m:t>,</m:t>
                            </m:r>
                            <m:r>
                              <a:rPr lang="en-US" sz="2400" i="1">
                                <a:latin typeface="Cambria Math"/>
                              </a:rPr>
                              <m:t>𝑀</m:t>
                            </m:r>
                          </m:e>
                        </m:d>
                      </m:num>
                      <m:den>
                        <m:r>
                          <a:rPr lang="en-US" sz="2400" i="1">
                            <a:latin typeface="Cambria Math"/>
                          </a:rPr>
                          <m:t>2</m:t>
                        </m:r>
                        <m:r>
                          <a:rPr lang="en-US" sz="2400" b="1" i="1">
                            <a:solidFill>
                              <a:srgbClr val="FF0000"/>
                            </a:solidFill>
                            <a:latin typeface="Cambria Math"/>
                          </a:rPr>
                          <m:t>𝒅</m:t>
                        </m:r>
                      </m:den>
                    </m:f>
                  </m:oMath>
                </a14:m>
                <a:r>
                  <a:rPr lang="en-US" sz="2400" dirty="0" smtClean="0"/>
                  <a:t> =&gt; </a:t>
                </a:r>
                <a14:m>
                  <m:oMath xmlns:m="http://schemas.openxmlformats.org/officeDocument/2006/math">
                    <m:r>
                      <a:rPr lang="en-US" sz="2400" i="1">
                        <a:latin typeface="Cambria Math"/>
                      </a:rPr>
                      <m:t>𝑂</m:t>
                    </m:r>
                    <m:d>
                      <m:dPr>
                        <m:ctrlPr>
                          <a:rPr lang="en-US" sz="2400" i="1">
                            <a:latin typeface="Cambria Math"/>
                          </a:rPr>
                        </m:ctrlPr>
                      </m:dPr>
                      <m:e>
                        <m:f>
                          <m:fPr>
                            <m:ctrlPr>
                              <a:rPr lang="en-US" sz="2400" i="1">
                                <a:latin typeface="Cambria Math"/>
                              </a:rPr>
                            </m:ctrlPr>
                          </m:fPr>
                          <m:num>
                            <m:r>
                              <a:rPr lang="en-US" sz="2400" b="1" i="1">
                                <a:solidFill>
                                  <a:srgbClr val="FF0000"/>
                                </a:solidFill>
                                <a:latin typeface="Cambria Math"/>
                              </a:rPr>
                              <m:t>𝒅</m:t>
                            </m:r>
                          </m:num>
                          <m:den>
                            <m:r>
                              <a:rPr lang="en-US" sz="2400" b="1" i="1">
                                <a:latin typeface="Cambria Math"/>
                              </a:rPr>
                              <m:t>𝝐</m:t>
                            </m:r>
                          </m:den>
                        </m:f>
                        <m:func>
                          <m:funcPr>
                            <m:ctrlPr>
                              <a:rPr lang="en-US" sz="2400" b="0" i="1" smtClean="0">
                                <a:latin typeface="Cambria Math"/>
                              </a:rPr>
                            </m:ctrlPr>
                          </m:funcPr>
                          <m:fName>
                            <m:r>
                              <m:rPr>
                                <m:sty m:val="p"/>
                              </m:rPr>
                              <a:rPr lang="en-US" sz="2400" b="0" i="0" smtClean="0">
                                <a:latin typeface="Cambria Math"/>
                              </a:rPr>
                              <m:t>log</m:t>
                            </m:r>
                          </m:fName>
                          <m:e>
                            <m:f>
                              <m:fPr>
                                <m:ctrlPr>
                                  <a:rPr lang="en-US" sz="2400" i="1">
                                    <a:latin typeface="Cambria Math"/>
                                  </a:rPr>
                                </m:ctrlPr>
                              </m:fPr>
                              <m:num>
                                <m:r>
                                  <a:rPr lang="en-US" sz="2400" b="1" i="1">
                                    <a:solidFill>
                                      <a:srgbClr val="FF0000"/>
                                    </a:solidFill>
                                    <a:latin typeface="Cambria Math"/>
                                  </a:rPr>
                                  <m:t>𝒅</m:t>
                                </m:r>
                              </m:num>
                              <m:den>
                                <m:r>
                                  <a:rPr lang="en-US" sz="2400" b="1" i="1">
                                    <a:latin typeface="Cambria Math"/>
                                  </a:rPr>
                                  <m:t>𝝐</m:t>
                                </m:r>
                              </m:den>
                            </m:f>
                          </m:e>
                        </m:func>
                      </m:e>
                    </m:d>
                  </m:oMath>
                </a14:m>
                <a:r>
                  <a:rPr lang="en-US" sz="2400" dirty="0" smtClean="0"/>
                  <a:t>-test</a:t>
                </a:r>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600200"/>
                <a:ext cx="8686800" cy="4525963"/>
              </a:xfrm>
              <a:blipFill rotWithShape="1">
                <a:blip r:embed="rId3"/>
                <a:stretch>
                  <a:fillRect l="-1053" t="-1078" r="-491"/>
                </a:stretch>
              </a:blipFill>
            </p:spPr>
            <p:txBody>
              <a:bodyPr/>
              <a:lstStyle/>
              <a:p>
                <a:r>
                  <a:rPr lang="en-US">
                    <a:noFill/>
                  </a:rPr>
                  <a:t> </a:t>
                </a:r>
              </a:p>
            </p:txBody>
          </p:sp>
        </mc:Fallback>
      </mc:AlternateContent>
      <p:sp>
        <p:nvSpPr>
          <p:cNvPr id="4" name="Rectangle 3"/>
          <p:cNvSpPr/>
          <p:nvPr/>
        </p:nvSpPr>
        <p:spPr>
          <a:xfrm>
            <a:off x="304800" y="2133600"/>
            <a:ext cx="77724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28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5852" cy="914400"/>
          </a:xfrm>
        </p:spPr>
        <p:txBody>
          <a:bodyPr>
            <a:normAutofit/>
          </a:bodyPr>
          <a:lstStyle/>
          <a:p>
            <a:r>
              <a:rPr lang="en-US" sz="3600" dirty="0" smtClean="0">
                <a:solidFill>
                  <a:srgbClr val="0070C0"/>
                </a:solidFill>
              </a:rPr>
              <a:t>Distance Approximation and Tolerant Testing</a:t>
            </a:r>
            <a:endParaRPr lang="en-US" sz="3600" dirty="0">
              <a:solidFill>
                <a:srgbClr val="0070C0"/>
              </a:solidFill>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910876559"/>
                  </p:ext>
                </p:extLst>
              </p:nvPr>
            </p:nvGraphicFramePr>
            <p:xfrm>
              <a:off x="478809" y="1825487"/>
              <a:ext cx="8470900" cy="1926844"/>
            </p:xfrm>
            <a:graphic>
              <a:graphicData uri="http://schemas.openxmlformats.org/drawingml/2006/table">
                <a:tbl>
                  <a:tblPr firstRow="1" bandRow="1">
                    <a:tableStyleId>{5C22544A-7EE6-4342-B048-85BDC9FD1C3A}</a:tableStyleId>
                  </a:tblPr>
                  <a:tblGrid>
                    <a:gridCol w="1883391"/>
                    <a:gridCol w="3165143"/>
                    <a:gridCol w="3422366"/>
                  </a:tblGrid>
                  <a:tr h="527481">
                    <a:tc>
                      <a:txBody>
                        <a:bodyPr/>
                        <a:lstStyle/>
                        <a:p>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𝑓</m:t>
                                </m:r>
                              </m:oMath>
                            </m:oMathPara>
                          </a14:m>
                          <a:endParaRPr lang="en-US" sz="1050" dirty="0"/>
                        </a:p>
                      </a:txBody>
                      <a:tcPr/>
                    </a:tc>
                    <a:tc>
                      <a:txBody>
                        <a:bodyPr/>
                        <a:lstStyle/>
                        <a:p>
                          <a:pPr algn="ctr"/>
                          <a14:m>
                            <m:oMath xmlns:m="http://schemas.openxmlformats.org/officeDocument/2006/math">
                              <m:sSub>
                                <m:sSubPr>
                                  <m:ctrlPr>
                                    <a:rPr lang="en-US" sz="2800" b="0" i="1" dirty="0" smtClean="0">
                                      <a:solidFill>
                                        <a:schemeClr val="tx1"/>
                                      </a:solidFill>
                                      <a:latin typeface="Cambria Math"/>
                                    </a:rPr>
                                  </m:ctrlPr>
                                </m:sSubPr>
                                <m:e>
                                  <m:r>
                                    <a:rPr lang="en-US" sz="2800" b="0" i="1" dirty="0" smtClean="0">
                                      <a:solidFill>
                                        <a:schemeClr val="tx1"/>
                                      </a:solidFill>
                                      <a:latin typeface="Cambria Math"/>
                                    </a:rPr>
                                    <m:t>𝐿</m:t>
                                  </m:r>
                                </m:e>
                                <m:sub>
                                  <m:r>
                                    <a:rPr lang="en-US" sz="2800" b="0" i="1" dirty="0" smtClean="0">
                                      <a:solidFill>
                                        <a:schemeClr val="tx1"/>
                                      </a:solidFill>
                                      <a:latin typeface="Cambria Math"/>
                                    </a:rPr>
                                    <m:t>0</m:t>
                                  </m:r>
                                </m:sub>
                              </m:sSub>
                            </m:oMath>
                          </a14:m>
                          <a:r>
                            <a:rPr lang="en-US" sz="2800" b="0" dirty="0" smtClean="0">
                              <a:solidFill>
                                <a:schemeClr val="tx1"/>
                              </a:solidFill>
                            </a:rPr>
                            <a:t> </a:t>
                          </a:r>
                          <a:endParaRPr lang="en-US" sz="2800" b="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b="0" i="1" dirty="0" smtClean="0">
                                        <a:solidFill>
                                          <a:schemeClr val="tx1"/>
                                        </a:solidFill>
                                        <a:latin typeface="Cambria Math"/>
                                      </a:rPr>
                                    </m:ctrlPr>
                                  </m:sSubPr>
                                  <m:e>
                                    <m:r>
                                      <a:rPr lang="en-US" sz="2800" b="0" i="1" dirty="0" smtClean="0">
                                        <a:solidFill>
                                          <a:schemeClr val="tx1"/>
                                        </a:solidFill>
                                        <a:latin typeface="Cambria Math"/>
                                      </a:rPr>
                                      <m:t>𝐿</m:t>
                                    </m:r>
                                  </m:e>
                                  <m:sub>
                                    <m:r>
                                      <a:rPr lang="en-US" sz="2800" b="0" i="1" dirty="0" smtClean="0">
                                        <a:solidFill>
                                          <a:schemeClr val="tx1"/>
                                        </a:solidFill>
                                        <a:latin typeface="Cambria Math" panose="02040503050406030204" pitchFamily="18" charset="0"/>
                                      </a:rPr>
                                      <m:t>1</m:t>
                                    </m:r>
                                  </m:sub>
                                </m:sSub>
                              </m:oMath>
                            </m:oMathPara>
                          </a14:m>
                          <a:endParaRPr lang="en-US" sz="3200" dirty="0"/>
                        </a:p>
                      </a:txBody>
                      <a:tcPr/>
                    </a:tc>
                  </a:tr>
                  <a:tr h="1399363">
                    <a:tc>
                      <a:txBody>
                        <a:bodyPr/>
                        <a:lstStyle/>
                        <a:p>
                          <a:pPr/>
                          <a14:m>
                            <m:oMathPara xmlns:m="http://schemas.openxmlformats.org/officeDocument/2006/math">
                              <m:oMathParaPr>
                                <m:jc m:val="left"/>
                              </m:oMathParaPr>
                              <m:oMath xmlns:m="http://schemas.openxmlformats.org/officeDocument/2006/math">
                                <m:d>
                                  <m:dPr>
                                    <m:begChr m:val="["/>
                                    <m:endChr m:val="]"/>
                                    <m:ctrlPr>
                                      <a:rPr kumimoji="0" lang="en-US" sz="2800" b="0" i="1" u="none" strike="noStrike" kern="1200" cap="none" spc="0" normalizeH="0" baseline="0" noProof="0" dirty="0" smtClean="0">
                                        <a:ln>
                                          <a:noFill/>
                                        </a:ln>
                                        <a:solidFill>
                                          <a:srgbClr val="000000"/>
                                        </a:solidFill>
                                        <a:effectLst/>
                                        <a:uLnTx/>
                                        <a:uFillTx/>
                                        <a:latin typeface="Cambria Math"/>
                                        <a:ea typeface="+mn-ea"/>
                                        <a:cs typeface="+mn-cs"/>
                                      </a:rPr>
                                    </m:ctrlPr>
                                  </m:dPr>
                                  <m:e>
                                    <m:r>
                                      <a:rPr kumimoji="0" lang="en-US" sz="28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𝒏</m:t>
                                    </m:r>
                                  </m:e>
                                </m:d>
                                <m:r>
                                  <a:rPr kumimoji="0" lang="en-US"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→[0,1]</m:t>
                                </m:r>
                              </m:oMath>
                            </m:oMathPara>
                          </a14:m>
                          <a:endParaRPr lang="en-US" sz="1800" dirty="0" smtClean="0"/>
                        </a:p>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kumimoji="0" lang="en-US" sz="2400" b="0" i="1" u="none" strike="noStrike" kern="1200" cap="none" spc="0" normalizeH="0" baseline="0" noProof="0" smtClean="0">
                                        <a:ln>
                                          <a:noFill/>
                                        </a:ln>
                                        <a:solidFill>
                                          <a:schemeClr val="tx1"/>
                                        </a:solidFill>
                                        <a:effectLst/>
                                        <a:uLnTx/>
                                        <a:uFillTx/>
                                        <a:latin typeface="Cambria Math"/>
                                        <a:ea typeface="+mn-ea"/>
                                        <a:cs typeface="+mn-cs"/>
                                      </a:rPr>
                                    </m:ctrlPr>
                                  </m:funcPr>
                                  <m:fName>
                                    <m:r>
                                      <m:rPr>
                                        <m:sty m:val="p"/>
                                      </m:rPr>
                                      <a:rPr kumimoji="0" lang="en-US" sz="2400" b="0" i="0"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polylog</m:t>
                                    </m:r>
                                  </m:fName>
                                  <m:e>
                                    <m:r>
                                      <a:rPr kumimoji="0" lang="en-US" sz="24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𝒏</m:t>
                                    </m:r>
                                  </m:e>
                                </m:func>
                                <m:r>
                                  <a:rPr kumimoji="0" lang="en-US" sz="2400" b="0" i="1" u="none" strike="noStrike" kern="1200" cap="none" spc="0" normalizeH="0" baseline="0" noProof="0" smtClean="0">
                                    <a:ln>
                                      <a:noFill/>
                                    </a:ln>
                                    <a:solidFill>
                                      <a:srgbClr val="3333CC"/>
                                    </a:solidFill>
                                    <a:effectLst/>
                                    <a:uLnTx/>
                                    <a:uFillTx/>
                                    <a:latin typeface="Cambria Math" panose="02040503050406030204" pitchFamily="18" charset="0"/>
                                    <a:ea typeface="+mn-ea"/>
                                    <a:cs typeface="+mn-cs"/>
                                  </a:rPr>
                                  <m:t>⋅</m:t>
                                </m:r>
                                <m:sSup>
                                  <m:sSupPr>
                                    <m:ctrlPr>
                                      <a:rPr kumimoji="0" lang="en-US" sz="2400" b="1" i="1" u="none" strike="noStrike" kern="1200" cap="none" spc="0" normalizeH="0" baseline="0" noProof="0" smtClean="0">
                                        <a:ln>
                                          <a:noFill/>
                                        </a:ln>
                                        <a:solidFill>
                                          <a:schemeClr val="tx1"/>
                                        </a:solidFill>
                                        <a:effectLst/>
                                        <a:uLnTx/>
                                        <a:uFillTx/>
                                        <a:latin typeface="Cambria Math"/>
                                        <a:ea typeface="+mn-ea"/>
                                        <a:cs typeface="+mn-cs"/>
                                      </a:rPr>
                                    </m:ctrlPr>
                                  </m:sSupPr>
                                  <m:e>
                                    <m:d>
                                      <m:dPr>
                                        <m:ctrlPr>
                                          <a:rPr kumimoji="0" lang="en-US" sz="2400" b="1" i="1" u="none" strike="noStrike" kern="1200" cap="none" spc="0" normalizeH="0" baseline="0" noProof="0" smtClean="0">
                                            <a:ln>
                                              <a:noFill/>
                                            </a:ln>
                                            <a:solidFill>
                                              <a:schemeClr val="tx1"/>
                                            </a:solidFill>
                                            <a:effectLst/>
                                            <a:uLnTx/>
                                            <a:uFillTx/>
                                            <a:latin typeface="Cambria Math"/>
                                            <a:ea typeface="+mn-ea"/>
                                            <a:cs typeface="+mn-cs"/>
                                          </a:rPr>
                                        </m:ctrlPr>
                                      </m:dPr>
                                      <m:e>
                                        <m:f>
                                          <m:fPr>
                                            <m:ctrlPr>
                                              <a:rPr kumimoji="0" lang="en-US" sz="2400" b="1" i="1" u="none" strike="noStrike" kern="1200" cap="none" spc="0" normalizeH="0" baseline="0" noProof="0" smtClean="0">
                                                <a:ln>
                                                  <a:noFill/>
                                                </a:ln>
                                                <a:solidFill>
                                                  <a:schemeClr val="tx1"/>
                                                </a:solidFill>
                                                <a:effectLst/>
                                                <a:uLnTx/>
                                                <a:uFillTx/>
                                                <a:latin typeface="Cambria Math"/>
                                                <a:ea typeface="+mn-ea"/>
                                                <a:cs typeface="+mn-cs"/>
                                              </a:rPr>
                                            </m:ctrlPr>
                                          </m:fPr>
                                          <m:num>
                                            <m:r>
                                              <a:rPr kumimoji="0" lang="en-US"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𝟏</m:t>
                                            </m:r>
                                          </m:num>
                                          <m:den>
                                            <m:r>
                                              <a:rPr kumimoji="0" lang="en-US"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𝜹</m:t>
                                            </m:r>
                                          </m:den>
                                        </m:f>
                                      </m:e>
                                    </m:d>
                                  </m:e>
                                  <m:sup>
                                    <m:r>
                                      <a:rPr kumimoji="0" lang="en-US"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𝑶</m:t>
                                    </m:r>
                                    <m:d>
                                      <m:dPr>
                                        <m:ctrlPr>
                                          <a:rPr kumimoji="0" lang="en-US" sz="2400" b="1" i="1" u="none" strike="noStrike" kern="1200" cap="none" spc="0" normalizeH="0" baseline="0" noProof="0" smtClean="0">
                                            <a:ln>
                                              <a:noFill/>
                                            </a:ln>
                                            <a:solidFill>
                                              <a:schemeClr val="tx1"/>
                                            </a:solidFill>
                                            <a:effectLst/>
                                            <a:uLnTx/>
                                            <a:uFillTx/>
                                            <a:latin typeface="Cambria Math"/>
                                            <a:ea typeface="+mn-ea"/>
                                            <a:cs typeface="+mn-cs"/>
                                          </a:rPr>
                                        </m:ctrlPr>
                                      </m:dPr>
                                      <m:e>
                                        <m:r>
                                          <a:rPr kumimoji="0" lang="en-US"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𝟏</m:t>
                                        </m:r>
                                        <m:r>
                                          <a:rPr kumimoji="0" lang="en-US"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sz="2400" b="1"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𝜹</m:t>
                                        </m:r>
                                      </m:e>
                                    </m:d>
                                  </m:sup>
                                </m:sSup>
                              </m:oMath>
                            </m:oMathPara>
                          </a14:m>
                          <a:endParaRPr lang="en-US" sz="24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[Saks </a:t>
                          </a:r>
                          <a:r>
                            <a:rPr lang="en-US" sz="1800" dirty="0" err="1" smtClean="0">
                              <a:solidFill>
                                <a:schemeClr val="tx1"/>
                              </a:solidFill>
                            </a:rPr>
                            <a:t>Seshadhri</a:t>
                          </a:r>
                          <a:r>
                            <a:rPr lang="en-US" sz="1800" dirty="0" smtClean="0">
                              <a:solidFill>
                                <a:schemeClr val="tx1"/>
                              </a:solidFill>
                            </a:rPr>
                            <a:t> 10]</a:t>
                          </a:r>
                          <a:endParaRPr lang="en-US" sz="16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Θ</m:t>
                                </m:r>
                                <m:d>
                                  <m:dPr>
                                    <m:ctrlPr>
                                      <a:rPr kumimoji="0" lang="en-US" sz="2400" b="0" i="1" u="none" strike="noStrike" kern="1200" cap="none" spc="0" normalizeH="0" baseline="0" noProof="0" smtClean="0">
                                        <a:ln>
                                          <a:noFill/>
                                        </a:ln>
                                        <a:solidFill>
                                          <a:srgbClr val="000000"/>
                                        </a:solidFill>
                                        <a:effectLst/>
                                        <a:uLnTx/>
                                        <a:uFillTx/>
                                        <a:latin typeface="Cambria Math"/>
                                        <a:ea typeface="+mn-ea"/>
                                        <a:cs typeface="+mn-cs"/>
                                      </a:rPr>
                                    </m:ctrlPr>
                                  </m:dPr>
                                  <m:e>
                                    <m:f>
                                      <m:fPr>
                                        <m:ctrlPr>
                                          <a:rPr kumimoji="0" lang="en-US" sz="2400" b="1" i="1" u="none" strike="noStrike" kern="1200" cap="none" spc="0" normalizeH="0" baseline="0" noProof="0" smtClean="0">
                                            <a:ln>
                                              <a:noFill/>
                                            </a:ln>
                                            <a:solidFill>
                                              <a:srgbClr val="000000"/>
                                            </a:solidFill>
                                            <a:effectLst/>
                                            <a:uLnTx/>
                                            <a:uFillTx/>
                                            <a:latin typeface="Cambria Math"/>
                                            <a:ea typeface="+mn-ea"/>
                                            <a:cs typeface="+mn-cs"/>
                                          </a:rPr>
                                        </m:ctrlPr>
                                      </m:fPr>
                                      <m:num>
                                        <m:r>
                                          <a:rPr kumimoji="0" lang="en-US"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num>
                                      <m:den>
                                        <m:sSup>
                                          <m:sSupPr>
                                            <m:ctrlPr>
                                              <a:rPr kumimoji="0" lang="en-US" sz="2400" b="1" i="1" u="none" strike="noStrike" kern="1200" cap="none" spc="0" normalizeH="0" baseline="0" noProof="0" smtClean="0">
                                                <a:ln>
                                                  <a:noFill/>
                                                </a:ln>
                                                <a:solidFill>
                                                  <a:srgbClr val="000000"/>
                                                </a:solidFill>
                                                <a:effectLst/>
                                                <a:uLnTx/>
                                                <a:uFillTx/>
                                                <a:latin typeface="Cambria Math"/>
                                                <a:ea typeface="+mn-ea"/>
                                                <a:cs typeface="+mn-cs"/>
                                              </a:rPr>
                                            </m:ctrlPr>
                                          </m:sSupPr>
                                          <m:e>
                                            <m:r>
                                              <a:rPr kumimoji="0" lang="en-US"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𝜹</m:t>
                                            </m:r>
                                          </m:e>
                                          <m:sup>
                                            <m:r>
                                              <a:rPr kumimoji="0" lang="en-US" sz="24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𝟐</m:t>
                                            </m:r>
                                          </m:sup>
                                        </m:sSup>
                                      </m:den>
                                    </m:f>
                                  </m:e>
                                </m:d>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smtClean="0">
                            <a:ln>
                              <a:noFill/>
                            </a:ln>
                            <a:solidFill>
                              <a:srgbClr val="000000"/>
                            </a:solidFill>
                            <a:effectLst/>
                            <a:uLnTx/>
                            <a:uFillTx/>
                            <a:latin typeface="+mn-lt"/>
                            <a:ea typeface="+mn-ea"/>
                            <a:cs typeface="+mn-cs"/>
                          </a:endParaRPr>
                        </a:p>
                        <a:p>
                          <a:endParaRPr lang="en-US" sz="2400"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875639414"/>
                  </p:ext>
                </p:extLst>
              </p:nvPr>
            </p:nvGraphicFramePr>
            <p:xfrm>
              <a:off x="478809" y="1825487"/>
              <a:ext cx="8470900" cy="1926844"/>
            </p:xfrm>
            <a:graphic>
              <a:graphicData uri="http://schemas.openxmlformats.org/drawingml/2006/table">
                <a:tbl>
                  <a:tblPr firstRow="1" bandRow="1">
                    <a:tableStyleId>{5C22544A-7EE6-4342-B048-85BDC9FD1C3A}</a:tableStyleId>
                  </a:tblPr>
                  <a:tblGrid>
                    <a:gridCol w="1883391"/>
                    <a:gridCol w="3165143"/>
                    <a:gridCol w="3422366"/>
                  </a:tblGrid>
                  <a:tr h="527481">
                    <a:tc>
                      <a:txBody>
                        <a:bodyPr/>
                        <a:lstStyle/>
                        <a:p>
                          <a:endParaRPr lang="en-US"/>
                        </a:p>
                      </a:txBody>
                      <a:tcPr>
                        <a:blipFill rotWithShape="1">
                          <a:blip r:embed="rId2"/>
                          <a:stretch>
                            <a:fillRect l="-324" r="-349838" b="-264368"/>
                          </a:stretch>
                        </a:blipFill>
                      </a:tcPr>
                    </a:tc>
                    <a:tc>
                      <a:txBody>
                        <a:bodyPr/>
                        <a:lstStyle/>
                        <a:p>
                          <a:endParaRPr lang="en-US"/>
                        </a:p>
                      </a:txBody>
                      <a:tcPr>
                        <a:blipFill rotWithShape="1">
                          <a:blip r:embed="rId2"/>
                          <a:stretch>
                            <a:fillRect l="-59730" r="-108285" b="-264368"/>
                          </a:stretch>
                        </a:blipFill>
                      </a:tcPr>
                    </a:tc>
                    <a:tc>
                      <a:txBody>
                        <a:bodyPr/>
                        <a:lstStyle/>
                        <a:p>
                          <a:endParaRPr lang="en-US"/>
                        </a:p>
                      </a:txBody>
                      <a:tcPr>
                        <a:blipFill rotWithShape="1">
                          <a:blip r:embed="rId2"/>
                          <a:stretch>
                            <a:fillRect l="-147772" r="-178" b="-264368"/>
                          </a:stretch>
                        </a:blipFill>
                      </a:tcPr>
                    </a:tc>
                  </a:tr>
                  <a:tr h="1399363">
                    <a:tc>
                      <a:txBody>
                        <a:bodyPr/>
                        <a:lstStyle/>
                        <a:p>
                          <a:endParaRPr lang="en-US"/>
                        </a:p>
                      </a:txBody>
                      <a:tcPr>
                        <a:blipFill rotWithShape="1">
                          <a:blip r:embed="rId2"/>
                          <a:stretch>
                            <a:fillRect l="-324" t="-37826" r="-349838"/>
                          </a:stretch>
                        </a:blipFill>
                      </a:tcPr>
                    </a:tc>
                    <a:tc>
                      <a:txBody>
                        <a:bodyPr/>
                        <a:lstStyle/>
                        <a:p>
                          <a:endParaRPr lang="en-US"/>
                        </a:p>
                      </a:txBody>
                      <a:tcPr>
                        <a:blipFill rotWithShape="1">
                          <a:blip r:embed="rId2"/>
                          <a:stretch>
                            <a:fillRect l="-59730" t="-37826" r="-108285"/>
                          </a:stretch>
                        </a:blipFill>
                      </a:tcPr>
                    </a:tc>
                    <a:tc>
                      <a:txBody>
                        <a:bodyPr/>
                        <a:lstStyle/>
                        <a:p>
                          <a:endParaRPr lang="en-US"/>
                        </a:p>
                      </a:txBody>
                      <a:tcPr>
                        <a:blipFill rotWithShape="1">
                          <a:blip r:embed="rId2"/>
                          <a:stretch>
                            <a:fillRect l="-147772" t="-37826" r="-17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4253410817"/>
                  </p:ext>
                </p:extLst>
              </p:nvPr>
            </p:nvGraphicFramePr>
            <p:xfrm>
              <a:off x="465162" y="1120093"/>
              <a:ext cx="8525490" cy="457200"/>
            </p:xfrm>
            <a:graphic>
              <a:graphicData uri="http://schemas.openxmlformats.org/drawingml/2006/table">
                <a:tbl>
                  <a:tblPr firstRow="1" bandRow="1">
                    <a:tableStyleId>{5C22544A-7EE6-4342-B048-85BDC9FD1C3A}</a:tableStyleId>
                  </a:tblPr>
                  <a:tblGrid>
                    <a:gridCol w="8525490"/>
                  </a:tblGrid>
                  <a:tr h="370840">
                    <a:tc>
                      <a:txBody>
                        <a:bodyPr/>
                        <a:lstStyle/>
                        <a:p>
                          <a:pPr algn="ctr"/>
                          <a:r>
                            <a:rPr lang="en-US" sz="2400" dirty="0" smtClean="0">
                              <a:solidFill>
                                <a:schemeClr val="tx1"/>
                              </a:solidFill>
                            </a:rPr>
                            <a:t>Approximating</a:t>
                          </a:r>
                          <a:r>
                            <a:rPr lang="en-US" sz="2400" baseline="0" dirty="0" smtClean="0">
                              <a:solidFill>
                                <a:schemeClr val="tx1"/>
                              </a:solidFill>
                            </a:rPr>
                            <a:t> </a:t>
                          </a:r>
                          <a14:m>
                            <m:oMath xmlns:m="http://schemas.openxmlformats.org/officeDocument/2006/math">
                              <m:sSub>
                                <m:sSubPr>
                                  <m:ctrlPr>
                                    <a:rPr lang="en-US" sz="2400" b="1" i="1" baseline="0" dirty="0" smtClean="0">
                                      <a:solidFill>
                                        <a:schemeClr val="tx1"/>
                                      </a:solidFill>
                                      <a:latin typeface="Cambria Math"/>
                                    </a:rPr>
                                  </m:ctrlPr>
                                </m:sSubPr>
                                <m:e>
                                  <m:r>
                                    <a:rPr lang="en-US" sz="2400" b="1" i="1" baseline="0" dirty="0" smtClean="0">
                                      <a:solidFill>
                                        <a:schemeClr val="tx1"/>
                                      </a:solidFill>
                                      <a:latin typeface="Cambria Math" panose="02040503050406030204" pitchFamily="18" charset="0"/>
                                    </a:rPr>
                                    <m:t>𝑳</m:t>
                                  </m:r>
                                </m:e>
                                <m:sub>
                                  <m:r>
                                    <a:rPr lang="en-US" sz="2400" b="1" i="1" baseline="0" dirty="0" smtClean="0">
                                      <a:solidFill>
                                        <a:schemeClr val="tx1"/>
                                      </a:solidFill>
                                      <a:latin typeface="Cambria Math" panose="02040503050406030204" pitchFamily="18" charset="0"/>
                                    </a:rPr>
                                    <m:t>𝟏</m:t>
                                  </m:r>
                                </m:sub>
                              </m:sSub>
                            </m:oMath>
                          </a14:m>
                          <a:r>
                            <a:rPr lang="en-US" sz="2400" baseline="0" dirty="0" smtClean="0">
                              <a:solidFill>
                                <a:schemeClr val="tx1"/>
                              </a:solidFill>
                            </a:rPr>
                            <a:t>-distance to monotonicity </a:t>
                          </a:r>
                          <a14:m>
                            <m:oMath xmlns:m="http://schemas.openxmlformats.org/officeDocument/2006/math">
                              <m:r>
                                <a:rPr lang="en-US" sz="2400" b="1" i="1" baseline="0" smtClean="0">
                                  <a:solidFill>
                                    <a:schemeClr val="tx1"/>
                                  </a:solidFill>
                                  <a:latin typeface="Cambria Math" panose="02040503050406030204" pitchFamily="18" charset="0"/>
                                </a:rPr>
                                <m:t>±</m:t>
                              </m:r>
                              <m:r>
                                <a:rPr lang="en-US" sz="2400" b="1" i="1" baseline="0" smtClean="0">
                                  <a:solidFill>
                                    <a:schemeClr val="tx1"/>
                                  </a:solidFill>
                                  <a:latin typeface="Cambria Math" panose="02040503050406030204" pitchFamily="18" charset="0"/>
                                </a:rPr>
                                <m:t>𝜹</m:t>
                              </m:r>
                              <m:r>
                                <a:rPr lang="en-US" sz="2400" b="1" i="1" baseline="0" smtClean="0">
                                  <a:solidFill>
                                    <a:schemeClr val="tx1"/>
                                  </a:solidFill>
                                  <a:latin typeface="Cambria Math" panose="02040503050406030204" pitchFamily="18" charset="0"/>
                                </a:rPr>
                                <m:t> </m:t>
                              </m:r>
                              <m:r>
                                <a:rPr lang="en-US" sz="2400" b="1" i="1" baseline="0" smtClean="0">
                                  <a:solidFill>
                                    <a:schemeClr val="tx1"/>
                                  </a:solidFill>
                                  <a:latin typeface="Cambria Math" panose="02040503050406030204" pitchFamily="18" charset="0"/>
                                </a:rPr>
                                <m:t>𝒘</m:t>
                              </m:r>
                              <m:r>
                                <a:rPr lang="en-US" sz="2400" b="1" i="1" baseline="0" smtClean="0">
                                  <a:solidFill>
                                    <a:schemeClr val="tx1"/>
                                  </a:solidFill>
                                  <a:latin typeface="Cambria Math" panose="02040503050406030204" pitchFamily="18" charset="0"/>
                                </a:rPr>
                                <m:t>.</m:t>
                              </m:r>
                              <m:r>
                                <a:rPr lang="en-US" sz="2400" b="1" i="1" baseline="0" smtClean="0">
                                  <a:solidFill>
                                    <a:schemeClr val="tx1"/>
                                  </a:solidFill>
                                  <a:latin typeface="Cambria Math" panose="02040503050406030204" pitchFamily="18" charset="0"/>
                                </a:rPr>
                                <m:t>𝒑</m:t>
                              </m:r>
                              <m:r>
                                <a:rPr lang="en-US" sz="2400" b="1" i="1" baseline="0" smtClean="0">
                                  <a:solidFill>
                                    <a:schemeClr val="tx1"/>
                                  </a:solidFill>
                                  <a:latin typeface="Cambria Math" panose="02040503050406030204" pitchFamily="18" charset="0"/>
                                </a:rPr>
                                <m:t>. ≥</m:t>
                              </m:r>
                              <m:r>
                                <a:rPr lang="en-US" sz="2400" b="1" i="1" baseline="0" smtClean="0">
                                  <a:solidFill>
                                    <a:schemeClr val="tx1"/>
                                  </a:solidFill>
                                  <a:latin typeface="Cambria Math" panose="02040503050406030204" pitchFamily="18" charset="0"/>
                                </a:rPr>
                                <m:t>𝟐</m:t>
                              </m:r>
                              <m:r>
                                <a:rPr lang="en-US" sz="2400" b="1" i="1" baseline="0" smtClean="0">
                                  <a:solidFill>
                                    <a:schemeClr val="tx1"/>
                                  </a:solidFill>
                                  <a:latin typeface="Cambria Math" panose="02040503050406030204" pitchFamily="18" charset="0"/>
                                </a:rPr>
                                <m:t>/</m:t>
                              </m:r>
                              <m:r>
                                <a:rPr lang="en-US" sz="2400" b="1" i="1" baseline="0" smtClean="0">
                                  <a:solidFill>
                                    <a:schemeClr val="tx1"/>
                                  </a:solidFill>
                                  <a:latin typeface="Cambria Math" panose="02040503050406030204" pitchFamily="18" charset="0"/>
                                </a:rPr>
                                <m:t>𝟑</m:t>
                              </m:r>
                            </m:oMath>
                          </a14:m>
                          <a:endParaRPr lang="en-US"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797114879"/>
                  </p:ext>
                </p:extLst>
              </p:nvPr>
            </p:nvGraphicFramePr>
            <p:xfrm>
              <a:off x="465162" y="1120093"/>
              <a:ext cx="8525490" cy="457200"/>
            </p:xfrm>
            <a:graphic>
              <a:graphicData uri="http://schemas.openxmlformats.org/drawingml/2006/table">
                <a:tbl>
                  <a:tblPr firstRow="1" bandRow="1">
                    <a:tableStyleId>{5C22544A-7EE6-4342-B048-85BDC9FD1C3A}</a:tableStyleId>
                  </a:tblPr>
                  <a:tblGrid>
                    <a:gridCol w="8525490"/>
                  </a:tblGrid>
                  <a:tr h="457200">
                    <a:tc>
                      <a:txBody>
                        <a:bodyPr/>
                        <a:lstStyle/>
                        <a:p>
                          <a:endParaRPr lang="en-US"/>
                        </a:p>
                      </a:txBody>
                      <a:tcPr>
                        <a:blipFill rotWithShape="0">
                          <a:blip r:embed="rId3"/>
                          <a:stretch>
                            <a:fillRect l="-71" t="-9211" r="-357" b="-30263"/>
                          </a:stretch>
                        </a:blipFill>
                      </a:tcPr>
                    </a:tc>
                  </a:tr>
                </a:tbl>
              </a:graphicData>
            </a:graphic>
          </p:graphicFrame>
        </mc:Fallback>
      </mc:AlternateContent>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533400" y="3843130"/>
                <a:ext cx="8382000" cy="2938670"/>
              </a:xfrm>
            </p:spPr>
            <p:txBody>
              <a:bodyPr>
                <a:normAutofit fontScale="70000" lnSpcReduction="20000"/>
              </a:bodyPr>
              <a:lstStyle/>
              <a:p>
                <a:r>
                  <a:rPr lang="en-US" sz="3400" dirty="0" err="1" smtClean="0"/>
                  <a:t>Sublinear</a:t>
                </a:r>
                <a:r>
                  <a:rPr lang="en-US" sz="3400" dirty="0" smtClean="0"/>
                  <a:t> algorithm for isotonic regression</a:t>
                </a:r>
              </a:p>
              <a:p>
                <a:r>
                  <a:rPr lang="en-US" sz="3400" dirty="0" smtClean="0"/>
                  <a:t>Time complexity of tolerant </a:t>
                </a:r>
                <a14:m>
                  <m:oMath xmlns:m="http://schemas.openxmlformats.org/officeDocument/2006/math">
                    <m:sSub>
                      <m:sSubPr>
                        <m:ctrlPr>
                          <a:rPr lang="en-US" sz="3400" b="0" i="1" smtClean="0">
                            <a:latin typeface="Cambria Math"/>
                          </a:rPr>
                        </m:ctrlPr>
                      </m:sSubPr>
                      <m:e>
                        <m:r>
                          <a:rPr lang="en-US" sz="3400" b="0" i="1" smtClean="0">
                            <a:latin typeface="Cambria Math" panose="02040503050406030204" pitchFamily="18" charset="0"/>
                          </a:rPr>
                          <m:t>𝐿</m:t>
                        </m:r>
                      </m:e>
                      <m:sub>
                        <m:r>
                          <a:rPr lang="en-US" sz="3400" b="0" i="1" smtClean="0">
                            <a:latin typeface="Cambria Math" panose="02040503050406030204" pitchFamily="18" charset="0"/>
                          </a:rPr>
                          <m:t>1</m:t>
                        </m:r>
                      </m:sub>
                    </m:sSub>
                  </m:oMath>
                </a14:m>
                <a:r>
                  <a:rPr lang="en-US" sz="3400" dirty="0" smtClean="0"/>
                  <a:t>-testing for monotonicity is</a:t>
                </a:r>
              </a:p>
              <a:p>
                <a:pPr marL="0" indent="0">
                  <a:buNone/>
                </a:pPr>
                <a14:m>
                  <m:oMathPara xmlns:m="http://schemas.openxmlformats.org/officeDocument/2006/math">
                    <m:oMathParaPr>
                      <m:jc m:val="centerGroup"/>
                    </m:oMathParaPr>
                    <m:oMath xmlns:m="http://schemas.openxmlformats.org/officeDocument/2006/math">
                      <m:r>
                        <m:rPr>
                          <m:sty m:val="p"/>
                        </m:rPr>
                        <a:rPr lang="en-US" sz="3400" b="0" i="0" kern="1200" smtClean="0">
                          <a:solidFill>
                            <a:srgbClr val="000000"/>
                          </a:solidFill>
                          <a:latin typeface="Cambria Math" panose="02040503050406030204" pitchFamily="18" charset="0"/>
                        </a:rPr>
                        <m:t>O</m:t>
                      </m:r>
                      <m:d>
                        <m:dPr>
                          <m:ctrlPr>
                            <a:rPr lang="en-US" sz="3400" i="1" kern="1200">
                              <a:solidFill>
                                <a:srgbClr val="000000"/>
                              </a:solidFill>
                              <a:latin typeface="Cambria Math"/>
                            </a:rPr>
                          </m:ctrlPr>
                        </m:dPr>
                        <m:e>
                          <m:f>
                            <m:fPr>
                              <m:ctrlPr>
                                <a:rPr lang="en-US" sz="3400" b="1" i="1" kern="1200">
                                  <a:solidFill>
                                    <a:srgbClr val="000000"/>
                                  </a:solidFill>
                                  <a:latin typeface="Cambria Math"/>
                                </a:rPr>
                              </m:ctrlPr>
                            </m:fPr>
                            <m:num>
                              <m:sSub>
                                <m:sSubPr>
                                  <m:ctrlPr>
                                    <a:rPr lang="en-US" sz="3400" b="1" i="1" kern="1200" smtClean="0">
                                      <a:solidFill>
                                        <a:srgbClr val="000000"/>
                                      </a:solidFill>
                                      <a:latin typeface="Cambria Math"/>
                                    </a:rPr>
                                  </m:ctrlPr>
                                </m:sSubPr>
                                <m:e>
                                  <m:r>
                                    <a:rPr lang="en-US" sz="3400" b="1" i="1" kern="1200" smtClean="0">
                                      <a:solidFill>
                                        <a:srgbClr val="000000"/>
                                      </a:solidFill>
                                      <a:latin typeface="Cambria Math" panose="02040503050406030204" pitchFamily="18" charset="0"/>
                                    </a:rPr>
                                    <m:t>𝜺</m:t>
                                  </m:r>
                                </m:e>
                                <m:sub>
                                  <m:r>
                                    <a:rPr lang="en-US" sz="3400" b="1" i="1" kern="1200" smtClean="0">
                                      <a:solidFill>
                                        <a:srgbClr val="000000"/>
                                      </a:solidFill>
                                      <a:latin typeface="Cambria Math" panose="02040503050406030204" pitchFamily="18" charset="0"/>
                                    </a:rPr>
                                    <m:t>𝟐</m:t>
                                  </m:r>
                                </m:sub>
                              </m:sSub>
                            </m:num>
                            <m:den>
                              <m:sSup>
                                <m:sSupPr>
                                  <m:ctrlPr>
                                    <a:rPr lang="en-US" sz="3400" b="1" i="1" kern="1200">
                                      <a:solidFill>
                                        <a:srgbClr val="000000"/>
                                      </a:solidFill>
                                      <a:latin typeface="Cambria Math"/>
                                    </a:rPr>
                                  </m:ctrlPr>
                                </m:sSupPr>
                                <m:e>
                                  <m:r>
                                    <a:rPr lang="en-US" sz="3400" b="1" i="1" kern="1200" smtClean="0">
                                      <a:solidFill>
                                        <a:srgbClr val="000000"/>
                                      </a:solidFill>
                                      <a:latin typeface="Cambria Math" panose="02040503050406030204" pitchFamily="18" charset="0"/>
                                    </a:rPr>
                                    <m:t>(</m:t>
                                  </m:r>
                                  <m:sSub>
                                    <m:sSubPr>
                                      <m:ctrlPr>
                                        <a:rPr lang="en-US" sz="3400" b="1" i="1" kern="1200">
                                          <a:solidFill>
                                            <a:srgbClr val="000000"/>
                                          </a:solidFill>
                                          <a:latin typeface="Cambria Math"/>
                                        </a:rPr>
                                      </m:ctrlPr>
                                    </m:sSubPr>
                                    <m:e>
                                      <m:r>
                                        <a:rPr lang="en-US" sz="3400" b="1" i="1" kern="1200">
                                          <a:solidFill>
                                            <a:srgbClr val="000000"/>
                                          </a:solidFill>
                                          <a:latin typeface="Cambria Math" panose="02040503050406030204" pitchFamily="18" charset="0"/>
                                        </a:rPr>
                                        <m:t>𝜺</m:t>
                                      </m:r>
                                    </m:e>
                                    <m:sub>
                                      <m:r>
                                        <a:rPr lang="en-US" sz="3400" b="1" i="1" kern="1200">
                                          <a:solidFill>
                                            <a:srgbClr val="000000"/>
                                          </a:solidFill>
                                          <a:latin typeface="Cambria Math" panose="02040503050406030204" pitchFamily="18" charset="0"/>
                                        </a:rPr>
                                        <m:t>𝟐</m:t>
                                      </m:r>
                                    </m:sub>
                                  </m:sSub>
                                  <m:r>
                                    <a:rPr lang="en-US" sz="3400" b="1" i="1" kern="1200" smtClean="0">
                                      <a:solidFill>
                                        <a:srgbClr val="000000"/>
                                      </a:solidFill>
                                      <a:latin typeface="Cambria Math" panose="02040503050406030204" pitchFamily="18" charset="0"/>
                                    </a:rPr>
                                    <m:t>−</m:t>
                                  </m:r>
                                  <m:sSub>
                                    <m:sSubPr>
                                      <m:ctrlPr>
                                        <a:rPr lang="en-US" sz="3400" b="1" i="1" kern="1200">
                                          <a:solidFill>
                                            <a:srgbClr val="000000"/>
                                          </a:solidFill>
                                          <a:latin typeface="Cambria Math"/>
                                        </a:rPr>
                                      </m:ctrlPr>
                                    </m:sSubPr>
                                    <m:e>
                                      <m:r>
                                        <a:rPr lang="en-US" sz="3400" b="1" i="1" kern="1200">
                                          <a:solidFill>
                                            <a:srgbClr val="000000"/>
                                          </a:solidFill>
                                          <a:latin typeface="Cambria Math" panose="02040503050406030204" pitchFamily="18" charset="0"/>
                                        </a:rPr>
                                        <m:t>𝜺</m:t>
                                      </m:r>
                                    </m:e>
                                    <m:sub>
                                      <m:r>
                                        <a:rPr lang="en-US" sz="3400" b="1" i="1" kern="1200" smtClean="0">
                                          <a:solidFill>
                                            <a:srgbClr val="000000"/>
                                          </a:solidFill>
                                          <a:latin typeface="Cambria Math" panose="02040503050406030204" pitchFamily="18" charset="0"/>
                                        </a:rPr>
                                        <m:t>𝟏</m:t>
                                      </m:r>
                                    </m:sub>
                                  </m:sSub>
                                  <m:r>
                                    <a:rPr lang="en-US" sz="3400" b="1" i="1" kern="1200" smtClean="0">
                                      <a:solidFill>
                                        <a:srgbClr val="000000"/>
                                      </a:solidFill>
                                      <a:latin typeface="Cambria Math" panose="02040503050406030204" pitchFamily="18" charset="0"/>
                                    </a:rPr>
                                    <m:t>)</m:t>
                                  </m:r>
                                </m:e>
                                <m:sup>
                                  <m:r>
                                    <a:rPr lang="en-US" sz="3400" b="1" i="1" kern="1200">
                                      <a:solidFill>
                                        <a:srgbClr val="000000"/>
                                      </a:solidFill>
                                      <a:latin typeface="Cambria Math" panose="02040503050406030204" pitchFamily="18" charset="0"/>
                                    </a:rPr>
                                    <m:t>𝟐</m:t>
                                  </m:r>
                                </m:sup>
                              </m:sSup>
                            </m:den>
                          </m:f>
                        </m:e>
                      </m:d>
                    </m:oMath>
                  </m:oMathPara>
                </a14:m>
                <a:endParaRPr lang="en-US" sz="3400" b="1" kern="1200" dirty="0" smtClean="0">
                  <a:solidFill>
                    <a:srgbClr val="000000"/>
                  </a:solidFill>
                </a:endParaRPr>
              </a:p>
              <a:p>
                <a:pPr lvl="1"/>
                <a:r>
                  <a:rPr lang="en-US" kern="1200" dirty="0" smtClean="0"/>
                  <a:t>Better dependence than what follows from distance </a:t>
                </a:r>
                <a:r>
                  <a:rPr lang="en-US" kern="1200" dirty="0" err="1" smtClean="0"/>
                  <a:t>appoximation</a:t>
                </a:r>
                <a:r>
                  <a:rPr lang="en-US" kern="1200" dirty="0" smtClean="0"/>
                  <a:t> for </a:t>
                </a:r>
                <a14:m>
                  <m:oMath xmlns:m="http://schemas.openxmlformats.org/officeDocument/2006/math">
                    <m:r>
                      <a:rPr lang="en-US" b="0" i="1" kern="1200" smtClean="0">
                        <a:latin typeface="Cambria Math"/>
                      </a:rPr>
                      <m:t> </m:t>
                    </m:r>
                    <m:sSub>
                      <m:sSubPr>
                        <m:ctrlPr>
                          <a:rPr lang="en-US" b="1" i="1" kern="1200" smtClean="0">
                            <a:latin typeface="Cambria Math"/>
                          </a:rPr>
                        </m:ctrlPr>
                      </m:sSubPr>
                      <m:e>
                        <m:r>
                          <a:rPr lang="en-US" b="1" i="1" kern="1200" smtClean="0">
                            <a:latin typeface="Cambria Math"/>
                          </a:rPr>
                          <m:t>𝝐</m:t>
                        </m:r>
                      </m:e>
                      <m:sub>
                        <m:r>
                          <a:rPr lang="en-US" b="1" i="1" kern="1200" smtClean="0">
                            <a:latin typeface="Cambria Math"/>
                          </a:rPr>
                          <m:t>𝟐</m:t>
                        </m:r>
                      </m:sub>
                    </m:sSub>
                    <m:r>
                      <a:rPr lang="en-US" b="0" i="1" kern="1200" smtClean="0">
                        <a:latin typeface="Cambria Math"/>
                      </a:rPr>
                      <m:t>≪1 </m:t>
                    </m:r>
                  </m:oMath>
                </a14:m>
                <a:endParaRPr lang="en-US" kern="1200" dirty="0" smtClean="0"/>
              </a:p>
              <a:p>
                <a:pPr lvl="1"/>
                <a:r>
                  <a:rPr lang="en-US" kern="1200" dirty="0" smtClean="0"/>
                  <a:t>Improves </a:t>
                </a:r>
                <a14:m>
                  <m:oMath xmlns:m="http://schemas.openxmlformats.org/officeDocument/2006/math">
                    <m:acc>
                      <m:accPr>
                        <m:chr m:val="̃"/>
                        <m:ctrlPr>
                          <a:rPr lang="en-US" b="0" i="1" dirty="0" smtClean="0">
                            <a:solidFill>
                              <a:srgbClr val="000000"/>
                            </a:solidFill>
                            <a:latin typeface="Cambria Math"/>
                          </a:rPr>
                        </m:ctrlPr>
                      </m:accPr>
                      <m:e>
                        <m:r>
                          <a:rPr lang="en-US" b="0" i="1" dirty="0" smtClean="0">
                            <a:solidFill>
                              <a:srgbClr val="000000"/>
                            </a:solidFill>
                            <a:latin typeface="Cambria Math"/>
                          </a:rPr>
                          <m:t>𝑂</m:t>
                        </m:r>
                      </m:e>
                    </m:acc>
                    <m:d>
                      <m:dPr>
                        <m:ctrlPr>
                          <a:rPr lang="en-US" i="1">
                            <a:solidFill>
                              <a:srgbClr val="000000"/>
                            </a:solidFill>
                            <a:latin typeface="Cambria Math"/>
                          </a:rPr>
                        </m:ctrlPr>
                      </m:dPr>
                      <m:e>
                        <m:f>
                          <m:fPr>
                            <m:ctrlPr>
                              <a:rPr lang="en-US" b="1" i="1">
                                <a:solidFill>
                                  <a:srgbClr val="000000"/>
                                </a:solidFill>
                                <a:latin typeface="Cambria Math"/>
                              </a:rPr>
                            </m:ctrlPr>
                          </m:fPr>
                          <m:num>
                            <m:r>
                              <a:rPr lang="en-US" b="1" i="1">
                                <a:solidFill>
                                  <a:srgbClr val="000000"/>
                                </a:solidFill>
                                <a:latin typeface="Cambria Math" panose="02040503050406030204" pitchFamily="18" charset="0"/>
                              </a:rPr>
                              <m:t>𝟏</m:t>
                            </m:r>
                          </m:num>
                          <m:den>
                            <m:sSup>
                              <m:sSupPr>
                                <m:ctrlPr>
                                  <a:rPr lang="en-US" b="1" i="1">
                                    <a:solidFill>
                                      <a:srgbClr val="000000"/>
                                    </a:solidFill>
                                    <a:latin typeface="Cambria Math"/>
                                  </a:rPr>
                                </m:ctrlPr>
                              </m:sSupPr>
                              <m:e>
                                <m:r>
                                  <a:rPr lang="en-US" b="1" i="1">
                                    <a:solidFill>
                                      <a:srgbClr val="000000"/>
                                    </a:solidFill>
                                    <a:latin typeface="Cambria Math" panose="02040503050406030204" pitchFamily="18" charset="0"/>
                                  </a:rPr>
                                  <m:t>𝜹</m:t>
                                </m:r>
                              </m:e>
                              <m:sup>
                                <m:r>
                                  <a:rPr lang="en-US" b="1" i="1">
                                    <a:solidFill>
                                      <a:srgbClr val="000000"/>
                                    </a:solidFill>
                                    <a:latin typeface="Cambria Math" panose="02040503050406030204" pitchFamily="18" charset="0"/>
                                  </a:rPr>
                                  <m:t>𝟐</m:t>
                                </m:r>
                              </m:sup>
                            </m:sSup>
                          </m:den>
                        </m:f>
                      </m:e>
                    </m:d>
                    <m:r>
                      <a:rPr lang="en-US" i="1">
                        <a:solidFill>
                          <a:srgbClr val="000000"/>
                        </a:solidFill>
                        <a:latin typeface="Cambria Math" panose="02040503050406030204" pitchFamily="18" charset="0"/>
                      </a:rPr>
                      <m:t> </m:t>
                    </m:r>
                  </m:oMath>
                </a14:m>
                <a:r>
                  <a:rPr lang="en-US" kern="1200" dirty="0" smtClean="0"/>
                  <a:t> adaptive distance approximation of </a:t>
                </a:r>
                <a:r>
                  <a:rPr lang="en-US" kern="1200" dirty="0" smtClean="0">
                    <a:solidFill>
                      <a:srgbClr val="0070C0"/>
                    </a:solidFill>
                  </a:rPr>
                  <a:t>[Fattal</a:t>
                </a:r>
                <a:r>
                  <a:rPr lang="en-US" dirty="0" smtClean="0">
                    <a:solidFill>
                      <a:srgbClr val="0070C0"/>
                    </a:solidFill>
                  </a:rPr>
                  <a:t>,Ron’10] </a:t>
                </a:r>
                <a:r>
                  <a:rPr lang="en-US" dirty="0" smtClean="0"/>
                  <a:t>for Boolean functions</a:t>
                </a:r>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533400" y="3843130"/>
                <a:ext cx="8382000" cy="2938670"/>
              </a:xfrm>
              <a:blipFill rotWithShape="1">
                <a:blip r:embed="rId4"/>
                <a:stretch>
                  <a:fillRect l="-1018" t="-3934" r="-364"/>
                </a:stretch>
              </a:blipFill>
            </p:spPr>
            <p:txBody>
              <a:bodyPr/>
              <a:lstStyle/>
              <a:p>
                <a:r>
                  <a:rPr lang="en-US">
                    <a:noFill/>
                  </a:rPr>
                  <a:t> </a:t>
                </a:r>
              </a:p>
            </p:txBody>
          </p:sp>
        </mc:Fallback>
      </mc:AlternateContent>
    </p:spTree>
    <p:extLst>
      <p:ext uri="{BB962C8B-B14F-4D97-AF65-F5344CB8AC3E}">
        <p14:creationId xmlns:p14="http://schemas.microsoft.com/office/powerpoint/2010/main" val="418775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solidFill>
                      <a:srgbClr val="0070C0"/>
                    </a:solidFill>
                  </a:rPr>
                  <a:t>Distance Approximation </a:t>
                </a:r>
                <a14:m>
                  <m:oMath xmlns:m="http://schemas.openxmlformats.org/officeDocument/2006/math">
                    <m:r>
                      <a:rPr lang="en-US" b="0" i="1" smtClean="0">
                        <a:solidFill>
                          <a:srgbClr val="0070C0"/>
                        </a:solidFill>
                        <a:latin typeface="Cambria Math"/>
                      </a:rPr>
                      <m:t>𝑓</m:t>
                    </m:r>
                    <m:r>
                      <a:rPr lang="en-US" b="0" i="1" smtClean="0">
                        <a:solidFill>
                          <a:srgbClr val="0070C0"/>
                        </a:solidFill>
                        <a:latin typeface="Cambria Math"/>
                      </a:rPr>
                      <m:t>:</m:t>
                    </m:r>
                    <m:d>
                      <m:dPr>
                        <m:begChr m:val="["/>
                        <m:endChr m:val="]"/>
                        <m:ctrlPr>
                          <a:rPr lang="en-US" b="0" i="1" smtClean="0">
                            <a:solidFill>
                              <a:srgbClr val="0070C0"/>
                            </a:solidFill>
                            <a:latin typeface="Cambria Math"/>
                          </a:rPr>
                        </m:ctrlPr>
                      </m:dPr>
                      <m:e>
                        <m:r>
                          <a:rPr lang="en-US" b="0" i="1" smtClean="0">
                            <a:solidFill>
                              <a:srgbClr val="0070C0"/>
                            </a:solidFill>
                            <a:latin typeface="Cambria Math"/>
                          </a:rPr>
                          <m:t>𝑛</m:t>
                        </m:r>
                      </m:e>
                    </m:d>
                    <m:r>
                      <a:rPr lang="en-US" b="0" i="1" smtClean="0">
                        <a:solidFill>
                          <a:srgbClr val="0070C0"/>
                        </a:solidFill>
                        <a:latin typeface="Cambria Math"/>
                      </a:rPr>
                      <m:t>→</m:t>
                    </m:r>
                    <m:d>
                      <m:dPr>
                        <m:begChr m:val="["/>
                        <m:endChr m:val="]"/>
                        <m:ctrlPr>
                          <a:rPr lang="en-US" b="0" i="1" smtClean="0">
                            <a:solidFill>
                              <a:srgbClr val="0070C0"/>
                            </a:solidFill>
                            <a:latin typeface="Cambria Math"/>
                          </a:rPr>
                        </m:ctrlPr>
                      </m:dPr>
                      <m:e>
                        <m:r>
                          <a:rPr lang="en-US" b="0" i="1" smtClean="0">
                            <a:solidFill>
                              <a:srgbClr val="0070C0"/>
                            </a:solidFill>
                            <a:latin typeface="Cambria Math"/>
                          </a:rPr>
                          <m:t>0,1</m:t>
                        </m:r>
                      </m:e>
                    </m:d>
                  </m:oMath>
                </a14:m>
                <a:endParaRPr lang="en-US" dirty="0">
                  <a:solidFill>
                    <a:srgbClr val="0070C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7"/>
                <a:stretch>
                  <a:fillRect l="-2000" b="-31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534400" cy="5029200"/>
              </a:xfrm>
            </p:spPr>
            <p:txBody>
              <a:bodyPr>
                <a:normAutofit/>
              </a:bodyPr>
              <a:lstStyle/>
              <a:p>
                <a:pPr marL="0" indent="0">
                  <a:buNone/>
                </a:pPr>
                <a:r>
                  <a:rPr lang="en-US" sz="2800" b="1" dirty="0" smtClean="0">
                    <a:latin typeface="Cambria Math"/>
                  </a:rPr>
                  <a:t>Theorem</a:t>
                </a:r>
                <a:r>
                  <a:rPr lang="en-US" sz="2800" b="0" dirty="0" smtClean="0">
                    <a:latin typeface="Cambria Math"/>
                  </a:rPr>
                  <a:t>: with constant probabilit</a:t>
                </a:r>
                <a:r>
                  <a:rPr lang="en-US" sz="2800" dirty="0" smtClean="0">
                    <a:latin typeface="Cambria Math"/>
                  </a:rPr>
                  <a:t>y over the choice of a random sample </a:t>
                </a:r>
                <a:r>
                  <a:rPr lang="en-US" sz="2800" b="1" dirty="0" smtClean="0">
                    <a:solidFill>
                      <a:srgbClr val="0070C0"/>
                    </a:solidFill>
                    <a:latin typeface="Cambria Math"/>
                  </a:rPr>
                  <a:t>S</a:t>
                </a:r>
                <a:r>
                  <a:rPr lang="en-US" sz="2800" dirty="0" smtClean="0">
                    <a:latin typeface="Cambria Math"/>
                  </a:rPr>
                  <a:t> of size </a:t>
                </a:r>
                <a14:m>
                  <m:oMath xmlns:m="http://schemas.openxmlformats.org/officeDocument/2006/math">
                    <m:r>
                      <m:rPr>
                        <m:sty m:val="p"/>
                      </m:rPr>
                      <a:rPr lang="en-US" sz="2800" b="0" i="0" smtClean="0">
                        <a:latin typeface="Cambria Math"/>
                      </a:rPr>
                      <m:t>O</m:t>
                    </m:r>
                    <m:d>
                      <m:dPr>
                        <m:ctrlPr>
                          <a:rPr lang="en-US" sz="2800" b="0" i="1" smtClean="0">
                            <a:latin typeface="Cambria Math"/>
                          </a:rPr>
                        </m:ctrlPr>
                      </m:dPr>
                      <m:e>
                        <m:f>
                          <m:fPr>
                            <m:ctrlPr>
                              <a:rPr lang="en-US" sz="2800" b="0" i="1" smtClean="0">
                                <a:latin typeface="Cambria Math"/>
                              </a:rPr>
                            </m:ctrlPr>
                          </m:fPr>
                          <m:num>
                            <m:r>
                              <a:rPr lang="en-US" sz="2800" b="0" i="1" smtClean="0">
                                <a:latin typeface="Cambria Math"/>
                              </a:rPr>
                              <m:t>1</m:t>
                            </m:r>
                          </m:num>
                          <m:den>
                            <m:sSup>
                              <m:sSupPr>
                                <m:ctrlPr>
                                  <a:rPr lang="en-US" sz="2800" b="0" i="1" smtClean="0">
                                    <a:latin typeface="Cambria Math"/>
                                  </a:rPr>
                                </m:ctrlPr>
                              </m:sSupPr>
                              <m:e>
                                <m:r>
                                  <a:rPr lang="en-US" sz="2800" b="0" i="1" smtClean="0">
                                    <a:latin typeface="Cambria Math"/>
                                  </a:rPr>
                                  <m:t>𝛿</m:t>
                                </m:r>
                              </m:e>
                              <m:sup>
                                <m:r>
                                  <a:rPr lang="en-US" sz="2800" b="0" i="1" smtClean="0">
                                    <a:latin typeface="Cambria Math"/>
                                  </a:rPr>
                                  <m:t>2</m:t>
                                </m:r>
                              </m:sup>
                            </m:sSup>
                          </m:den>
                        </m:f>
                      </m:e>
                    </m:d>
                    <m:r>
                      <a:rPr lang="en-US" sz="2800" b="0" i="1" smtClean="0">
                        <a:latin typeface="Cambria Math"/>
                      </a:rPr>
                      <m:t>:</m:t>
                    </m:r>
                  </m:oMath>
                </a14:m>
                <a:endParaRPr lang="en-US" sz="2800" b="0" dirty="0" smtClean="0">
                  <a:latin typeface="Cambria Math"/>
                </a:endParaRPr>
              </a:p>
              <a:p>
                <a:pPr marL="0" indent="0" algn="ctr">
                  <a:buNone/>
                </a:pPr>
                <a14:m>
                  <m:oMath xmlns:m="http://schemas.openxmlformats.org/officeDocument/2006/math">
                    <m:d>
                      <m:dPr>
                        <m:begChr m:val="|"/>
                        <m:endChr m:val="|"/>
                        <m:ctrlPr>
                          <a:rPr lang="en-US" sz="2800" b="0" i="1" dirty="0" smtClean="0">
                            <a:latin typeface="Cambria Math"/>
                          </a:rPr>
                        </m:ctrlPr>
                      </m:dPr>
                      <m:e>
                        <m:r>
                          <a:rPr lang="en-US" sz="2800" i="1" dirty="0">
                            <a:latin typeface="Cambria Math"/>
                          </a:rPr>
                          <m:t>𝑑𝑖𝑠</m:t>
                        </m:r>
                        <m:sSub>
                          <m:sSubPr>
                            <m:ctrlPr>
                              <a:rPr lang="en-US" sz="2800" i="1" dirty="0">
                                <a:latin typeface="Cambria Math"/>
                              </a:rPr>
                            </m:ctrlPr>
                          </m:sSubPr>
                          <m:e>
                            <m:r>
                              <a:rPr lang="en-US" sz="2800" i="1" dirty="0">
                                <a:latin typeface="Cambria Math"/>
                              </a:rPr>
                              <m:t>𝑡</m:t>
                            </m:r>
                          </m:e>
                          <m:sub>
                            <m:r>
                              <a:rPr lang="en-US" sz="2800" i="1" dirty="0">
                                <a:latin typeface="Cambria Math"/>
                              </a:rPr>
                              <m:t>1</m:t>
                            </m:r>
                          </m:sub>
                        </m:sSub>
                        <m:d>
                          <m:dPr>
                            <m:ctrlPr>
                              <a:rPr lang="en-US" sz="2800" i="1" dirty="0">
                                <a:latin typeface="Cambria Math"/>
                              </a:rPr>
                            </m:ctrlPr>
                          </m:dPr>
                          <m:e>
                            <m:r>
                              <a:rPr lang="en-US" sz="2800" i="1" dirty="0">
                                <a:latin typeface="Cambria Math"/>
                              </a:rPr>
                              <m:t>𝑓</m:t>
                            </m:r>
                            <m:sSub>
                              <m:sSubPr>
                                <m:ctrlPr>
                                  <a:rPr lang="en-US" sz="2800" i="1" dirty="0">
                                    <a:latin typeface="Cambria Math"/>
                                  </a:rPr>
                                </m:ctrlPr>
                              </m:sSubPr>
                              <m:e>
                                <m:d>
                                  <m:dPr>
                                    <m:begChr m:val=""/>
                                    <m:endChr m:val="|"/>
                                    <m:ctrlPr>
                                      <a:rPr lang="en-US" sz="2800" i="1" dirty="0">
                                        <a:latin typeface="Cambria Math"/>
                                      </a:rPr>
                                    </m:ctrlPr>
                                  </m:dPr>
                                  <m:e>
                                    <m:r>
                                      <a:rPr lang="en-US" sz="2800">
                                        <a:latin typeface="Cambria Math"/>
                                      </a:rPr>
                                      <m:t>​</m:t>
                                    </m:r>
                                  </m:e>
                                </m:d>
                              </m:e>
                              <m:sub>
                                <m:r>
                                  <a:rPr lang="en-US" sz="2800" b="1" i="1" dirty="0" smtClean="0">
                                    <a:solidFill>
                                      <a:srgbClr val="0070C0"/>
                                    </a:solidFill>
                                    <a:latin typeface="Cambria Math"/>
                                  </a:rPr>
                                  <m:t>𝑺</m:t>
                                </m:r>
                              </m:sub>
                            </m:sSub>
                            <m:r>
                              <a:rPr lang="en-US" sz="2800" i="1" dirty="0">
                                <a:latin typeface="Cambria Math"/>
                              </a:rPr>
                              <m:t> ,</m:t>
                            </m:r>
                            <m:r>
                              <a:rPr lang="en-US" sz="2800" i="1" dirty="0">
                                <a:latin typeface="Cambria Math"/>
                              </a:rPr>
                              <m:t>𝑀</m:t>
                            </m:r>
                          </m:e>
                        </m:d>
                        <m:r>
                          <a:rPr lang="en-US" sz="2800" b="0" i="1" dirty="0" smtClean="0">
                            <a:latin typeface="Cambria Math"/>
                          </a:rPr>
                          <m:t>−</m:t>
                        </m:r>
                        <m:r>
                          <a:rPr lang="en-US" sz="2800" b="0" i="1" dirty="0" smtClean="0">
                            <a:latin typeface="Cambria Math"/>
                          </a:rPr>
                          <m:t>𝑑𝑖𝑠</m:t>
                        </m:r>
                        <m:sSub>
                          <m:sSubPr>
                            <m:ctrlPr>
                              <a:rPr lang="en-US" sz="2800" b="0" i="1" dirty="0" smtClean="0">
                                <a:latin typeface="Cambria Math"/>
                              </a:rPr>
                            </m:ctrlPr>
                          </m:sSubPr>
                          <m:e>
                            <m:r>
                              <a:rPr lang="en-US" sz="2800" b="0" i="1" dirty="0" smtClean="0">
                                <a:latin typeface="Cambria Math"/>
                              </a:rPr>
                              <m:t>𝑡</m:t>
                            </m:r>
                          </m:e>
                          <m:sub>
                            <m:r>
                              <a:rPr lang="en-US" sz="2800" b="0" i="1" dirty="0" smtClean="0">
                                <a:latin typeface="Cambria Math"/>
                              </a:rPr>
                              <m:t>1</m:t>
                            </m:r>
                          </m:sub>
                        </m:sSub>
                        <m:d>
                          <m:dPr>
                            <m:ctrlPr>
                              <a:rPr lang="en-US" sz="2800" b="0" i="1" dirty="0" smtClean="0">
                                <a:latin typeface="Cambria Math"/>
                              </a:rPr>
                            </m:ctrlPr>
                          </m:dPr>
                          <m:e>
                            <m:r>
                              <a:rPr lang="en-US" sz="2800" b="0" i="1" dirty="0" smtClean="0">
                                <a:latin typeface="Cambria Math"/>
                              </a:rPr>
                              <m:t>𝑓</m:t>
                            </m:r>
                            <m:r>
                              <a:rPr lang="en-US" sz="2800" b="0" i="1" dirty="0" smtClean="0">
                                <a:latin typeface="Cambria Math"/>
                              </a:rPr>
                              <m:t>,</m:t>
                            </m:r>
                            <m:r>
                              <a:rPr lang="en-US" sz="2800" b="0" i="1" dirty="0" smtClean="0">
                                <a:latin typeface="Cambria Math"/>
                              </a:rPr>
                              <m:t>𝑀</m:t>
                            </m:r>
                          </m:e>
                        </m:d>
                      </m:e>
                    </m:d>
                    <m:r>
                      <m:rPr>
                        <m:lit/>
                      </m:rPr>
                      <a:rPr lang="en-US" sz="2800" b="0" i="0" dirty="0" smtClean="0">
                        <a:latin typeface="Cambria Math"/>
                      </a:rPr>
                      <m:t> </m:t>
                    </m:r>
                    <m:r>
                      <a:rPr lang="en-US" sz="2800" b="0" i="0" dirty="0" smtClean="0">
                        <a:latin typeface="Cambria Math"/>
                      </a:rPr>
                      <m:t>&lt;</m:t>
                    </m:r>
                    <m:r>
                      <a:rPr lang="en-US" sz="2800" b="0" i="1" dirty="0" smtClean="0">
                        <a:latin typeface="Cambria Math"/>
                      </a:rPr>
                      <m:t>𝛿</m:t>
                    </m:r>
                  </m:oMath>
                </a14:m>
                <a:r>
                  <a:rPr lang="en-US" sz="2800" dirty="0" smtClean="0"/>
                  <a:t> </a:t>
                </a:r>
              </a:p>
              <a:p>
                <a:r>
                  <a:rPr lang="en-US" sz="2800" dirty="0" smtClean="0">
                    <a:latin typeface="Cambria Math"/>
                  </a:rPr>
                  <a:t>Implies an </a:t>
                </a:r>
                <a14:m>
                  <m:oMath xmlns:m="http://schemas.openxmlformats.org/officeDocument/2006/math">
                    <m:r>
                      <m:rPr>
                        <m:sty m:val="p"/>
                      </m:rPr>
                      <a:rPr lang="en-US" sz="2800" b="0" i="0" dirty="0" smtClean="0">
                        <a:latin typeface="Cambria Math"/>
                      </a:rPr>
                      <m:t>O</m:t>
                    </m:r>
                    <m:d>
                      <m:dPr>
                        <m:ctrlPr>
                          <a:rPr lang="en-US" sz="2800" b="0" i="1" dirty="0" smtClean="0">
                            <a:latin typeface="Cambria Math"/>
                          </a:rPr>
                        </m:ctrlPr>
                      </m:dPr>
                      <m:e>
                        <m:f>
                          <m:fPr>
                            <m:ctrlPr>
                              <a:rPr lang="en-US" sz="2800" i="1" dirty="0">
                                <a:latin typeface="Cambria Math"/>
                              </a:rPr>
                            </m:ctrlPr>
                          </m:fPr>
                          <m:num>
                            <m:r>
                              <a:rPr lang="en-US" sz="2800" i="1" dirty="0">
                                <a:latin typeface="Cambria Math"/>
                              </a:rPr>
                              <m:t>1</m:t>
                            </m:r>
                          </m:num>
                          <m:den>
                            <m:sSup>
                              <m:sSupPr>
                                <m:ctrlPr>
                                  <a:rPr lang="en-US" sz="2800" i="1" dirty="0">
                                    <a:latin typeface="Cambria Math"/>
                                  </a:rPr>
                                </m:ctrlPr>
                              </m:sSupPr>
                              <m:e>
                                <m:d>
                                  <m:dPr>
                                    <m:ctrlPr>
                                      <a:rPr lang="en-US" sz="2800" i="1" dirty="0">
                                        <a:latin typeface="Cambria Math"/>
                                      </a:rPr>
                                    </m:ctrlPr>
                                  </m:dPr>
                                  <m:e>
                                    <m:sSub>
                                      <m:sSubPr>
                                        <m:ctrlPr>
                                          <a:rPr lang="en-US" sz="2800" i="1" dirty="0">
                                            <a:latin typeface="Cambria Math"/>
                                          </a:rPr>
                                        </m:ctrlPr>
                                      </m:sSubPr>
                                      <m:e>
                                        <m:r>
                                          <a:rPr lang="en-US" sz="2800" i="1" dirty="0">
                                            <a:latin typeface="Cambria Math"/>
                                          </a:rPr>
                                          <m:t>𝜖</m:t>
                                        </m:r>
                                      </m:e>
                                      <m:sub>
                                        <m:r>
                                          <a:rPr lang="en-US" sz="2800" i="1" dirty="0">
                                            <a:latin typeface="Cambria Math"/>
                                          </a:rPr>
                                          <m:t>2</m:t>
                                        </m:r>
                                      </m:sub>
                                    </m:sSub>
                                    <m:r>
                                      <a:rPr lang="en-US" sz="2800" i="1" dirty="0">
                                        <a:latin typeface="Cambria Math"/>
                                      </a:rPr>
                                      <m:t>−</m:t>
                                    </m:r>
                                    <m:sSub>
                                      <m:sSubPr>
                                        <m:ctrlPr>
                                          <a:rPr lang="en-US" sz="2800" i="1" dirty="0">
                                            <a:latin typeface="Cambria Math"/>
                                          </a:rPr>
                                        </m:ctrlPr>
                                      </m:sSubPr>
                                      <m:e>
                                        <m:r>
                                          <a:rPr lang="en-US" sz="2800" i="1" dirty="0">
                                            <a:latin typeface="Cambria Math"/>
                                          </a:rPr>
                                          <m:t>𝜖</m:t>
                                        </m:r>
                                      </m:e>
                                      <m:sub>
                                        <m:r>
                                          <a:rPr lang="en-US" sz="2800" i="1" dirty="0">
                                            <a:latin typeface="Cambria Math"/>
                                          </a:rPr>
                                          <m:t>1</m:t>
                                        </m:r>
                                      </m:sub>
                                    </m:sSub>
                                    <m:r>
                                      <a:rPr lang="en-US" sz="2800" i="1" dirty="0">
                                        <a:latin typeface="Cambria Math"/>
                                      </a:rPr>
                                      <m:t> </m:t>
                                    </m:r>
                                  </m:e>
                                </m:d>
                              </m:e>
                              <m:sup>
                                <m:r>
                                  <a:rPr lang="en-US" sz="2800" i="1" dirty="0">
                                    <a:latin typeface="Cambria Math"/>
                                  </a:rPr>
                                  <m:t>2</m:t>
                                </m:r>
                              </m:sup>
                            </m:sSup>
                          </m:den>
                        </m:f>
                      </m:e>
                    </m:d>
                    <m:r>
                      <a:rPr lang="en-US" sz="2800" b="0" i="1" dirty="0" smtClean="0">
                        <a:latin typeface="Cambria Math"/>
                      </a:rPr>
                      <m:t> </m:t>
                    </m:r>
                  </m:oMath>
                </a14:m>
                <a:r>
                  <a:rPr lang="en-US" sz="2800" dirty="0" smtClean="0">
                    <a:latin typeface="Cambria Math"/>
                  </a:rPr>
                  <a:t>tolerant tester by setting </a:t>
                </a:r>
                <a14:m>
                  <m:oMath xmlns:m="http://schemas.openxmlformats.org/officeDocument/2006/math">
                    <m:r>
                      <a:rPr lang="en-US" sz="2800" i="1" dirty="0" smtClean="0">
                        <a:latin typeface="Cambria Math"/>
                      </a:rPr>
                      <m:t>𝛿</m:t>
                    </m:r>
                    <m:r>
                      <a:rPr lang="en-US" sz="2800" b="0" i="1" dirty="0" smtClean="0">
                        <a:latin typeface="Cambria Math"/>
                      </a:rPr>
                      <m:t>=</m:t>
                    </m:r>
                    <m:f>
                      <m:fPr>
                        <m:ctrlPr>
                          <a:rPr lang="en-US" sz="2800" b="0" i="1" dirty="0" smtClean="0">
                            <a:latin typeface="Cambria Math"/>
                          </a:rPr>
                        </m:ctrlPr>
                      </m:fPr>
                      <m:num>
                        <m:d>
                          <m:dPr>
                            <m:ctrlPr>
                              <a:rPr lang="en-US" sz="2800" b="0" i="1" dirty="0" smtClean="0">
                                <a:latin typeface="Cambria Math"/>
                              </a:rPr>
                            </m:ctrlPr>
                          </m:dPr>
                          <m:e>
                            <m:sSub>
                              <m:sSubPr>
                                <m:ctrlPr>
                                  <a:rPr lang="en-US" sz="2800" b="0" i="1" dirty="0" smtClean="0">
                                    <a:latin typeface="Cambria Math"/>
                                  </a:rPr>
                                </m:ctrlPr>
                              </m:sSubPr>
                              <m:e>
                                <m:r>
                                  <a:rPr lang="en-US" sz="2800" b="0" i="1" dirty="0" smtClean="0">
                                    <a:latin typeface="Cambria Math"/>
                                  </a:rPr>
                                  <m:t>𝜖</m:t>
                                </m:r>
                              </m:e>
                              <m:sub>
                                <m:r>
                                  <a:rPr lang="en-US" sz="2800" b="0" i="1" dirty="0" smtClean="0">
                                    <a:latin typeface="Cambria Math"/>
                                  </a:rPr>
                                  <m:t>2</m:t>
                                </m:r>
                              </m:sub>
                            </m:sSub>
                            <m:r>
                              <a:rPr lang="en-US" sz="2800" b="0" i="1" dirty="0" smtClean="0">
                                <a:latin typeface="Cambria Math"/>
                              </a:rPr>
                              <m:t>−</m:t>
                            </m:r>
                            <m:sSub>
                              <m:sSubPr>
                                <m:ctrlPr>
                                  <a:rPr lang="en-US" sz="2800" b="0" i="1" dirty="0" smtClean="0">
                                    <a:latin typeface="Cambria Math"/>
                                  </a:rPr>
                                </m:ctrlPr>
                              </m:sSubPr>
                              <m:e>
                                <m:r>
                                  <a:rPr lang="en-US" sz="2800" b="0" i="1" dirty="0" smtClean="0">
                                    <a:latin typeface="Cambria Math"/>
                                  </a:rPr>
                                  <m:t>𝜖</m:t>
                                </m:r>
                              </m:e>
                              <m:sub>
                                <m:r>
                                  <a:rPr lang="en-US" sz="2800" b="0" i="1" dirty="0" smtClean="0">
                                    <a:latin typeface="Cambria Math"/>
                                  </a:rPr>
                                  <m:t>1</m:t>
                                </m:r>
                              </m:sub>
                            </m:sSub>
                          </m:e>
                        </m:d>
                      </m:num>
                      <m:den>
                        <m:r>
                          <a:rPr lang="en-US" sz="2800" b="0" i="1" dirty="0" smtClean="0">
                            <a:latin typeface="Cambria Math"/>
                          </a:rPr>
                          <m:t>3</m:t>
                        </m:r>
                      </m:den>
                    </m:f>
                  </m:oMath>
                </a14:m>
                <a:endParaRPr lang="en-US" sz="2800" dirty="0" smtClean="0">
                  <a:latin typeface="Cambria Math"/>
                </a:endParaRPr>
              </a:p>
              <a:p>
                <a14:m>
                  <m:oMath xmlns:m="http://schemas.openxmlformats.org/officeDocument/2006/math">
                    <m:r>
                      <a:rPr lang="en-US" sz="2800" i="1">
                        <a:latin typeface="Cambria Math"/>
                      </a:rPr>
                      <m:t>𝑑𝑖𝑠</m:t>
                    </m:r>
                    <m:sSub>
                      <m:sSubPr>
                        <m:ctrlPr>
                          <a:rPr lang="en-US" sz="2800" i="1">
                            <a:latin typeface="Cambria Math"/>
                          </a:rPr>
                        </m:ctrlPr>
                      </m:sSubPr>
                      <m:e>
                        <m:r>
                          <a:rPr lang="en-US" sz="2800" i="1">
                            <a:latin typeface="Cambria Math"/>
                          </a:rPr>
                          <m:t>𝑡</m:t>
                        </m:r>
                      </m:e>
                      <m:sub>
                        <m:r>
                          <a:rPr lang="en-US" sz="2800" i="1">
                            <a:latin typeface="Cambria Math"/>
                          </a:rPr>
                          <m:t>1</m:t>
                        </m:r>
                      </m:sub>
                    </m:sSub>
                    <m:d>
                      <m:dPr>
                        <m:ctrlPr>
                          <a:rPr lang="en-US" sz="2800" i="1">
                            <a:latin typeface="Cambria Math"/>
                          </a:rPr>
                        </m:ctrlPr>
                      </m:dPr>
                      <m:e>
                        <m:r>
                          <a:rPr lang="en-US" sz="2800" b="1" i="1">
                            <a:latin typeface="Cambria Math"/>
                          </a:rPr>
                          <m:t>𝒇</m:t>
                        </m:r>
                        <m:r>
                          <a:rPr lang="en-US" sz="2800" i="1">
                            <a:latin typeface="Cambria Math"/>
                          </a:rPr>
                          <m:t>, </m:t>
                        </m:r>
                        <m:r>
                          <a:rPr lang="en-US" sz="2800" i="1">
                            <a:latin typeface="Cambria Math"/>
                          </a:rPr>
                          <m:t>𝑀</m:t>
                        </m:r>
                      </m:e>
                    </m:d>
                    <m:r>
                      <a:rPr lang="en-US" sz="2800" i="1">
                        <a:latin typeface="Cambria Math"/>
                      </a:rPr>
                      <m:t>=</m:t>
                    </m:r>
                    <m:sSubSup>
                      <m:sSubSupPr>
                        <m:ctrlPr>
                          <a:rPr lang="en-US" sz="2800" i="1">
                            <a:latin typeface="Cambria Math"/>
                          </a:rPr>
                        </m:ctrlPr>
                      </m:sSubSupPr>
                      <m:e>
                        <m:r>
                          <a:rPr lang="en-US" sz="2800" i="1">
                            <a:latin typeface="Cambria Math"/>
                          </a:rPr>
                          <m:t>∫</m:t>
                        </m:r>
                      </m:e>
                      <m:sub>
                        <m:r>
                          <a:rPr lang="en-US" sz="2800" i="1">
                            <a:latin typeface="Cambria Math"/>
                          </a:rPr>
                          <m:t>0</m:t>
                        </m:r>
                      </m:sub>
                      <m:sup>
                        <m:r>
                          <a:rPr lang="en-US" sz="2800" i="1">
                            <a:latin typeface="Cambria Math"/>
                          </a:rPr>
                          <m:t>1</m:t>
                        </m:r>
                      </m:sup>
                    </m:sSubSup>
                    <m:r>
                      <a:rPr lang="en-US" sz="2800" i="1">
                        <a:latin typeface="Cambria Math"/>
                      </a:rPr>
                      <m:t>𝑑𝑖𝑠</m:t>
                    </m:r>
                    <m:sSub>
                      <m:sSubPr>
                        <m:ctrlPr>
                          <a:rPr lang="en-US" sz="2800" i="1">
                            <a:latin typeface="Cambria Math"/>
                          </a:rPr>
                        </m:ctrlPr>
                      </m:sSubPr>
                      <m:e>
                        <m:r>
                          <a:rPr lang="en-US" sz="2800" i="1">
                            <a:latin typeface="Cambria Math"/>
                          </a:rPr>
                          <m:t>𝑡</m:t>
                        </m:r>
                      </m:e>
                      <m:sub>
                        <m:r>
                          <a:rPr lang="en-US" sz="2800" i="1">
                            <a:latin typeface="Cambria Math"/>
                          </a:rPr>
                          <m:t>0</m:t>
                        </m:r>
                      </m:sub>
                    </m:sSub>
                    <m:d>
                      <m:dPr>
                        <m:ctrlPr>
                          <a:rPr lang="en-US" sz="2800" i="1">
                            <a:latin typeface="Cambria Math"/>
                          </a:rPr>
                        </m:ctrlPr>
                      </m:dPr>
                      <m:e>
                        <m:sSub>
                          <m:sSubPr>
                            <m:ctrlPr>
                              <a:rPr lang="en-US" sz="2800" i="1">
                                <a:latin typeface="Cambria Math"/>
                              </a:rPr>
                            </m:ctrlPr>
                          </m:sSubPr>
                          <m:e>
                            <m:r>
                              <a:rPr lang="en-US" sz="2800" b="1" i="1">
                                <a:latin typeface="Cambria Math"/>
                              </a:rPr>
                              <m:t>𝒇</m:t>
                            </m:r>
                          </m:e>
                          <m:sub>
                            <m:r>
                              <a:rPr lang="en-US" sz="2800" b="1" i="1">
                                <a:solidFill>
                                  <a:srgbClr val="FF0000"/>
                                </a:solidFill>
                                <a:latin typeface="Cambria Math"/>
                              </a:rPr>
                              <m:t>𝒚</m:t>
                            </m:r>
                          </m:sub>
                        </m:sSub>
                        <m:r>
                          <a:rPr lang="en-US" sz="2800" i="1">
                            <a:latin typeface="Cambria Math"/>
                          </a:rPr>
                          <m:t>, </m:t>
                        </m:r>
                        <m:r>
                          <a:rPr lang="en-US" sz="2800" i="1">
                            <a:latin typeface="Cambria Math"/>
                          </a:rPr>
                          <m:t>𝑀</m:t>
                        </m:r>
                      </m:e>
                    </m:d>
                    <m:r>
                      <a:rPr lang="en-US" sz="2800" i="1">
                        <a:latin typeface="Cambria Math"/>
                      </a:rPr>
                      <m:t>𝑑</m:t>
                    </m:r>
                    <m:r>
                      <a:rPr lang="en-US" sz="2800" b="1" i="1">
                        <a:solidFill>
                          <a:srgbClr val="FF0000"/>
                        </a:solidFill>
                        <a:latin typeface="Cambria Math"/>
                      </a:rPr>
                      <m:t>𝒚</m:t>
                    </m:r>
                  </m:oMath>
                </a14:m>
                <a:endParaRPr lang="en-US" sz="2800" b="1" dirty="0">
                  <a:solidFill>
                    <a:srgbClr val="FF0000"/>
                  </a:solidFill>
                </a:endParaRPr>
              </a:p>
              <a:p>
                <a:r>
                  <a:rPr lang="en-US" sz="2800" dirty="0"/>
                  <a:t>Suffices:</a:t>
                </a:r>
                <a:r>
                  <a:rPr lang="en-US" sz="2800" dirty="0" smtClean="0"/>
                  <a:t> </a:t>
                </a:r>
                <a14:m>
                  <m:oMath xmlns:m="http://schemas.openxmlformats.org/officeDocument/2006/math">
                    <m:r>
                      <a:rPr lang="en-US" sz="2800" i="1" dirty="0">
                        <a:latin typeface="Cambria Math"/>
                      </a:rPr>
                      <m:t>∀</m:t>
                    </m:r>
                    <m:r>
                      <a:rPr lang="en-US" sz="2800" b="1" i="1" dirty="0">
                        <a:solidFill>
                          <a:srgbClr val="FF0000"/>
                        </a:solidFill>
                        <a:latin typeface="Cambria Math"/>
                      </a:rPr>
                      <m:t>𝒚</m:t>
                    </m:r>
                    <m:r>
                      <a:rPr lang="en-US" sz="2800" i="1" dirty="0">
                        <a:latin typeface="Cambria Math"/>
                      </a:rPr>
                      <m:t>: </m:t>
                    </m:r>
                    <m:d>
                      <m:dPr>
                        <m:begChr m:val="|"/>
                        <m:endChr m:val="|"/>
                        <m:ctrlPr>
                          <a:rPr lang="en-US" sz="2800" i="1" dirty="0">
                            <a:latin typeface="Cambria Math"/>
                          </a:rPr>
                        </m:ctrlPr>
                      </m:dPr>
                      <m:e>
                        <m:r>
                          <a:rPr lang="en-US" sz="2800" i="1" dirty="0">
                            <a:latin typeface="Cambria Math"/>
                          </a:rPr>
                          <m:t>𝑑𝑖𝑠</m:t>
                        </m:r>
                        <m:sSub>
                          <m:sSubPr>
                            <m:ctrlPr>
                              <a:rPr lang="en-US" sz="2800" i="1" dirty="0">
                                <a:latin typeface="Cambria Math"/>
                              </a:rPr>
                            </m:ctrlPr>
                          </m:sSubPr>
                          <m:e>
                            <m:r>
                              <a:rPr lang="en-US" sz="2800" i="1" dirty="0">
                                <a:latin typeface="Cambria Math"/>
                              </a:rPr>
                              <m:t>𝑡</m:t>
                            </m:r>
                          </m:e>
                          <m:sub>
                            <m:r>
                              <a:rPr lang="en-US" sz="2800" i="1" dirty="0">
                                <a:latin typeface="Cambria Math"/>
                              </a:rPr>
                              <m:t>0</m:t>
                            </m:r>
                          </m:sub>
                        </m:sSub>
                        <m:d>
                          <m:dPr>
                            <m:ctrlPr>
                              <a:rPr lang="en-US" sz="2800" i="1" dirty="0">
                                <a:latin typeface="Cambria Math"/>
                              </a:rPr>
                            </m:ctrlPr>
                          </m:dPr>
                          <m:e>
                            <m:sSub>
                              <m:sSubPr>
                                <m:ctrlPr>
                                  <a:rPr lang="en-US" sz="2800" i="1" dirty="0">
                                    <a:latin typeface="Cambria Math"/>
                                  </a:rPr>
                                </m:ctrlPr>
                              </m:sSubPr>
                              <m:e>
                                <m:r>
                                  <a:rPr lang="en-US" sz="2800" b="1" i="1" dirty="0">
                                    <a:latin typeface="Cambria Math"/>
                                  </a:rPr>
                                  <m:t>𝒇</m:t>
                                </m:r>
                              </m:e>
                              <m:sub>
                                <m:r>
                                  <a:rPr lang="en-US" sz="2800" b="1" i="1" dirty="0">
                                    <a:solidFill>
                                      <a:srgbClr val="FF0000"/>
                                    </a:solidFill>
                                    <a:latin typeface="Cambria Math"/>
                                  </a:rPr>
                                  <m:t>𝒚</m:t>
                                </m:r>
                              </m:sub>
                            </m:sSub>
                            <m:sSub>
                              <m:sSubPr>
                                <m:ctrlPr>
                                  <a:rPr lang="en-US" sz="2800" i="1" dirty="0">
                                    <a:latin typeface="Cambria Math"/>
                                  </a:rPr>
                                </m:ctrlPr>
                              </m:sSubPr>
                              <m:e>
                                <m:d>
                                  <m:dPr>
                                    <m:begChr m:val=""/>
                                    <m:endChr m:val="|"/>
                                    <m:ctrlPr>
                                      <a:rPr lang="en-US" sz="2800" i="1" dirty="0">
                                        <a:latin typeface="Cambria Math"/>
                                      </a:rPr>
                                    </m:ctrlPr>
                                  </m:dPr>
                                  <m:e>
                                    <m:r>
                                      <a:rPr lang="en-US" sz="2800">
                                        <a:latin typeface="Cambria Math"/>
                                      </a:rPr>
                                      <m:t>​</m:t>
                                    </m:r>
                                  </m:e>
                                </m:d>
                              </m:e>
                              <m:sub>
                                <m:r>
                                  <a:rPr lang="en-US" sz="2800" b="1" i="1" dirty="0">
                                    <a:solidFill>
                                      <a:srgbClr val="0070C0"/>
                                    </a:solidFill>
                                    <a:latin typeface="Cambria Math"/>
                                  </a:rPr>
                                  <m:t>𝑺</m:t>
                                </m:r>
                              </m:sub>
                            </m:sSub>
                            <m:r>
                              <a:rPr lang="en-US" sz="2800" i="1" dirty="0">
                                <a:latin typeface="Cambria Math"/>
                              </a:rPr>
                              <m:t> ,</m:t>
                            </m:r>
                            <m:r>
                              <a:rPr lang="en-US" sz="2800" i="1" dirty="0">
                                <a:latin typeface="Cambria Math"/>
                              </a:rPr>
                              <m:t>𝑀</m:t>
                            </m:r>
                          </m:e>
                        </m:d>
                        <m:r>
                          <a:rPr lang="en-US" sz="2800" i="1" dirty="0">
                            <a:latin typeface="Cambria Math"/>
                          </a:rPr>
                          <m:t>−</m:t>
                        </m:r>
                        <m:r>
                          <a:rPr lang="en-US" sz="2800" i="1" dirty="0">
                            <a:latin typeface="Cambria Math"/>
                          </a:rPr>
                          <m:t>𝑑𝑖𝑠</m:t>
                        </m:r>
                        <m:sSub>
                          <m:sSubPr>
                            <m:ctrlPr>
                              <a:rPr lang="en-US" sz="2800" i="1" dirty="0">
                                <a:latin typeface="Cambria Math"/>
                              </a:rPr>
                            </m:ctrlPr>
                          </m:sSubPr>
                          <m:e>
                            <m:r>
                              <a:rPr lang="en-US" sz="2800" i="1" dirty="0">
                                <a:latin typeface="Cambria Math"/>
                              </a:rPr>
                              <m:t>𝑡</m:t>
                            </m:r>
                          </m:e>
                          <m:sub>
                            <m:r>
                              <a:rPr lang="en-US" sz="2800" i="1" dirty="0">
                                <a:latin typeface="Cambria Math"/>
                              </a:rPr>
                              <m:t>0</m:t>
                            </m:r>
                          </m:sub>
                        </m:sSub>
                        <m:d>
                          <m:dPr>
                            <m:ctrlPr>
                              <a:rPr lang="en-US" sz="2800" i="1" dirty="0">
                                <a:latin typeface="Cambria Math"/>
                              </a:rPr>
                            </m:ctrlPr>
                          </m:dPr>
                          <m:e>
                            <m:sSub>
                              <m:sSubPr>
                                <m:ctrlPr>
                                  <a:rPr lang="en-US" sz="2800" i="1" dirty="0">
                                    <a:latin typeface="Cambria Math"/>
                                  </a:rPr>
                                </m:ctrlPr>
                              </m:sSubPr>
                              <m:e>
                                <m:r>
                                  <a:rPr lang="en-US" sz="2800" b="1" i="1" dirty="0">
                                    <a:latin typeface="Cambria Math"/>
                                  </a:rPr>
                                  <m:t>𝒇</m:t>
                                </m:r>
                              </m:e>
                              <m:sub>
                                <m:r>
                                  <a:rPr lang="en-US" sz="2800" b="1" i="1" dirty="0">
                                    <a:solidFill>
                                      <a:srgbClr val="FF0000"/>
                                    </a:solidFill>
                                    <a:latin typeface="Cambria Math"/>
                                  </a:rPr>
                                  <m:t>𝒚</m:t>
                                </m:r>
                              </m:sub>
                            </m:sSub>
                            <m:r>
                              <a:rPr lang="en-US" sz="2800" i="1" dirty="0">
                                <a:latin typeface="Cambria Math"/>
                              </a:rPr>
                              <m:t>,</m:t>
                            </m:r>
                            <m:r>
                              <a:rPr lang="en-US" sz="2800" i="1" dirty="0">
                                <a:latin typeface="Cambria Math"/>
                              </a:rPr>
                              <m:t>𝑀</m:t>
                            </m:r>
                          </m:e>
                        </m:d>
                      </m:e>
                    </m:d>
                    <m:r>
                      <m:rPr>
                        <m:lit/>
                      </m:rPr>
                      <a:rPr lang="en-US" sz="2800" dirty="0">
                        <a:latin typeface="Cambria Math"/>
                      </a:rPr>
                      <m:t> </m:t>
                    </m:r>
                    <m:r>
                      <a:rPr lang="en-US" sz="2800" dirty="0">
                        <a:latin typeface="Cambria Math"/>
                      </a:rPr>
                      <m:t>&lt;</m:t>
                    </m:r>
                    <m:r>
                      <a:rPr lang="en-US" sz="2800" i="1" dirty="0">
                        <a:latin typeface="Cambria Math"/>
                      </a:rPr>
                      <m:t>𝛿</m:t>
                    </m:r>
                  </m:oMath>
                </a14:m>
                <a:r>
                  <a:rPr lang="en-US" sz="2800" dirty="0"/>
                  <a:t> </a:t>
                </a:r>
                <a:endParaRPr lang="en-US" sz="2800" dirty="0" smtClean="0"/>
              </a:p>
              <a:p>
                <a:r>
                  <a:rPr lang="en-US" sz="2800" dirty="0" smtClean="0"/>
                  <a:t>Improves previous </a:t>
                </a:r>
                <a14:m>
                  <m:oMath xmlns:m="http://schemas.openxmlformats.org/officeDocument/2006/math">
                    <m:acc>
                      <m:accPr>
                        <m:chr m:val="̃"/>
                        <m:ctrlPr>
                          <a:rPr lang="en-US" sz="2800" i="1" smtClean="0">
                            <a:latin typeface="Cambria Math"/>
                          </a:rPr>
                        </m:ctrlPr>
                      </m:accPr>
                      <m:e>
                        <m:r>
                          <a:rPr lang="en-US" sz="2800" b="0" i="1" smtClean="0">
                            <a:latin typeface="Cambria Math"/>
                          </a:rPr>
                          <m:t>𝑂</m:t>
                        </m:r>
                      </m:e>
                    </m:acc>
                    <m:r>
                      <a:rPr lang="en-US" sz="2800" b="0" i="1" dirty="0" smtClean="0">
                        <a:latin typeface="Cambria Math"/>
                      </a:rPr>
                      <m:t>(1/</m:t>
                    </m:r>
                    <m:sSup>
                      <m:sSupPr>
                        <m:ctrlPr>
                          <a:rPr lang="en-US" sz="2800" b="0" i="1" dirty="0" smtClean="0">
                            <a:latin typeface="Cambria Math"/>
                          </a:rPr>
                        </m:ctrlPr>
                      </m:sSupPr>
                      <m:e>
                        <m:r>
                          <a:rPr lang="en-US" sz="2800" b="0" i="1" dirty="0" smtClean="0">
                            <a:latin typeface="Cambria Math"/>
                          </a:rPr>
                          <m:t>𝛿</m:t>
                        </m:r>
                      </m:e>
                      <m:sup>
                        <m:r>
                          <a:rPr lang="en-US" sz="2800" b="0" i="1" dirty="0" smtClean="0">
                            <a:latin typeface="Cambria Math"/>
                          </a:rPr>
                          <m:t>2</m:t>
                        </m:r>
                      </m:sup>
                    </m:sSup>
                    <m:r>
                      <a:rPr lang="en-US" sz="2800" b="0" i="1" dirty="0" smtClean="0">
                        <a:latin typeface="Cambria Math"/>
                      </a:rPr>
                      <m:t>)</m:t>
                    </m:r>
                  </m:oMath>
                </a14:m>
                <a:r>
                  <a:rPr lang="en-US" sz="2800" dirty="0" smtClean="0"/>
                  <a:t> algorithm </a:t>
                </a:r>
                <a:r>
                  <a:rPr lang="en-US" sz="2800" dirty="0" smtClean="0">
                    <a:solidFill>
                      <a:srgbClr val="0070C0"/>
                    </a:solidFill>
                  </a:rPr>
                  <a:t>[</a:t>
                </a:r>
                <a:r>
                  <a:rPr lang="en-US" sz="2800" dirty="0" err="1" smtClean="0">
                    <a:solidFill>
                      <a:srgbClr val="0070C0"/>
                    </a:solidFill>
                  </a:rPr>
                  <a:t>Fattal</a:t>
                </a:r>
                <a:r>
                  <a:rPr lang="en-US" sz="2800" dirty="0" smtClean="0">
                    <a:solidFill>
                      <a:srgbClr val="0070C0"/>
                    </a:solidFill>
                  </a:rPr>
                  <a:t>, Ron’10]</a:t>
                </a:r>
                <a:endParaRPr lang="en-US" sz="2800" dirty="0">
                  <a:solidFill>
                    <a:srgbClr val="0070C0"/>
                  </a:solidFill>
                </a:endParaRPr>
              </a:p>
              <a:p>
                <a:pPr marL="0" indent="0">
                  <a:buNone/>
                </a:pPr>
                <a:endParaRPr lang="en-US" sz="2800" dirty="0"/>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534400" cy="5029200"/>
              </a:xfrm>
              <a:blipFill rotWithShape="1">
                <a:blip r:embed="rId8"/>
                <a:stretch>
                  <a:fillRect l="-1429" t="-1212" b="-1455"/>
                </a:stretch>
              </a:blipFill>
            </p:spPr>
            <p:txBody>
              <a:bodyPr/>
              <a:lstStyle/>
              <a:p>
                <a:r>
                  <a:rPr lang="en-US">
                    <a:noFill/>
                  </a:rPr>
                  <a:t> </a:t>
                </a:r>
              </a:p>
            </p:txBody>
          </p:sp>
        </mc:Fallback>
      </mc:AlternateContent>
    </p:spTree>
    <p:extLst>
      <p:ext uri="{BB962C8B-B14F-4D97-AF65-F5344CB8AC3E}">
        <p14:creationId xmlns:p14="http://schemas.microsoft.com/office/powerpoint/2010/main" val="63830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Distance Approximation</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normAutofit lnSpcReduction="10000"/>
              </a:bodyPr>
              <a:lstStyle/>
              <a:p>
                <a:pPr marL="0" indent="0">
                  <a:buNone/>
                </a:pPr>
                <a:r>
                  <a:rPr lang="en-US" sz="2800" dirty="0" smtClean="0">
                    <a:latin typeface="Cambria Math"/>
                  </a:rPr>
                  <a:t>For </a:t>
                </a:r>
                <a14:m>
                  <m:oMath xmlns:m="http://schemas.openxmlformats.org/officeDocument/2006/math">
                    <m:r>
                      <a:rPr lang="en-US" sz="2800" b="1" i="1" smtClean="0">
                        <a:latin typeface="Cambria Math"/>
                      </a:rPr>
                      <m:t>𝒇</m:t>
                    </m:r>
                    <m:r>
                      <a:rPr lang="en-US" sz="2800" b="0" i="1" smtClean="0">
                        <a:latin typeface="Cambria Math"/>
                      </a:rPr>
                      <m:t>:[</m:t>
                    </m:r>
                    <m:r>
                      <a:rPr lang="en-US" sz="2800" b="0" i="1" smtClean="0">
                        <a:latin typeface="Cambria Math"/>
                      </a:rPr>
                      <m:t>𝑛</m:t>
                    </m:r>
                    <m:r>
                      <a:rPr lang="en-US" sz="2800" b="0" i="1" smtClean="0">
                        <a:latin typeface="Cambria Math"/>
                      </a:rPr>
                      <m:t>]→</m:t>
                    </m:r>
                    <m:d>
                      <m:dPr>
                        <m:begChr m:val="{"/>
                        <m:endChr m:val="}"/>
                        <m:ctrlPr>
                          <a:rPr lang="en-US" sz="2800" b="0" i="1" smtClean="0">
                            <a:latin typeface="Cambria Math"/>
                          </a:rPr>
                        </m:ctrlPr>
                      </m:dPr>
                      <m:e>
                        <m:r>
                          <a:rPr lang="en-US" sz="2800" b="0" i="1" smtClean="0">
                            <a:latin typeface="Cambria Math"/>
                          </a:rPr>
                          <m:t>0,1</m:t>
                        </m:r>
                      </m:e>
                    </m:d>
                  </m:oMath>
                </a14:m>
                <a:r>
                  <a:rPr lang="en-US" sz="2800" b="0" dirty="0" smtClean="0">
                    <a:latin typeface="Cambria Math"/>
                  </a:rPr>
                  <a:t> violation graph </a:t>
                </a:r>
                <a14:m>
                  <m:oMath xmlns:m="http://schemas.openxmlformats.org/officeDocument/2006/math">
                    <m:sSub>
                      <m:sSubPr>
                        <m:ctrlPr>
                          <a:rPr lang="en-US" sz="2800" b="1" i="1" dirty="0" smtClean="0">
                            <a:latin typeface="Cambria Math"/>
                          </a:rPr>
                        </m:ctrlPr>
                      </m:sSubPr>
                      <m:e>
                        <m:r>
                          <a:rPr lang="en-US" sz="2800" b="1" i="1" dirty="0" smtClean="0">
                            <a:latin typeface="Cambria Math"/>
                          </a:rPr>
                          <m:t>𝑮</m:t>
                        </m:r>
                      </m:e>
                      <m:sub>
                        <m:r>
                          <a:rPr lang="en-US" sz="2800" b="1" i="1" dirty="0" smtClean="0">
                            <a:latin typeface="Cambria Math"/>
                          </a:rPr>
                          <m:t>𝒇</m:t>
                        </m:r>
                      </m:sub>
                    </m:sSub>
                    <m:d>
                      <m:dPr>
                        <m:ctrlPr>
                          <a:rPr lang="en-US" sz="2800" b="0" i="1" dirty="0" smtClean="0">
                            <a:latin typeface="Cambria Math"/>
                          </a:rPr>
                        </m:ctrlPr>
                      </m:dPr>
                      <m:e>
                        <m:d>
                          <m:dPr>
                            <m:begChr m:val="["/>
                            <m:endChr m:val="]"/>
                            <m:ctrlPr>
                              <a:rPr lang="en-US" sz="2800" b="0" i="1" dirty="0" smtClean="0">
                                <a:latin typeface="Cambria Math"/>
                              </a:rPr>
                            </m:ctrlPr>
                          </m:dPr>
                          <m:e>
                            <m:r>
                              <a:rPr lang="en-US" sz="2800" b="0" i="1" dirty="0" smtClean="0">
                                <a:latin typeface="Cambria Math"/>
                              </a:rPr>
                              <m:t>𝑛</m:t>
                            </m:r>
                          </m:e>
                        </m:d>
                        <m:r>
                          <a:rPr lang="en-US" sz="2800" b="0" i="1" dirty="0" smtClean="0">
                            <a:latin typeface="Cambria Math"/>
                          </a:rPr>
                          <m:t>, </m:t>
                        </m:r>
                        <m:r>
                          <a:rPr lang="en-US" sz="2800" b="0" i="1" dirty="0" smtClean="0">
                            <a:latin typeface="Cambria Math"/>
                          </a:rPr>
                          <m:t>𝐸</m:t>
                        </m:r>
                      </m:e>
                    </m:d>
                    <m:r>
                      <a:rPr lang="en-US" sz="2800" b="0" i="0" dirty="0" smtClean="0">
                        <a:latin typeface="Cambria Math"/>
                      </a:rPr>
                      <m:t>:</m:t>
                    </m:r>
                  </m:oMath>
                </a14:m>
                <a:r>
                  <a:rPr lang="en-US" sz="2800" b="0" dirty="0" smtClean="0">
                    <a:latin typeface="Cambria Math"/>
                  </a:rPr>
                  <a:t> </a:t>
                </a:r>
              </a:p>
              <a:p>
                <a:pPr marL="0" indent="0" algn="ctr">
                  <a:buNone/>
                </a:pPr>
                <a:r>
                  <a:rPr lang="en-US" sz="2800" b="0" dirty="0" smtClean="0">
                    <a:latin typeface="Cambria Math"/>
                  </a:rPr>
                  <a:t>edge </a:t>
                </a:r>
                <a14:m>
                  <m:oMath xmlns:m="http://schemas.openxmlformats.org/officeDocument/2006/math">
                    <m:r>
                      <a:rPr lang="en-US" sz="2800" b="0" i="1" dirty="0" smtClean="0">
                        <a:latin typeface="Cambria Math"/>
                      </a:rPr>
                      <m:t>(</m:t>
                    </m:r>
                    <m:sSub>
                      <m:sSubPr>
                        <m:ctrlPr>
                          <a:rPr lang="en-US" sz="2800" b="0" i="1" dirty="0" smtClean="0">
                            <a:latin typeface="Cambria Math"/>
                          </a:rPr>
                        </m:ctrlPr>
                      </m:sSubPr>
                      <m:e>
                        <m:r>
                          <a:rPr lang="en-US" sz="2800" b="0" i="1" dirty="0" err="1" smtClean="0">
                            <a:latin typeface="Cambria Math"/>
                          </a:rPr>
                          <m:t>𝑥</m:t>
                        </m:r>
                      </m:e>
                      <m:sub>
                        <m:r>
                          <a:rPr lang="en-US" sz="2800" b="0" i="1" dirty="0" smtClean="0">
                            <a:latin typeface="Cambria Math"/>
                          </a:rPr>
                          <m:t>1</m:t>
                        </m:r>
                      </m:sub>
                    </m:sSub>
                    <m:r>
                      <a:rPr lang="en-US" sz="2800" b="0" i="1" dirty="0" err="1" smtClean="0">
                        <a:latin typeface="Cambria Math"/>
                      </a:rPr>
                      <m:t>,</m:t>
                    </m:r>
                    <m:sSub>
                      <m:sSubPr>
                        <m:ctrlPr>
                          <a:rPr lang="en-US" sz="2800" b="0" i="1" dirty="0" smtClean="0">
                            <a:latin typeface="Cambria Math"/>
                          </a:rPr>
                        </m:ctrlPr>
                      </m:sSubPr>
                      <m:e>
                        <m:r>
                          <a:rPr lang="en-US" sz="2800" b="0" i="1" dirty="0" smtClean="0">
                            <a:latin typeface="Cambria Math"/>
                          </a:rPr>
                          <m:t>𝑥</m:t>
                        </m:r>
                      </m:e>
                      <m:sub>
                        <m:r>
                          <a:rPr lang="en-US" sz="2800" b="0" i="1" dirty="0" smtClean="0">
                            <a:latin typeface="Cambria Math"/>
                          </a:rPr>
                          <m:t>2</m:t>
                        </m:r>
                      </m:sub>
                    </m:sSub>
                    <m:r>
                      <a:rPr lang="en-US" sz="2800" b="0" i="1" dirty="0" smtClean="0">
                        <a:latin typeface="Cambria Math"/>
                      </a:rPr>
                      <m:t>)</m:t>
                    </m:r>
                  </m:oMath>
                </a14:m>
                <a:r>
                  <a:rPr lang="en-US" sz="2800" b="0" dirty="0" smtClean="0">
                    <a:latin typeface="Cambria Math"/>
                  </a:rPr>
                  <a:t> if </a:t>
                </a:r>
                <a14:m>
                  <m:oMath xmlns:m="http://schemas.openxmlformats.org/officeDocument/2006/math">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 </m:t>
                    </m:r>
                    <m:r>
                      <a:rPr lang="en-US" sz="2800" b="0" i="1" smtClean="0">
                        <a:latin typeface="Cambria Math"/>
                      </a:rPr>
                      <m:t>𝑓</m:t>
                    </m:r>
                    <m:d>
                      <m:dPr>
                        <m:ctrlPr>
                          <a:rPr lang="en-US" sz="2800" b="0" i="1" smtClean="0">
                            <a:latin typeface="Cambria Math"/>
                          </a:rPr>
                        </m:ctrlPr>
                      </m:dPr>
                      <m:e>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e>
                    </m:d>
                    <m:r>
                      <a:rPr lang="en-US" sz="2800" b="0" i="1" smtClean="0">
                        <a:latin typeface="Cambria Math"/>
                      </a:rPr>
                      <m:t>=1, </m:t>
                    </m:r>
                    <m:r>
                      <a:rPr lang="en-US" sz="2800" b="0" i="1" smtClean="0">
                        <a:latin typeface="Cambria Math"/>
                      </a:rPr>
                      <m:t>𝑓</m:t>
                    </m:r>
                    <m:d>
                      <m:dPr>
                        <m:ctrlPr>
                          <a:rPr lang="en-US" sz="2800" b="0" i="1" smtClean="0">
                            <a:latin typeface="Cambria Math"/>
                          </a:rPr>
                        </m:ctrlPr>
                      </m:dPr>
                      <m:e>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e>
                    </m:d>
                    <m:r>
                      <a:rPr lang="en-US" sz="2800" b="0" i="1" smtClean="0">
                        <a:latin typeface="Cambria Math"/>
                      </a:rPr>
                      <m:t>=0</m:t>
                    </m:r>
                  </m:oMath>
                </a14:m>
                <a:endParaRPr lang="en-US" sz="2800" b="0" dirty="0" smtClean="0">
                  <a:latin typeface="Cambria Math"/>
                </a:endParaRPr>
              </a:p>
              <a:p>
                <a:pPr marL="0" indent="0">
                  <a:buNone/>
                </a:pPr>
                <a:endParaRPr lang="en-US" sz="2800" b="1" dirty="0" smtClean="0">
                  <a:solidFill>
                    <a:srgbClr val="FF0000"/>
                  </a:solidFill>
                  <a:latin typeface="Cambria Math"/>
                </a:endParaRPr>
              </a:p>
              <a:p>
                <a:pPr marL="0" indent="0">
                  <a:buNone/>
                </a:pPr>
                <a:r>
                  <a:rPr lang="en-US" sz="2800" b="1" dirty="0" smtClean="0">
                    <a:solidFill>
                      <a:srgbClr val="FF0000"/>
                    </a:solidFill>
                    <a:latin typeface="Cambria Math"/>
                  </a:rPr>
                  <a:t>MM</a:t>
                </a:r>
                <a:r>
                  <a:rPr lang="en-US" sz="2800" b="0" dirty="0" smtClean="0">
                    <a:latin typeface="Cambria Math"/>
                  </a:rPr>
                  <a:t>(G) = maximum matching</a:t>
                </a:r>
              </a:p>
              <a:p>
                <a:pPr marL="0" indent="0">
                  <a:buNone/>
                </a:pPr>
                <a:r>
                  <a:rPr lang="en-US" sz="2800" b="1" dirty="0" smtClean="0">
                    <a:solidFill>
                      <a:srgbClr val="00B050"/>
                    </a:solidFill>
                    <a:latin typeface="Cambria Math"/>
                  </a:rPr>
                  <a:t>VC</a:t>
                </a:r>
                <a:r>
                  <a:rPr lang="en-US" sz="2800" dirty="0" smtClean="0">
                    <a:latin typeface="Cambria Math"/>
                  </a:rPr>
                  <a:t>(G) = minimum vertex cover</a:t>
                </a:r>
                <a:endParaRPr lang="en-US" sz="2800" b="0" dirty="0" smtClean="0">
                  <a:latin typeface="Cambria Math"/>
                </a:endParaRPr>
              </a:p>
              <a:p>
                <a14:m>
                  <m:oMath xmlns:m="http://schemas.openxmlformats.org/officeDocument/2006/math">
                    <m:r>
                      <a:rPr lang="en-US" sz="2800" b="0" i="1" dirty="0" smtClean="0">
                        <a:latin typeface="Cambria Math"/>
                      </a:rPr>
                      <m:t>𝑑𝑖𝑠</m:t>
                    </m:r>
                    <m:sSub>
                      <m:sSubPr>
                        <m:ctrlPr>
                          <a:rPr lang="en-US" sz="2800" b="0" i="1" dirty="0" smtClean="0">
                            <a:latin typeface="Cambria Math"/>
                          </a:rPr>
                        </m:ctrlPr>
                      </m:sSubPr>
                      <m:e>
                        <m:r>
                          <a:rPr lang="en-US" sz="2800" b="0" i="1" dirty="0" smtClean="0">
                            <a:latin typeface="Cambria Math"/>
                          </a:rPr>
                          <m:t>𝑡</m:t>
                        </m:r>
                      </m:e>
                      <m:sub>
                        <m:r>
                          <a:rPr lang="en-US" sz="2800" b="0" i="1" dirty="0" smtClean="0">
                            <a:latin typeface="Cambria Math"/>
                          </a:rPr>
                          <m:t>0</m:t>
                        </m:r>
                      </m:sub>
                    </m:sSub>
                    <m:d>
                      <m:dPr>
                        <m:ctrlPr>
                          <a:rPr lang="en-US" sz="2800" b="0" i="1" dirty="0" smtClean="0">
                            <a:latin typeface="Cambria Math"/>
                          </a:rPr>
                        </m:ctrlPr>
                      </m:dPr>
                      <m:e>
                        <m:r>
                          <a:rPr lang="en-US" sz="2800" b="1" i="1" dirty="0" err="1" smtClean="0">
                            <a:latin typeface="Cambria Math"/>
                          </a:rPr>
                          <m:t>𝒇</m:t>
                        </m:r>
                        <m:r>
                          <a:rPr lang="en-US" sz="2800" b="0" i="1" dirty="0" err="1" smtClean="0">
                            <a:latin typeface="Cambria Math"/>
                          </a:rPr>
                          <m:t>,</m:t>
                        </m:r>
                        <m:r>
                          <a:rPr lang="en-US" sz="2800" b="0" i="1" dirty="0" err="1" smtClean="0">
                            <a:latin typeface="Cambria Math"/>
                          </a:rPr>
                          <m:t>𝑀</m:t>
                        </m:r>
                      </m:e>
                    </m:d>
                    <m:r>
                      <a:rPr lang="en-US" sz="2800" b="0" i="1" dirty="0" smtClean="0">
                        <a:latin typeface="Cambria Math"/>
                      </a:rPr>
                      <m:t>=</m:t>
                    </m:r>
                    <m:f>
                      <m:fPr>
                        <m:ctrlPr>
                          <a:rPr lang="en-US" sz="2800" b="0" i="1" dirty="0" smtClean="0">
                            <a:latin typeface="Cambria Math"/>
                          </a:rPr>
                        </m:ctrlPr>
                      </m:fPr>
                      <m:num>
                        <m:d>
                          <m:dPr>
                            <m:begChr m:val="|"/>
                            <m:endChr m:val="|"/>
                            <m:ctrlPr>
                              <a:rPr lang="en-US" sz="2800" b="0" i="1" dirty="0" smtClean="0">
                                <a:latin typeface="Cambria Math"/>
                              </a:rPr>
                            </m:ctrlPr>
                          </m:dPr>
                          <m:e>
                            <m:r>
                              <a:rPr lang="en-US" sz="2800" b="1" i="1" dirty="0" smtClean="0">
                                <a:solidFill>
                                  <a:srgbClr val="FF0000"/>
                                </a:solidFill>
                                <a:latin typeface="Cambria Math"/>
                              </a:rPr>
                              <m:t>𝑴𝑴</m:t>
                            </m:r>
                            <m:d>
                              <m:dPr>
                                <m:ctrlPr>
                                  <a:rPr lang="en-US" sz="2800" b="0" i="1" dirty="0" smtClean="0">
                                    <a:latin typeface="Cambria Math"/>
                                  </a:rPr>
                                </m:ctrlPr>
                              </m:dPr>
                              <m:e>
                                <m:sSub>
                                  <m:sSubPr>
                                    <m:ctrlPr>
                                      <a:rPr lang="en-US" sz="2800" b="0" i="1" dirty="0" smtClean="0">
                                        <a:latin typeface="Cambria Math"/>
                                      </a:rPr>
                                    </m:ctrlPr>
                                  </m:sSubPr>
                                  <m:e>
                                    <m:r>
                                      <a:rPr lang="en-US" sz="2800" i="1" dirty="0" smtClean="0">
                                        <a:latin typeface="Cambria Math"/>
                                      </a:rPr>
                                      <m:t>𝐺</m:t>
                                    </m:r>
                                  </m:e>
                                  <m:sub>
                                    <m:r>
                                      <a:rPr lang="en-US" sz="2800" b="0" i="1" dirty="0" smtClean="0">
                                        <a:latin typeface="Cambria Math"/>
                                      </a:rPr>
                                      <m:t>𝑓</m:t>
                                    </m:r>
                                  </m:sub>
                                </m:sSub>
                              </m:e>
                            </m:d>
                          </m:e>
                        </m:d>
                      </m:num>
                      <m:den>
                        <m:r>
                          <a:rPr lang="en-US" sz="2800" b="0" i="1" dirty="0" smtClean="0">
                            <a:latin typeface="Cambria Math"/>
                          </a:rPr>
                          <m:t>|</m:t>
                        </m:r>
                        <m:r>
                          <a:rPr lang="en-US" sz="2800" b="0" i="1" dirty="0" smtClean="0">
                            <a:latin typeface="Cambria Math"/>
                          </a:rPr>
                          <m:t>𝐷</m:t>
                        </m:r>
                        <m:r>
                          <a:rPr lang="en-US" sz="2800" b="0" i="1" dirty="0" smtClean="0">
                            <a:latin typeface="Cambria Math"/>
                          </a:rPr>
                          <m:t>|</m:t>
                        </m:r>
                      </m:den>
                    </m:f>
                    <m:r>
                      <a:rPr lang="en-US" sz="2800" i="1" dirty="0" smtClean="0">
                        <a:latin typeface="Cambria Math"/>
                      </a:rPr>
                      <m:t> =</m:t>
                    </m:r>
                    <m:f>
                      <m:fPr>
                        <m:ctrlPr>
                          <a:rPr lang="en-US" sz="2800" b="0" i="1" dirty="0" smtClean="0">
                            <a:latin typeface="Cambria Math"/>
                          </a:rPr>
                        </m:ctrlPr>
                      </m:fPr>
                      <m:num>
                        <m:d>
                          <m:dPr>
                            <m:begChr m:val="|"/>
                            <m:endChr m:val="|"/>
                            <m:ctrlPr>
                              <a:rPr lang="en-US" sz="2800" i="1" dirty="0" smtClean="0">
                                <a:latin typeface="Cambria Math"/>
                              </a:rPr>
                            </m:ctrlPr>
                          </m:dPr>
                          <m:e>
                            <m:r>
                              <a:rPr lang="en-US" sz="2800" b="1" i="1" dirty="0" smtClean="0">
                                <a:solidFill>
                                  <a:srgbClr val="00B050"/>
                                </a:solidFill>
                                <a:latin typeface="Cambria Math"/>
                              </a:rPr>
                              <m:t>𝑽𝑪</m:t>
                            </m:r>
                            <m:d>
                              <m:dPr>
                                <m:ctrlPr>
                                  <a:rPr lang="en-US" sz="2800" i="1" dirty="0" smtClean="0">
                                    <a:latin typeface="Cambria Math"/>
                                  </a:rPr>
                                </m:ctrlPr>
                              </m:dPr>
                              <m:e>
                                <m:sSub>
                                  <m:sSubPr>
                                    <m:ctrlPr>
                                      <a:rPr lang="en-US" sz="2800" b="0" i="1" dirty="0" smtClean="0">
                                        <a:latin typeface="Cambria Math"/>
                                      </a:rPr>
                                    </m:ctrlPr>
                                  </m:sSubPr>
                                  <m:e>
                                    <m:r>
                                      <a:rPr lang="en-US" sz="2800" i="1" dirty="0" smtClean="0">
                                        <a:latin typeface="Cambria Math"/>
                                      </a:rPr>
                                      <m:t>𝐺</m:t>
                                    </m:r>
                                  </m:e>
                                  <m:sub>
                                    <m:r>
                                      <a:rPr lang="en-US" sz="2800" b="0" i="1" dirty="0" smtClean="0">
                                        <a:latin typeface="Cambria Math"/>
                                      </a:rPr>
                                      <m:t>𝑓</m:t>
                                    </m:r>
                                  </m:sub>
                                </m:sSub>
                              </m:e>
                            </m:d>
                          </m:e>
                        </m:d>
                      </m:num>
                      <m:den>
                        <m:r>
                          <a:rPr lang="en-US" sz="2800" b="0" i="1" dirty="0" smtClean="0">
                            <a:latin typeface="Cambria Math"/>
                          </a:rPr>
                          <m:t>|</m:t>
                        </m:r>
                        <m:r>
                          <a:rPr lang="en-US" sz="2800" b="0" i="1" dirty="0" smtClean="0">
                            <a:latin typeface="Cambria Math"/>
                          </a:rPr>
                          <m:t>𝐷</m:t>
                        </m:r>
                        <m:r>
                          <a:rPr lang="en-US" sz="2800" b="0" i="1" dirty="0" smtClean="0">
                            <a:latin typeface="Cambria Math"/>
                          </a:rPr>
                          <m:t>|</m:t>
                        </m:r>
                      </m:den>
                    </m:f>
                  </m:oMath>
                </a14:m>
                <a:r>
                  <a:rPr lang="en-US" sz="2800" dirty="0" smtClean="0"/>
                  <a:t> </a:t>
                </a:r>
                <a:r>
                  <a:rPr lang="en-US" sz="2800" dirty="0" smtClean="0">
                    <a:solidFill>
                      <a:srgbClr val="0070C0"/>
                    </a:solidFill>
                  </a:rPr>
                  <a:t>[Fischer et al.’02]</a:t>
                </a:r>
              </a:p>
              <a:p>
                <a14:m>
                  <m:oMath xmlns:m="http://schemas.openxmlformats.org/officeDocument/2006/math">
                    <m:r>
                      <a:rPr lang="en-US" sz="2800" b="0" i="1" smtClean="0">
                        <a:latin typeface="Cambria Math"/>
                      </a:rPr>
                      <m:t>𝑑𝑖𝑠</m:t>
                    </m:r>
                    <m:sSub>
                      <m:sSubPr>
                        <m:ctrlPr>
                          <a:rPr lang="en-US" sz="2800" b="0" i="1" smtClean="0">
                            <a:latin typeface="Cambria Math"/>
                          </a:rPr>
                        </m:ctrlPr>
                      </m:sSubPr>
                      <m:e>
                        <m:r>
                          <a:rPr lang="en-US" sz="2800" b="0" i="1" smtClean="0">
                            <a:latin typeface="Cambria Math"/>
                          </a:rPr>
                          <m:t>𝑡</m:t>
                        </m:r>
                      </m:e>
                      <m:sub>
                        <m:r>
                          <a:rPr lang="en-US" sz="2800" b="0" i="1" smtClean="0">
                            <a:latin typeface="Cambria Math"/>
                          </a:rPr>
                          <m:t>0</m:t>
                        </m:r>
                      </m:sub>
                    </m:sSub>
                    <m:d>
                      <m:dPr>
                        <m:ctrlPr>
                          <a:rPr lang="en-US" sz="2800" b="0" i="1" smtClean="0">
                            <a:latin typeface="Cambria Math"/>
                          </a:rPr>
                        </m:ctrlPr>
                      </m:dPr>
                      <m:e>
                        <m:r>
                          <a:rPr lang="en-US" sz="2800" b="1" i="1" smtClean="0">
                            <a:latin typeface="Cambria Math"/>
                          </a:rPr>
                          <m:t>𝒇</m:t>
                        </m:r>
                        <m:sSub>
                          <m:sSubPr>
                            <m:ctrlPr>
                              <a:rPr lang="en-US" sz="2800" b="0" i="1" smtClean="0">
                                <a:latin typeface="Cambria Math"/>
                              </a:rPr>
                            </m:ctrlPr>
                          </m:sSubPr>
                          <m:e>
                            <m:d>
                              <m:dPr>
                                <m:begChr m:val=""/>
                                <m:endChr m:val="|"/>
                                <m:ctrlPr>
                                  <a:rPr lang="en-US" sz="2800" b="0" i="1" smtClean="0">
                                    <a:latin typeface="Cambria Math"/>
                                  </a:rPr>
                                </m:ctrlPr>
                              </m:dPr>
                              <m:e>
                                <m:r>
                                  <a:rPr lang="en-US" sz="2800" b="0" i="1" smtClean="0">
                                    <a:latin typeface="Cambria Math"/>
                                  </a:rPr>
                                  <m:t>​</m:t>
                                </m:r>
                              </m:e>
                            </m:d>
                          </m:e>
                          <m:sub>
                            <m:r>
                              <a:rPr lang="en-US" sz="2800" i="1">
                                <a:latin typeface="Cambria Math"/>
                              </a:rPr>
                              <m:t>𝑆</m:t>
                            </m:r>
                          </m:sub>
                        </m:sSub>
                        <m:r>
                          <a:rPr lang="en-US" sz="2800" b="0" i="1" smtClean="0">
                            <a:latin typeface="Cambria Math"/>
                          </a:rPr>
                          <m:t>,</m:t>
                        </m:r>
                        <m:r>
                          <a:rPr lang="en-US" sz="2800" b="0" i="1" smtClean="0">
                            <a:latin typeface="Cambria Math"/>
                          </a:rPr>
                          <m:t>𝑀</m:t>
                        </m:r>
                      </m:e>
                    </m:d>
                    <m:r>
                      <a:rPr lang="en-US" sz="2800" b="0" i="1" smtClean="0">
                        <a:latin typeface="Cambria Math"/>
                      </a:rPr>
                      <m:t>=</m:t>
                    </m:r>
                    <m:f>
                      <m:fPr>
                        <m:ctrlPr>
                          <a:rPr lang="en-US" sz="2800" b="0" i="1" dirty="0" smtClean="0">
                            <a:latin typeface="Cambria Math"/>
                          </a:rPr>
                        </m:ctrlPr>
                      </m:fPr>
                      <m:num>
                        <m:d>
                          <m:dPr>
                            <m:begChr m:val="|"/>
                            <m:endChr m:val="|"/>
                            <m:ctrlPr>
                              <a:rPr lang="en-US" sz="2800" i="1" dirty="0">
                                <a:latin typeface="Cambria Math"/>
                              </a:rPr>
                            </m:ctrlPr>
                          </m:dPr>
                          <m:e>
                            <m:r>
                              <a:rPr lang="en-US" sz="2800" b="1" i="1" dirty="0" smtClean="0">
                                <a:solidFill>
                                  <a:srgbClr val="FF0000"/>
                                </a:solidFill>
                                <a:latin typeface="Cambria Math"/>
                              </a:rPr>
                              <m:t>𝑴</m:t>
                            </m:r>
                            <m:r>
                              <a:rPr lang="en-US" sz="2800" b="1" i="1" dirty="0">
                                <a:solidFill>
                                  <a:srgbClr val="FF0000"/>
                                </a:solidFill>
                                <a:latin typeface="Cambria Math"/>
                              </a:rPr>
                              <m:t>𝑴</m:t>
                            </m:r>
                            <m:d>
                              <m:dPr>
                                <m:ctrlPr>
                                  <a:rPr lang="en-US" sz="2800" i="1" dirty="0">
                                    <a:latin typeface="Cambria Math"/>
                                  </a:rPr>
                                </m:ctrlPr>
                              </m:dPr>
                              <m:e>
                                <m:sSub>
                                  <m:sSubPr>
                                    <m:ctrlPr>
                                      <a:rPr lang="en-US" sz="2800" i="1" dirty="0">
                                        <a:latin typeface="Cambria Math"/>
                                      </a:rPr>
                                    </m:ctrlPr>
                                  </m:sSubPr>
                                  <m:e>
                                    <m:r>
                                      <a:rPr lang="en-US" sz="2800" i="1" dirty="0">
                                        <a:latin typeface="Cambria Math"/>
                                      </a:rPr>
                                      <m:t>𝐺</m:t>
                                    </m:r>
                                  </m:e>
                                  <m:sub>
                                    <m:r>
                                      <a:rPr lang="en-US" sz="2800" i="1" dirty="0">
                                        <a:latin typeface="Cambria Math"/>
                                      </a:rPr>
                                      <m:t>𝑓</m:t>
                                    </m:r>
                                    <m:sSub>
                                      <m:sSubPr>
                                        <m:ctrlPr>
                                          <a:rPr lang="en-US" sz="2800" b="0" i="1" dirty="0" smtClean="0">
                                            <a:latin typeface="Cambria Math"/>
                                          </a:rPr>
                                        </m:ctrlPr>
                                      </m:sSubPr>
                                      <m:e>
                                        <m:d>
                                          <m:dPr>
                                            <m:begChr m:val=""/>
                                            <m:endChr m:val="|"/>
                                            <m:ctrlPr>
                                              <a:rPr lang="en-US" sz="2800" b="0" i="1" dirty="0" smtClean="0">
                                                <a:latin typeface="Cambria Math"/>
                                              </a:rPr>
                                            </m:ctrlPr>
                                          </m:dPr>
                                          <m:e>
                                            <m:r>
                                              <a:rPr lang="en-US" sz="2800">
                                                <a:latin typeface="Cambria Math"/>
                                              </a:rPr>
                                              <m:t>​</m:t>
                                            </m:r>
                                          </m:e>
                                        </m:d>
                                      </m:e>
                                      <m:sub>
                                        <m:r>
                                          <a:rPr lang="en-US" sz="2800" b="0" i="1" dirty="0" smtClean="0">
                                            <a:latin typeface="Cambria Math"/>
                                          </a:rPr>
                                          <m:t>𝑆</m:t>
                                        </m:r>
                                      </m:sub>
                                    </m:sSub>
                                  </m:sub>
                                </m:sSub>
                              </m:e>
                            </m:d>
                          </m:e>
                        </m:d>
                      </m:num>
                      <m:den>
                        <m:d>
                          <m:dPr>
                            <m:begChr m:val="|"/>
                            <m:endChr m:val="|"/>
                            <m:ctrlPr>
                              <a:rPr lang="en-US" sz="2800" b="0" i="1" dirty="0" smtClean="0">
                                <a:latin typeface="Cambria Math"/>
                              </a:rPr>
                            </m:ctrlPr>
                          </m:dPr>
                          <m:e>
                            <m:r>
                              <a:rPr lang="en-US" sz="2800" b="0" i="1" dirty="0" smtClean="0">
                                <a:latin typeface="Cambria Math"/>
                              </a:rPr>
                              <m:t>𝑆</m:t>
                            </m:r>
                          </m:e>
                        </m:d>
                      </m:den>
                    </m:f>
                    <m:r>
                      <a:rPr lang="en-US" sz="2800" i="1" dirty="0">
                        <a:latin typeface="Cambria Math"/>
                      </a:rPr>
                      <m:t> =</m:t>
                    </m:r>
                    <m:f>
                      <m:fPr>
                        <m:ctrlPr>
                          <a:rPr lang="en-US" sz="2800" b="0" i="1" dirty="0" smtClean="0">
                            <a:latin typeface="Cambria Math"/>
                          </a:rPr>
                        </m:ctrlPr>
                      </m:fPr>
                      <m:num>
                        <m:d>
                          <m:dPr>
                            <m:begChr m:val="|"/>
                            <m:endChr m:val="|"/>
                            <m:ctrlPr>
                              <a:rPr lang="en-US" sz="2800" i="1" dirty="0">
                                <a:latin typeface="Cambria Math"/>
                              </a:rPr>
                            </m:ctrlPr>
                          </m:dPr>
                          <m:e>
                            <m:r>
                              <a:rPr lang="en-US" sz="2800" b="1" i="1" dirty="0" smtClean="0">
                                <a:solidFill>
                                  <a:srgbClr val="00B050"/>
                                </a:solidFill>
                                <a:latin typeface="Cambria Math"/>
                              </a:rPr>
                              <m:t>𝑽𝑪</m:t>
                            </m:r>
                            <m:d>
                              <m:dPr>
                                <m:ctrlPr>
                                  <a:rPr lang="en-US" sz="2800" i="1" dirty="0">
                                    <a:latin typeface="Cambria Math"/>
                                  </a:rPr>
                                </m:ctrlPr>
                              </m:dPr>
                              <m:e>
                                <m:sSub>
                                  <m:sSubPr>
                                    <m:ctrlPr>
                                      <a:rPr lang="en-US" sz="2800" i="1" dirty="0">
                                        <a:latin typeface="Cambria Math"/>
                                      </a:rPr>
                                    </m:ctrlPr>
                                  </m:sSubPr>
                                  <m:e>
                                    <m:r>
                                      <a:rPr lang="en-US" sz="2800" i="1" dirty="0">
                                        <a:latin typeface="Cambria Math"/>
                                      </a:rPr>
                                      <m:t>𝐺</m:t>
                                    </m:r>
                                  </m:e>
                                  <m:sub>
                                    <m:r>
                                      <a:rPr lang="en-US" sz="2800" i="1" dirty="0">
                                        <a:latin typeface="Cambria Math"/>
                                      </a:rPr>
                                      <m:t>𝑓</m:t>
                                    </m:r>
                                    <m:sSub>
                                      <m:sSubPr>
                                        <m:ctrlPr>
                                          <a:rPr lang="en-US" sz="2800" b="0" i="1" dirty="0" smtClean="0">
                                            <a:latin typeface="Cambria Math"/>
                                          </a:rPr>
                                        </m:ctrlPr>
                                      </m:sSubPr>
                                      <m:e>
                                        <m:d>
                                          <m:dPr>
                                            <m:begChr m:val=""/>
                                            <m:endChr m:val="|"/>
                                            <m:ctrlPr>
                                              <a:rPr lang="en-US" sz="2800" b="0" i="1" dirty="0" smtClean="0">
                                                <a:latin typeface="Cambria Math"/>
                                              </a:rPr>
                                            </m:ctrlPr>
                                          </m:dPr>
                                          <m:e>
                                            <m:r>
                                              <a:rPr lang="en-US" sz="2800">
                                                <a:latin typeface="Cambria Math"/>
                                              </a:rPr>
                                              <m:t>​</m:t>
                                            </m:r>
                                          </m:e>
                                        </m:d>
                                      </m:e>
                                      <m:sub>
                                        <m:r>
                                          <a:rPr lang="en-US" sz="2800" b="0" i="1" dirty="0" smtClean="0">
                                            <a:latin typeface="Cambria Math"/>
                                          </a:rPr>
                                          <m:t>𝑆</m:t>
                                        </m:r>
                                      </m:sub>
                                    </m:sSub>
                                  </m:sub>
                                </m:sSub>
                              </m:e>
                            </m:d>
                          </m:e>
                        </m:d>
                      </m:num>
                      <m:den>
                        <m:r>
                          <a:rPr lang="en-US" sz="2800" b="0" i="1" dirty="0" smtClean="0">
                            <a:latin typeface="Cambria Math"/>
                          </a:rPr>
                          <m:t>|</m:t>
                        </m:r>
                        <m:r>
                          <a:rPr lang="en-US" sz="2800" b="0" i="1" dirty="0" smtClean="0">
                            <a:latin typeface="Cambria Math"/>
                          </a:rPr>
                          <m:t>𝑆</m:t>
                        </m:r>
                        <m:r>
                          <a:rPr lang="en-US" sz="2800" b="0" i="1" dirty="0" smtClean="0">
                            <a:latin typeface="Cambria Math"/>
                          </a:rPr>
                          <m:t>|</m:t>
                        </m:r>
                      </m:den>
                    </m:f>
                  </m:oMath>
                </a14:m>
                <a:endParaRPr lang="en-US" sz="2800" dirty="0" smtClean="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6"/>
                <a:stretch>
                  <a:fillRect l="-1481" t="-2291"/>
                </a:stretch>
              </a:blipFill>
            </p:spPr>
            <p:txBody>
              <a:bodyPr/>
              <a:lstStyle/>
              <a:p>
                <a:r>
                  <a:rPr lang="en-US">
                    <a:noFill/>
                  </a:rPr>
                  <a:t> </a:t>
                </a:r>
              </a:p>
            </p:txBody>
          </p:sp>
        </mc:Fallback>
      </mc:AlternateContent>
    </p:spTree>
    <p:extLst>
      <p:ext uri="{BB962C8B-B14F-4D97-AF65-F5344CB8AC3E}">
        <p14:creationId xmlns:p14="http://schemas.microsoft.com/office/powerpoint/2010/main" val="53271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04800" y="274638"/>
                <a:ext cx="8534400" cy="1143000"/>
              </a:xfrm>
            </p:spPr>
            <p:txBody>
              <a:bodyPr>
                <a:normAutofit fontScale="90000"/>
              </a:bodyPr>
              <a:lstStyle/>
              <a:p>
                <a14:m>
                  <m:oMath xmlns:m="http://schemas.openxmlformats.org/officeDocument/2006/math">
                    <m:r>
                      <a:rPr lang="en-US" i="1" dirty="0" smtClean="0">
                        <a:latin typeface="Cambria Math"/>
                      </a:rPr>
                      <m:t>𝑑𝑖𝑠</m:t>
                    </m:r>
                    <m:sSub>
                      <m:sSubPr>
                        <m:ctrlPr>
                          <a:rPr lang="en-US" i="1" dirty="0">
                            <a:latin typeface="Cambria Math"/>
                          </a:rPr>
                        </m:ctrlPr>
                      </m:sSubPr>
                      <m:e>
                        <m:r>
                          <a:rPr lang="en-US" i="1" dirty="0">
                            <a:latin typeface="Cambria Math"/>
                          </a:rPr>
                          <m:t>𝑡</m:t>
                        </m:r>
                      </m:e>
                      <m:sub>
                        <m:r>
                          <a:rPr lang="en-US" b="0" i="1" dirty="0" smtClean="0">
                            <a:latin typeface="Cambria Math"/>
                          </a:rPr>
                          <m:t>0</m:t>
                        </m:r>
                      </m:sub>
                    </m:sSub>
                    <m:d>
                      <m:dPr>
                        <m:ctrlPr>
                          <a:rPr lang="en-US" i="1" dirty="0">
                            <a:latin typeface="Cambria Math"/>
                          </a:rPr>
                        </m:ctrlPr>
                      </m:dPr>
                      <m:e>
                        <m:r>
                          <a:rPr lang="en-US" b="1" i="1" dirty="0">
                            <a:latin typeface="Cambria Math"/>
                          </a:rPr>
                          <m:t>𝒇</m:t>
                        </m:r>
                        <m:sSub>
                          <m:sSubPr>
                            <m:ctrlPr>
                              <a:rPr lang="en-US" i="1" dirty="0">
                                <a:latin typeface="Cambria Math"/>
                              </a:rPr>
                            </m:ctrlPr>
                          </m:sSubPr>
                          <m:e>
                            <m:d>
                              <m:dPr>
                                <m:begChr m:val=""/>
                                <m:endChr m:val="|"/>
                                <m:ctrlPr>
                                  <a:rPr lang="en-US" i="1" dirty="0">
                                    <a:latin typeface="Cambria Math"/>
                                  </a:rPr>
                                </m:ctrlPr>
                              </m:dPr>
                              <m:e>
                                <m:r>
                                  <a:rPr lang="en-US">
                                    <a:latin typeface="Cambria Math"/>
                                  </a:rPr>
                                  <m:t>​</m:t>
                                </m:r>
                              </m:e>
                            </m:d>
                          </m:e>
                          <m:sub>
                            <m:r>
                              <a:rPr lang="en-US" b="1" i="1" dirty="0">
                                <a:solidFill>
                                  <a:srgbClr val="0070C0"/>
                                </a:solidFill>
                                <a:latin typeface="Cambria Math"/>
                              </a:rPr>
                              <m:t>𝑺</m:t>
                            </m:r>
                          </m:sub>
                        </m:sSub>
                        <m:r>
                          <a:rPr lang="en-US" i="1" dirty="0">
                            <a:latin typeface="Cambria Math"/>
                          </a:rPr>
                          <m:t>,</m:t>
                        </m:r>
                        <m:r>
                          <a:rPr lang="en-US" i="1" dirty="0">
                            <a:latin typeface="Cambria Math"/>
                          </a:rPr>
                          <m:t>𝑀</m:t>
                        </m:r>
                      </m:e>
                    </m:d>
                    <m:r>
                      <a:rPr lang="en-US" i="1" dirty="0">
                        <a:latin typeface="Cambria Math"/>
                      </a:rPr>
                      <m:t>−</m:t>
                    </m:r>
                    <m:r>
                      <a:rPr lang="en-US" i="1" dirty="0">
                        <a:latin typeface="Cambria Math"/>
                      </a:rPr>
                      <m:t>𝑑𝑖𝑠</m:t>
                    </m:r>
                    <m:sSub>
                      <m:sSubPr>
                        <m:ctrlPr>
                          <a:rPr lang="en-US" i="1" dirty="0">
                            <a:latin typeface="Cambria Math"/>
                          </a:rPr>
                        </m:ctrlPr>
                      </m:sSubPr>
                      <m:e>
                        <m:r>
                          <a:rPr lang="en-US" i="1" dirty="0">
                            <a:latin typeface="Cambria Math"/>
                          </a:rPr>
                          <m:t>𝑡</m:t>
                        </m:r>
                      </m:e>
                      <m:sub>
                        <m:r>
                          <a:rPr lang="en-US" b="0" i="1" dirty="0" smtClean="0">
                            <a:latin typeface="Cambria Math"/>
                          </a:rPr>
                          <m:t>0</m:t>
                        </m:r>
                      </m:sub>
                    </m:sSub>
                    <m:d>
                      <m:dPr>
                        <m:ctrlPr>
                          <a:rPr lang="en-US" i="1" dirty="0">
                            <a:latin typeface="Cambria Math"/>
                          </a:rPr>
                        </m:ctrlPr>
                      </m:dPr>
                      <m:e>
                        <m:r>
                          <a:rPr lang="en-US" b="1" i="1" dirty="0">
                            <a:latin typeface="Cambria Math"/>
                          </a:rPr>
                          <m:t>𝒇</m:t>
                        </m:r>
                        <m:r>
                          <a:rPr lang="en-US" i="1" dirty="0">
                            <a:latin typeface="Cambria Math"/>
                          </a:rPr>
                          <m:t>,</m:t>
                        </m:r>
                        <m:r>
                          <a:rPr lang="en-US" i="1" dirty="0">
                            <a:latin typeface="Cambria Math"/>
                          </a:rPr>
                          <m:t>𝑀</m:t>
                        </m:r>
                      </m:e>
                    </m:d>
                    <m:r>
                      <a:rPr lang="en-US" b="0" i="0" dirty="0" smtClean="0">
                        <a:latin typeface="Cambria Math"/>
                      </a:rPr>
                      <m:t>&lt;</m:t>
                    </m:r>
                    <m:r>
                      <m:rPr>
                        <m:sty m:val="p"/>
                      </m:rPr>
                      <a:rPr lang="en-US" b="0" i="0" dirty="0" smtClean="0">
                        <a:latin typeface="Cambria Math"/>
                      </a:rPr>
                      <m:t>O</m:t>
                    </m:r>
                    <m:d>
                      <m:dPr>
                        <m:ctrlPr>
                          <a:rPr lang="en-US" b="0" i="1" dirty="0" smtClean="0">
                            <a:latin typeface="Cambria Math"/>
                          </a:rPr>
                        </m:ctrlPr>
                      </m:dPr>
                      <m:e>
                        <m:f>
                          <m:fPr>
                            <m:ctrlPr>
                              <a:rPr lang="en-US" b="0" i="1" dirty="0" smtClean="0">
                                <a:latin typeface="Cambria Math"/>
                              </a:rPr>
                            </m:ctrlPr>
                          </m:fPr>
                          <m:num>
                            <m:r>
                              <a:rPr lang="en-US" b="0" i="0" dirty="0" smtClean="0">
                                <a:latin typeface="Cambria Math"/>
                              </a:rPr>
                              <m:t>1</m:t>
                            </m:r>
                          </m:num>
                          <m:den>
                            <m:rad>
                              <m:radPr>
                                <m:degHide m:val="on"/>
                                <m:ctrlPr>
                                  <a:rPr lang="en-US" i="1" dirty="0">
                                    <a:latin typeface="Cambria Math"/>
                                  </a:rPr>
                                </m:ctrlPr>
                              </m:radPr>
                              <m:deg/>
                              <m:e>
                                <m:d>
                                  <m:dPr>
                                    <m:begChr m:val="|"/>
                                    <m:endChr m:val="|"/>
                                    <m:ctrlPr>
                                      <a:rPr lang="en-US" i="1" dirty="0">
                                        <a:latin typeface="Cambria Math"/>
                                      </a:rPr>
                                    </m:ctrlPr>
                                  </m:dPr>
                                  <m:e>
                                    <m:r>
                                      <a:rPr lang="en-US" b="1" i="1" dirty="0" smtClean="0">
                                        <a:solidFill>
                                          <a:srgbClr val="0070C0"/>
                                        </a:solidFill>
                                        <a:latin typeface="Cambria Math"/>
                                      </a:rPr>
                                      <m:t>𝑺</m:t>
                                    </m:r>
                                  </m:e>
                                </m:d>
                              </m:e>
                            </m:rad>
                          </m:den>
                        </m:f>
                      </m:e>
                    </m:d>
                  </m:oMath>
                </a14:m>
                <a:r>
                  <a:rPr lang="en-US" dirty="0" smtClean="0"/>
                  <a:t> </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04800" y="274638"/>
                <a:ext cx="8534400" cy="1143000"/>
              </a:xfr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b="0" dirty="0" smtClean="0"/>
                  <a:t>Define: </a:t>
                </a:r>
                <a14:m>
                  <m:oMath xmlns:m="http://schemas.openxmlformats.org/officeDocument/2006/math">
                    <m:r>
                      <a:rPr lang="en-US" b="1" i="1" smtClean="0">
                        <a:latin typeface="Cambria Math"/>
                      </a:rPr>
                      <m:t>𝒀</m:t>
                    </m:r>
                    <m:d>
                      <m:dPr>
                        <m:ctrlPr>
                          <a:rPr lang="en-US" b="0" i="1" smtClean="0">
                            <a:latin typeface="Cambria Math"/>
                          </a:rPr>
                        </m:ctrlPr>
                      </m:dPr>
                      <m:e>
                        <m:r>
                          <a:rPr lang="en-US" b="1" i="1" smtClean="0">
                            <a:solidFill>
                              <a:srgbClr val="0070C0"/>
                            </a:solidFill>
                            <a:latin typeface="Cambria Math"/>
                          </a:rPr>
                          <m:t>𝑺</m:t>
                        </m:r>
                      </m:e>
                    </m:d>
                    <m:r>
                      <a:rPr lang="en-US" b="0" i="1" smtClean="0">
                        <a:latin typeface="Cambria Math"/>
                      </a:rPr>
                      <m:t>=</m:t>
                    </m:r>
                    <m:f>
                      <m:fPr>
                        <m:ctrlPr>
                          <a:rPr lang="en-US" b="0" i="1" smtClean="0">
                            <a:latin typeface="Cambria Math"/>
                          </a:rPr>
                        </m:ctrlPr>
                      </m:fPr>
                      <m:num>
                        <m:d>
                          <m:dPr>
                            <m:begChr m:val="|"/>
                            <m:endChr m:val="|"/>
                            <m:ctrlPr>
                              <a:rPr lang="en-US" b="0" i="1" smtClean="0">
                                <a:latin typeface="Cambria Math"/>
                              </a:rPr>
                            </m:ctrlPr>
                          </m:dPr>
                          <m:e>
                            <m:sSub>
                              <m:sSubPr>
                                <m:ctrlPr>
                                  <a:rPr lang="en-US" b="0" i="1" smtClean="0">
                                    <a:latin typeface="Cambria Math"/>
                                  </a:rPr>
                                </m:ctrlPr>
                              </m:sSubPr>
                              <m:e>
                                <m:r>
                                  <a:rPr lang="en-US" b="1" i="1" smtClean="0">
                                    <a:solidFill>
                                      <a:srgbClr val="FF0000"/>
                                    </a:solidFill>
                                    <a:latin typeface="Cambria Math"/>
                                  </a:rPr>
                                  <m:t>𝑽𝑪</m:t>
                                </m:r>
                              </m:e>
                              <m:sub>
                                <m:r>
                                  <a:rPr lang="en-US" b="1" i="1" smtClean="0">
                                    <a:latin typeface="Cambria Math"/>
                                  </a:rPr>
                                  <m:t>𝒇</m:t>
                                </m:r>
                              </m:sub>
                            </m:sSub>
                            <m:r>
                              <a:rPr lang="en-US" b="0" i="1" smtClean="0">
                                <a:latin typeface="Cambria Math"/>
                              </a:rPr>
                              <m:t>∩</m:t>
                            </m:r>
                            <m:r>
                              <a:rPr lang="en-US" b="1" i="1" smtClean="0">
                                <a:solidFill>
                                  <a:srgbClr val="0070C0"/>
                                </a:solidFill>
                                <a:latin typeface="Cambria Math"/>
                              </a:rPr>
                              <m:t>𝑺</m:t>
                            </m:r>
                          </m:e>
                        </m:d>
                      </m:num>
                      <m:den>
                        <m:d>
                          <m:dPr>
                            <m:begChr m:val="|"/>
                            <m:endChr m:val="|"/>
                            <m:ctrlPr>
                              <a:rPr lang="en-US" b="0" i="1" smtClean="0">
                                <a:latin typeface="Cambria Math"/>
                              </a:rPr>
                            </m:ctrlPr>
                          </m:dPr>
                          <m:e>
                            <m:r>
                              <a:rPr lang="en-US" b="1" i="1">
                                <a:solidFill>
                                  <a:srgbClr val="0070C0"/>
                                </a:solidFill>
                                <a:latin typeface="Cambria Math"/>
                              </a:rPr>
                              <m:t>𝑺</m:t>
                            </m:r>
                          </m:e>
                        </m:d>
                      </m:den>
                    </m:f>
                  </m:oMath>
                </a14:m>
                <a:endParaRPr lang="en-US" i="1" dirty="0" smtClean="0">
                  <a:latin typeface="Cambria Math"/>
                </a:endParaRPr>
              </a:p>
              <a:p>
                <a14:m>
                  <m:oMath xmlns:m="http://schemas.openxmlformats.org/officeDocument/2006/math">
                    <m:r>
                      <a:rPr lang="en-US" i="1">
                        <a:latin typeface="Cambria Math"/>
                      </a:rPr>
                      <m:t>𝑑𝑖𝑠</m:t>
                    </m:r>
                    <m:sSub>
                      <m:sSubPr>
                        <m:ctrlPr>
                          <a:rPr lang="en-US" i="1">
                            <a:latin typeface="Cambria Math"/>
                          </a:rPr>
                        </m:ctrlPr>
                      </m:sSubPr>
                      <m:e>
                        <m:r>
                          <a:rPr lang="en-US" i="1">
                            <a:latin typeface="Cambria Math"/>
                          </a:rPr>
                          <m:t>𝑡</m:t>
                        </m:r>
                      </m:e>
                      <m:sub>
                        <m:r>
                          <a:rPr lang="en-US" i="1">
                            <a:latin typeface="Cambria Math"/>
                          </a:rPr>
                          <m:t>0</m:t>
                        </m:r>
                      </m:sub>
                    </m:sSub>
                    <m:d>
                      <m:dPr>
                        <m:ctrlPr>
                          <a:rPr lang="en-US" i="1">
                            <a:latin typeface="Cambria Math"/>
                          </a:rPr>
                        </m:ctrlPr>
                      </m:dPr>
                      <m:e>
                        <m:r>
                          <a:rPr lang="en-US" b="1" i="1">
                            <a:latin typeface="Cambria Math"/>
                          </a:rPr>
                          <m:t>𝒇</m:t>
                        </m:r>
                        <m:sSub>
                          <m:sSubPr>
                            <m:ctrlPr>
                              <a:rPr lang="en-US" i="1">
                                <a:latin typeface="Cambria Math"/>
                              </a:rPr>
                            </m:ctrlPr>
                          </m:sSubPr>
                          <m:e>
                            <m:d>
                              <m:dPr>
                                <m:begChr m:val=""/>
                                <m:endChr m:val="|"/>
                                <m:ctrlPr>
                                  <a:rPr lang="en-US" i="1">
                                    <a:latin typeface="Cambria Math"/>
                                  </a:rPr>
                                </m:ctrlPr>
                              </m:dPr>
                              <m:e>
                                <m:r>
                                  <a:rPr lang="en-US" i="1">
                                    <a:latin typeface="Cambria Math"/>
                                  </a:rPr>
                                  <m:t>​</m:t>
                                </m:r>
                              </m:e>
                            </m:d>
                          </m:e>
                          <m:sub>
                            <m:r>
                              <a:rPr lang="en-US" b="1" i="1">
                                <a:solidFill>
                                  <a:srgbClr val="0070C0"/>
                                </a:solidFill>
                                <a:latin typeface="Cambria Math"/>
                              </a:rPr>
                              <m:t>𝑺</m:t>
                            </m:r>
                          </m:sub>
                        </m:sSub>
                        <m:r>
                          <a:rPr lang="en-US" i="1">
                            <a:latin typeface="Cambria Math"/>
                          </a:rPr>
                          <m:t>,</m:t>
                        </m:r>
                        <m:r>
                          <a:rPr lang="en-US" i="1">
                            <a:latin typeface="Cambria Math"/>
                          </a:rPr>
                          <m:t>𝑀</m:t>
                        </m:r>
                      </m:e>
                    </m:d>
                    <m:r>
                      <a:rPr lang="en-US" b="0" i="1" smtClean="0">
                        <a:latin typeface="Cambria Math"/>
                      </a:rPr>
                      <m:t>=</m:t>
                    </m:r>
                    <m:f>
                      <m:fPr>
                        <m:ctrlPr>
                          <a:rPr lang="en-US" b="0" i="1" smtClean="0">
                            <a:latin typeface="Cambria Math"/>
                          </a:rPr>
                        </m:ctrlPr>
                      </m:fPr>
                      <m:num>
                        <m:d>
                          <m:dPr>
                            <m:begChr m:val="|"/>
                            <m:endChr m:val="|"/>
                            <m:ctrlPr>
                              <a:rPr lang="en-US" b="0" i="1" smtClean="0">
                                <a:latin typeface="Cambria Math"/>
                              </a:rPr>
                            </m:ctrlPr>
                          </m:dPr>
                          <m:e>
                            <m:sSub>
                              <m:sSubPr>
                                <m:ctrlPr>
                                  <a:rPr lang="en-US" b="0" i="1" smtClean="0">
                                    <a:latin typeface="Cambria Math"/>
                                  </a:rPr>
                                </m:ctrlPr>
                              </m:sSubPr>
                              <m:e>
                                <m:r>
                                  <a:rPr lang="en-US" b="1" i="1">
                                    <a:solidFill>
                                      <a:srgbClr val="FF0000"/>
                                    </a:solidFill>
                                    <a:latin typeface="Cambria Math"/>
                                  </a:rPr>
                                  <m:t>𝑽𝑪</m:t>
                                </m:r>
                              </m:e>
                              <m:sub>
                                <m:r>
                                  <a:rPr lang="en-US" b="0" i="1" smtClean="0">
                                    <a:latin typeface="Cambria Math"/>
                                  </a:rPr>
                                  <m:t>𝑓</m:t>
                                </m:r>
                                <m:sSub>
                                  <m:sSubPr>
                                    <m:ctrlPr>
                                      <a:rPr lang="en-US" b="0" i="1" smtClean="0">
                                        <a:latin typeface="Cambria Math"/>
                                      </a:rPr>
                                    </m:ctrlPr>
                                  </m:sSubPr>
                                  <m:e>
                                    <m:d>
                                      <m:dPr>
                                        <m:begChr m:val=""/>
                                        <m:endChr m:val="|"/>
                                        <m:ctrlPr>
                                          <a:rPr lang="en-US" b="0" i="1" smtClean="0">
                                            <a:latin typeface="Cambria Math"/>
                                          </a:rPr>
                                        </m:ctrlPr>
                                      </m:dPr>
                                      <m:e>
                                        <m:r>
                                          <a:rPr lang="en-US">
                                            <a:latin typeface="Cambria Math"/>
                                          </a:rPr>
                                          <m:t>​</m:t>
                                        </m:r>
                                      </m:e>
                                    </m:d>
                                  </m:e>
                                  <m:sub>
                                    <m:r>
                                      <a:rPr lang="en-US" b="1" i="1">
                                        <a:solidFill>
                                          <a:srgbClr val="0070C0"/>
                                        </a:solidFill>
                                        <a:latin typeface="Cambria Math"/>
                                      </a:rPr>
                                      <m:t>𝑺</m:t>
                                    </m:r>
                                  </m:sub>
                                </m:sSub>
                              </m:sub>
                            </m:sSub>
                          </m:e>
                        </m:d>
                      </m:num>
                      <m:den>
                        <m:r>
                          <a:rPr lang="en-US" b="0" i="1" smtClean="0">
                            <a:latin typeface="Cambria Math"/>
                          </a:rPr>
                          <m:t>|</m:t>
                        </m:r>
                        <m:r>
                          <a:rPr lang="en-US" b="1" i="1">
                            <a:solidFill>
                              <a:srgbClr val="0070C0"/>
                            </a:solidFill>
                            <a:latin typeface="Cambria Math"/>
                          </a:rPr>
                          <m:t>𝑺</m:t>
                        </m:r>
                        <m:r>
                          <a:rPr lang="en-US" b="0" i="1" smtClean="0">
                            <a:latin typeface="Cambria Math"/>
                          </a:rPr>
                          <m:t>|</m:t>
                        </m:r>
                      </m:den>
                    </m:f>
                    <m:r>
                      <a:rPr lang="en-US" i="1">
                        <a:latin typeface="Cambria Math"/>
                      </a:rPr>
                      <m:t>≤</m:t>
                    </m:r>
                    <m:f>
                      <m:fPr>
                        <m:ctrlPr>
                          <a:rPr lang="en-US" i="1">
                            <a:latin typeface="Cambria Math"/>
                          </a:rPr>
                        </m:ctrlPr>
                      </m:fPr>
                      <m:num>
                        <m:d>
                          <m:dPr>
                            <m:begChr m:val="|"/>
                            <m:endChr m:val="|"/>
                            <m:ctrlPr>
                              <a:rPr lang="en-US" i="1">
                                <a:latin typeface="Cambria Math"/>
                              </a:rPr>
                            </m:ctrlPr>
                          </m:dPr>
                          <m:e>
                            <m:sSub>
                              <m:sSubPr>
                                <m:ctrlPr>
                                  <a:rPr lang="en-US" i="1">
                                    <a:latin typeface="Cambria Math"/>
                                  </a:rPr>
                                </m:ctrlPr>
                              </m:sSubPr>
                              <m:e>
                                <m:r>
                                  <a:rPr lang="en-US" b="1" i="1">
                                    <a:solidFill>
                                      <a:srgbClr val="FF0000"/>
                                    </a:solidFill>
                                    <a:latin typeface="Cambria Math"/>
                                  </a:rPr>
                                  <m:t>𝑽𝑪</m:t>
                                </m:r>
                              </m:e>
                              <m:sub>
                                <m:r>
                                  <a:rPr lang="en-US" i="1">
                                    <a:latin typeface="Cambria Math"/>
                                  </a:rPr>
                                  <m:t>𝑓</m:t>
                                </m:r>
                              </m:sub>
                            </m:sSub>
                            <m:r>
                              <a:rPr lang="en-US" i="1">
                                <a:latin typeface="Cambria Math"/>
                              </a:rPr>
                              <m:t>∩</m:t>
                            </m:r>
                            <m:r>
                              <a:rPr lang="en-US" b="1" i="1">
                                <a:solidFill>
                                  <a:srgbClr val="0070C0"/>
                                </a:solidFill>
                                <a:latin typeface="Cambria Math"/>
                              </a:rPr>
                              <m:t>𝑺</m:t>
                            </m:r>
                          </m:e>
                        </m:d>
                      </m:num>
                      <m:den>
                        <m:d>
                          <m:dPr>
                            <m:begChr m:val="|"/>
                            <m:endChr m:val="|"/>
                            <m:ctrlPr>
                              <a:rPr lang="en-US" i="1">
                                <a:latin typeface="Cambria Math"/>
                              </a:rPr>
                            </m:ctrlPr>
                          </m:dPr>
                          <m:e>
                            <m:r>
                              <a:rPr lang="en-US" b="1" i="1">
                                <a:solidFill>
                                  <a:srgbClr val="0070C0"/>
                                </a:solidFill>
                                <a:latin typeface="Cambria Math"/>
                              </a:rPr>
                              <m:t>𝑺</m:t>
                            </m:r>
                          </m:e>
                        </m:d>
                      </m:den>
                    </m:f>
                    <m:r>
                      <a:rPr lang="en-US" b="0" i="1" smtClean="0">
                        <a:latin typeface="Cambria Math"/>
                      </a:rPr>
                      <m:t>= </m:t>
                    </m:r>
                    <m:r>
                      <a:rPr lang="en-US" b="1" i="1">
                        <a:latin typeface="Cambria Math"/>
                      </a:rPr>
                      <m:t>𝒀</m:t>
                    </m:r>
                    <m:r>
                      <a:rPr lang="en-US" i="1">
                        <a:latin typeface="Cambria Math"/>
                      </a:rPr>
                      <m:t>(</m:t>
                    </m:r>
                    <m:r>
                      <a:rPr lang="en-US" b="1" i="1">
                        <a:solidFill>
                          <a:srgbClr val="0070C0"/>
                        </a:solidFill>
                        <a:latin typeface="Cambria Math"/>
                      </a:rPr>
                      <m:t>𝑺</m:t>
                    </m:r>
                    <m:r>
                      <a:rPr lang="en-US" i="1">
                        <a:latin typeface="Cambria Math"/>
                      </a:rPr>
                      <m:t>)</m:t>
                    </m:r>
                  </m:oMath>
                </a14:m>
                <a:endParaRPr lang="en-US" dirty="0" smtClean="0"/>
              </a:p>
              <a:p>
                <a:pPr marL="0" indent="0">
                  <a:buNone/>
                </a:pPr>
                <a14:m>
                  <m:oMath xmlns:m="http://schemas.openxmlformats.org/officeDocument/2006/math">
                    <m:r>
                      <a:rPr lang="en-US" b="1" i="1" smtClean="0">
                        <a:latin typeface="Cambria Math"/>
                      </a:rPr>
                      <m:t>𝒀</m:t>
                    </m:r>
                    <m:r>
                      <a:rPr lang="en-US" b="0" i="1" smtClean="0">
                        <a:latin typeface="Cambria Math"/>
                      </a:rPr>
                      <m:t>(</m:t>
                    </m:r>
                    <m:r>
                      <a:rPr lang="en-US" b="1" i="1" smtClean="0">
                        <a:solidFill>
                          <a:srgbClr val="FF0000"/>
                        </a:solidFill>
                        <a:latin typeface="Cambria Math"/>
                      </a:rPr>
                      <m:t>𝑺</m:t>
                    </m:r>
                    <m:r>
                      <a:rPr lang="en-US" b="0" i="1" smtClean="0">
                        <a:latin typeface="Cambria Math"/>
                      </a:rPr>
                      <m:t>)</m:t>
                    </m:r>
                  </m:oMath>
                </a14:m>
                <a:r>
                  <a:rPr lang="en-US" i="1" dirty="0" smtClean="0">
                    <a:latin typeface="Cambria Math"/>
                  </a:rPr>
                  <a:t> has </a:t>
                </a:r>
                <a:r>
                  <a:rPr lang="en-US" i="1" dirty="0" err="1" smtClean="0">
                    <a:latin typeface="Cambria Math"/>
                  </a:rPr>
                  <a:t>hypergeometric</a:t>
                </a:r>
                <a:r>
                  <a:rPr lang="en-US" i="1" dirty="0" smtClean="0">
                    <a:latin typeface="Cambria Math"/>
                  </a:rPr>
                  <a:t> distribution:</a:t>
                </a:r>
              </a:p>
              <a:p>
                <a14:m>
                  <m:oMath xmlns:m="http://schemas.openxmlformats.org/officeDocument/2006/math">
                    <m:r>
                      <a:rPr lang="en-US" i="1" dirty="0" smtClean="0">
                        <a:latin typeface="Cambria Math"/>
                      </a:rPr>
                      <m:t>𝐸</m:t>
                    </m:r>
                    <m:d>
                      <m:dPr>
                        <m:begChr m:val="["/>
                        <m:endChr m:val="]"/>
                        <m:ctrlPr>
                          <a:rPr lang="en-US" i="1" dirty="0" smtClean="0">
                            <a:latin typeface="Cambria Math"/>
                          </a:rPr>
                        </m:ctrlPr>
                      </m:dPr>
                      <m:e>
                        <m:r>
                          <a:rPr lang="en-US" b="1" i="1" dirty="0" smtClean="0">
                            <a:latin typeface="Cambria Math"/>
                          </a:rPr>
                          <m:t>𝒀</m:t>
                        </m:r>
                        <m:d>
                          <m:dPr>
                            <m:ctrlPr>
                              <a:rPr lang="en-US" i="1" dirty="0" smtClean="0">
                                <a:latin typeface="Cambria Math"/>
                              </a:rPr>
                            </m:ctrlPr>
                          </m:dPr>
                          <m:e>
                            <m:r>
                              <a:rPr lang="en-US" b="1" i="1">
                                <a:solidFill>
                                  <a:srgbClr val="0070C0"/>
                                </a:solidFill>
                                <a:latin typeface="Cambria Math"/>
                              </a:rPr>
                              <m:t>𝑺</m:t>
                            </m:r>
                          </m:e>
                        </m:d>
                      </m:e>
                    </m:d>
                    <m:r>
                      <a:rPr lang="en-US" b="0" i="1" dirty="0" smtClean="0">
                        <a:latin typeface="Cambria Math"/>
                      </a:rPr>
                      <m:t>=</m:t>
                    </m:r>
                    <m:f>
                      <m:fPr>
                        <m:ctrlPr>
                          <a:rPr lang="en-US" b="0" i="1" dirty="0" smtClean="0">
                            <a:latin typeface="Cambria Math"/>
                          </a:rPr>
                        </m:ctrlPr>
                      </m:fPr>
                      <m:num>
                        <m:d>
                          <m:dPr>
                            <m:begChr m:val="|"/>
                            <m:endChr m:val="|"/>
                            <m:ctrlPr>
                              <a:rPr lang="en-US" b="0" i="1" dirty="0" smtClean="0">
                                <a:latin typeface="Cambria Math"/>
                              </a:rPr>
                            </m:ctrlPr>
                          </m:dPr>
                          <m:e>
                            <m:sSub>
                              <m:sSubPr>
                                <m:ctrlPr>
                                  <a:rPr lang="en-US" b="0" i="1" dirty="0" smtClean="0">
                                    <a:latin typeface="Cambria Math"/>
                                  </a:rPr>
                                </m:ctrlPr>
                              </m:sSubPr>
                              <m:e>
                                <m:r>
                                  <a:rPr lang="en-US" b="1" i="1">
                                    <a:solidFill>
                                      <a:srgbClr val="FF0000"/>
                                    </a:solidFill>
                                    <a:latin typeface="Cambria Math"/>
                                  </a:rPr>
                                  <m:t>𝑽𝑪</m:t>
                                </m:r>
                              </m:e>
                              <m:sub>
                                <m:r>
                                  <a:rPr lang="en-US" b="1" i="1" dirty="0" smtClean="0">
                                    <a:latin typeface="Cambria Math"/>
                                  </a:rPr>
                                  <m:t>𝒇</m:t>
                                </m:r>
                              </m:sub>
                            </m:sSub>
                          </m:e>
                        </m:d>
                      </m:num>
                      <m:den>
                        <m:d>
                          <m:dPr>
                            <m:begChr m:val="|"/>
                            <m:endChr m:val="|"/>
                            <m:ctrlPr>
                              <a:rPr lang="en-US" b="0" i="1" dirty="0" smtClean="0">
                                <a:latin typeface="Cambria Math"/>
                              </a:rPr>
                            </m:ctrlPr>
                          </m:dPr>
                          <m:e>
                            <m:r>
                              <a:rPr lang="en-US" b="0" i="1" dirty="0" smtClean="0">
                                <a:latin typeface="Cambria Math"/>
                              </a:rPr>
                              <m:t>𝐷</m:t>
                            </m:r>
                          </m:e>
                        </m:d>
                      </m:den>
                    </m:f>
                    <m:r>
                      <a:rPr lang="en-US" b="0" i="1" dirty="0" smtClean="0">
                        <a:latin typeface="Cambria Math"/>
                      </a:rPr>
                      <m:t>=</m:t>
                    </m:r>
                    <m:r>
                      <a:rPr lang="en-US" b="0" i="1" dirty="0" smtClean="0">
                        <a:latin typeface="Cambria Math"/>
                      </a:rPr>
                      <m:t>𝑑𝑖𝑠</m:t>
                    </m:r>
                    <m:sSub>
                      <m:sSubPr>
                        <m:ctrlPr>
                          <a:rPr lang="en-US" b="0" i="1" dirty="0" smtClean="0">
                            <a:latin typeface="Cambria Math"/>
                          </a:rPr>
                        </m:ctrlPr>
                      </m:sSubPr>
                      <m:e>
                        <m:r>
                          <a:rPr lang="en-US" b="0" i="1" dirty="0" smtClean="0">
                            <a:latin typeface="Cambria Math"/>
                          </a:rPr>
                          <m:t>𝑡</m:t>
                        </m:r>
                      </m:e>
                      <m:sub>
                        <m:r>
                          <a:rPr lang="en-US" b="0" i="1" dirty="0" smtClean="0">
                            <a:latin typeface="Cambria Math"/>
                          </a:rPr>
                          <m:t>0</m:t>
                        </m:r>
                      </m:sub>
                    </m:sSub>
                    <m:d>
                      <m:dPr>
                        <m:ctrlPr>
                          <a:rPr lang="en-US" b="0" i="1" dirty="0" smtClean="0">
                            <a:latin typeface="Cambria Math"/>
                          </a:rPr>
                        </m:ctrlPr>
                      </m:dPr>
                      <m:e>
                        <m:r>
                          <a:rPr lang="en-US" b="1" i="1" dirty="0" smtClean="0">
                            <a:latin typeface="Cambria Math"/>
                          </a:rPr>
                          <m:t>𝒇</m:t>
                        </m:r>
                        <m:r>
                          <a:rPr lang="en-US" b="0" i="1" dirty="0" smtClean="0">
                            <a:latin typeface="Cambria Math"/>
                          </a:rPr>
                          <m:t>,</m:t>
                        </m:r>
                        <m:r>
                          <a:rPr lang="en-US" b="0" i="1" dirty="0" smtClean="0">
                            <a:latin typeface="Cambria Math"/>
                          </a:rPr>
                          <m:t>𝑀</m:t>
                        </m:r>
                      </m:e>
                    </m:d>
                  </m:oMath>
                </a14:m>
                <a:endParaRPr lang="en-US" b="0" dirty="0" smtClean="0"/>
              </a:p>
              <a:p>
                <a14:m>
                  <m:oMath xmlns:m="http://schemas.openxmlformats.org/officeDocument/2006/math">
                    <m:r>
                      <a:rPr lang="en-US" i="1" dirty="0" smtClean="0">
                        <a:latin typeface="Cambria Math"/>
                      </a:rPr>
                      <m:t>𝑉𝑎𝑟</m:t>
                    </m:r>
                    <m:d>
                      <m:dPr>
                        <m:begChr m:val="["/>
                        <m:endChr m:val="]"/>
                        <m:ctrlPr>
                          <a:rPr lang="en-US" i="1" dirty="0" smtClean="0">
                            <a:latin typeface="Cambria Math"/>
                          </a:rPr>
                        </m:ctrlPr>
                      </m:dPr>
                      <m:e>
                        <m:r>
                          <a:rPr lang="en-US" i="1" dirty="0" smtClean="0">
                            <a:latin typeface="Cambria Math"/>
                          </a:rPr>
                          <m:t>𝑌</m:t>
                        </m:r>
                        <m:d>
                          <m:dPr>
                            <m:ctrlPr>
                              <a:rPr lang="en-US" i="1" dirty="0" smtClean="0">
                                <a:latin typeface="Cambria Math"/>
                              </a:rPr>
                            </m:ctrlPr>
                          </m:dPr>
                          <m:e>
                            <m:r>
                              <a:rPr lang="en-US" b="1" i="1">
                                <a:solidFill>
                                  <a:srgbClr val="0070C0"/>
                                </a:solidFill>
                                <a:latin typeface="Cambria Math"/>
                              </a:rPr>
                              <m:t>𝑺</m:t>
                            </m:r>
                          </m:e>
                        </m:d>
                      </m:e>
                    </m:d>
                    <m:r>
                      <a:rPr lang="en-US" b="0" i="1" dirty="0" smtClean="0">
                        <a:latin typeface="Cambria Math"/>
                      </a:rPr>
                      <m:t>≤</m:t>
                    </m:r>
                    <m:f>
                      <m:fPr>
                        <m:ctrlPr>
                          <a:rPr lang="en-US" b="0" i="1" dirty="0" smtClean="0">
                            <a:latin typeface="Cambria Math"/>
                          </a:rPr>
                        </m:ctrlPr>
                      </m:fPr>
                      <m:num>
                        <m:d>
                          <m:dPr>
                            <m:begChr m:val="|"/>
                            <m:endChr m:val="|"/>
                            <m:ctrlPr>
                              <a:rPr lang="en-US" b="0" i="1" dirty="0" smtClean="0">
                                <a:latin typeface="Cambria Math"/>
                              </a:rPr>
                            </m:ctrlPr>
                          </m:dPr>
                          <m:e>
                            <m:r>
                              <a:rPr lang="en-US" b="1" i="1">
                                <a:solidFill>
                                  <a:srgbClr val="0070C0"/>
                                </a:solidFill>
                                <a:latin typeface="Cambria Math"/>
                              </a:rPr>
                              <m:t>𝑺</m:t>
                            </m:r>
                          </m:e>
                        </m:d>
                        <m:d>
                          <m:dPr>
                            <m:begChr m:val="|"/>
                            <m:endChr m:val="|"/>
                            <m:ctrlPr>
                              <a:rPr lang="en-US" b="0" i="1" dirty="0" smtClean="0">
                                <a:latin typeface="Cambria Math"/>
                              </a:rPr>
                            </m:ctrlPr>
                          </m:dPr>
                          <m:e>
                            <m:r>
                              <a:rPr lang="en-US" b="0" i="1" dirty="0" smtClean="0">
                                <a:latin typeface="Cambria Math"/>
                              </a:rPr>
                              <m:t>𝑉</m:t>
                            </m:r>
                            <m:sSub>
                              <m:sSubPr>
                                <m:ctrlPr>
                                  <a:rPr lang="en-US" b="0" i="1" dirty="0" smtClean="0">
                                    <a:latin typeface="Cambria Math"/>
                                  </a:rPr>
                                </m:ctrlPr>
                              </m:sSubPr>
                              <m:e>
                                <m:r>
                                  <a:rPr lang="en-US" b="0" i="1" dirty="0" smtClean="0">
                                    <a:latin typeface="Cambria Math"/>
                                  </a:rPr>
                                  <m:t>𝐶</m:t>
                                </m:r>
                              </m:e>
                              <m:sub>
                                <m:r>
                                  <a:rPr lang="en-US" b="0" i="1" dirty="0" smtClean="0">
                                    <a:latin typeface="Cambria Math"/>
                                  </a:rPr>
                                  <m:t>𝑓</m:t>
                                </m:r>
                              </m:sub>
                            </m:sSub>
                          </m:e>
                        </m:d>
                      </m:num>
                      <m:den>
                        <m:d>
                          <m:dPr>
                            <m:begChr m:val="|"/>
                            <m:endChr m:val="|"/>
                            <m:ctrlPr>
                              <a:rPr lang="en-US" b="0" i="1" dirty="0" smtClean="0">
                                <a:latin typeface="Cambria Math"/>
                              </a:rPr>
                            </m:ctrlPr>
                          </m:dPr>
                          <m:e>
                            <m:r>
                              <a:rPr lang="en-US" b="0" i="1" dirty="0" smtClean="0">
                                <a:latin typeface="Cambria Math"/>
                              </a:rPr>
                              <m:t>𝐷</m:t>
                            </m:r>
                          </m:e>
                        </m:d>
                        <m:sSup>
                          <m:sSupPr>
                            <m:ctrlPr>
                              <a:rPr lang="en-US" b="0" i="1" dirty="0" smtClean="0">
                                <a:latin typeface="Cambria Math"/>
                              </a:rPr>
                            </m:ctrlPr>
                          </m:sSupPr>
                          <m:e>
                            <m:d>
                              <m:dPr>
                                <m:begChr m:val="|"/>
                                <m:endChr m:val="|"/>
                                <m:ctrlPr>
                                  <a:rPr lang="en-US" b="0" i="1" dirty="0" smtClean="0">
                                    <a:latin typeface="Cambria Math"/>
                                  </a:rPr>
                                </m:ctrlPr>
                              </m:dPr>
                              <m:e>
                                <m:r>
                                  <a:rPr lang="en-US" b="1" i="1">
                                    <a:solidFill>
                                      <a:srgbClr val="0070C0"/>
                                    </a:solidFill>
                                    <a:latin typeface="Cambria Math"/>
                                  </a:rPr>
                                  <m:t>𝑺</m:t>
                                </m:r>
                              </m:e>
                            </m:d>
                          </m:e>
                          <m:sup>
                            <m:r>
                              <a:rPr lang="en-US" b="0" i="1" dirty="0" smtClean="0">
                                <a:latin typeface="Cambria Math"/>
                              </a:rPr>
                              <m:t>2</m:t>
                            </m:r>
                          </m:sup>
                        </m:sSup>
                      </m:den>
                    </m:f>
                    <m:r>
                      <a:rPr lang="en-US" b="0" i="1" dirty="0" smtClean="0">
                        <a:latin typeface="Cambria Math"/>
                      </a:rPr>
                      <m:t>=</m:t>
                    </m:r>
                    <m:f>
                      <m:fPr>
                        <m:ctrlPr>
                          <a:rPr lang="en-US" b="0" i="1" dirty="0" smtClean="0">
                            <a:latin typeface="Cambria Math"/>
                          </a:rPr>
                        </m:ctrlPr>
                      </m:fPr>
                      <m:num>
                        <m:r>
                          <a:rPr lang="en-US" b="0" i="1" dirty="0" smtClean="0">
                            <a:latin typeface="Cambria Math"/>
                          </a:rPr>
                          <m:t>𝑑𝑖𝑠</m:t>
                        </m:r>
                        <m:sSub>
                          <m:sSubPr>
                            <m:ctrlPr>
                              <a:rPr lang="en-US" b="0" i="1" dirty="0" smtClean="0">
                                <a:latin typeface="Cambria Math"/>
                              </a:rPr>
                            </m:ctrlPr>
                          </m:sSubPr>
                          <m:e>
                            <m:r>
                              <a:rPr lang="en-US" b="0" i="1" dirty="0" smtClean="0">
                                <a:latin typeface="Cambria Math"/>
                              </a:rPr>
                              <m:t>𝑡</m:t>
                            </m:r>
                          </m:e>
                          <m:sub>
                            <m:r>
                              <a:rPr lang="en-US" b="0" i="1" dirty="0" smtClean="0">
                                <a:latin typeface="Cambria Math"/>
                              </a:rPr>
                              <m:t>0</m:t>
                            </m:r>
                          </m:sub>
                        </m:sSub>
                        <m:d>
                          <m:dPr>
                            <m:ctrlPr>
                              <a:rPr lang="en-US" b="0" i="1" dirty="0" smtClean="0">
                                <a:latin typeface="Cambria Math"/>
                              </a:rPr>
                            </m:ctrlPr>
                          </m:dPr>
                          <m:e>
                            <m:r>
                              <a:rPr lang="en-US" b="0" i="1" dirty="0" smtClean="0">
                                <a:latin typeface="Cambria Math"/>
                              </a:rPr>
                              <m:t>𝑓</m:t>
                            </m:r>
                            <m:r>
                              <a:rPr lang="en-US" b="0" i="1" dirty="0" smtClean="0">
                                <a:latin typeface="Cambria Math"/>
                              </a:rPr>
                              <m:t>,</m:t>
                            </m:r>
                            <m:r>
                              <a:rPr lang="en-US" b="0" i="1" dirty="0" smtClean="0">
                                <a:latin typeface="Cambria Math"/>
                              </a:rPr>
                              <m:t>𝑀</m:t>
                            </m:r>
                          </m:e>
                        </m:d>
                      </m:num>
                      <m:den>
                        <m:d>
                          <m:dPr>
                            <m:begChr m:val="|"/>
                            <m:endChr m:val="|"/>
                            <m:ctrlPr>
                              <a:rPr lang="en-US" i="1" dirty="0">
                                <a:latin typeface="Cambria Math"/>
                              </a:rPr>
                            </m:ctrlPr>
                          </m:dPr>
                          <m:e>
                            <m:r>
                              <a:rPr lang="en-US" b="1" i="1">
                                <a:solidFill>
                                  <a:srgbClr val="0070C0"/>
                                </a:solidFill>
                                <a:latin typeface="Cambria Math"/>
                              </a:rPr>
                              <m:t>𝑺</m:t>
                            </m:r>
                          </m:e>
                        </m:d>
                      </m:den>
                    </m:f>
                    <m:r>
                      <a:rPr lang="en-US" b="0" i="1" dirty="0" smtClean="0">
                        <a:latin typeface="Cambria Math"/>
                      </a:rPr>
                      <m:t>≤</m:t>
                    </m:r>
                    <m:f>
                      <m:fPr>
                        <m:ctrlPr>
                          <a:rPr lang="en-US" b="0" i="1" dirty="0" smtClean="0">
                            <a:latin typeface="Cambria Math"/>
                          </a:rPr>
                        </m:ctrlPr>
                      </m:fPr>
                      <m:num>
                        <m:r>
                          <a:rPr lang="en-US" b="0" i="1" dirty="0" smtClean="0">
                            <a:latin typeface="Cambria Math"/>
                          </a:rPr>
                          <m:t>1</m:t>
                        </m:r>
                      </m:num>
                      <m:den>
                        <m:r>
                          <a:rPr lang="en-US" i="1" dirty="0">
                            <a:latin typeface="Cambria Math"/>
                          </a:rPr>
                          <m:t>|</m:t>
                        </m:r>
                        <m:r>
                          <a:rPr lang="en-US" b="1" i="1">
                            <a:solidFill>
                              <a:srgbClr val="0070C0"/>
                            </a:solidFill>
                            <a:latin typeface="Cambria Math"/>
                          </a:rPr>
                          <m:t>𝑺</m:t>
                        </m:r>
                        <m:r>
                          <a:rPr lang="en-US" i="1" dirty="0">
                            <a:latin typeface="Cambria Math"/>
                          </a:rPr>
                          <m:t>|</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4"/>
                <a:stretch>
                  <a:fillRect l="-1704"/>
                </a:stretch>
              </a:blipFill>
            </p:spPr>
            <p:txBody>
              <a:bodyPr/>
              <a:lstStyle/>
              <a:p>
                <a:r>
                  <a:rPr lang="en-US">
                    <a:noFill/>
                  </a:rPr>
                  <a:t> </a:t>
                </a:r>
              </a:p>
            </p:txBody>
          </p:sp>
        </mc:Fallback>
      </mc:AlternateContent>
    </p:spTree>
    <p:extLst>
      <p:ext uri="{BB962C8B-B14F-4D97-AF65-F5344CB8AC3E}">
        <p14:creationId xmlns:p14="http://schemas.microsoft.com/office/powerpoint/2010/main" val="332208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Experiments</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400" y="2819399"/>
            <a:ext cx="4800600" cy="317460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1" y="2819400"/>
            <a:ext cx="4495800" cy="3174603"/>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457200" y="1371600"/>
                <a:ext cx="8229600" cy="1569660"/>
              </a:xfrm>
              <a:prstGeom prst="rect">
                <a:avLst/>
              </a:prstGeom>
              <a:noFill/>
            </p:spPr>
            <p:txBody>
              <a:bodyPr wrap="square" rtlCol="0">
                <a:spAutoFit/>
              </a:bodyPr>
              <a:lstStyle/>
              <a:p>
                <a:pPr marL="285750" indent="-285750">
                  <a:buFont typeface="Arial" pitchFamily="34" charset="0"/>
                  <a:buChar char="•"/>
                </a:pPr>
                <a:r>
                  <a:rPr lang="en-US" sz="2400" dirty="0" smtClean="0"/>
                  <a:t>Data: Apple stock price data (2005-2015) from Google Finance</a:t>
                </a:r>
              </a:p>
              <a:p>
                <a:pPr marL="285750" indent="-285750">
                  <a:buFont typeface="Arial" pitchFamily="34" charset="0"/>
                  <a:buChar char="•"/>
                </a:pPr>
                <a:r>
                  <a:rPr lang="en-US" sz="2400" dirty="0" smtClean="0"/>
                  <a:t>Left: </a:t>
                </a:r>
                <a14:m>
                  <m:oMath xmlns:m="http://schemas.openxmlformats.org/officeDocument/2006/math">
                    <m:sSub>
                      <m:sSubPr>
                        <m:ctrlPr>
                          <a:rPr lang="en-US" sz="2400" b="0" i="1" smtClean="0">
                            <a:latin typeface="Cambria Math"/>
                          </a:rPr>
                        </m:ctrlPr>
                      </m:sSubPr>
                      <m:e>
                        <m:r>
                          <a:rPr lang="en-US" sz="2400" b="0" i="1" smtClean="0">
                            <a:latin typeface="Cambria Math"/>
                          </a:rPr>
                          <m:t>𝐿</m:t>
                        </m:r>
                      </m:e>
                      <m:sub>
                        <m:r>
                          <a:rPr lang="en-US" sz="2400" b="0" i="1" smtClean="0">
                            <a:latin typeface="Cambria Math"/>
                          </a:rPr>
                          <m:t>1</m:t>
                        </m:r>
                      </m:sub>
                    </m:sSub>
                  </m:oMath>
                </a14:m>
                <a:r>
                  <a:rPr lang="en-US" sz="2400" dirty="0" smtClean="0"/>
                  <a:t>-isotonic regression</a:t>
                </a:r>
              </a:p>
              <a:p>
                <a:pPr marL="285750" indent="-285750">
                  <a:buFont typeface="Arial" pitchFamily="34" charset="0"/>
                  <a:buChar char="•"/>
                </a:pPr>
                <a:r>
                  <a:rPr lang="en-US" sz="2400" dirty="0" smtClean="0"/>
                  <a:t>Right: error vs. sample size</a:t>
                </a:r>
              </a:p>
              <a:p>
                <a:pPr marL="285750" indent="-285750">
                  <a:buFont typeface="Arial" pitchFamily="34" charset="0"/>
                  <a:buChar char="•"/>
                </a:pPr>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457200" y="1371600"/>
                <a:ext cx="8229600" cy="1569660"/>
              </a:xfrm>
              <a:prstGeom prst="rect">
                <a:avLst/>
              </a:prstGeom>
              <a:blipFill rotWithShape="1">
                <a:blip r:embed="rId4"/>
                <a:stretch>
                  <a:fillRect l="-963" t="-3113"/>
                </a:stretch>
              </a:blipFill>
            </p:spPr>
            <p:txBody>
              <a:bodyPr/>
              <a:lstStyle/>
              <a:p>
                <a:r>
                  <a:rPr lang="en-US">
                    <a:noFill/>
                  </a:rPr>
                  <a:t> </a:t>
                </a:r>
              </a:p>
            </p:txBody>
          </p:sp>
        </mc:Fallback>
      </mc:AlternateContent>
    </p:spTree>
    <p:extLst>
      <p:ext uri="{BB962C8B-B14F-4D97-AF65-F5344CB8AC3E}">
        <p14:creationId xmlns:p14="http://schemas.microsoft.com/office/powerpoint/2010/main" val="1951111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Which stocks were growing steadily?</a:t>
            </a:r>
            <a:endParaRPr lang="en-US" dirty="0">
              <a:solidFill>
                <a:srgbClr val="0070C0"/>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63620" y="1473919"/>
            <a:ext cx="6743700" cy="1477298"/>
          </a:xfrm>
        </p:spPr>
      </p:pic>
      <p:grpSp>
        <p:nvGrpSpPr>
          <p:cNvPr id="12" name="Group 11"/>
          <p:cNvGrpSpPr/>
          <p:nvPr/>
        </p:nvGrpSpPr>
        <p:grpSpPr>
          <a:xfrm>
            <a:off x="87813" y="4627617"/>
            <a:ext cx="8745944" cy="1466022"/>
            <a:chOff x="87813" y="4627617"/>
            <a:chExt cx="8745944" cy="1466022"/>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13" y="4865328"/>
              <a:ext cx="2072260" cy="9906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0057" y="4627617"/>
              <a:ext cx="6743700" cy="1466022"/>
            </a:xfrm>
            <a:prstGeom prst="rect">
              <a:avLst/>
            </a:prstGeom>
          </p:spPr>
        </p:pic>
      </p:gr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8625" y="1397719"/>
            <a:ext cx="1237762" cy="1447800"/>
          </a:xfrm>
          <a:prstGeom prst="rect">
            <a:avLst/>
          </a:prstGeom>
        </p:spPr>
      </p:pic>
      <p:grpSp>
        <p:nvGrpSpPr>
          <p:cNvPr id="7" name="Group 6"/>
          <p:cNvGrpSpPr/>
          <p:nvPr/>
        </p:nvGrpSpPr>
        <p:grpSpPr>
          <a:xfrm>
            <a:off x="181800" y="2951217"/>
            <a:ext cx="8651957" cy="1474126"/>
            <a:chOff x="181800" y="2951217"/>
            <a:chExt cx="8651957" cy="1474126"/>
          </a:xfrm>
        </p:grpSpPr>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0057" y="2951217"/>
              <a:ext cx="6743700" cy="1474126"/>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1800" y="3460027"/>
              <a:ext cx="1893902" cy="456506"/>
            </a:xfrm>
            <a:prstGeom prst="rect">
              <a:avLst/>
            </a:prstGeom>
          </p:spPr>
        </p:pic>
      </p:grpSp>
      <p:sp>
        <p:nvSpPr>
          <p:cNvPr id="11" name="TextBox 10"/>
          <p:cNvSpPr txBox="1"/>
          <p:nvPr/>
        </p:nvSpPr>
        <p:spPr>
          <a:xfrm>
            <a:off x="5191362" y="6248400"/>
            <a:ext cx="3642395" cy="369332"/>
          </a:xfrm>
          <a:prstGeom prst="rect">
            <a:avLst/>
          </a:prstGeom>
          <a:noFill/>
        </p:spPr>
        <p:txBody>
          <a:bodyPr wrap="square" rtlCol="0">
            <a:spAutoFit/>
          </a:bodyPr>
          <a:lstStyle/>
          <a:p>
            <a:r>
              <a:rPr lang="en-US" dirty="0" smtClean="0"/>
              <a:t>Data from </a:t>
            </a:r>
            <a:r>
              <a:rPr lang="en-US" dirty="0" smtClean="0">
                <a:hlinkClick r:id="rId9"/>
              </a:rPr>
              <a:t>http://finance.google.com</a:t>
            </a:r>
            <a:endParaRPr lang="en-US" dirty="0"/>
          </a:p>
        </p:txBody>
      </p:sp>
    </p:spTree>
    <p:extLst>
      <p:ext uri="{BB962C8B-B14F-4D97-AF65-F5344CB8AC3E}">
        <p14:creationId xmlns:p14="http://schemas.microsoft.com/office/powerpoint/2010/main" val="19738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533400" y="76200"/>
                <a:ext cx="8451574" cy="914400"/>
              </a:xfrm>
            </p:spPr>
            <p:txBody>
              <a:bodyPr>
                <a:normAutofit/>
              </a:bodyPr>
              <a:lstStyle/>
              <a:p>
                <a14:m>
                  <m:oMath xmlns:m="http://schemas.openxmlformats.org/officeDocument/2006/math">
                    <m:sSub>
                      <m:sSubPr>
                        <m:ctrlPr>
                          <a:rPr lang="en-US" i="1" dirty="0" smtClean="0">
                            <a:solidFill>
                              <a:srgbClr val="0070C0"/>
                            </a:solidFill>
                            <a:latin typeface="Cambria Math"/>
                          </a:rPr>
                        </m:ctrlPr>
                      </m:sSubPr>
                      <m:e>
                        <m:r>
                          <a:rPr lang="en-US" i="1" dirty="0" smtClean="0">
                            <a:solidFill>
                              <a:srgbClr val="0070C0"/>
                            </a:solidFill>
                            <a:latin typeface="Cambria Math" panose="02040503050406030204" pitchFamily="18" charset="0"/>
                          </a:rPr>
                          <m:t>𝐿</m:t>
                        </m:r>
                      </m:e>
                      <m:sub>
                        <m:r>
                          <a:rPr lang="en-US" i="1" dirty="0" smtClean="0">
                            <a:solidFill>
                              <a:srgbClr val="0070C0"/>
                            </a:solidFill>
                            <a:latin typeface="Cambria Math" panose="02040503050406030204" pitchFamily="18" charset="0"/>
                          </a:rPr>
                          <m:t>1</m:t>
                        </m:r>
                      </m:sub>
                    </m:sSub>
                  </m:oMath>
                </a14:m>
                <a:r>
                  <a:rPr lang="en-US" dirty="0" smtClean="0">
                    <a:solidFill>
                      <a:srgbClr val="0070C0"/>
                    </a:solidFill>
                  </a:rPr>
                  <a:t>-Testers for Other Properties</a:t>
                </a:r>
                <a:endParaRPr lang="en-US" dirty="0">
                  <a:solidFill>
                    <a:srgbClr val="0070C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533400" y="76200"/>
                <a:ext cx="8451574" cy="914400"/>
              </a:xfrm>
              <a:blipFill rotWithShape="1">
                <a:blip r:embed="rId2"/>
                <a:stretch>
                  <a:fillRect t="-5333"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257800"/>
              </a:xfrm>
            </p:spPr>
            <p:txBody>
              <a:bodyPr>
                <a:noAutofit/>
              </a:bodyPr>
              <a:lstStyle/>
              <a:p>
                <a:pPr marL="0" indent="0">
                  <a:buNone/>
                </a:pPr>
                <a:r>
                  <a:rPr lang="en-US" sz="2400" dirty="0" smtClean="0">
                    <a:solidFill>
                      <a:schemeClr val="tx1"/>
                    </a:solidFill>
                  </a:rPr>
                  <a:t>Via combinatorial characterization of </a:t>
                </a:r>
                <a14:m>
                  <m:oMath xmlns:m="http://schemas.openxmlformats.org/officeDocument/2006/math">
                    <m:sSub>
                      <m:sSubPr>
                        <m:ctrlPr>
                          <a:rPr lang="en-US" sz="2400" i="1" dirty="0">
                            <a:solidFill>
                              <a:schemeClr val="tx1"/>
                            </a:solidFill>
                            <a:latin typeface="Cambria Math"/>
                          </a:rPr>
                        </m:ctrlPr>
                      </m:sSubPr>
                      <m:e>
                        <m:r>
                          <a:rPr lang="en-US" sz="2400" i="1" dirty="0">
                            <a:solidFill>
                              <a:schemeClr val="tx1"/>
                            </a:solidFill>
                            <a:latin typeface="Cambria Math"/>
                          </a:rPr>
                          <m:t>𝐿</m:t>
                        </m:r>
                      </m:e>
                      <m:sub>
                        <m:r>
                          <a:rPr lang="en-US" sz="2400" i="1" dirty="0">
                            <a:solidFill>
                              <a:schemeClr val="tx1"/>
                            </a:solidFill>
                            <a:latin typeface="Cambria Math"/>
                          </a:rPr>
                          <m:t>1</m:t>
                        </m:r>
                      </m:sub>
                    </m:sSub>
                  </m:oMath>
                </a14:m>
                <a:r>
                  <a:rPr lang="en-US" sz="2400" dirty="0" smtClean="0">
                    <a:solidFill>
                      <a:schemeClr val="tx1"/>
                    </a:solidFill>
                  </a:rPr>
                  <a:t>-distance to the property</a:t>
                </a:r>
              </a:p>
              <a:p>
                <a:r>
                  <a:rPr lang="en-US" sz="2400" dirty="0" smtClean="0">
                    <a:solidFill>
                      <a:schemeClr val="tx1"/>
                    </a:solidFill>
                  </a:rPr>
                  <a:t>Lipschitz property </a:t>
                </a:r>
                <a14:m>
                  <m:oMath xmlns:m="http://schemas.openxmlformats.org/officeDocument/2006/math">
                    <m:r>
                      <a:rPr lang="en-US" sz="2400" b="1" i="1">
                        <a:solidFill>
                          <a:schemeClr val="tx1"/>
                        </a:solidFill>
                        <a:latin typeface="Cambria Math"/>
                      </a:rPr>
                      <m:t>𝒇</m:t>
                    </m:r>
                    <m:r>
                      <a:rPr lang="en-US" sz="2400" b="1" i="1">
                        <a:solidFill>
                          <a:schemeClr val="tx1"/>
                        </a:solidFill>
                        <a:latin typeface="Cambria Math"/>
                      </a:rPr>
                      <m:t>:</m:t>
                    </m:r>
                    <m:sSup>
                      <m:sSupPr>
                        <m:ctrlPr>
                          <a:rPr lang="en-US" sz="2400" b="1" i="1">
                            <a:solidFill>
                              <a:schemeClr val="tx1"/>
                            </a:solidFill>
                            <a:latin typeface="Cambria Math"/>
                          </a:rPr>
                        </m:ctrlPr>
                      </m:sSupPr>
                      <m:e>
                        <m:d>
                          <m:dPr>
                            <m:begChr m:val="["/>
                            <m:endChr m:val="]"/>
                            <m:ctrlPr>
                              <a:rPr lang="en-US" sz="2400" b="1" i="1">
                                <a:solidFill>
                                  <a:schemeClr val="tx1"/>
                                </a:solidFill>
                                <a:latin typeface="Cambria Math"/>
                              </a:rPr>
                            </m:ctrlPr>
                          </m:dPr>
                          <m:e>
                            <m:r>
                              <a:rPr lang="en-US" sz="2400" b="1" i="1" smtClean="0">
                                <a:solidFill>
                                  <a:srgbClr val="0070C0"/>
                                </a:solidFill>
                                <a:latin typeface="Cambria Math"/>
                              </a:rPr>
                              <m:t>𝒏</m:t>
                            </m:r>
                          </m:e>
                        </m:d>
                      </m:e>
                      <m:sup>
                        <m:r>
                          <a:rPr lang="en-US" sz="2400" b="1" i="1" smtClean="0">
                            <a:solidFill>
                              <a:srgbClr val="FF0000"/>
                            </a:solidFill>
                            <a:latin typeface="Cambria Math"/>
                          </a:rPr>
                          <m:t>𝒅</m:t>
                        </m:r>
                      </m:sup>
                    </m:sSup>
                    <m:r>
                      <a:rPr lang="en-US" sz="2400" b="1" i="1">
                        <a:solidFill>
                          <a:schemeClr val="tx1"/>
                        </a:solidFill>
                        <a:latin typeface="Cambria Math"/>
                      </a:rPr>
                      <m:t>→[</m:t>
                    </m:r>
                    <m:r>
                      <a:rPr lang="en-US" sz="2400" i="1">
                        <a:solidFill>
                          <a:schemeClr val="tx1"/>
                        </a:solidFill>
                        <a:latin typeface="Cambria Math"/>
                      </a:rPr>
                      <m:t>0,1</m:t>
                    </m:r>
                    <m:r>
                      <a:rPr lang="en-US" sz="2400" b="1" i="1">
                        <a:solidFill>
                          <a:schemeClr val="tx1"/>
                        </a:solidFill>
                        <a:latin typeface="Cambria Math"/>
                      </a:rPr>
                      <m:t>]</m:t>
                    </m:r>
                  </m:oMath>
                </a14:m>
                <a:r>
                  <a:rPr lang="en-US" sz="2400" dirty="0" smtClean="0">
                    <a:solidFill>
                      <a:schemeClr val="tx1"/>
                    </a:solidFill>
                  </a:rPr>
                  <a:t>: </a:t>
                </a:r>
                <a:endParaRPr lang="en-US" sz="2400" b="0" i="0" dirty="0" smtClean="0">
                  <a:solidFill>
                    <a:schemeClr val="tx1"/>
                  </a:solidFill>
                  <a:latin typeface="Cambria Math"/>
                </a:endParaRPr>
              </a:p>
              <a:p>
                <a:pPr marL="0" indent="0" algn="ctr">
                  <a:buNone/>
                </a:pPr>
                <a14:m>
                  <m:oMathPara xmlns:m="http://schemas.openxmlformats.org/officeDocument/2006/math">
                    <m:oMathParaPr>
                      <m:jc m:val="centerGroup"/>
                    </m:oMathParaPr>
                    <m:oMath xmlns:m="http://schemas.openxmlformats.org/officeDocument/2006/math">
                      <m:r>
                        <m:rPr>
                          <m:sty m:val="p"/>
                        </m:rPr>
                        <a:rPr lang="en-US" sz="2400" b="0" i="0" smtClean="0">
                          <a:solidFill>
                            <a:schemeClr val="tx1"/>
                          </a:solidFill>
                          <a:latin typeface="Cambria Math"/>
                        </a:rPr>
                        <m:t>Θ</m:t>
                      </m:r>
                      <m:d>
                        <m:dPr>
                          <m:ctrlPr>
                            <a:rPr lang="en-US" sz="2400" b="0" i="1" smtClean="0">
                              <a:solidFill>
                                <a:schemeClr val="tx1"/>
                              </a:solidFill>
                              <a:latin typeface="Cambria Math"/>
                            </a:rPr>
                          </m:ctrlPr>
                        </m:dPr>
                        <m:e>
                          <m:f>
                            <m:fPr>
                              <m:ctrlPr>
                                <a:rPr lang="en-US" sz="2400" b="0" i="1" smtClean="0">
                                  <a:solidFill>
                                    <a:schemeClr val="tx1"/>
                                  </a:solidFill>
                                  <a:latin typeface="Cambria Math"/>
                                </a:rPr>
                              </m:ctrlPr>
                            </m:fPr>
                            <m:num>
                              <m:r>
                                <a:rPr lang="en-US" sz="2400" b="1" i="1" smtClean="0">
                                  <a:solidFill>
                                    <a:srgbClr val="FF0000"/>
                                  </a:solidFill>
                                  <a:latin typeface="Cambria Math"/>
                                </a:rPr>
                                <m:t>𝒅</m:t>
                              </m:r>
                            </m:num>
                            <m:den>
                              <m:r>
                                <a:rPr lang="en-US" sz="2400" b="0" i="1" smtClean="0">
                                  <a:solidFill>
                                    <a:schemeClr val="tx1"/>
                                  </a:solidFill>
                                  <a:latin typeface="Cambria Math"/>
                                </a:rPr>
                                <m:t>𝜖</m:t>
                              </m:r>
                            </m:den>
                          </m:f>
                        </m:e>
                      </m:d>
                    </m:oMath>
                  </m:oMathPara>
                </a14:m>
                <a:endParaRPr lang="en-US" sz="2400" dirty="0" smtClean="0">
                  <a:solidFill>
                    <a:schemeClr val="tx1"/>
                  </a:solidFill>
                </a:endParaRPr>
              </a:p>
              <a:p>
                <a:pPr marL="0" indent="0">
                  <a:buNone/>
                </a:pPr>
                <a:r>
                  <a:rPr lang="en-US" sz="2400" dirty="0" smtClean="0">
                    <a:solidFill>
                      <a:schemeClr val="tx1"/>
                    </a:solidFill>
                  </a:rPr>
                  <a:t>Via (implicit) </a:t>
                </a:r>
                <a:r>
                  <a:rPr lang="en-US" sz="2400" b="1" dirty="0" smtClean="0">
                    <a:solidFill>
                      <a:schemeClr val="tx1"/>
                    </a:solidFill>
                  </a:rPr>
                  <a:t>proper learning</a:t>
                </a:r>
                <a:r>
                  <a:rPr lang="en-US" sz="2400" dirty="0" smtClean="0">
                    <a:solidFill>
                      <a:schemeClr val="tx1"/>
                    </a:solidFill>
                  </a:rPr>
                  <a:t>: approximate in </a:t>
                </a:r>
                <a14:m>
                  <m:oMath xmlns:m="http://schemas.openxmlformats.org/officeDocument/2006/math">
                    <m:sSub>
                      <m:sSubPr>
                        <m:ctrlPr>
                          <a:rPr lang="en-US" sz="2400" i="1" dirty="0" smtClean="0">
                            <a:solidFill>
                              <a:schemeClr val="tx1"/>
                            </a:solidFill>
                            <a:latin typeface="Cambria Math"/>
                          </a:rPr>
                        </m:ctrlPr>
                      </m:sSubPr>
                      <m:e>
                        <m:r>
                          <a:rPr lang="en-US" sz="2400" i="1" dirty="0" smtClean="0">
                            <a:solidFill>
                              <a:schemeClr val="tx1"/>
                            </a:solidFill>
                            <a:latin typeface="Cambria Math"/>
                          </a:rPr>
                          <m:t>𝐿</m:t>
                        </m:r>
                      </m:e>
                      <m:sub>
                        <m:r>
                          <a:rPr lang="en-US" sz="2400" i="1" dirty="0" smtClean="0">
                            <a:solidFill>
                              <a:schemeClr val="tx1"/>
                            </a:solidFill>
                            <a:latin typeface="Cambria Math"/>
                          </a:rPr>
                          <m:t>1</m:t>
                        </m:r>
                      </m:sub>
                    </m:sSub>
                  </m:oMath>
                </a14:m>
                <a:r>
                  <a:rPr lang="en-US" sz="2400" dirty="0" smtClean="0">
                    <a:solidFill>
                      <a:schemeClr val="tx1"/>
                    </a:solidFill>
                  </a:rPr>
                  <a:t> up to error </a:t>
                </a:r>
                <a14:m>
                  <m:oMath xmlns:m="http://schemas.openxmlformats.org/officeDocument/2006/math">
                    <m:r>
                      <a:rPr lang="en-US" sz="2400" b="1" i="1" smtClean="0">
                        <a:solidFill>
                          <a:schemeClr val="tx1"/>
                        </a:solidFill>
                        <a:latin typeface="Cambria Math"/>
                      </a:rPr>
                      <m:t>𝝐</m:t>
                    </m:r>
                  </m:oMath>
                </a14:m>
                <a:r>
                  <a:rPr lang="en-US" sz="2400" dirty="0" smtClean="0">
                    <a:solidFill>
                      <a:schemeClr val="tx1"/>
                    </a:solidFill>
                  </a:rPr>
                  <a:t>, test approximation on a random </a:t>
                </a:r>
                <a14:m>
                  <m:oMath xmlns:m="http://schemas.openxmlformats.org/officeDocument/2006/math">
                    <m:r>
                      <a:rPr lang="en-US" sz="2400" i="1" dirty="0" smtClean="0">
                        <a:solidFill>
                          <a:schemeClr val="tx1"/>
                        </a:solidFill>
                        <a:latin typeface="Cambria Math"/>
                      </a:rPr>
                      <m:t>𝑂</m:t>
                    </m:r>
                    <m:r>
                      <a:rPr lang="en-US" sz="2400" i="1" dirty="0" smtClean="0">
                        <a:solidFill>
                          <a:schemeClr val="tx1"/>
                        </a:solidFill>
                        <a:latin typeface="Cambria Math"/>
                      </a:rPr>
                      <m:t>(1/</m:t>
                    </m:r>
                    <m:r>
                      <a:rPr lang="en-US" sz="2400" i="1" dirty="0" smtClean="0">
                        <a:solidFill>
                          <a:schemeClr val="tx1"/>
                        </a:solidFill>
                        <a:latin typeface="Cambria Math"/>
                      </a:rPr>
                      <m:t>𝜖</m:t>
                    </m:r>
                    <m:r>
                      <a:rPr lang="en-US" sz="2400" i="1" dirty="0" smtClean="0">
                        <a:solidFill>
                          <a:schemeClr val="tx1"/>
                        </a:solidFill>
                        <a:latin typeface="Cambria Math"/>
                      </a:rPr>
                      <m:t>)</m:t>
                    </m:r>
                  </m:oMath>
                </a14:m>
                <a:r>
                  <a:rPr lang="en-US" sz="2400" dirty="0" smtClean="0">
                    <a:solidFill>
                      <a:schemeClr val="tx1"/>
                    </a:solidFill>
                  </a:rPr>
                  <a:t>-sample</a:t>
                </a:r>
                <a:endParaRPr lang="en-US" sz="2400" dirty="0">
                  <a:solidFill>
                    <a:schemeClr val="tx1"/>
                  </a:solidFill>
                </a:endParaRPr>
              </a:p>
              <a:p>
                <a:r>
                  <a:rPr lang="en-US" sz="2400" dirty="0" smtClean="0">
                    <a:solidFill>
                      <a:schemeClr val="tx1"/>
                    </a:solidFill>
                  </a:rPr>
                  <a:t>Convexity </a:t>
                </a:r>
                <a14:m>
                  <m:oMath xmlns:m="http://schemas.openxmlformats.org/officeDocument/2006/math">
                    <m:r>
                      <a:rPr lang="en-US" sz="2400" b="1" i="1" smtClean="0">
                        <a:solidFill>
                          <a:schemeClr val="tx1"/>
                        </a:solidFill>
                        <a:latin typeface="Cambria Math"/>
                      </a:rPr>
                      <m:t>𝒇</m:t>
                    </m:r>
                    <m:r>
                      <a:rPr lang="en-US" sz="2400" b="1" i="1" smtClean="0">
                        <a:solidFill>
                          <a:schemeClr val="tx1"/>
                        </a:solidFill>
                        <a:latin typeface="Cambria Math"/>
                      </a:rPr>
                      <m:t>:</m:t>
                    </m:r>
                    <m:sSup>
                      <m:sSupPr>
                        <m:ctrlPr>
                          <a:rPr lang="en-US" sz="2400" b="1" i="1" smtClean="0">
                            <a:solidFill>
                              <a:schemeClr val="tx1"/>
                            </a:solidFill>
                            <a:latin typeface="Cambria Math"/>
                          </a:rPr>
                        </m:ctrlPr>
                      </m:sSupPr>
                      <m:e>
                        <m:d>
                          <m:dPr>
                            <m:begChr m:val="["/>
                            <m:endChr m:val="]"/>
                            <m:ctrlPr>
                              <a:rPr lang="en-US" sz="2400" b="1" i="1" smtClean="0">
                                <a:solidFill>
                                  <a:schemeClr val="tx1"/>
                                </a:solidFill>
                                <a:latin typeface="Cambria Math"/>
                              </a:rPr>
                            </m:ctrlPr>
                          </m:dPr>
                          <m:e>
                            <m:r>
                              <a:rPr lang="en-US" sz="2400" b="1" i="1" smtClean="0">
                                <a:solidFill>
                                  <a:srgbClr val="0070C0"/>
                                </a:solidFill>
                                <a:latin typeface="Cambria Math"/>
                              </a:rPr>
                              <m:t>𝒏</m:t>
                            </m:r>
                          </m:e>
                        </m:d>
                      </m:e>
                      <m:sup>
                        <m:r>
                          <a:rPr lang="en-US" sz="2400" b="1" i="1" smtClean="0">
                            <a:solidFill>
                              <a:srgbClr val="FF0000"/>
                            </a:solidFill>
                            <a:latin typeface="Cambria Math"/>
                          </a:rPr>
                          <m:t>𝒅</m:t>
                        </m:r>
                      </m:sup>
                    </m:sSup>
                    <m:r>
                      <a:rPr lang="en-US" sz="2400" b="1" i="1" smtClean="0">
                        <a:solidFill>
                          <a:schemeClr val="tx1"/>
                        </a:solidFill>
                        <a:latin typeface="Cambria Math"/>
                      </a:rPr>
                      <m:t>→[</m:t>
                    </m:r>
                    <m:r>
                      <a:rPr lang="en-US" sz="2400" b="0" i="1" smtClean="0">
                        <a:solidFill>
                          <a:schemeClr val="tx1"/>
                        </a:solidFill>
                        <a:latin typeface="Cambria Math"/>
                      </a:rPr>
                      <m:t>0,1</m:t>
                    </m:r>
                    <m:r>
                      <a:rPr lang="en-US" sz="2400" b="1" i="1" smtClean="0">
                        <a:solidFill>
                          <a:schemeClr val="tx1"/>
                        </a:solidFill>
                        <a:latin typeface="Cambria Math"/>
                      </a:rPr>
                      <m:t>]</m:t>
                    </m:r>
                  </m:oMath>
                </a14:m>
                <a:r>
                  <a:rPr lang="en-US" sz="2400" b="1" dirty="0" smtClean="0">
                    <a:solidFill>
                      <a:schemeClr val="tx1"/>
                    </a:solidFill>
                  </a:rPr>
                  <a:t>: </a:t>
                </a:r>
                <a:endParaRPr lang="en-US" sz="2400" dirty="0" smtClean="0">
                  <a:solidFill>
                    <a:schemeClr val="tx1"/>
                  </a:solidFill>
                  <a:latin typeface="Cambria Math"/>
                </a:endParaRPr>
              </a:p>
              <a:p>
                <a:pPr marL="0" indent="0" algn="ctr">
                  <a:buNone/>
                </a:pPr>
                <a14:m>
                  <m:oMath xmlns:m="http://schemas.openxmlformats.org/officeDocument/2006/math">
                    <m:r>
                      <m:rPr>
                        <m:sty m:val="p"/>
                      </m:rPr>
                      <a:rPr lang="en-US" sz="2400" smtClean="0">
                        <a:solidFill>
                          <a:schemeClr val="tx1"/>
                        </a:solidFill>
                        <a:latin typeface="Cambria Math"/>
                      </a:rPr>
                      <m:t>O</m:t>
                    </m:r>
                    <m:d>
                      <m:dPr>
                        <m:ctrlPr>
                          <a:rPr lang="en-US" sz="2400" i="1">
                            <a:solidFill>
                              <a:schemeClr val="tx1"/>
                            </a:solidFill>
                            <a:latin typeface="Cambria Math"/>
                          </a:rPr>
                        </m:ctrlPr>
                      </m:dPr>
                      <m:e>
                        <m:sSup>
                          <m:sSupPr>
                            <m:ctrlPr>
                              <a:rPr lang="en-US" sz="2400" b="0" i="1" smtClean="0">
                                <a:solidFill>
                                  <a:schemeClr val="tx1"/>
                                </a:solidFill>
                                <a:latin typeface="Cambria Math"/>
                              </a:rPr>
                            </m:ctrlPr>
                          </m:sSupPr>
                          <m:e>
                            <m:r>
                              <a:rPr lang="en-US" sz="2400" b="1" i="1" smtClean="0">
                                <a:solidFill>
                                  <a:schemeClr val="tx1"/>
                                </a:solidFill>
                                <a:latin typeface="Cambria Math"/>
                              </a:rPr>
                              <m:t>𝝐</m:t>
                            </m:r>
                          </m:e>
                          <m:sup>
                            <m:r>
                              <a:rPr lang="en-US" sz="2400" b="0" i="1" smtClean="0">
                                <a:solidFill>
                                  <a:schemeClr val="tx1"/>
                                </a:solidFill>
                                <a:latin typeface="Cambria Math"/>
                              </a:rPr>
                              <m:t>−</m:t>
                            </m:r>
                            <m:f>
                              <m:fPr>
                                <m:ctrlPr>
                                  <a:rPr lang="en-US" sz="2400" b="0" i="1" smtClean="0">
                                    <a:solidFill>
                                      <a:schemeClr val="tx1"/>
                                    </a:solidFill>
                                    <a:latin typeface="Cambria Math"/>
                                  </a:rPr>
                                </m:ctrlPr>
                              </m:fPr>
                              <m:num>
                                <m:r>
                                  <a:rPr lang="en-US" sz="2400" b="1" i="1" smtClean="0">
                                    <a:solidFill>
                                      <a:srgbClr val="FF0000"/>
                                    </a:solidFill>
                                    <a:latin typeface="Cambria Math"/>
                                  </a:rPr>
                                  <m:t>𝒅</m:t>
                                </m:r>
                              </m:num>
                              <m:den>
                                <m:r>
                                  <a:rPr lang="en-US" sz="2400" b="0" i="1" smtClean="0">
                                    <a:solidFill>
                                      <a:schemeClr val="tx1"/>
                                    </a:solidFill>
                                    <a:latin typeface="Cambria Math"/>
                                  </a:rPr>
                                  <m:t>2</m:t>
                                </m:r>
                              </m:den>
                            </m:f>
                          </m:sup>
                        </m:sSup>
                        <m:r>
                          <a:rPr lang="en-US" sz="2400" b="0" i="1" smtClean="0">
                            <a:solidFill>
                              <a:schemeClr val="tx1"/>
                            </a:solidFill>
                            <a:latin typeface="Cambria Math"/>
                          </a:rPr>
                          <m:t>+</m:t>
                        </m:r>
                        <m:f>
                          <m:fPr>
                            <m:ctrlPr>
                              <a:rPr lang="en-US" sz="2400" b="0" i="1" smtClean="0">
                                <a:solidFill>
                                  <a:schemeClr val="tx1"/>
                                </a:solidFill>
                                <a:latin typeface="Cambria Math"/>
                              </a:rPr>
                            </m:ctrlPr>
                          </m:fPr>
                          <m:num>
                            <m:r>
                              <a:rPr lang="en-US" sz="2400" b="0" i="1" smtClean="0">
                                <a:solidFill>
                                  <a:schemeClr val="tx1"/>
                                </a:solidFill>
                                <a:latin typeface="Cambria Math"/>
                              </a:rPr>
                              <m:t>1</m:t>
                            </m:r>
                          </m:num>
                          <m:den>
                            <m:r>
                              <a:rPr lang="en-US" sz="2400" b="1" i="1" smtClean="0">
                                <a:solidFill>
                                  <a:schemeClr val="tx1"/>
                                </a:solidFill>
                                <a:latin typeface="Cambria Math"/>
                              </a:rPr>
                              <m:t>𝝐</m:t>
                            </m:r>
                          </m:den>
                        </m:f>
                      </m:e>
                    </m:d>
                  </m:oMath>
                </a14:m>
                <a:r>
                  <a:rPr lang="en-US" sz="2400" dirty="0" smtClean="0">
                    <a:solidFill>
                      <a:schemeClr val="tx1"/>
                    </a:solidFill>
                  </a:rPr>
                  <a:t> (tight for </a:t>
                </a:r>
                <a14:m>
                  <m:oMath xmlns:m="http://schemas.openxmlformats.org/officeDocument/2006/math">
                    <m:r>
                      <a:rPr lang="en-US" sz="2400" b="1" i="1" dirty="0" smtClean="0">
                        <a:solidFill>
                          <a:srgbClr val="FF0000"/>
                        </a:solidFill>
                        <a:latin typeface="Cambria Math"/>
                      </a:rPr>
                      <m:t>𝒅</m:t>
                    </m:r>
                    <m:r>
                      <a:rPr lang="en-US" sz="2400" b="0" i="1" dirty="0" smtClean="0">
                        <a:solidFill>
                          <a:schemeClr val="tx1"/>
                        </a:solidFill>
                        <a:latin typeface="Cambria Math"/>
                      </a:rPr>
                      <m:t>≤2</m:t>
                    </m:r>
                  </m:oMath>
                </a14:m>
                <a:r>
                  <a:rPr lang="en-US" sz="2400" dirty="0" smtClean="0">
                    <a:solidFill>
                      <a:schemeClr val="tx1"/>
                    </a:solidFill>
                  </a:rPr>
                  <a:t>) </a:t>
                </a:r>
              </a:p>
              <a:p>
                <a:r>
                  <a:rPr lang="en-US" sz="2400" dirty="0" err="1" smtClean="0">
                    <a:solidFill>
                      <a:schemeClr val="tx1"/>
                    </a:solidFill>
                  </a:rPr>
                  <a:t>Submodularity</a:t>
                </a:r>
                <a:r>
                  <a:rPr lang="en-US" sz="2400" dirty="0" smtClean="0">
                    <a:solidFill>
                      <a:schemeClr val="tx1"/>
                    </a:solidFill>
                  </a:rPr>
                  <a:t> </a:t>
                </a:r>
                <a14:m>
                  <m:oMath xmlns:m="http://schemas.openxmlformats.org/officeDocument/2006/math">
                    <m:r>
                      <a:rPr lang="en-US" sz="2400" b="1" i="1" smtClean="0">
                        <a:solidFill>
                          <a:schemeClr val="tx1"/>
                        </a:solidFill>
                        <a:latin typeface="Cambria Math"/>
                      </a:rPr>
                      <m:t>𝒇</m:t>
                    </m:r>
                    <m:r>
                      <a:rPr lang="en-US" sz="2400" b="0" i="1" smtClean="0">
                        <a:solidFill>
                          <a:schemeClr val="tx1"/>
                        </a:solidFill>
                        <a:latin typeface="Cambria Math"/>
                      </a:rPr>
                      <m:t>:</m:t>
                    </m:r>
                    <m:sSup>
                      <m:sSupPr>
                        <m:ctrlPr>
                          <a:rPr lang="en-US" sz="2400" b="0" i="1" smtClean="0">
                            <a:solidFill>
                              <a:schemeClr val="tx1"/>
                            </a:solidFill>
                            <a:latin typeface="Cambria Math"/>
                          </a:rPr>
                        </m:ctrlPr>
                      </m:sSupPr>
                      <m:e>
                        <m:d>
                          <m:dPr>
                            <m:begChr m:val="{"/>
                            <m:endChr m:val="}"/>
                            <m:ctrlPr>
                              <a:rPr lang="en-US" sz="2400" b="0" i="1" smtClean="0">
                                <a:solidFill>
                                  <a:schemeClr val="tx1"/>
                                </a:solidFill>
                                <a:latin typeface="Cambria Math"/>
                              </a:rPr>
                            </m:ctrlPr>
                          </m:dPr>
                          <m:e>
                            <m:r>
                              <a:rPr lang="en-US" sz="2400" b="0" i="1" smtClean="0">
                                <a:solidFill>
                                  <a:schemeClr val="tx1"/>
                                </a:solidFill>
                                <a:latin typeface="Cambria Math"/>
                              </a:rPr>
                              <m:t>0,1</m:t>
                            </m:r>
                          </m:e>
                        </m:d>
                      </m:e>
                      <m:sup>
                        <m:r>
                          <a:rPr lang="en-US" sz="2400" b="1" i="1" smtClean="0">
                            <a:solidFill>
                              <a:srgbClr val="FF0000"/>
                            </a:solidFill>
                            <a:latin typeface="Cambria Math"/>
                          </a:rPr>
                          <m:t>𝒅</m:t>
                        </m:r>
                      </m:sup>
                    </m:sSup>
                    <m:r>
                      <a:rPr lang="en-US" sz="2400" b="0" i="1" smtClean="0">
                        <a:solidFill>
                          <a:schemeClr val="tx1"/>
                        </a:solidFill>
                        <a:latin typeface="Cambria Math"/>
                      </a:rPr>
                      <m:t>→</m:t>
                    </m:r>
                    <m:d>
                      <m:dPr>
                        <m:begChr m:val="["/>
                        <m:endChr m:val="]"/>
                        <m:ctrlPr>
                          <a:rPr lang="en-US" sz="2400" b="0" i="1" smtClean="0">
                            <a:solidFill>
                              <a:schemeClr val="tx1"/>
                            </a:solidFill>
                            <a:latin typeface="Cambria Math"/>
                          </a:rPr>
                        </m:ctrlPr>
                      </m:dPr>
                      <m:e>
                        <m:r>
                          <a:rPr lang="en-US" sz="2400" b="0" i="1" smtClean="0">
                            <a:solidFill>
                              <a:schemeClr val="tx1"/>
                            </a:solidFill>
                            <a:latin typeface="Cambria Math"/>
                          </a:rPr>
                          <m:t>0,1</m:t>
                        </m:r>
                      </m:e>
                    </m:d>
                  </m:oMath>
                </a14:m>
                <a:endParaRPr lang="en-US" sz="2400" dirty="0" smtClean="0">
                  <a:solidFill>
                    <a:schemeClr val="tx1"/>
                  </a:solidFill>
                </a:endParaRPr>
              </a:p>
              <a:p>
                <a:pPr marL="0" indent="0" algn="ctr">
                  <a:buNone/>
                </a:pPr>
                <a14:m>
                  <m:oMath xmlns:m="http://schemas.openxmlformats.org/officeDocument/2006/math">
                    <m:sSup>
                      <m:sSupPr>
                        <m:ctrlPr>
                          <a:rPr lang="en-US" sz="2400" b="0" i="1" smtClean="0">
                            <a:solidFill>
                              <a:schemeClr val="tx1"/>
                            </a:solidFill>
                            <a:latin typeface="Cambria Math"/>
                          </a:rPr>
                        </m:ctrlPr>
                      </m:sSupPr>
                      <m:e>
                        <m:r>
                          <a:rPr lang="en-US" sz="2400" b="0" i="1" smtClean="0">
                            <a:solidFill>
                              <a:schemeClr val="tx1"/>
                            </a:solidFill>
                            <a:latin typeface="Cambria Math"/>
                          </a:rPr>
                          <m:t>2</m:t>
                        </m:r>
                      </m:e>
                      <m:sup>
                        <m:acc>
                          <m:accPr>
                            <m:chr m:val="̃"/>
                            <m:ctrlPr>
                              <a:rPr lang="en-US" sz="2400" b="0" i="1" smtClean="0">
                                <a:solidFill>
                                  <a:schemeClr val="tx1"/>
                                </a:solidFill>
                                <a:latin typeface="Cambria Math"/>
                              </a:rPr>
                            </m:ctrlPr>
                          </m:accPr>
                          <m:e>
                            <m:r>
                              <a:rPr lang="en-US" sz="2400" b="0" i="1" smtClean="0">
                                <a:solidFill>
                                  <a:schemeClr val="tx1"/>
                                </a:solidFill>
                                <a:latin typeface="Cambria Math"/>
                              </a:rPr>
                              <m:t>𝑂</m:t>
                            </m:r>
                          </m:e>
                        </m:acc>
                        <m:d>
                          <m:dPr>
                            <m:ctrlPr>
                              <a:rPr lang="en-US" sz="2400" b="0" i="1" smtClean="0">
                                <a:solidFill>
                                  <a:schemeClr val="tx1"/>
                                </a:solidFill>
                                <a:latin typeface="Cambria Math"/>
                              </a:rPr>
                            </m:ctrlPr>
                          </m:dPr>
                          <m:e>
                            <m:f>
                              <m:fPr>
                                <m:ctrlPr>
                                  <a:rPr lang="en-US" sz="2400" i="1">
                                    <a:solidFill>
                                      <a:schemeClr val="tx1"/>
                                    </a:solidFill>
                                    <a:latin typeface="Cambria Math"/>
                                  </a:rPr>
                                </m:ctrlPr>
                              </m:fPr>
                              <m:num>
                                <m:r>
                                  <a:rPr lang="en-US" sz="2400" i="1">
                                    <a:solidFill>
                                      <a:schemeClr val="tx1"/>
                                    </a:solidFill>
                                    <a:latin typeface="Cambria Math"/>
                                  </a:rPr>
                                  <m:t>1</m:t>
                                </m:r>
                              </m:num>
                              <m:den>
                                <m:r>
                                  <a:rPr lang="en-US" sz="2400" b="1" i="1">
                                    <a:solidFill>
                                      <a:schemeClr val="tx1"/>
                                    </a:solidFill>
                                    <a:latin typeface="Cambria Math"/>
                                  </a:rPr>
                                  <m:t>𝝐</m:t>
                                </m:r>
                              </m:den>
                            </m:f>
                          </m:e>
                        </m:d>
                      </m:sup>
                    </m:sSup>
                    <m:r>
                      <a:rPr lang="en-US" sz="2400" b="0" i="1" smtClean="0">
                        <a:solidFill>
                          <a:schemeClr val="tx1"/>
                        </a:solidFill>
                        <a:latin typeface="Cambria Math"/>
                      </a:rPr>
                      <m:t>+</m:t>
                    </m:r>
                    <m:r>
                      <a:rPr lang="en-US" sz="2400" b="0" i="1" smtClean="0">
                        <a:solidFill>
                          <a:schemeClr val="tx1"/>
                        </a:solidFill>
                        <a:latin typeface="Cambria Math"/>
                      </a:rPr>
                      <m:t>𝑝𝑜𝑙𝑦</m:t>
                    </m:r>
                    <m:d>
                      <m:dPr>
                        <m:ctrlPr>
                          <a:rPr lang="en-US" sz="2400" b="0" i="1" smtClean="0">
                            <a:solidFill>
                              <a:schemeClr val="tx1"/>
                            </a:solidFill>
                            <a:latin typeface="Cambria Math"/>
                          </a:rPr>
                        </m:ctrlPr>
                      </m:dPr>
                      <m:e>
                        <m:f>
                          <m:fPr>
                            <m:ctrlPr>
                              <a:rPr lang="en-US" sz="2400" b="0" i="1" smtClean="0">
                                <a:solidFill>
                                  <a:schemeClr val="tx1"/>
                                </a:solidFill>
                                <a:latin typeface="Cambria Math"/>
                              </a:rPr>
                            </m:ctrlPr>
                          </m:fPr>
                          <m:num>
                            <m:r>
                              <a:rPr lang="en-US" sz="2400" b="0" i="1" smtClean="0">
                                <a:solidFill>
                                  <a:schemeClr val="tx1"/>
                                </a:solidFill>
                                <a:latin typeface="Cambria Math"/>
                              </a:rPr>
                              <m:t>1</m:t>
                            </m:r>
                          </m:num>
                          <m:den>
                            <m:r>
                              <a:rPr lang="en-US" sz="2400" b="1" i="1" smtClean="0">
                                <a:solidFill>
                                  <a:schemeClr val="tx1"/>
                                </a:solidFill>
                                <a:latin typeface="Cambria Math"/>
                              </a:rPr>
                              <m:t>𝝐</m:t>
                            </m:r>
                          </m:den>
                        </m:f>
                      </m:e>
                    </m:d>
                    <m:func>
                      <m:funcPr>
                        <m:ctrlPr>
                          <a:rPr lang="en-US" sz="2400" b="0" i="1" smtClean="0">
                            <a:solidFill>
                              <a:schemeClr val="tx1"/>
                            </a:solidFill>
                            <a:latin typeface="Cambria Math"/>
                          </a:rPr>
                        </m:ctrlPr>
                      </m:funcPr>
                      <m:fName>
                        <m:r>
                          <m:rPr>
                            <m:sty m:val="p"/>
                          </m:rPr>
                          <a:rPr lang="en-US" sz="2400" b="0" i="0" smtClean="0">
                            <a:solidFill>
                              <a:schemeClr val="tx1"/>
                            </a:solidFill>
                            <a:latin typeface="Cambria Math"/>
                          </a:rPr>
                          <m:t>log</m:t>
                        </m:r>
                      </m:fName>
                      <m:e>
                        <m:r>
                          <a:rPr lang="en-US" sz="2400" b="1" i="1" smtClean="0">
                            <a:solidFill>
                              <a:srgbClr val="FF0000"/>
                            </a:solidFill>
                            <a:latin typeface="Cambria Math"/>
                          </a:rPr>
                          <m:t>𝒅</m:t>
                        </m:r>
                      </m:e>
                    </m:func>
                  </m:oMath>
                </a14:m>
                <a:r>
                  <a:rPr lang="en-US" sz="2400" dirty="0" smtClean="0">
                    <a:solidFill>
                      <a:srgbClr val="0070C0"/>
                    </a:solidFill>
                  </a:rPr>
                  <a:t> </a:t>
                </a:r>
                <a:r>
                  <a:rPr lang="en-US" dirty="0" smtClean="0">
                    <a:solidFill>
                      <a:srgbClr val="0070C0"/>
                    </a:solidFill>
                  </a:rPr>
                  <a:t>[Feldman, </a:t>
                </a:r>
                <a:r>
                  <a:rPr lang="en-US" dirty="0" err="1" smtClean="0">
                    <a:solidFill>
                      <a:srgbClr val="0070C0"/>
                    </a:solidFill>
                  </a:rPr>
                  <a:t>Vondrak</a:t>
                </a:r>
                <a:r>
                  <a:rPr lang="en-US" dirty="0" smtClean="0">
                    <a:solidFill>
                      <a:srgbClr val="0070C0"/>
                    </a:solidFill>
                  </a:rPr>
                  <a:t> 13]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257800"/>
              </a:xfrm>
              <a:blipFill rotWithShape="1">
                <a:blip r:embed="rId3"/>
                <a:stretch>
                  <a:fillRect l="-1111" t="-928" r="-444"/>
                </a:stretch>
              </a:blipFill>
            </p:spPr>
            <p:txBody>
              <a:bodyPr/>
              <a:lstStyle/>
              <a:p>
                <a:r>
                  <a:rPr lang="en-US">
                    <a:noFill/>
                  </a:rPr>
                  <a:t> </a:t>
                </a:r>
              </a:p>
            </p:txBody>
          </p:sp>
        </mc:Fallback>
      </mc:AlternateContent>
    </p:spTree>
    <p:extLst>
      <p:ext uri="{BB962C8B-B14F-4D97-AF65-F5344CB8AC3E}">
        <p14:creationId xmlns:p14="http://schemas.microsoft.com/office/powerpoint/2010/main" val="385193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Open Problems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458200" cy="5029200"/>
              </a:xfrm>
            </p:spPr>
            <p:txBody>
              <a:bodyPr>
                <a:normAutofit fontScale="77500" lnSpcReduction="20000"/>
              </a:bodyPr>
              <a:lstStyle/>
              <a:p>
                <a:r>
                  <a:rPr lang="en-US" sz="2800" dirty="0" smtClean="0"/>
                  <a:t>All our algorithms for </a:t>
                </a:r>
                <a:r>
                  <a:rPr lang="en-US" sz="2800" dirty="0" err="1" smtClean="0"/>
                  <a:t>for</a:t>
                </a:r>
                <a:r>
                  <a:rPr lang="en-US" sz="2800" dirty="0" smtClean="0"/>
                  <a:t> </a:t>
                </a:r>
                <a14:m>
                  <m:oMath xmlns:m="http://schemas.openxmlformats.org/officeDocument/2006/math">
                    <m:r>
                      <a:rPr lang="en-US" sz="2800" b="0" i="1" smtClean="0">
                        <a:latin typeface="Cambria Math" panose="02040503050406030204" pitchFamily="18" charset="0"/>
                      </a:rPr>
                      <m:t>𝑝</m:t>
                    </m:r>
                    <m:r>
                      <a:rPr lang="en-US" sz="2800" b="0" i="1" smtClean="0">
                        <a:latin typeface="Cambria Math"/>
                      </a:rPr>
                      <m:t>&gt;</m:t>
                    </m:r>
                    <m:r>
                      <a:rPr lang="en-US" sz="2800" b="0" i="1" smtClean="0">
                        <a:latin typeface="Cambria Math" panose="02040503050406030204" pitchFamily="18" charset="0"/>
                      </a:rPr>
                      <m:t>1</m:t>
                    </m:r>
                  </m:oMath>
                </a14:m>
                <a:r>
                  <a:rPr lang="en-US" sz="2800" dirty="0" smtClean="0"/>
                  <a:t> were obtained directly from </a:t>
                </a:r>
                <a14:m>
                  <m:oMath xmlns:m="http://schemas.openxmlformats.org/officeDocument/2006/math">
                    <m:sSub>
                      <m:sSubPr>
                        <m:ctrlPr>
                          <a:rPr lang="en-US" sz="2800" b="0" i="1" smtClean="0">
                            <a:latin typeface="Cambria Math"/>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1</m:t>
                        </m:r>
                      </m:sub>
                    </m:sSub>
                  </m:oMath>
                </a14:m>
                <a:r>
                  <a:rPr lang="en-US" sz="2800" dirty="0" smtClean="0"/>
                  <a:t>-testers.</a:t>
                </a:r>
              </a:p>
              <a:p>
                <a:pPr marL="0" indent="0" algn="ctr">
                  <a:buNone/>
                </a:pPr>
                <a:r>
                  <a:rPr lang="en-US" sz="2800" dirty="0" smtClean="0">
                    <a:solidFill>
                      <a:srgbClr val="FF0000"/>
                    </a:solidFill>
                  </a:rPr>
                  <a:t>Can one design better algorithms by working directly with </a:t>
                </a:r>
                <a14:m>
                  <m:oMath xmlns:m="http://schemas.openxmlformats.org/officeDocument/2006/math">
                    <m:sSub>
                      <m:sSubPr>
                        <m:ctrlPr>
                          <a:rPr lang="en-US" sz="2800" b="0" i="1" smtClean="0">
                            <a:solidFill>
                              <a:srgbClr val="FF0000"/>
                            </a:solidFill>
                            <a:latin typeface="Cambria Math"/>
                          </a:rPr>
                        </m:ctrlPr>
                      </m:sSubPr>
                      <m:e>
                        <m:r>
                          <a:rPr lang="en-US" sz="2800" b="0" i="1" smtClean="0">
                            <a:solidFill>
                              <a:srgbClr val="FF0000"/>
                            </a:solidFill>
                            <a:latin typeface="Cambria Math" panose="02040503050406030204" pitchFamily="18" charset="0"/>
                          </a:rPr>
                          <m:t>𝐿</m:t>
                        </m:r>
                      </m:e>
                      <m:sub>
                        <m:r>
                          <a:rPr lang="en-US" sz="2800" b="0" i="1" smtClean="0">
                            <a:solidFill>
                              <a:srgbClr val="FF0000"/>
                            </a:solidFill>
                            <a:latin typeface="Cambria Math" panose="02040503050406030204" pitchFamily="18" charset="0"/>
                          </a:rPr>
                          <m:t>𝑝</m:t>
                        </m:r>
                      </m:sub>
                    </m:sSub>
                  </m:oMath>
                </a14:m>
                <a:r>
                  <a:rPr lang="en-US" sz="2800" dirty="0" smtClean="0">
                    <a:solidFill>
                      <a:srgbClr val="FF0000"/>
                    </a:solidFill>
                  </a:rPr>
                  <a:t>-distances?</a:t>
                </a:r>
              </a:p>
              <a:p>
                <a:r>
                  <a:rPr lang="en-US" sz="2800" dirty="0" smtClean="0"/>
                  <a:t>Our complexity for </a:t>
                </a:r>
                <a14:m>
                  <m:oMath xmlns:m="http://schemas.openxmlformats.org/officeDocument/2006/math">
                    <m:sSub>
                      <m:sSubPr>
                        <m:ctrlPr>
                          <a:rPr lang="en-US" sz="2800" i="1">
                            <a:latin typeface="Cambria Math"/>
                          </a:rPr>
                        </m:ctrlPr>
                      </m:sSubPr>
                      <m:e>
                        <m:r>
                          <a:rPr lang="en-US" sz="2800" i="1">
                            <a:latin typeface="Cambria Math" panose="02040503050406030204" pitchFamily="18" charset="0"/>
                          </a:rPr>
                          <m:t>𝐿</m:t>
                        </m:r>
                      </m:e>
                      <m:sub>
                        <m:r>
                          <a:rPr lang="en-US" sz="2800" i="1">
                            <a:latin typeface="Cambria Math" panose="02040503050406030204" pitchFamily="18" charset="0"/>
                          </a:rPr>
                          <m:t>𝑝</m:t>
                        </m:r>
                      </m:sub>
                    </m:sSub>
                  </m:oMath>
                </a14:m>
                <a:r>
                  <a:rPr lang="en-US" sz="2800" dirty="0"/>
                  <a:t>-testing</a:t>
                </a:r>
                <a:r>
                  <a:rPr lang="en-US" sz="2800" dirty="0" smtClean="0"/>
                  <a:t> convexity grows exponentially with d</a:t>
                </a:r>
              </a:p>
              <a:p>
                <a:pPr marL="0" indent="0" algn="ctr">
                  <a:buNone/>
                </a:pPr>
                <a:r>
                  <a:rPr lang="en-US" sz="2800" dirty="0" smtClean="0">
                    <a:solidFill>
                      <a:srgbClr val="FF0000"/>
                    </a:solidFill>
                  </a:rPr>
                  <a:t>Is there an </a:t>
                </a:r>
                <a14:m>
                  <m:oMath xmlns:m="http://schemas.openxmlformats.org/officeDocument/2006/math">
                    <m:sSub>
                      <m:sSubPr>
                        <m:ctrlPr>
                          <a:rPr lang="en-US" sz="2800" i="1">
                            <a:solidFill>
                              <a:srgbClr val="FF0000"/>
                            </a:solidFill>
                            <a:latin typeface="Cambria Math"/>
                          </a:rPr>
                        </m:ctrlPr>
                      </m:sSubPr>
                      <m:e>
                        <m:r>
                          <a:rPr lang="en-US" sz="2800" i="1">
                            <a:solidFill>
                              <a:srgbClr val="FF0000"/>
                            </a:solidFill>
                            <a:latin typeface="Cambria Math" panose="02040503050406030204" pitchFamily="18" charset="0"/>
                          </a:rPr>
                          <m:t>𝐿</m:t>
                        </m:r>
                      </m:e>
                      <m:sub>
                        <m:r>
                          <a:rPr lang="en-US" sz="2800" i="1">
                            <a:solidFill>
                              <a:srgbClr val="FF0000"/>
                            </a:solidFill>
                            <a:latin typeface="Cambria Math" panose="02040503050406030204" pitchFamily="18" charset="0"/>
                          </a:rPr>
                          <m:t>𝑝</m:t>
                        </m:r>
                      </m:sub>
                    </m:sSub>
                  </m:oMath>
                </a14:m>
                <a:r>
                  <a:rPr lang="en-US" sz="2800" dirty="0">
                    <a:solidFill>
                      <a:srgbClr val="FF0000"/>
                    </a:solidFill>
                  </a:rPr>
                  <a:t>-testing </a:t>
                </a:r>
                <a:r>
                  <a:rPr lang="en-US" sz="2800" dirty="0" smtClean="0">
                    <a:solidFill>
                      <a:srgbClr val="FF0000"/>
                    </a:solidFill>
                  </a:rPr>
                  <a:t>algorithm for convexity with </a:t>
                </a:r>
                <a:r>
                  <a:rPr lang="en-US" sz="2800" dirty="0" err="1" smtClean="0">
                    <a:solidFill>
                      <a:srgbClr val="FF0000"/>
                    </a:solidFill>
                  </a:rPr>
                  <a:t>subexponential</a:t>
                </a:r>
                <a:r>
                  <a:rPr lang="en-US" sz="2800" dirty="0" smtClean="0">
                    <a:solidFill>
                      <a:srgbClr val="FF0000"/>
                    </a:solidFill>
                  </a:rPr>
                  <a:t> dependence on the dimension?</a:t>
                </a:r>
              </a:p>
              <a:p>
                <a:pPr marL="0" indent="0">
                  <a:buNone/>
                </a:pPr>
                <a:r>
                  <a:rPr lang="en-US" sz="2800" dirty="0"/>
                  <a:t>	</a:t>
                </a:r>
                <a:endParaRPr lang="en-US" sz="2800" dirty="0" smtClean="0"/>
              </a:p>
              <a:p>
                <a:r>
                  <a:rPr lang="en-US" sz="2800" dirty="0"/>
                  <a:t>Our </a:t>
                </a:r>
                <a14:m>
                  <m:oMath xmlns:m="http://schemas.openxmlformats.org/officeDocument/2006/math">
                    <m:sSub>
                      <m:sSubPr>
                        <m:ctrlPr>
                          <a:rPr lang="en-US" sz="2800" i="1">
                            <a:latin typeface="Cambria Math"/>
                          </a:rPr>
                        </m:ctrlPr>
                      </m:sSubPr>
                      <m:e>
                        <m:r>
                          <a:rPr lang="en-US" sz="2800" i="1">
                            <a:latin typeface="Cambria Math" panose="02040503050406030204" pitchFamily="18" charset="0"/>
                          </a:rPr>
                          <m:t>𝐿</m:t>
                        </m:r>
                      </m:e>
                      <m:sub>
                        <m:r>
                          <a:rPr lang="en-US" sz="2800" i="1">
                            <a:latin typeface="Cambria Math" panose="02040503050406030204" pitchFamily="18" charset="0"/>
                          </a:rPr>
                          <m:t>1</m:t>
                        </m:r>
                      </m:sub>
                    </m:sSub>
                  </m:oMath>
                </a14:m>
                <a:r>
                  <a:rPr lang="en-US" sz="2800" dirty="0"/>
                  <a:t>-tester for monotonicity is </a:t>
                </a:r>
                <a:r>
                  <a:rPr lang="en-US" sz="2800" dirty="0" err="1"/>
                  <a:t>nonadaptive</a:t>
                </a:r>
                <a:r>
                  <a:rPr lang="en-US" sz="2800" dirty="0"/>
                  <a:t>, but we show that </a:t>
                </a:r>
                <a:r>
                  <a:rPr lang="en-US" sz="2800" dirty="0" err="1"/>
                  <a:t>adaptivity</a:t>
                </a:r>
                <a:r>
                  <a:rPr lang="en-US" sz="2800" dirty="0"/>
                  <a:t> helps for Boolean range.</a:t>
                </a:r>
              </a:p>
              <a:p>
                <a:pPr marL="0" indent="0" algn="ctr">
                  <a:buNone/>
                </a:pPr>
                <a:r>
                  <a:rPr lang="en-US" sz="2800" dirty="0">
                    <a:solidFill>
                      <a:srgbClr val="FF0000"/>
                    </a:solidFill>
                  </a:rPr>
                  <a:t>Is there a better adaptive tester</a:t>
                </a:r>
                <a:r>
                  <a:rPr lang="en-US" sz="2800" dirty="0" smtClean="0">
                    <a:solidFill>
                      <a:srgbClr val="FF0000"/>
                    </a:solidFill>
                  </a:rPr>
                  <a:t>?</a:t>
                </a:r>
                <a:endParaRPr lang="en-US" sz="2800" dirty="0" smtClean="0"/>
              </a:p>
              <a:p>
                <a:r>
                  <a:rPr lang="en-US" sz="2800" dirty="0" smtClean="0"/>
                  <a:t>We designed tolerant tester only for monotonicity (d=1,2).</a:t>
                </a:r>
              </a:p>
              <a:p>
                <a:pPr marL="0" indent="0" algn="ctr">
                  <a:buNone/>
                </a:pPr>
                <a:r>
                  <a:rPr lang="en-US" sz="2800" dirty="0">
                    <a:solidFill>
                      <a:srgbClr val="FF0000"/>
                    </a:solidFill>
                  </a:rPr>
                  <a:t>T</a:t>
                </a:r>
                <a:r>
                  <a:rPr lang="en-US" sz="2800" dirty="0" smtClean="0">
                    <a:solidFill>
                      <a:srgbClr val="FF0000"/>
                    </a:solidFill>
                  </a:rPr>
                  <a:t>olerant testers for higher dimensions? </a:t>
                </a:r>
              </a:p>
              <a:p>
                <a:pPr marL="0" indent="0" algn="ctr">
                  <a:buNone/>
                </a:pPr>
                <a:r>
                  <a:rPr lang="en-US" sz="2800" dirty="0" smtClean="0">
                    <a:solidFill>
                      <a:srgbClr val="FF0000"/>
                    </a:solidFill>
                  </a:rPr>
                  <a:t>Other properties?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458200" cy="5029200"/>
              </a:xfrm>
              <a:blipFill rotWithShape="1">
                <a:blip r:embed="rId2"/>
                <a:stretch>
                  <a:fillRect l="-793" t="-1939" r="-216"/>
                </a:stretch>
              </a:blipFill>
            </p:spPr>
            <p:txBody>
              <a:bodyPr/>
              <a:lstStyle/>
              <a:p>
                <a:r>
                  <a:rPr lang="en-US">
                    <a:noFill/>
                  </a:rPr>
                  <a:t> </a:t>
                </a:r>
              </a:p>
            </p:txBody>
          </p:sp>
        </mc:Fallback>
      </mc:AlternateContent>
    </p:spTree>
    <p:extLst>
      <p:ext uri="{BB962C8B-B14F-4D97-AF65-F5344CB8AC3E}">
        <p14:creationId xmlns:p14="http://schemas.microsoft.com/office/powerpoint/2010/main" val="29932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fontScale="90000"/>
          </a:bodyPr>
          <a:lstStyle/>
          <a:p>
            <a:r>
              <a:rPr lang="en-US" dirty="0" smtClean="0">
                <a:solidFill>
                  <a:srgbClr val="0070C0"/>
                </a:solidFill>
              </a:rPr>
              <a:t>Property Testing </a:t>
            </a:r>
            <a:r>
              <a:rPr lang="en-US" dirty="0" smtClean="0"/>
              <a:t/>
            </a:r>
            <a:br>
              <a:rPr lang="en-US" dirty="0" smtClean="0"/>
            </a:br>
            <a:r>
              <a:rPr lang="en-US" sz="2700" dirty="0" smtClean="0">
                <a:solidFill>
                  <a:srgbClr val="7030A0"/>
                </a:solidFill>
              </a:rPr>
              <a:t>[</a:t>
            </a:r>
            <a:r>
              <a:rPr lang="en-US" sz="2700" dirty="0" err="1" smtClean="0">
                <a:solidFill>
                  <a:srgbClr val="7030A0"/>
                </a:solidFill>
              </a:rPr>
              <a:t>Goldreich</a:t>
            </a:r>
            <a:r>
              <a:rPr lang="en-US" sz="2700" dirty="0" smtClean="0">
                <a:solidFill>
                  <a:srgbClr val="7030A0"/>
                </a:solidFill>
              </a:rPr>
              <a:t>, </a:t>
            </a:r>
            <a:r>
              <a:rPr lang="en-US" sz="2700" dirty="0" err="1" smtClean="0">
                <a:solidFill>
                  <a:srgbClr val="7030A0"/>
                </a:solidFill>
              </a:rPr>
              <a:t>Goldwasser</a:t>
            </a:r>
            <a:r>
              <a:rPr lang="en-US" sz="2700" dirty="0" smtClean="0">
                <a:solidFill>
                  <a:srgbClr val="7030A0"/>
                </a:solidFill>
              </a:rPr>
              <a:t>, Ron; </a:t>
            </a:r>
            <a:r>
              <a:rPr lang="en-US" sz="2700" dirty="0" err="1" smtClean="0">
                <a:solidFill>
                  <a:srgbClr val="7030A0"/>
                </a:solidFill>
              </a:rPr>
              <a:t>Rubinfeld</a:t>
            </a:r>
            <a:r>
              <a:rPr lang="en-US" sz="2700" dirty="0" smtClean="0">
                <a:solidFill>
                  <a:srgbClr val="7030A0"/>
                </a:solidFill>
              </a:rPr>
              <a:t>, Sudan]</a:t>
            </a:r>
            <a:endParaRPr lang="en-US" sz="2700" dirty="0">
              <a:solidFill>
                <a:srgbClr val="7030A0"/>
              </a:solidFill>
            </a:endParaRPr>
          </a:p>
        </p:txBody>
      </p:sp>
      <p:grpSp>
        <p:nvGrpSpPr>
          <p:cNvPr id="47" name="Group 46"/>
          <p:cNvGrpSpPr/>
          <p:nvPr/>
        </p:nvGrpSpPr>
        <p:grpSpPr>
          <a:xfrm>
            <a:off x="190500" y="1535668"/>
            <a:ext cx="4682766" cy="4651937"/>
            <a:chOff x="190500" y="1535668"/>
            <a:chExt cx="4682766" cy="4651937"/>
          </a:xfrm>
        </p:grpSpPr>
        <p:grpSp>
          <p:nvGrpSpPr>
            <p:cNvPr id="43" name="Group 42"/>
            <p:cNvGrpSpPr/>
            <p:nvPr/>
          </p:nvGrpSpPr>
          <p:grpSpPr>
            <a:xfrm>
              <a:off x="190500" y="1535668"/>
              <a:ext cx="3543300" cy="4651937"/>
              <a:chOff x="190500" y="1535668"/>
              <a:chExt cx="3543300" cy="4651937"/>
            </a:xfrm>
          </p:grpSpPr>
          <p:sp>
            <p:nvSpPr>
              <p:cNvPr id="15" name="Oval 14"/>
              <p:cNvSpPr/>
              <p:nvPr/>
            </p:nvSpPr>
            <p:spPr>
              <a:xfrm>
                <a:off x="278905" y="4092105"/>
                <a:ext cx="1371600" cy="2095500"/>
              </a:xfrm>
              <a:custGeom>
                <a:avLst/>
                <a:gdLst/>
                <a:ahLst/>
                <a:cxnLst/>
                <a:rect l="l" t="t" r="r" b="b"/>
                <a:pathLst>
                  <a:path w="1371600" h="2095500">
                    <a:moveTo>
                      <a:pt x="2609" y="0"/>
                    </a:moveTo>
                    <a:lnTo>
                      <a:pt x="1368991" y="0"/>
                    </a:lnTo>
                    <a:cubicBezTo>
                      <a:pt x="1371439" y="25266"/>
                      <a:pt x="1371600" y="50678"/>
                      <a:pt x="1371600" y="76200"/>
                    </a:cubicBezTo>
                    <a:cubicBezTo>
                      <a:pt x="1371600" y="1191429"/>
                      <a:pt x="1064557" y="2095500"/>
                      <a:pt x="685800" y="2095500"/>
                    </a:cubicBezTo>
                    <a:cubicBezTo>
                      <a:pt x="307043" y="2095500"/>
                      <a:pt x="0" y="1191429"/>
                      <a:pt x="0" y="7620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NO</a:t>
                </a:r>
                <a:endParaRPr lang="en-US" sz="3200" b="1" dirty="0">
                  <a:solidFill>
                    <a:schemeClr val="tx1"/>
                  </a:solidFill>
                </a:endParaRPr>
              </a:p>
            </p:txBody>
          </p:sp>
          <p:sp>
            <p:nvSpPr>
              <p:cNvPr id="14" name="Rectangle 13"/>
              <p:cNvSpPr/>
              <p:nvPr/>
            </p:nvSpPr>
            <p:spPr>
              <a:xfrm>
                <a:off x="278905" y="2050151"/>
                <a:ext cx="1371600" cy="2019300"/>
              </a:xfrm>
              <a:custGeom>
                <a:avLst/>
                <a:gdLst/>
                <a:ahLst/>
                <a:cxnLst/>
                <a:rect l="l" t="t" r="r" b="b"/>
                <a:pathLst>
                  <a:path w="1371600" h="2019300">
                    <a:moveTo>
                      <a:pt x="685800" y="0"/>
                    </a:moveTo>
                    <a:cubicBezTo>
                      <a:pt x="1064557" y="0"/>
                      <a:pt x="1371600" y="904071"/>
                      <a:pt x="1371600" y="2019300"/>
                    </a:cubicBezTo>
                    <a:lnTo>
                      <a:pt x="0" y="2019300"/>
                    </a:lnTo>
                    <a:cubicBezTo>
                      <a:pt x="0" y="904071"/>
                      <a:pt x="307043" y="0"/>
                      <a:pt x="68580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YES</a:t>
                </a:r>
                <a:endParaRPr lang="en-US" sz="3200" b="1" dirty="0">
                  <a:solidFill>
                    <a:schemeClr val="tx1"/>
                  </a:solidFill>
                </a:endParaRPr>
              </a:p>
            </p:txBody>
          </p:sp>
          <p:sp>
            <p:nvSpPr>
              <p:cNvPr id="25" name="TextBox 24"/>
              <p:cNvSpPr txBox="1"/>
              <p:nvPr/>
            </p:nvSpPr>
            <p:spPr>
              <a:xfrm>
                <a:off x="190500" y="1535668"/>
                <a:ext cx="3543300" cy="461665"/>
              </a:xfrm>
              <a:prstGeom prst="rect">
                <a:avLst/>
              </a:prstGeom>
              <a:noFill/>
            </p:spPr>
            <p:txBody>
              <a:bodyPr wrap="square" rtlCol="0">
                <a:spAutoFit/>
              </a:bodyPr>
              <a:lstStyle/>
              <a:p>
                <a:r>
                  <a:rPr lang="en-US" sz="2400" b="1" dirty="0" smtClean="0"/>
                  <a:t>Randomized Algorithm</a:t>
                </a:r>
                <a:endParaRPr lang="en-US" sz="2400" b="1" dirty="0"/>
              </a:p>
            </p:txBody>
          </p:sp>
        </p:grpSp>
        <p:grpSp>
          <p:nvGrpSpPr>
            <p:cNvPr id="34" name="Group 33"/>
            <p:cNvGrpSpPr/>
            <p:nvPr/>
          </p:nvGrpSpPr>
          <p:grpSpPr>
            <a:xfrm>
              <a:off x="1650505" y="2438400"/>
              <a:ext cx="3222761" cy="3199027"/>
              <a:chOff x="2057400" y="2414757"/>
              <a:chExt cx="3222761" cy="3199027"/>
            </a:xfrm>
          </p:grpSpPr>
          <mc:AlternateContent xmlns:mc="http://schemas.openxmlformats.org/markup-compatibility/2006" xmlns:a14="http://schemas.microsoft.com/office/drawing/2010/main">
            <mc:Choice Requires="a14">
              <p:sp>
                <p:nvSpPr>
                  <p:cNvPr id="29" name="TextBox 28"/>
                  <p:cNvSpPr txBox="1"/>
                  <p:nvPr/>
                </p:nvSpPr>
                <p:spPr>
                  <a:xfrm>
                    <a:off x="2765561" y="2414757"/>
                    <a:ext cx="2514600" cy="995144"/>
                  </a:xfrm>
                  <a:prstGeom prst="rect">
                    <a:avLst/>
                  </a:prstGeom>
                  <a:noFill/>
                </p:spPr>
                <p:txBody>
                  <a:bodyPr wrap="square" rtlCol="0">
                    <a:spAutoFit/>
                  </a:bodyPr>
                  <a:lstStyle/>
                  <a:p>
                    <a:r>
                      <a:rPr lang="en-US" sz="2400" b="1" dirty="0" smtClean="0"/>
                      <a:t>Accept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2765561" y="2414757"/>
                    <a:ext cx="2514600" cy="995144"/>
                  </a:xfrm>
                  <a:prstGeom prst="rect">
                    <a:avLst/>
                  </a:prstGeom>
                  <a:blipFill rotWithShape="1">
                    <a:blip r:embed="rId13"/>
                    <a:stretch>
                      <a:fillRect l="-3883" t="-490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756182" y="4618640"/>
                    <a:ext cx="2413066" cy="995144"/>
                  </a:xfrm>
                  <a:prstGeom prst="rect">
                    <a:avLst/>
                  </a:prstGeom>
                  <a:noFill/>
                </p:spPr>
                <p:txBody>
                  <a:bodyPr wrap="square" rtlCol="0">
                    <a:spAutoFit/>
                  </a:bodyPr>
                  <a:lstStyle/>
                  <a:p>
                    <a:r>
                      <a:rPr lang="en-US" sz="2400" b="1" dirty="0" smtClean="0"/>
                      <a:t>Reject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1" name="TextBox 30"/>
                  <p:cNvSpPr txBox="1">
                    <a:spLocks noRot="1" noChangeAspect="1" noMove="1" noResize="1" noEditPoints="1" noAdjustHandles="1" noChangeArrowheads="1" noChangeShapeType="1" noTextEdit="1"/>
                  </p:cNvSpPr>
                  <p:nvPr/>
                </p:nvSpPr>
                <p:spPr>
                  <a:xfrm>
                    <a:off x="2756182" y="4618640"/>
                    <a:ext cx="2413066" cy="995144"/>
                  </a:xfrm>
                  <a:prstGeom prst="rect">
                    <a:avLst/>
                  </a:prstGeom>
                  <a:blipFill rotWithShape="1">
                    <a:blip r:embed="rId14"/>
                    <a:stretch>
                      <a:fillRect l="-3788" t="-490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057400" y="2511813"/>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 </m:t>
                          </m:r>
                        </m:oMath>
                      </m:oMathPara>
                    </a14:m>
                    <a:endParaRPr lang="en-US"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2057400" y="2511813"/>
                    <a:ext cx="849164" cy="707886"/>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2090279" y="4618640"/>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  </m:t>
                          </m:r>
                        </m:oMath>
                      </m:oMathPara>
                    </a14:m>
                    <a:endParaRPr lang="en-US" b="1" dirty="0"/>
                  </a:p>
                </p:txBody>
              </p:sp>
            </mc:Choice>
            <mc:Fallback xmlns="">
              <p:sp>
                <p:nvSpPr>
                  <p:cNvPr id="33" name="TextBox 32"/>
                  <p:cNvSpPr txBox="1">
                    <a:spLocks noRot="1" noChangeAspect="1" noMove="1" noResize="1" noEditPoints="1" noAdjustHandles="1" noChangeArrowheads="1" noChangeShapeType="1" noTextEdit="1"/>
                  </p:cNvSpPr>
                  <p:nvPr/>
                </p:nvSpPr>
                <p:spPr>
                  <a:xfrm>
                    <a:off x="2090279" y="4618640"/>
                    <a:ext cx="849164" cy="707886"/>
                  </a:xfrm>
                  <a:prstGeom prst="rect">
                    <a:avLst/>
                  </a:prstGeom>
                  <a:blipFill rotWithShape="1">
                    <a:blip r:embed="rId5"/>
                    <a:stretch>
                      <a:fillRect/>
                    </a:stretch>
                  </a:blipFill>
                </p:spPr>
                <p:txBody>
                  <a:bodyPr/>
                  <a:lstStyle/>
                  <a:p>
                    <a:r>
                      <a:rPr lang="en-US">
                        <a:noFill/>
                      </a:rPr>
                      <a:t> </a:t>
                    </a:r>
                  </a:p>
                </p:txBody>
              </p:sp>
            </mc:Fallback>
          </mc:AlternateContent>
        </p:grpSp>
      </p:grpSp>
      <p:grpSp>
        <p:nvGrpSpPr>
          <p:cNvPr id="49" name="Group 48"/>
          <p:cNvGrpSpPr/>
          <p:nvPr/>
        </p:nvGrpSpPr>
        <p:grpSpPr>
          <a:xfrm>
            <a:off x="4752975" y="1541495"/>
            <a:ext cx="4538791" cy="4646110"/>
            <a:chOff x="4752975" y="1541495"/>
            <a:chExt cx="4538791" cy="4646110"/>
          </a:xfrm>
        </p:grpSpPr>
        <mc:AlternateContent xmlns:mc="http://schemas.openxmlformats.org/markup-compatibility/2006" xmlns:a14="http://schemas.microsoft.com/office/drawing/2010/main">
          <mc:Choice Requires="a14">
            <p:sp>
              <p:nvSpPr>
                <p:cNvPr id="41" name="TextBox 40"/>
                <p:cNvSpPr txBox="1"/>
                <p:nvPr/>
              </p:nvSpPr>
              <p:spPr>
                <a:xfrm>
                  <a:off x="6156602" y="3844420"/>
                  <a:ext cx="77899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6156602" y="3844420"/>
                  <a:ext cx="778991" cy="707886"/>
                </a:xfrm>
                <a:prstGeom prst="rect">
                  <a:avLst/>
                </a:prstGeom>
                <a:blipFill rotWithShape="1">
                  <a:blip r:embed="rId6"/>
                  <a:stretch>
                    <a:fillRect/>
                  </a:stretch>
                </a:blipFill>
              </p:spPr>
              <p:txBody>
                <a:bodyPr/>
                <a:lstStyle/>
                <a:p>
                  <a:r>
                    <a:rPr lang="en-US">
                      <a:noFill/>
                    </a:rPr>
                    <a:t> </a:t>
                  </a:r>
                </a:p>
              </p:txBody>
            </p:sp>
          </mc:Fallback>
        </mc:AlternateContent>
        <p:grpSp>
          <p:nvGrpSpPr>
            <p:cNvPr id="48" name="Group 47"/>
            <p:cNvGrpSpPr/>
            <p:nvPr/>
          </p:nvGrpSpPr>
          <p:grpSpPr>
            <a:xfrm>
              <a:off x="4752975" y="1541495"/>
              <a:ext cx="4538791" cy="4646110"/>
              <a:chOff x="4752975" y="1541495"/>
              <a:chExt cx="4538791" cy="4646110"/>
            </a:xfrm>
          </p:grpSpPr>
          <p:sp>
            <p:nvSpPr>
              <p:cNvPr id="17" name="Oval 14"/>
              <p:cNvSpPr/>
              <p:nvPr/>
            </p:nvSpPr>
            <p:spPr>
              <a:xfrm>
                <a:off x="4818620" y="4092105"/>
                <a:ext cx="1371600" cy="396446"/>
              </a:xfrm>
              <a:custGeom>
                <a:avLst/>
                <a:gdLst/>
                <a:ahLst/>
                <a:cxnLst/>
                <a:rect l="l" t="t" r="r" b="b"/>
                <a:pathLst>
                  <a:path w="1371600" h="396446">
                    <a:moveTo>
                      <a:pt x="2609" y="0"/>
                    </a:moveTo>
                    <a:lnTo>
                      <a:pt x="1368991" y="0"/>
                    </a:lnTo>
                    <a:cubicBezTo>
                      <a:pt x="1371439" y="25266"/>
                      <a:pt x="1371600" y="50678"/>
                      <a:pt x="1371600" y="76200"/>
                    </a:cubicBezTo>
                    <a:lnTo>
                      <a:pt x="1360636" y="396446"/>
                    </a:lnTo>
                    <a:lnTo>
                      <a:pt x="10964" y="396446"/>
                    </a:lnTo>
                    <a:cubicBezTo>
                      <a:pt x="2935" y="292233"/>
                      <a:pt x="0" y="185226"/>
                      <a:pt x="0" y="7620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4752975" y="1541495"/>
                <a:ext cx="4538791" cy="4646110"/>
                <a:chOff x="4752975" y="1541495"/>
                <a:chExt cx="4538791" cy="4646110"/>
              </a:xfrm>
            </p:grpSpPr>
            <p:grpSp>
              <p:nvGrpSpPr>
                <p:cNvPr id="44" name="Group 43"/>
                <p:cNvGrpSpPr/>
                <p:nvPr/>
              </p:nvGrpSpPr>
              <p:grpSpPr>
                <a:xfrm>
                  <a:off x="4752975" y="1541495"/>
                  <a:ext cx="2264855" cy="4646110"/>
                  <a:chOff x="4752975" y="1541495"/>
                  <a:chExt cx="2264855" cy="4646110"/>
                </a:xfrm>
              </p:grpSpPr>
              <p:sp>
                <p:nvSpPr>
                  <p:cNvPr id="18" name="Rectangle 13"/>
                  <p:cNvSpPr/>
                  <p:nvPr/>
                </p:nvSpPr>
                <p:spPr>
                  <a:xfrm>
                    <a:off x="4818620" y="2050151"/>
                    <a:ext cx="1371600" cy="2019300"/>
                  </a:xfrm>
                  <a:custGeom>
                    <a:avLst/>
                    <a:gdLst/>
                    <a:ahLst/>
                    <a:cxnLst/>
                    <a:rect l="l" t="t" r="r" b="b"/>
                    <a:pathLst>
                      <a:path w="1371600" h="2019300">
                        <a:moveTo>
                          <a:pt x="685800" y="0"/>
                        </a:moveTo>
                        <a:cubicBezTo>
                          <a:pt x="1064557" y="0"/>
                          <a:pt x="1371600" y="904071"/>
                          <a:pt x="1371600" y="2019300"/>
                        </a:cubicBezTo>
                        <a:lnTo>
                          <a:pt x="0" y="2019300"/>
                        </a:lnTo>
                        <a:cubicBezTo>
                          <a:pt x="0" y="904071"/>
                          <a:pt x="307043" y="0"/>
                          <a:pt x="68580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YES</a:t>
                    </a:r>
                    <a:endParaRPr lang="en-US" sz="3200" b="1" dirty="0">
                      <a:solidFill>
                        <a:schemeClr val="tx1"/>
                      </a:solidFill>
                    </a:endParaRPr>
                  </a:p>
                </p:txBody>
              </p:sp>
              <p:sp>
                <p:nvSpPr>
                  <p:cNvPr id="23" name="Oval 14"/>
                  <p:cNvSpPr/>
                  <p:nvPr/>
                </p:nvSpPr>
                <p:spPr>
                  <a:xfrm>
                    <a:off x="4829584" y="4488551"/>
                    <a:ext cx="1349672" cy="1699054"/>
                  </a:xfrm>
                  <a:custGeom>
                    <a:avLst/>
                    <a:gdLst/>
                    <a:ahLst/>
                    <a:cxnLst/>
                    <a:rect l="l" t="t" r="r" b="b"/>
                    <a:pathLst>
                      <a:path w="1349672" h="1699054">
                        <a:moveTo>
                          <a:pt x="0" y="0"/>
                        </a:moveTo>
                        <a:lnTo>
                          <a:pt x="1349672" y="0"/>
                        </a:lnTo>
                        <a:cubicBezTo>
                          <a:pt x="1299917" y="963108"/>
                          <a:pt x="1016565" y="1699054"/>
                          <a:pt x="674836" y="1699054"/>
                        </a:cubicBezTo>
                        <a:cubicBezTo>
                          <a:pt x="333107" y="1699054"/>
                          <a:pt x="49755" y="963108"/>
                          <a:pt x="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NO</a:t>
                    </a:r>
                    <a:endParaRPr lang="en-US" sz="2400" b="1" dirty="0">
                      <a:solidFill>
                        <a:schemeClr val="tx1"/>
                      </a:solidFill>
                    </a:endParaRPr>
                  </a:p>
                </p:txBody>
              </p:sp>
              <p:sp>
                <p:nvSpPr>
                  <p:cNvPr id="28" name="TextBox 27"/>
                  <p:cNvSpPr txBox="1"/>
                  <p:nvPr/>
                </p:nvSpPr>
                <p:spPr>
                  <a:xfrm>
                    <a:off x="4752975" y="1541495"/>
                    <a:ext cx="2228850" cy="461665"/>
                  </a:xfrm>
                  <a:prstGeom prst="rect">
                    <a:avLst/>
                  </a:prstGeom>
                  <a:noFill/>
                </p:spPr>
                <p:txBody>
                  <a:bodyPr wrap="square" rtlCol="0">
                    <a:spAutoFit/>
                  </a:bodyPr>
                  <a:lstStyle/>
                  <a:p>
                    <a:r>
                      <a:rPr lang="en-US" sz="2400" b="1" dirty="0" smtClean="0"/>
                      <a:t>Property Tester</a:t>
                    </a:r>
                    <a:endParaRPr lang="en-US" sz="2400" b="1" dirty="0"/>
                  </a:p>
                </p:txBody>
              </p:sp>
              <mc:AlternateContent xmlns:mc="http://schemas.openxmlformats.org/markup-compatibility/2006" xmlns:a14="http://schemas.microsoft.com/office/drawing/2010/main">
                <mc:Choice Requires="a14">
                  <p:sp>
                    <p:nvSpPr>
                      <p:cNvPr id="40" name="TextBox 39"/>
                      <p:cNvSpPr txBox="1"/>
                      <p:nvPr/>
                    </p:nvSpPr>
                    <p:spPr>
                      <a:xfrm>
                        <a:off x="4873266" y="4010174"/>
                        <a:ext cx="2144564" cy="523220"/>
                      </a:xfrm>
                      <a:prstGeom prst="rect">
                        <a:avLst/>
                      </a:prstGeom>
                      <a:noFill/>
                    </p:spPr>
                    <p:txBody>
                      <a:bodyPr wrap="square" rtlCol="0">
                        <a:spAutoFit/>
                      </a:bodyPr>
                      <a:lstStyle/>
                      <a:p>
                        <a14:m>
                          <m:oMath xmlns:m="http://schemas.openxmlformats.org/officeDocument/2006/math">
                            <m:r>
                              <a:rPr lang="en-US" sz="2800" b="1" i="1" smtClean="0">
                                <a:solidFill>
                                  <a:srgbClr val="0070C0"/>
                                </a:solidFill>
                                <a:latin typeface="Cambria Math"/>
                              </a:rPr>
                              <m:t>𝝐</m:t>
                            </m:r>
                          </m:oMath>
                        </a14:m>
                        <a:r>
                          <a:rPr lang="en-US" sz="2800" dirty="0" smtClean="0"/>
                          <a:t>-</a:t>
                        </a:r>
                        <a:r>
                          <a:rPr lang="en-US" sz="2800" b="1" dirty="0" smtClean="0"/>
                          <a:t>close</a:t>
                        </a:r>
                        <a:endParaRPr lang="en-US" sz="2800"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4873266" y="4010174"/>
                        <a:ext cx="2144564" cy="523220"/>
                      </a:xfrm>
                      <a:prstGeom prst="rect">
                        <a:avLst/>
                      </a:prstGeom>
                      <a:blipFill rotWithShape="1">
                        <a:blip r:embed="rId17"/>
                        <a:stretch>
                          <a:fillRect t="-10465" b="-32558"/>
                        </a:stretch>
                      </a:blipFill>
                    </p:spPr>
                    <p:txBody>
                      <a:bodyPr/>
                      <a:lstStyle/>
                      <a:p>
                        <a:r>
                          <a:rPr lang="en-US">
                            <a:noFill/>
                          </a:rPr>
                          <a:t> </a:t>
                        </a:r>
                      </a:p>
                    </p:txBody>
                  </p:sp>
                </mc:Fallback>
              </mc:AlternateContent>
            </p:grpSp>
            <p:grpSp>
              <p:nvGrpSpPr>
                <p:cNvPr id="45" name="Group 44"/>
                <p:cNvGrpSpPr/>
                <p:nvPr/>
              </p:nvGrpSpPr>
              <p:grpSpPr>
                <a:xfrm>
                  <a:off x="6156602" y="2438400"/>
                  <a:ext cx="3135164" cy="3101971"/>
                  <a:chOff x="6156602" y="2438400"/>
                  <a:chExt cx="3135164" cy="3101971"/>
                </a:xfrm>
              </p:grpSpPr>
              <p:grpSp>
                <p:nvGrpSpPr>
                  <p:cNvPr id="35" name="Group 34"/>
                  <p:cNvGrpSpPr/>
                  <p:nvPr/>
                </p:nvGrpSpPr>
                <p:grpSpPr>
                  <a:xfrm>
                    <a:off x="6156602" y="2438400"/>
                    <a:ext cx="3135164" cy="3101971"/>
                    <a:chOff x="2057400" y="2511813"/>
                    <a:chExt cx="3135164" cy="3101971"/>
                  </a:xfrm>
                </p:grpSpPr>
                <mc:AlternateContent xmlns:mc="http://schemas.openxmlformats.org/markup-compatibility/2006" xmlns:a14="http://schemas.microsoft.com/office/drawing/2010/main">
                  <mc:Choice Requires="a14">
                    <p:sp>
                      <p:nvSpPr>
                        <p:cNvPr id="36" name="TextBox 35"/>
                        <p:cNvSpPr txBox="1"/>
                        <p:nvPr/>
                      </p:nvSpPr>
                      <p:spPr>
                        <a:xfrm>
                          <a:off x="2677964" y="2511813"/>
                          <a:ext cx="2514600" cy="995144"/>
                        </a:xfrm>
                        <a:prstGeom prst="rect">
                          <a:avLst/>
                        </a:prstGeom>
                        <a:noFill/>
                      </p:spPr>
                      <p:txBody>
                        <a:bodyPr wrap="square" rtlCol="0">
                          <a:spAutoFit/>
                        </a:bodyPr>
                        <a:lstStyle/>
                        <a:p>
                          <a:r>
                            <a:rPr lang="en-US" sz="2400" b="1" dirty="0" smtClean="0"/>
                            <a:t>Accept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2677964" y="2511813"/>
                          <a:ext cx="2514600" cy="995144"/>
                        </a:xfrm>
                        <a:prstGeom prst="rect">
                          <a:avLst/>
                        </a:prstGeom>
                        <a:blipFill rotWithShape="1">
                          <a:blip r:embed="rId8"/>
                          <a:stretch>
                            <a:fillRect l="-3883" t="-490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631989" y="4618640"/>
                          <a:ext cx="2514600" cy="995144"/>
                        </a:xfrm>
                        <a:prstGeom prst="rect">
                          <a:avLst/>
                        </a:prstGeom>
                        <a:noFill/>
                      </p:spPr>
                      <p:txBody>
                        <a:bodyPr wrap="square" rtlCol="0">
                          <a:spAutoFit/>
                        </a:bodyPr>
                        <a:lstStyle/>
                        <a:p>
                          <a:r>
                            <a:rPr lang="en-US" sz="2400" b="1" dirty="0" smtClean="0"/>
                            <a:t>Reject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2631989" y="4618640"/>
                          <a:ext cx="2514600" cy="995144"/>
                        </a:xfrm>
                        <a:prstGeom prst="rect">
                          <a:avLst/>
                        </a:prstGeom>
                        <a:blipFill rotWithShape="1">
                          <a:blip r:embed="rId9"/>
                          <a:stretch>
                            <a:fillRect l="-3632" t="-490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057400" y="2511813"/>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2057400" y="2511813"/>
                          <a:ext cx="849164" cy="707886"/>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057400" y="4618640"/>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2057400" y="4618640"/>
                          <a:ext cx="849164" cy="707886"/>
                        </a:xfrm>
                        <a:prstGeom prst="rect">
                          <a:avLst/>
                        </a:prstGeom>
                        <a:blipFill rotWithShape="1">
                          <a:blip r:embed="rId11"/>
                          <a:stretch>
                            <a:fillRect/>
                          </a:stretch>
                        </a:blipFill>
                      </p:spPr>
                      <p:txBody>
                        <a:bodyPr/>
                        <a:lstStyle/>
                        <a:p>
                          <a:r>
                            <a:rPr lang="en-US">
                              <a:noFill/>
                            </a:rPr>
                            <a:t> </a:t>
                          </a:r>
                        </a:p>
                      </p:txBody>
                    </p:sp>
                  </mc:Fallback>
                </mc:AlternateContent>
              </p:grpSp>
              <p:sp>
                <p:nvSpPr>
                  <p:cNvPr id="42" name="TextBox 41"/>
                  <p:cNvSpPr txBox="1"/>
                  <p:nvPr/>
                </p:nvSpPr>
                <p:spPr>
                  <a:xfrm>
                    <a:off x="6731191" y="4010174"/>
                    <a:ext cx="1604834" cy="461665"/>
                  </a:xfrm>
                  <a:prstGeom prst="rect">
                    <a:avLst/>
                  </a:prstGeom>
                  <a:noFill/>
                </p:spPr>
                <p:txBody>
                  <a:bodyPr wrap="square" rtlCol="0">
                    <a:spAutoFit/>
                  </a:bodyPr>
                  <a:lstStyle/>
                  <a:p>
                    <a:r>
                      <a:rPr lang="en-US" sz="2400" b="1" dirty="0" smtClean="0">
                        <a:solidFill>
                          <a:srgbClr val="0070C0"/>
                        </a:solidFill>
                      </a:rPr>
                      <a:t>Don’t care</a:t>
                    </a:r>
                    <a:endParaRPr lang="en-US" dirty="0">
                      <a:solidFill>
                        <a:srgbClr val="0070C0"/>
                      </a:solidFill>
                    </a:endParaRPr>
                  </a:p>
                </p:txBody>
              </p:sp>
            </p:grpSp>
          </p:grpSp>
        </p:grpSp>
      </p:grpSp>
      <mc:AlternateContent xmlns:mc="http://schemas.openxmlformats.org/markup-compatibility/2006" xmlns:a14="http://schemas.microsoft.com/office/drawing/2010/main">
        <mc:Choice Requires="a14">
          <p:sp>
            <p:nvSpPr>
              <p:cNvPr id="51" name="TextBox 50"/>
              <p:cNvSpPr txBox="1"/>
              <p:nvPr/>
            </p:nvSpPr>
            <p:spPr>
              <a:xfrm>
                <a:off x="278905" y="6187605"/>
                <a:ext cx="8331695" cy="523220"/>
              </a:xfrm>
              <a:prstGeom prst="rect">
                <a:avLst/>
              </a:prstGeom>
              <a:noFill/>
            </p:spPr>
            <p:txBody>
              <a:bodyPr wrap="square" rtlCol="0">
                <a:spAutoFit/>
              </a:bodyPr>
              <a:lstStyle/>
              <a:p>
                <a14:m>
                  <m:oMath xmlns:m="http://schemas.openxmlformats.org/officeDocument/2006/math">
                    <m:r>
                      <a:rPr lang="en-US" sz="2800" b="1" i="1" smtClean="0">
                        <a:solidFill>
                          <a:srgbClr val="0070C0"/>
                        </a:solidFill>
                        <a:latin typeface="Cambria Math"/>
                      </a:rPr>
                      <m:t>𝝐</m:t>
                    </m:r>
                  </m:oMath>
                </a14:m>
                <a:r>
                  <a:rPr lang="en-US" sz="2800" dirty="0" smtClean="0"/>
                  <a:t>-</a:t>
                </a:r>
                <a:r>
                  <a:rPr lang="en-US" sz="2800" b="1" dirty="0" smtClean="0"/>
                  <a:t>close : </a:t>
                </a:r>
                <a14:m>
                  <m:oMath xmlns:m="http://schemas.openxmlformats.org/officeDocument/2006/math">
                    <m:r>
                      <a:rPr lang="en-US" sz="2800" b="1" i="1" smtClean="0">
                        <a:latin typeface="Cambria Math"/>
                      </a:rPr>
                      <m:t>≤</m:t>
                    </m:r>
                    <m:r>
                      <a:rPr lang="en-US" sz="2800" b="1" i="1" smtClean="0">
                        <a:solidFill>
                          <a:srgbClr val="0070C0"/>
                        </a:solidFill>
                        <a:latin typeface="Cambria Math"/>
                      </a:rPr>
                      <m:t>𝝐</m:t>
                    </m:r>
                    <m:r>
                      <a:rPr lang="en-US" sz="2800" b="1" i="1" smtClean="0">
                        <a:solidFill>
                          <a:srgbClr val="0070C0"/>
                        </a:solidFill>
                        <a:latin typeface="Cambria Math"/>
                      </a:rPr>
                      <m:t> </m:t>
                    </m:r>
                  </m:oMath>
                </a14:m>
                <a:r>
                  <a:rPr lang="en-US" sz="2800" dirty="0" smtClean="0"/>
                  <a:t>fraction has to be changed to become </a:t>
                </a:r>
                <a:r>
                  <a:rPr lang="en-US" sz="2800" b="1" dirty="0" smtClean="0"/>
                  <a:t>YES</a:t>
                </a:r>
                <a:endParaRPr lang="en-US" sz="28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278905" y="6187605"/>
                <a:ext cx="8331695" cy="523220"/>
              </a:xfrm>
              <a:prstGeom prst="rect">
                <a:avLst/>
              </a:prstGeom>
              <a:blipFill rotWithShape="1">
                <a:blip r:embed="rId16"/>
                <a:stretch>
                  <a:fillRect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15239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Which stocks were growing steadily?</a:t>
            </a:r>
            <a:endParaRPr lang="en-US" dirty="0">
              <a:solidFill>
                <a:srgbClr val="0070C0"/>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63620" y="1473919"/>
            <a:ext cx="6743700" cy="1477298"/>
          </a:xfrm>
        </p:spPr>
      </p:pic>
      <p:grpSp>
        <p:nvGrpSpPr>
          <p:cNvPr id="12" name="Group 11"/>
          <p:cNvGrpSpPr/>
          <p:nvPr/>
        </p:nvGrpSpPr>
        <p:grpSpPr>
          <a:xfrm>
            <a:off x="87813" y="4627617"/>
            <a:ext cx="8745944" cy="1466022"/>
            <a:chOff x="87813" y="4627617"/>
            <a:chExt cx="8745944" cy="1466022"/>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13" y="4865328"/>
              <a:ext cx="2072260" cy="9906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0057" y="4627617"/>
              <a:ext cx="6743700" cy="1466022"/>
            </a:xfrm>
            <a:prstGeom prst="rect">
              <a:avLst/>
            </a:prstGeom>
          </p:spPr>
        </p:pic>
      </p:gr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8625" y="1397719"/>
            <a:ext cx="1237762" cy="1447800"/>
          </a:xfrm>
          <a:prstGeom prst="rect">
            <a:avLst/>
          </a:prstGeom>
        </p:spPr>
      </p:pic>
      <p:grpSp>
        <p:nvGrpSpPr>
          <p:cNvPr id="7" name="Group 6"/>
          <p:cNvGrpSpPr/>
          <p:nvPr/>
        </p:nvGrpSpPr>
        <p:grpSpPr>
          <a:xfrm>
            <a:off x="181800" y="2951217"/>
            <a:ext cx="8651957" cy="1474126"/>
            <a:chOff x="181800" y="2951217"/>
            <a:chExt cx="8651957" cy="1474126"/>
          </a:xfrm>
        </p:grpSpPr>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0057" y="2951217"/>
              <a:ext cx="6743700" cy="1474126"/>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1800" y="3460027"/>
              <a:ext cx="1893902" cy="456506"/>
            </a:xfrm>
            <a:prstGeom prst="rect">
              <a:avLst/>
            </a:prstGeom>
          </p:spPr>
        </p:pic>
      </p:grpSp>
      <p:sp>
        <p:nvSpPr>
          <p:cNvPr id="11" name="TextBox 10"/>
          <p:cNvSpPr txBox="1"/>
          <p:nvPr/>
        </p:nvSpPr>
        <p:spPr>
          <a:xfrm>
            <a:off x="5191362" y="6248400"/>
            <a:ext cx="3642395" cy="369332"/>
          </a:xfrm>
          <a:prstGeom prst="rect">
            <a:avLst/>
          </a:prstGeom>
          <a:noFill/>
        </p:spPr>
        <p:txBody>
          <a:bodyPr wrap="square" rtlCol="0">
            <a:spAutoFit/>
          </a:bodyPr>
          <a:lstStyle/>
          <a:p>
            <a:r>
              <a:rPr lang="en-US" dirty="0" smtClean="0"/>
              <a:t>Data from </a:t>
            </a:r>
            <a:r>
              <a:rPr lang="en-US" dirty="0" smtClean="0">
                <a:hlinkClick r:id="rId9"/>
              </a:rPr>
              <a:t>http://finance.google.com</a:t>
            </a:r>
            <a:endParaRPr lang="en-US" dirty="0"/>
          </a:p>
        </p:txBody>
      </p:sp>
    </p:spTree>
    <p:extLst>
      <p:ext uri="{BB962C8B-B14F-4D97-AF65-F5344CB8AC3E}">
        <p14:creationId xmlns:p14="http://schemas.microsoft.com/office/powerpoint/2010/main" val="165049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fontScale="90000"/>
          </a:bodyPr>
          <a:lstStyle/>
          <a:p>
            <a:r>
              <a:rPr lang="en-US" dirty="0" smtClean="0">
                <a:solidFill>
                  <a:srgbClr val="0070C0"/>
                </a:solidFill>
              </a:rPr>
              <a:t>Tolerant Property Testing </a:t>
            </a:r>
            <a:r>
              <a:rPr lang="en-US" dirty="0" smtClean="0"/>
              <a:t/>
            </a:r>
            <a:br>
              <a:rPr lang="en-US" dirty="0" smtClean="0"/>
            </a:br>
            <a:r>
              <a:rPr lang="en-US" sz="2700" dirty="0" smtClean="0">
                <a:solidFill>
                  <a:srgbClr val="7030A0"/>
                </a:solidFill>
              </a:rPr>
              <a:t>[</a:t>
            </a:r>
            <a:r>
              <a:rPr lang="en-US" sz="2700" dirty="0" err="1" smtClean="0">
                <a:solidFill>
                  <a:srgbClr val="7030A0"/>
                </a:solidFill>
              </a:rPr>
              <a:t>Parnas</a:t>
            </a:r>
            <a:r>
              <a:rPr lang="en-US" sz="2700" dirty="0" smtClean="0">
                <a:solidFill>
                  <a:srgbClr val="7030A0"/>
                </a:solidFill>
              </a:rPr>
              <a:t>, Ron, </a:t>
            </a:r>
            <a:r>
              <a:rPr lang="en-US" sz="2700" dirty="0" err="1" smtClean="0">
                <a:solidFill>
                  <a:srgbClr val="7030A0"/>
                </a:solidFill>
              </a:rPr>
              <a:t>Rubinfeld</a:t>
            </a:r>
            <a:r>
              <a:rPr lang="en-US" sz="2700" dirty="0" smtClean="0">
                <a:solidFill>
                  <a:srgbClr val="7030A0"/>
                </a:solidFill>
              </a:rPr>
              <a:t>]</a:t>
            </a:r>
            <a:endParaRPr lang="en-US" sz="2700" dirty="0">
              <a:solidFill>
                <a:srgbClr val="7030A0"/>
              </a:solidFill>
            </a:endParaRPr>
          </a:p>
        </p:txBody>
      </p:sp>
      <mc:AlternateContent xmlns:mc="http://schemas.openxmlformats.org/markup-compatibility/2006" xmlns:a14="http://schemas.microsoft.com/office/drawing/2010/main">
        <mc:Choice Requires="a14">
          <p:sp>
            <p:nvSpPr>
              <p:cNvPr id="51" name="TextBox 50"/>
              <p:cNvSpPr txBox="1"/>
              <p:nvPr/>
            </p:nvSpPr>
            <p:spPr>
              <a:xfrm>
                <a:off x="417076" y="6184253"/>
                <a:ext cx="8406487" cy="523220"/>
              </a:xfrm>
              <a:prstGeom prst="rect">
                <a:avLst/>
              </a:prstGeom>
              <a:noFill/>
            </p:spPr>
            <p:txBody>
              <a:bodyPr wrap="square" rtlCol="0">
                <a:spAutoFit/>
              </a:bodyPr>
              <a:lstStyle/>
              <a:p>
                <a14:m>
                  <m:oMath xmlns:m="http://schemas.openxmlformats.org/officeDocument/2006/math">
                    <m:r>
                      <a:rPr lang="en-US" sz="2800" b="1" i="1" smtClean="0">
                        <a:solidFill>
                          <a:srgbClr val="0070C0"/>
                        </a:solidFill>
                        <a:latin typeface="Cambria Math"/>
                      </a:rPr>
                      <m:t>𝝐</m:t>
                    </m:r>
                  </m:oMath>
                </a14:m>
                <a:r>
                  <a:rPr lang="en-US" sz="2800" dirty="0" smtClean="0"/>
                  <a:t>-</a:t>
                </a:r>
                <a:r>
                  <a:rPr lang="en-US" sz="2800" b="1" dirty="0" smtClean="0"/>
                  <a:t>close : </a:t>
                </a:r>
                <a14:m>
                  <m:oMath xmlns:m="http://schemas.openxmlformats.org/officeDocument/2006/math">
                    <m:r>
                      <a:rPr lang="en-US" sz="2800" b="1" i="1" smtClean="0">
                        <a:latin typeface="Cambria Math"/>
                      </a:rPr>
                      <m:t>≤</m:t>
                    </m:r>
                    <m:r>
                      <a:rPr lang="en-US" sz="2800" b="1" i="1" smtClean="0">
                        <a:solidFill>
                          <a:srgbClr val="0070C0"/>
                        </a:solidFill>
                        <a:latin typeface="Cambria Math"/>
                      </a:rPr>
                      <m:t>𝝐</m:t>
                    </m:r>
                    <m:r>
                      <a:rPr lang="en-US" sz="2800" b="1" i="1" smtClean="0">
                        <a:solidFill>
                          <a:srgbClr val="0070C0"/>
                        </a:solidFill>
                        <a:latin typeface="Cambria Math"/>
                      </a:rPr>
                      <m:t> </m:t>
                    </m:r>
                  </m:oMath>
                </a14:m>
                <a:r>
                  <a:rPr lang="en-US" sz="2800" dirty="0" smtClean="0"/>
                  <a:t>fraction has to be changed to become </a:t>
                </a:r>
                <a:r>
                  <a:rPr lang="en-US" sz="2800" b="1" dirty="0" smtClean="0"/>
                  <a:t>YES</a:t>
                </a:r>
                <a:endParaRPr lang="en-US" sz="28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417076" y="6184253"/>
                <a:ext cx="8406487" cy="523220"/>
              </a:xfrm>
              <a:prstGeom prst="rect">
                <a:avLst/>
              </a:prstGeom>
              <a:blipFill rotWithShape="1">
                <a:blip r:embed="rId15"/>
                <a:stretch>
                  <a:fillRect t="-10465" b="-32558"/>
                </a:stretch>
              </a:blipFill>
            </p:spPr>
            <p:txBody>
              <a:bodyPr/>
              <a:lstStyle/>
              <a:p>
                <a:r>
                  <a:rPr lang="en-US">
                    <a:noFill/>
                  </a:rPr>
                  <a:t> </a:t>
                </a:r>
              </a:p>
            </p:txBody>
          </p:sp>
        </mc:Fallback>
      </mc:AlternateContent>
      <p:grpSp>
        <p:nvGrpSpPr>
          <p:cNvPr id="50" name="Group 49"/>
          <p:cNvGrpSpPr/>
          <p:nvPr/>
        </p:nvGrpSpPr>
        <p:grpSpPr>
          <a:xfrm>
            <a:off x="127504" y="1554390"/>
            <a:ext cx="4538791" cy="4646110"/>
            <a:chOff x="4752975" y="1541495"/>
            <a:chExt cx="4538791" cy="4646110"/>
          </a:xfrm>
        </p:grpSpPr>
        <mc:AlternateContent xmlns:mc="http://schemas.openxmlformats.org/markup-compatibility/2006" xmlns:a14="http://schemas.microsoft.com/office/drawing/2010/main">
          <mc:Choice Requires="a14">
            <p:sp>
              <p:nvSpPr>
                <p:cNvPr id="52" name="TextBox 51"/>
                <p:cNvSpPr txBox="1"/>
                <p:nvPr/>
              </p:nvSpPr>
              <p:spPr>
                <a:xfrm>
                  <a:off x="6156602" y="3844420"/>
                  <a:ext cx="77899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6156602" y="3844420"/>
                  <a:ext cx="778991" cy="707886"/>
                </a:xfrm>
                <a:prstGeom prst="rect">
                  <a:avLst/>
                </a:prstGeom>
                <a:blipFill rotWithShape="1">
                  <a:blip r:embed="rId6"/>
                  <a:stretch>
                    <a:fillRect/>
                  </a:stretch>
                </a:blipFill>
              </p:spPr>
              <p:txBody>
                <a:bodyPr/>
                <a:lstStyle/>
                <a:p>
                  <a:r>
                    <a:rPr lang="en-US">
                      <a:noFill/>
                    </a:rPr>
                    <a:t> </a:t>
                  </a:r>
                </a:p>
              </p:txBody>
            </p:sp>
          </mc:Fallback>
        </mc:AlternateContent>
        <p:grpSp>
          <p:nvGrpSpPr>
            <p:cNvPr id="53" name="Group 52"/>
            <p:cNvGrpSpPr/>
            <p:nvPr/>
          </p:nvGrpSpPr>
          <p:grpSpPr>
            <a:xfrm>
              <a:off x="4752975" y="1541495"/>
              <a:ext cx="4538791" cy="4646110"/>
              <a:chOff x="4752975" y="1541495"/>
              <a:chExt cx="4538791" cy="4646110"/>
            </a:xfrm>
          </p:grpSpPr>
          <p:sp>
            <p:nvSpPr>
              <p:cNvPr id="54" name="Oval 14"/>
              <p:cNvSpPr/>
              <p:nvPr/>
            </p:nvSpPr>
            <p:spPr>
              <a:xfrm>
                <a:off x="4818620" y="4092105"/>
                <a:ext cx="1371600" cy="396446"/>
              </a:xfrm>
              <a:custGeom>
                <a:avLst/>
                <a:gdLst/>
                <a:ahLst/>
                <a:cxnLst/>
                <a:rect l="l" t="t" r="r" b="b"/>
                <a:pathLst>
                  <a:path w="1371600" h="396446">
                    <a:moveTo>
                      <a:pt x="2609" y="0"/>
                    </a:moveTo>
                    <a:lnTo>
                      <a:pt x="1368991" y="0"/>
                    </a:lnTo>
                    <a:cubicBezTo>
                      <a:pt x="1371439" y="25266"/>
                      <a:pt x="1371600" y="50678"/>
                      <a:pt x="1371600" y="76200"/>
                    </a:cubicBezTo>
                    <a:lnTo>
                      <a:pt x="1360636" y="396446"/>
                    </a:lnTo>
                    <a:lnTo>
                      <a:pt x="10964" y="396446"/>
                    </a:lnTo>
                    <a:cubicBezTo>
                      <a:pt x="2935" y="292233"/>
                      <a:pt x="0" y="185226"/>
                      <a:pt x="0" y="7620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p:nvGrpSpPr>
            <p:grpSpPr>
              <a:xfrm>
                <a:off x="4752975" y="1541495"/>
                <a:ext cx="4538791" cy="4646110"/>
                <a:chOff x="4752975" y="1541495"/>
                <a:chExt cx="4538791" cy="4646110"/>
              </a:xfrm>
            </p:grpSpPr>
            <p:grpSp>
              <p:nvGrpSpPr>
                <p:cNvPr id="56" name="Group 55"/>
                <p:cNvGrpSpPr/>
                <p:nvPr/>
              </p:nvGrpSpPr>
              <p:grpSpPr>
                <a:xfrm>
                  <a:off x="4752975" y="1541495"/>
                  <a:ext cx="2228850" cy="4646110"/>
                  <a:chOff x="4752975" y="1541495"/>
                  <a:chExt cx="2228850" cy="4646110"/>
                </a:xfrm>
              </p:grpSpPr>
              <p:sp>
                <p:nvSpPr>
                  <p:cNvPr id="64" name="Rectangle 13"/>
                  <p:cNvSpPr/>
                  <p:nvPr/>
                </p:nvSpPr>
                <p:spPr>
                  <a:xfrm>
                    <a:off x="4818620" y="2050151"/>
                    <a:ext cx="1371600" cy="2019300"/>
                  </a:xfrm>
                  <a:custGeom>
                    <a:avLst/>
                    <a:gdLst/>
                    <a:ahLst/>
                    <a:cxnLst/>
                    <a:rect l="l" t="t" r="r" b="b"/>
                    <a:pathLst>
                      <a:path w="1371600" h="2019300">
                        <a:moveTo>
                          <a:pt x="685800" y="0"/>
                        </a:moveTo>
                        <a:cubicBezTo>
                          <a:pt x="1064557" y="0"/>
                          <a:pt x="1371600" y="904071"/>
                          <a:pt x="1371600" y="2019300"/>
                        </a:cubicBezTo>
                        <a:lnTo>
                          <a:pt x="0" y="2019300"/>
                        </a:lnTo>
                        <a:cubicBezTo>
                          <a:pt x="0" y="904071"/>
                          <a:pt x="307043" y="0"/>
                          <a:pt x="68580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YES</a:t>
                    </a:r>
                    <a:endParaRPr lang="en-US" sz="3200" b="1" dirty="0">
                      <a:solidFill>
                        <a:schemeClr val="tx1"/>
                      </a:solidFill>
                    </a:endParaRPr>
                  </a:p>
                </p:txBody>
              </p:sp>
              <p:sp>
                <p:nvSpPr>
                  <p:cNvPr id="65" name="Oval 14"/>
                  <p:cNvSpPr/>
                  <p:nvPr/>
                </p:nvSpPr>
                <p:spPr>
                  <a:xfrm>
                    <a:off x="4829584" y="4488551"/>
                    <a:ext cx="1349672" cy="1699054"/>
                  </a:xfrm>
                  <a:custGeom>
                    <a:avLst/>
                    <a:gdLst/>
                    <a:ahLst/>
                    <a:cxnLst/>
                    <a:rect l="l" t="t" r="r" b="b"/>
                    <a:pathLst>
                      <a:path w="1349672" h="1699054">
                        <a:moveTo>
                          <a:pt x="0" y="0"/>
                        </a:moveTo>
                        <a:lnTo>
                          <a:pt x="1349672" y="0"/>
                        </a:lnTo>
                        <a:cubicBezTo>
                          <a:pt x="1299917" y="963108"/>
                          <a:pt x="1016565" y="1699054"/>
                          <a:pt x="674836" y="1699054"/>
                        </a:cubicBezTo>
                        <a:cubicBezTo>
                          <a:pt x="333107" y="1699054"/>
                          <a:pt x="49755" y="963108"/>
                          <a:pt x="0" y="0"/>
                        </a:cubicBez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NO</a:t>
                    </a:r>
                    <a:endParaRPr lang="en-US" sz="2400" b="1" dirty="0">
                      <a:solidFill>
                        <a:schemeClr val="tx1"/>
                      </a:solidFill>
                    </a:endParaRPr>
                  </a:p>
                </p:txBody>
              </p:sp>
              <p:sp>
                <p:nvSpPr>
                  <p:cNvPr id="66" name="TextBox 65"/>
                  <p:cNvSpPr txBox="1"/>
                  <p:nvPr/>
                </p:nvSpPr>
                <p:spPr>
                  <a:xfrm>
                    <a:off x="4752975" y="1541495"/>
                    <a:ext cx="2228850" cy="461665"/>
                  </a:xfrm>
                  <a:prstGeom prst="rect">
                    <a:avLst/>
                  </a:prstGeom>
                  <a:noFill/>
                </p:spPr>
                <p:txBody>
                  <a:bodyPr wrap="square" rtlCol="0">
                    <a:spAutoFit/>
                  </a:bodyPr>
                  <a:lstStyle/>
                  <a:p>
                    <a:r>
                      <a:rPr lang="en-US" sz="2400" b="1" dirty="0" smtClean="0"/>
                      <a:t>Property Tester</a:t>
                    </a:r>
                    <a:endParaRPr lang="en-US" sz="2400" b="1" dirty="0"/>
                  </a:p>
                </p:txBody>
              </p:sp>
              <mc:AlternateContent xmlns:mc="http://schemas.openxmlformats.org/markup-compatibility/2006" xmlns:a14="http://schemas.microsoft.com/office/drawing/2010/main">
                <mc:Choice Requires="a14">
                  <p:sp>
                    <p:nvSpPr>
                      <p:cNvPr id="67" name="TextBox 66"/>
                      <p:cNvSpPr txBox="1"/>
                      <p:nvPr/>
                    </p:nvSpPr>
                    <p:spPr>
                      <a:xfrm>
                        <a:off x="4835923" y="3997940"/>
                        <a:ext cx="1562948" cy="523220"/>
                      </a:xfrm>
                      <a:prstGeom prst="rect">
                        <a:avLst/>
                      </a:prstGeom>
                      <a:noFill/>
                    </p:spPr>
                    <p:txBody>
                      <a:bodyPr wrap="square" rtlCol="0">
                        <a:spAutoFit/>
                      </a:bodyPr>
                      <a:lstStyle/>
                      <a:p>
                        <a14:m>
                          <m:oMath xmlns:m="http://schemas.openxmlformats.org/officeDocument/2006/math">
                            <m:r>
                              <a:rPr lang="en-US" sz="2800" b="1" i="1" smtClean="0">
                                <a:solidFill>
                                  <a:srgbClr val="0070C0"/>
                                </a:solidFill>
                                <a:latin typeface="Cambria Math"/>
                              </a:rPr>
                              <m:t>𝝐</m:t>
                            </m:r>
                          </m:oMath>
                        </a14:m>
                        <a:r>
                          <a:rPr lang="en-US" sz="2800" dirty="0" smtClean="0"/>
                          <a:t>-</a:t>
                        </a:r>
                        <a:r>
                          <a:rPr lang="en-US" sz="2800" b="1" dirty="0" smtClean="0"/>
                          <a:t>close</a:t>
                        </a:r>
                        <a:endParaRPr lang="en-US" sz="2800" b="1" dirty="0"/>
                      </a:p>
                    </p:txBody>
                  </p:sp>
                </mc:Choice>
                <mc:Fallback xmlns="">
                  <p:sp>
                    <p:nvSpPr>
                      <p:cNvPr id="67" name="TextBox 66"/>
                      <p:cNvSpPr txBox="1">
                        <a:spLocks noRot="1" noChangeAspect="1" noMove="1" noResize="1" noEditPoints="1" noAdjustHandles="1" noChangeArrowheads="1" noChangeShapeType="1" noTextEdit="1"/>
                      </p:cNvSpPr>
                      <p:nvPr/>
                    </p:nvSpPr>
                    <p:spPr>
                      <a:xfrm>
                        <a:off x="4835923" y="3997940"/>
                        <a:ext cx="1562948" cy="523220"/>
                      </a:xfrm>
                      <a:prstGeom prst="rect">
                        <a:avLst/>
                      </a:prstGeom>
                      <a:blipFill rotWithShape="1">
                        <a:blip r:embed="rId20"/>
                        <a:stretch>
                          <a:fillRect t="-10465" b="-32558"/>
                        </a:stretch>
                      </a:blipFill>
                    </p:spPr>
                    <p:txBody>
                      <a:bodyPr/>
                      <a:lstStyle/>
                      <a:p>
                        <a:r>
                          <a:rPr lang="en-US">
                            <a:noFill/>
                          </a:rPr>
                          <a:t> </a:t>
                        </a:r>
                      </a:p>
                    </p:txBody>
                  </p:sp>
                </mc:Fallback>
              </mc:AlternateContent>
            </p:grpSp>
            <p:grpSp>
              <p:nvGrpSpPr>
                <p:cNvPr id="57" name="Group 56"/>
                <p:cNvGrpSpPr/>
                <p:nvPr/>
              </p:nvGrpSpPr>
              <p:grpSpPr>
                <a:xfrm>
                  <a:off x="6156602" y="2438400"/>
                  <a:ext cx="3135164" cy="3101971"/>
                  <a:chOff x="6156602" y="2438400"/>
                  <a:chExt cx="3135164" cy="3101971"/>
                </a:xfrm>
              </p:grpSpPr>
              <p:grpSp>
                <p:nvGrpSpPr>
                  <p:cNvPr id="58" name="Group 57"/>
                  <p:cNvGrpSpPr/>
                  <p:nvPr/>
                </p:nvGrpSpPr>
                <p:grpSpPr>
                  <a:xfrm>
                    <a:off x="6156602" y="2438400"/>
                    <a:ext cx="3135164" cy="3101971"/>
                    <a:chOff x="2057400" y="2511813"/>
                    <a:chExt cx="3135164" cy="3101971"/>
                  </a:xfrm>
                </p:grpSpPr>
                <mc:AlternateContent xmlns:mc="http://schemas.openxmlformats.org/markup-compatibility/2006" xmlns:a14="http://schemas.microsoft.com/office/drawing/2010/main">
                  <mc:Choice Requires="a14">
                    <p:sp>
                      <p:nvSpPr>
                        <p:cNvPr id="60" name="TextBox 59"/>
                        <p:cNvSpPr txBox="1"/>
                        <p:nvPr/>
                      </p:nvSpPr>
                      <p:spPr>
                        <a:xfrm>
                          <a:off x="2677964" y="2511813"/>
                          <a:ext cx="2514600" cy="995144"/>
                        </a:xfrm>
                        <a:prstGeom prst="rect">
                          <a:avLst/>
                        </a:prstGeom>
                        <a:noFill/>
                      </p:spPr>
                      <p:txBody>
                        <a:bodyPr wrap="square" rtlCol="0">
                          <a:spAutoFit/>
                        </a:bodyPr>
                        <a:lstStyle/>
                        <a:p>
                          <a:r>
                            <a:rPr lang="en-US" sz="2400" b="1" dirty="0" smtClean="0"/>
                            <a:t>Accept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2677964" y="2511813"/>
                          <a:ext cx="2514600" cy="995144"/>
                        </a:xfrm>
                        <a:prstGeom prst="rect">
                          <a:avLst/>
                        </a:prstGeom>
                        <a:blipFill rotWithShape="1">
                          <a:blip r:embed="rId8"/>
                          <a:stretch>
                            <a:fillRect l="-3883" t="-490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2631989" y="4618640"/>
                          <a:ext cx="2514600" cy="995144"/>
                        </a:xfrm>
                        <a:prstGeom prst="rect">
                          <a:avLst/>
                        </a:prstGeom>
                        <a:noFill/>
                      </p:spPr>
                      <p:txBody>
                        <a:bodyPr wrap="square" rtlCol="0">
                          <a:spAutoFit/>
                        </a:bodyPr>
                        <a:lstStyle/>
                        <a:p>
                          <a:r>
                            <a:rPr lang="en-US" sz="2400" b="1" dirty="0" smtClean="0"/>
                            <a:t>Reject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2631989" y="4618640"/>
                          <a:ext cx="2514600" cy="995144"/>
                        </a:xfrm>
                        <a:prstGeom prst="rect">
                          <a:avLst/>
                        </a:prstGeom>
                        <a:blipFill rotWithShape="1">
                          <a:blip r:embed="rId9"/>
                          <a:stretch>
                            <a:fillRect l="-3632" t="-490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2057400" y="2511813"/>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2057400" y="2511813"/>
                          <a:ext cx="849164" cy="707886"/>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057400" y="4618640"/>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2057400" y="4618640"/>
                          <a:ext cx="849164" cy="707886"/>
                        </a:xfrm>
                        <a:prstGeom prst="rect">
                          <a:avLst/>
                        </a:prstGeom>
                        <a:blipFill rotWithShape="1">
                          <a:blip r:embed="rId11"/>
                          <a:stretch>
                            <a:fillRect/>
                          </a:stretch>
                        </a:blipFill>
                      </p:spPr>
                      <p:txBody>
                        <a:bodyPr/>
                        <a:lstStyle/>
                        <a:p>
                          <a:r>
                            <a:rPr lang="en-US">
                              <a:noFill/>
                            </a:rPr>
                            <a:t> </a:t>
                          </a:r>
                        </a:p>
                      </p:txBody>
                    </p:sp>
                  </mc:Fallback>
                </mc:AlternateContent>
              </p:grpSp>
              <p:sp>
                <p:nvSpPr>
                  <p:cNvPr id="59" name="TextBox 58"/>
                  <p:cNvSpPr txBox="1"/>
                  <p:nvPr/>
                </p:nvSpPr>
                <p:spPr>
                  <a:xfrm>
                    <a:off x="6731191" y="3967530"/>
                    <a:ext cx="1604834" cy="461665"/>
                  </a:xfrm>
                  <a:prstGeom prst="rect">
                    <a:avLst/>
                  </a:prstGeom>
                  <a:noFill/>
                </p:spPr>
                <p:txBody>
                  <a:bodyPr wrap="square" rtlCol="0">
                    <a:spAutoFit/>
                  </a:bodyPr>
                  <a:lstStyle/>
                  <a:p>
                    <a:r>
                      <a:rPr lang="en-US" sz="2400" b="1" dirty="0" smtClean="0">
                        <a:solidFill>
                          <a:srgbClr val="0070C0"/>
                        </a:solidFill>
                      </a:rPr>
                      <a:t>Don’t care</a:t>
                    </a:r>
                    <a:endParaRPr lang="en-US" dirty="0">
                      <a:solidFill>
                        <a:srgbClr val="0070C0"/>
                      </a:solidFill>
                    </a:endParaRPr>
                  </a:p>
                </p:txBody>
              </p:sp>
            </p:grpSp>
          </p:grpSp>
        </p:grpSp>
      </p:grpSp>
      <p:sp>
        <p:nvSpPr>
          <p:cNvPr id="69" name="Rectangle 68"/>
          <p:cNvSpPr/>
          <p:nvPr/>
        </p:nvSpPr>
        <p:spPr>
          <a:xfrm>
            <a:off x="9761923" y="6072885"/>
            <a:ext cx="1600200" cy="1224409"/>
          </a:xfrm>
          <a:prstGeom prst="rect">
            <a:avLst/>
          </a:prstGeom>
          <a:no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4752974" y="1541495"/>
            <a:ext cx="4519780" cy="4723654"/>
            <a:chOff x="4752974" y="1541495"/>
            <a:chExt cx="4519780" cy="4723654"/>
          </a:xfrm>
        </p:grpSpPr>
        <p:sp>
          <p:nvSpPr>
            <p:cNvPr id="68" name="Oval 67"/>
            <p:cNvSpPr/>
            <p:nvPr/>
          </p:nvSpPr>
          <p:spPr>
            <a:xfrm>
              <a:off x="4785002" y="2071551"/>
              <a:ext cx="1371600" cy="4066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6156602" y="4413754"/>
                  <a:ext cx="77899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6156602" y="4413754"/>
                  <a:ext cx="778991" cy="707886"/>
                </a:xfrm>
                <a:prstGeom prst="rect">
                  <a:avLst/>
                </a:prstGeom>
                <a:blipFill rotWithShape="1">
                  <a:blip r:embed="rId22"/>
                  <a:stretch>
                    <a:fillRect/>
                  </a:stretch>
                </a:blipFill>
              </p:spPr>
              <p:txBody>
                <a:bodyPr/>
                <a:lstStyle/>
                <a:p>
                  <a:r>
                    <a:rPr lang="en-US">
                      <a:noFill/>
                    </a:rPr>
                    <a:t> </a:t>
                  </a:r>
                </a:p>
              </p:txBody>
            </p:sp>
          </mc:Fallback>
        </mc:AlternateContent>
        <p:sp>
          <p:nvSpPr>
            <p:cNvPr id="28" name="TextBox 27"/>
            <p:cNvSpPr txBox="1"/>
            <p:nvPr/>
          </p:nvSpPr>
          <p:spPr>
            <a:xfrm>
              <a:off x="4752974" y="1541495"/>
              <a:ext cx="3857625" cy="461665"/>
            </a:xfrm>
            <a:prstGeom prst="rect">
              <a:avLst/>
            </a:prstGeom>
            <a:noFill/>
          </p:spPr>
          <p:txBody>
            <a:bodyPr wrap="square" rtlCol="0">
              <a:spAutoFit/>
            </a:bodyPr>
            <a:lstStyle/>
            <a:p>
              <a:r>
                <a:rPr lang="en-US" sz="2400" b="1" dirty="0" smtClean="0"/>
                <a:t>Tolerant Property </a:t>
              </a:r>
              <a:r>
                <a:rPr lang="en-US" sz="2400" b="1" dirty="0"/>
                <a:t>T</a:t>
              </a:r>
              <a:r>
                <a:rPr lang="en-US" sz="2400" b="1" dirty="0" smtClean="0"/>
                <a:t>ester</a:t>
              </a:r>
              <a:endParaRPr lang="en-US" sz="2400" b="1" dirty="0"/>
            </a:p>
          </p:txBody>
        </p:sp>
        <p:grpSp>
          <p:nvGrpSpPr>
            <p:cNvPr id="45" name="Group 44"/>
            <p:cNvGrpSpPr/>
            <p:nvPr/>
          </p:nvGrpSpPr>
          <p:grpSpPr>
            <a:xfrm>
              <a:off x="6121515" y="2689264"/>
              <a:ext cx="3151239" cy="3575885"/>
              <a:chOff x="6121515" y="2648714"/>
              <a:chExt cx="3151239" cy="2997875"/>
            </a:xfrm>
          </p:grpSpPr>
          <p:grpSp>
            <p:nvGrpSpPr>
              <p:cNvPr id="35" name="Group 34"/>
              <p:cNvGrpSpPr/>
              <p:nvPr/>
            </p:nvGrpSpPr>
            <p:grpSpPr>
              <a:xfrm>
                <a:off x="6121515" y="2648714"/>
                <a:ext cx="3151239" cy="2997875"/>
                <a:chOff x="2022313" y="2722127"/>
                <a:chExt cx="3151239" cy="2997875"/>
              </a:xfrm>
            </p:grpSpPr>
            <mc:AlternateContent xmlns:mc="http://schemas.openxmlformats.org/markup-compatibility/2006" xmlns:a14="http://schemas.microsoft.com/office/drawing/2010/main">
              <mc:Choice Requires="a14">
                <p:sp>
                  <p:nvSpPr>
                    <p:cNvPr id="36" name="TextBox 35"/>
                    <p:cNvSpPr txBox="1"/>
                    <p:nvPr/>
                  </p:nvSpPr>
                  <p:spPr>
                    <a:xfrm>
                      <a:off x="2658952" y="2722127"/>
                      <a:ext cx="2514600" cy="995144"/>
                    </a:xfrm>
                    <a:prstGeom prst="rect">
                      <a:avLst/>
                    </a:prstGeom>
                    <a:noFill/>
                  </p:spPr>
                  <p:txBody>
                    <a:bodyPr wrap="square" rtlCol="0">
                      <a:spAutoFit/>
                    </a:bodyPr>
                    <a:lstStyle/>
                    <a:p>
                      <a:r>
                        <a:rPr lang="en-US" sz="2400" b="1" dirty="0" smtClean="0"/>
                        <a:t>Accept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2658952" y="2722127"/>
                      <a:ext cx="2514600" cy="995144"/>
                    </a:xfrm>
                    <a:prstGeom prst="rect">
                      <a:avLst/>
                    </a:prstGeom>
                    <a:blipFill rotWithShape="1">
                      <a:blip r:embed="rId23"/>
                      <a:stretch>
                        <a:fillRect l="-3883" t="-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631989" y="4724858"/>
                      <a:ext cx="2514600" cy="995144"/>
                    </a:xfrm>
                    <a:prstGeom prst="rect">
                      <a:avLst/>
                    </a:prstGeom>
                    <a:noFill/>
                  </p:spPr>
                  <p:txBody>
                    <a:bodyPr wrap="square" rtlCol="0">
                      <a:spAutoFit/>
                    </a:bodyPr>
                    <a:lstStyle/>
                    <a:p>
                      <a:r>
                        <a:rPr lang="en-US" sz="2400" b="1" dirty="0" smtClean="0"/>
                        <a:t>Reject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2631989" y="4724858"/>
                      <a:ext cx="2514600" cy="995144"/>
                    </a:xfrm>
                    <a:prstGeom prst="rect">
                      <a:avLst/>
                    </a:prstGeom>
                    <a:blipFill rotWithShape="1">
                      <a:blip r:embed="rId24"/>
                      <a:stretch>
                        <a:fillRect l="-3632" t="-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2057400" y="2762143"/>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2057400" y="2762143"/>
                      <a:ext cx="849164" cy="707886"/>
                    </a:xfrm>
                    <a:prstGeom prst="rect">
                      <a:avLst/>
                    </a:prstGeom>
                    <a:blipFill rotWithShape="1">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022313" y="4769245"/>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2022313" y="4769245"/>
                      <a:ext cx="849164" cy="707886"/>
                    </a:xfrm>
                    <a:prstGeom prst="rect">
                      <a:avLst/>
                    </a:prstGeom>
                    <a:blipFill rotWithShape="1">
                      <a:blip r:embed="rId26"/>
                      <a:stretch>
                        <a:fillRect/>
                      </a:stretch>
                    </a:blipFill>
                  </p:spPr>
                  <p:txBody>
                    <a:bodyPr/>
                    <a:lstStyle/>
                    <a:p>
                      <a:r>
                        <a:rPr lang="en-US">
                          <a:noFill/>
                        </a:rPr>
                        <a:t> </a:t>
                      </a:r>
                    </a:p>
                  </p:txBody>
                </p:sp>
              </mc:Fallback>
            </mc:AlternateContent>
          </p:grpSp>
          <p:sp>
            <p:nvSpPr>
              <p:cNvPr id="42" name="TextBox 41"/>
              <p:cNvSpPr txBox="1"/>
              <p:nvPr/>
            </p:nvSpPr>
            <p:spPr>
              <a:xfrm>
                <a:off x="6817411" y="4170967"/>
                <a:ext cx="1604834" cy="461665"/>
              </a:xfrm>
              <a:prstGeom prst="rect">
                <a:avLst/>
              </a:prstGeom>
              <a:noFill/>
            </p:spPr>
            <p:txBody>
              <a:bodyPr wrap="square" rtlCol="0">
                <a:spAutoFit/>
              </a:bodyPr>
              <a:lstStyle/>
              <a:p>
                <a:r>
                  <a:rPr lang="en-US" sz="2400" b="1" dirty="0" smtClean="0">
                    <a:solidFill>
                      <a:srgbClr val="0070C0"/>
                    </a:solidFill>
                  </a:rPr>
                  <a:t>Don’t care</a:t>
                </a:r>
                <a:endParaRPr lang="en-US" dirty="0">
                  <a:solidFill>
                    <a:srgbClr val="0070C0"/>
                  </a:solidFill>
                </a:endParaRPr>
              </a:p>
            </p:txBody>
          </p:sp>
        </p:grpSp>
        <p:sp>
          <p:nvSpPr>
            <p:cNvPr id="4" name="Oval 3"/>
            <p:cNvSpPr/>
            <p:nvPr/>
          </p:nvSpPr>
          <p:spPr>
            <a:xfrm>
              <a:off x="4785002" y="2063046"/>
              <a:ext cx="1371600" cy="2904541"/>
            </a:xfrm>
            <a:custGeom>
              <a:avLst/>
              <a:gdLst/>
              <a:ahLst/>
              <a:cxnLst/>
              <a:rect l="l" t="t" r="r" b="b"/>
              <a:pathLst>
                <a:path w="1371600" h="2904541">
                  <a:moveTo>
                    <a:pt x="685800" y="0"/>
                  </a:moveTo>
                  <a:cubicBezTo>
                    <a:pt x="1064557" y="0"/>
                    <a:pt x="1371600" y="910407"/>
                    <a:pt x="1371600" y="2033450"/>
                  </a:cubicBezTo>
                  <a:cubicBezTo>
                    <a:pt x="1371600" y="2345225"/>
                    <a:pt x="1347936" y="2640611"/>
                    <a:pt x="1304778" y="2904541"/>
                  </a:cubicBezTo>
                  <a:lnTo>
                    <a:pt x="66823" y="2904541"/>
                  </a:lnTo>
                  <a:cubicBezTo>
                    <a:pt x="23664" y="2640611"/>
                    <a:pt x="0" y="2345225"/>
                    <a:pt x="0" y="2033450"/>
                  </a:cubicBezTo>
                  <a:cubicBezTo>
                    <a:pt x="0" y="910407"/>
                    <a:pt x="307043" y="0"/>
                    <a:pt x="68580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12806" y="5078525"/>
              <a:ext cx="915991" cy="584775"/>
            </a:xfrm>
            <a:prstGeom prst="rect">
              <a:avLst/>
            </a:prstGeom>
          </p:spPr>
          <p:txBody>
            <a:bodyPr wrap="square">
              <a:spAutoFit/>
            </a:bodyPr>
            <a:lstStyle/>
            <a:p>
              <a:pPr algn="ctr"/>
              <a:r>
                <a:rPr lang="en-US" sz="3200" b="1" dirty="0" smtClean="0"/>
                <a:t>NO</a:t>
              </a:r>
              <a:endParaRPr lang="en-US" sz="3200" b="1" dirty="0"/>
            </a:p>
          </p:txBody>
        </p:sp>
        <mc:AlternateContent xmlns:mc="http://schemas.openxmlformats.org/markup-compatibility/2006" xmlns:a14="http://schemas.microsoft.com/office/drawing/2010/main">
          <mc:Choice Requires="a14">
            <p:sp>
              <p:nvSpPr>
                <p:cNvPr id="40" name="TextBox 39"/>
                <p:cNvSpPr txBox="1"/>
                <p:nvPr/>
              </p:nvSpPr>
              <p:spPr>
                <a:xfrm>
                  <a:off x="4861896" y="4083562"/>
                  <a:ext cx="1544766" cy="461665"/>
                </a:xfrm>
                <a:prstGeom prst="rect">
                  <a:avLst/>
                </a:prstGeom>
                <a:noFill/>
              </p:spPr>
              <p:txBody>
                <a:bodyPr wrap="square" rtlCol="0">
                  <a:spAutoFit/>
                </a:bodyPr>
                <a:lstStyle/>
                <a:p>
                  <a14:m>
                    <m:oMath xmlns:m="http://schemas.openxmlformats.org/officeDocument/2006/math">
                      <m:sSub>
                        <m:sSubPr>
                          <m:ctrlPr>
                            <a:rPr lang="en-US" sz="2400" b="1" i="1" smtClean="0">
                              <a:solidFill>
                                <a:srgbClr val="0070C0"/>
                              </a:solidFill>
                              <a:latin typeface="Cambria Math"/>
                            </a:rPr>
                          </m:ctrlPr>
                        </m:sSubPr>
                        <m:e>
                          <m:r>
                            <a:rPr lang="en-US" sz="2400" b="1" i="1" smtClean="0">
                              <a:solidFill>
                                <a:srgbClr val="0070C0"/>
                              </a:solidFill>
                              <a:latin typeface="Cambria Math"/>
                            </a:rPr>
                            <m:t>𝝐</m:t>
                          </m:r>
                        </m:e>
                        <m:sub>
                          <m:r>
                            <a:rPr lang="en-US" sz="2400" b="1" i="1" smtClean="0">
                              <a:solidFill>
                                <a:srgbClr val="0070C0"/>
                              </a:solidFill>
                              <a:latin typeface="Cambria Math"/>
                            </a:rPr>
                            <m:t>𝟏</m:t>
                          </m:r>
                        </m:sub>
                      </m:sSub>
                    </m:oMath>
                  </a14:m>
                  <a:r>
                    <a:rPr lang="en-US" sz="2400" dirty="0" smtClean="0"/>
                    <a:t>-</a:t>
                  </a:r>
                  <a:r>
                    <a:rPr lang="en-US" sz="2400" b="1" dirty="0" smtClean="0"/>
                    <a:t>close</a:t>
                  </a:r>
                  <a:endParaRPr lang="en-US" sz="2400"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4861896" y="4083562"/>
                  <a:ext cx="1544766" cy="461665"/>
                </a:xfrm>
                <a:prstGeom prst="rect">
                  <a:avLst/>
                </a:prstGeom>
                <a:blipFill rotWithShape="1">
                  <a:blip r:embed="rId27"/>
                  <a:stretch>
                    <a:fillRect t="-10526" b="-28947"/>
                  </a:stretch>
                </a:blipFill>
              </p:spPr>
              <p:txBody>
                <a:bodyPr/>
                <a:lstStyle/>
                <a:p>
                  <a:r>
                    <a:rPr lang="en-US">
                      <a:noFill/>
                    </a:rPr>
                    <a:t> </a:t>
                  </a:r>
                </a:p>
              </p:txBody>
            </p:sp>
          </mc:Fallback>
        </mc:AlternateContent>
        <p:sp>
          <p:nvSpPr>
            <p:cNvPr id="17" name="Oval 14"/>
            <p:cNvSpPr/>
            <p:nvPr/>
          </p:nvSpPr>
          <p:spPr>
            <a:xfrm>
              <a:off x="4785002" y="4137609"/>
              <a:ext cx="1371600" cy="396446"/>
            </a:xfrm>
            <a:custGeom>
              <a:avLst/>
              <a:gdLst/>
              <a:ahLst/>
              <a:cxnLst/>
              <a:rect l="l" t="t" r="r" b="b"/>
              <a:pathLst>
                <a:path w="1371600" h="396446">
                  <a:moveTo>
                    <a:pt x="2609" y="0"/>
                  </a:moveTo>
                  <a:lnTo>
                    <a:pt x="1368991" y="0"/>
                  </a:lnTo>
                  <a:cubicBezTo>
                    <a:pt x="1371439" y="25266"/>
                    <a:pt x="1371600" y="50678"/>
                    <a:pt x="1371600" y="76200"/>
                  </a:cubicBezTo>
                  <a:lnTo>
                    <a:pt x="1360636" y="396446"/>
                  </a:lnTo>
                  <a:lnTo>
                    <a:pt x="10964" y="396446"/>
                  </a:lnTo>
                  <a:cubicBezTo>
                    <a:pt x="2935" y="292233"/>
                    <a:pt x="0" y="185226"/>
                    <a:pt x="0" y="7620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02140" y="4558122"/>
              <a:ext cx="1337324" cy="419150"/>
            </a:xfrm>
            <a:custGeom>
              <a:avLst/>
              <a:gdLst/>
              <a:ahLst/>
              <a:cxnLst/>
              <a:rect l="l" t="t" r="r" b="b"/>
              <a:pathLst>
                <a:path w="1337324" h="419150">
                  <a:moveTo>
                    <a:pt x="0" y="0"/>
                  </a:moveTo>
                  <a:lnTo>
                    <a:pt x="1337324" y="0"/>
                  </a:lnTo>
                  <a:cubicBezTo>
                    <a:pt x="1326042" y="146369"/>
                    <a:pt x="1309295" y="286720"/>
                    <a:pt x="1287640" y="419150"/>
                  </a:cubicBezTo>
                  <a:lnTo>
                    <a:pt x="49685" y="419150"/>
                  </a:lnTo>
                  <a:cubicBezTo>
                    <a:pt x="28029" y="286720"/>
                    <a:pt x="11282" y="146369"/>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4752974" y="4570963"/>
                  <a:ext cx="1653688" cy="353943"/>
                </a:xfrm>
                <a:prstGeom prst="rect">
                  <a:avLst/>
                </a:prstGeom>
                <a:noFill/>
              </p:spPr>
              <p:txBody>
                <a:bodyPr wrap="square" rtlCol="0">
                  <a:spAutoFit/>
                </a:bodyPr>
                <a:lstStyle/>
                <a:p>
                  <a14:m>
                    <m:oMath xmlns:m="http://schemas.openxmlformats.org/officeDocument/2006/math">
                      <m:r>
                        <a:rPr lang="en-US" sz="1700" b="1" i="1" smtClean="0">
                          <a:solidFill>
                            <a:srgbClr val="0070C0"/>
                          </a:solidFill>
                          <a:latin typeface="Cambria Math"/>
                        </a:rPr>
                        <m:t>(</m:t>
                      </m:r>
                      <m:sSub>
                        <m:sSubPr>
                          <m:ctrlPr>
                            <a:rPr lang="en-US" sz="1700" b="1" i="1" smtClean="0">
                              <a:solidFill>
                                <a:srgbClr val="0070C0"/>
                              </a:solidFill>
                              <a:latin typeface="Cambria Math"/>
                            </a:rPr>
                          </m:ctrlPr>
                        </m:sSubPr>
                        <m:e>
                          <m:r>
                            <a:rPr lang="en-US" sz="1700" b="1" i="1" smtClean="0">
                              <a:solidFill>
                                <a:srgbClr val="0070C0"/>
                              </a:solidFill>
                              <a:latin typeface="Cambria Math"/>
                            </a:rPr>
                            <m:t>𝝐</m:t>
                          </m:r>
                        </m:e>
                        <m:sub>
                          <m:r>
                            <a:rPr lang="en-US" sz="1700" b="1" i="1" smtClean="0">
                              <a:solidFill>
                                <a:srgbClr val="0070C0"/>
                              </a:solidFill>
                              <a:latin typeface="Cambria Math"/>
                            </a:rPr>
                            <m:t>𝟏</m:t>
                          </m:r>
                        </m:sub>
                      </m:sSub>
                      <m:r>
                        <a:rPr lang="en-US" sz="1700" b="0" i="0" smtClean="0">
                          <a:solidFill>
                            <a:srgbClr val="0070C0"/>
                          </a:solidFill>
                          <a:latin typeface="Cambria Math"/>
                        </a:rPr>
                        <m:t>,</m:t>
                      </m:r>
                      <m:sSub>
                        <m:sSubPr>
                          <m:ctrlPr>
                            <a:rPr lang="en-US" sz="1700" b="1" i="1">
                              <a:solidFill>
                                <a:srgbClr val="0070C0"/>
                              </a:solidFill>
                              <a:latin typeface="Cambria Math"/>
                            </a:rPr>
                          </m:ctrlPr>
                        </m:sSubPr>
                        <m:e>
                          <m:r>
                            <a:rPr lang="en-US" sz="1700" b="1" i="1">
                              <a:solidFill>
                                <a:srgbClr val="0070C0"/>
                              </a:solidFill>
                              <a:latin typeface="Cambria Math"/>
                            </a:rPr>
                            <m:t>𝝐</m:t>
                          </m:r>
                        </m:e>
                        <m:sub>
                          <m:r>
                            <a:rPr lang="en-US" sz="1700" b="1" i="1" smtClean="0">
                              <a:solidFill>
                                <a:srgbClr val="0070C0"/>
                              </a:solidFill>
                              <a:latin typeface="Cambria Math"/>
                            </a:rPr>
                            <m:t>𝟐</m:t>
                          </m:r>
                        </m:sub>
                      </m:sSub>
                      <m:r>
                        <a:rPr lang="en-US" sz="1700" b="1" i="1" smtClean="0">
                          <a:solidFill>
                            <a:srgbClr val="0070C0"/>
                          </a:solidFill>
                          <a:latin typeface="Cambria Math"/>
                        </a:rPr>
                        <m:t>)</m:t>
                      </m:r>
                    </m:oMath>
                  </a14:m>
                  <a:r>
                    <a:rPr lang="en-US" sz="1700" b="1" dirty="0" smtClean="0"/>
                    <a:t>-close</a:t>
                  </a:r>
                  <a:endParaRPr lang="en-US" sz="1700" b="1" dirty="0"/>
                </a:p>
              </p:txBody>
            </p:sp>
          </mc:Choice>
          <mc:Fallback xmlns="">
            <p:sp>
              <p:nvSpPr>
                <p:cNvPr id="70" name="TextBox 69"/>
                <p:cNvSpPr txBox="1">
                  <a:spLocks noRot="1" noChangeAspect="1" noMove="1" noResize="1" noEditPoints="1" noAdjustHandles="1" noChangeArrowheads="1" noChangeShapeType="1" noTextEdit="1"/>
                </p:cNvSpPr>
                <p:nvPr/>
              </p:nvSpPr>
              <p:spPr>
                <a:xfrm>
                  <a:off x="4752974" y="4570963"/>
                  <a:ext cx="1653688" cy="353943"/>
                </a:xfrm>
                <a:prstGeom prst="rect">
                  <a:avLst/>
                </a:prstGeom>
                <a:blipFill rotWithShape="1">
                  <a:blip r:embed="rId29"/>
                  <a:stretch>
                    <a:fillRect l="-738" t="-5172" b="-22414"/>
                  </a:stretch>
                </a:blipFill>
              </p:spPr>
              <p:txBody>
                <a:bodyPr/>
                <a:lstStyle/>
                <a:p>
                  <a:r>
                    <a:rPr lang="en-US">
                      <a:noFill/>
                    </a:rPr>
                    <a:t> </a:t>
                  </a:r>
                </a:p>
              </p:txBody>
            </p:sp>
          </mc:Fallback>
        </mc:AlternateContent>
        <p:sp>
          <p:nvSpPr>
            <p:cNvPr id="9" name="Rectangle 8"/>
            <p:cNvSpPr/>
            <p:nvPr/>
          </p:nvSpPr>
          <p:spPr>
            <a:xfrm>
              <a:off x="5076719" y="2826400"/>
              <a:ext cx="788165" cy="584775"/>
            </a:xfrm>
            <a:prstGeom prst="rect">
              <a:avLst/>
            </a:prstGeom>
          </p:spPr>
          <p:txBody>
            <a:bodyPr wrap="none">
              <a:spAutoFit/>
            </a:bodyPr>
            <a:lstStyle/>
            <a:p>
              <a:pPr algn="ctr"/>
              <a:r>
                <a:rPr lang="en-US" sz="3200" b="1" dirty="0"/>
                <a:t>YES</a:t>
              </a:r>
            </a:p>
          </p:txBody>
        </p:sp>
      </p:grpSp>
    </p:spTree>
    <p:extLst>
      <p:ext uri="{BB962C8B-B14F-4D97-AF65-F5344CB8AC3E}">
        <p14:creationId xmlns:p14="http://schemas.microsoft.com/office/powerpoint/2010/main" val="121908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13" y="4865328"/>
            <a:ext cx="2072260" cy="990600"/>
          </a:xfrm>
          <a:prstGeom prst="rect">
            <a:avLst/>
          </a:prstGeom>
        </p:spPr>
      </p:pic>
      <p:sp>
        <p:nvSpPr>
          <p:cNvPr id="2" name="Title 1"/>
          <p:cNvSpPr>
            <a:spLocks noGrp="1"/>
          </p:cNvSpPr>
          <p:nvPr>
            <p:ph type="title"/>
          </p:nvPr>
        </p:nvSpPr>
        <p:spPr/>
        <p:txBody>
          <a:bodyPr>
            <a:normAutofit fontScale="90000"/>
          </a:bodyPr>
          <a:lstStyle/>
          <a:p>
            <a:r>
              <a:rPr lang="en-US" dirty="0" smtClean="0">
                <a:solidFill>
                  <a:srgbClr val="0070C0"/>
                </a:solidFill>
              </a:rPr>
              <a:t>Which stocks were growing steadily?</a:t>
            </a:r>
            <a:endParaRPr lang="en-US" dirty="0">
              <a:solidFill>
                <a:srgbClr val="0070C0"/>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90057" y="1351017"/>
            <a:ext cx="6743700" cy="1477298"/>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0057" y="4627617"/>
            <a:ext cx="6743700" cy="146602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0057" y="2951217"/>
            <a:ext cx="6743700" cy="1474126"/>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5062" y="1274817"/>
            <a:ext cx="1237762" cy="14478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1800" y="3460027"/>
            <a:ext cx="1893902" cy="456506"/>
          </a:xfrm>
          <a:prstGeom prst="rect">
            <a:avLst/>
          </a:prstGeom>
        </p:spPr>
      </p:pic>
      <p:sp>
        <p:nvSpPr>
          <p:cNvPr id="11" name="TextBox 10"/>
          <p:cNvSpPr txBox="1"/>
          <p:nvPr/>
        </p:nvSpPr>
        <p:spPr>
          <a:xfrm>
            <a:off x="5191362" y="6248400"/>
            <a:ext cx="3642395" cy="369332"/>
          </a:xfrm>
          <a:prstGeom prst="rect">
            <a:avLst/>
          </a:prstGeom>
          <a:noFill/>
        </p:spPr>
        <p:txBody>
          <a:bodyPr wrap="square" rtlCol="0">
            <a:spAutoFit/>
          </a:bodyPr>
          <a:lstStyle/>
          <a:p>
            <a:r>
              <a:rPr lang="en-US" dirty="0" smtClean="0"/>
              <a:t>Data from </a:t>
            </a:r>
            <a:r>
              <a:rPr lang="en-US" dirty="0" smtClean="0">
                <a:hlinkClick r:id="rId8"/>
              </a:rPr>
              <a:t>http://finance.google.com</a:t>
            </a:r>
            <a:endParaRPr lang="en-US" dirty="0"/>
          </a:p>
        </p:txBody>
      </p:sp>
    </p:spTree>
    <p:extLst>
      <p:ext uri="{BB962C8B-B14F-4D97-AF65-F5344CB8AC3E}">
        <p14:creationId xmlns:p14="http://schemas.microsoft.com/office/powerpoint/2010/main" val="1512410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14:m>
                  <m:oMath xmlns:m="http://schemas.openxmlformats.org/officeDocument/2006/math">
                    <m:sSub>
                      <m:sSubPr>
                        <m:ctrlPr>
                          <a:rPr lang="en-US" b="0" i="1" smtClean="0">
                            <a:solidFill>
                              <a:srgbClr val="0070C0"/>
                            </a:solidFill>
                            <a:latin typeface="Cambria Math"/>
                          </a:rPr>
                        </m:ctrlPr>
                      </m:sSubPr>
                      <m:e>
                        <m:r>
                          <a:rPr lang="en-US" b="0" i="1" smtClean="0">
                            <a:solidFill>
                              <a:srgbClr val="0070C0"/>
                            </a:solidFill>
                            <a:latin typeface="Cambria Math"/>
                          </a:rPr>
                          <m:t>𝐿</m:t>
                        </m:r>
                      </m:e>
                      <m:sub>
                        <m:r>
                          <a:rPr lang="en-US" b="0" i="1" smtClean="0">
                            <a:solidFill>
                              <a:srgbClr val="0070C0"/>
                            </a:solidFill>
                            <a:latin typeface="Cambria Math"/>
                          </a:rPr>
                          <m:t>1</m:t>
                        </m:r>
                      </m:sub>
                    </m:sSub>
                  </m:oMath>
                </a14:m>
                <a:r>
                  <a:rPr lang="en-US" dirty="0" smtClean="0">
                    <a:solidFill>
                      <a:srgbClr val="0070C0"/>
                    </a:solidFill>
                  </a:rPr>
                  <a:t>-Isotonic Regression</a:t>
                </a:r>
                <a:endParaRPr lang="en-US" dirty="0">
                  <a:solidFill>
                    <a:srgbClr val="0070C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Running time </a:t>
                </a:r>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𝑛</m:t>
                    </m:r>
                    <m:func>
                      <m:funcPr>
                        <m:ctrlPr>
                          <a:rPr lang="en-US" b="0" i="1" smtClean="0">
                            <a:latin typeface="Cambria Math"/>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r>
                  <a:rPr lang="en-US" dirty="0" smtClean="0"/>
                  <a:t> </a:t>
                </a:r>
                <a:r>
                  <a:rPr lang="en-US" dirty="0" smtClean="0">
                    <a:solidFill>
                      <a:srgbClr val="0070C0"/>
                    </a:solidFill>
                  </a:rPr>
                  <a:t>[</a:t>
                </a:r>
                <a:r>
                  <a:rPr lang="en-US" dirty="0" err="1" smtClean="0">
                    <a:solidFill>
                      <a:srgbClr val="0070C0"/>
                    </a:solidFill>
                  </a:rPr>
                  <a:t>Ahuja</a:t>
                </a:r>
                <a:r>
                  <a:rPr lang="en-US" dirty="0" smtClean="0">
                    <a:solidFill>
                      <a:srgbClr val="0070C0"/>
                    </a:solidFill>
                  </a:rPr>
                  <a:t>, </a:t>
                </a:r>
                <a:r>
                  <a:rPr lang="en-US" dirty="0" err="1" smtClean="0">
                    <a:solidFill>
                      <a:srgbClr val="0070C0"/>
                    </a:solidFill>
                  </a:rPr>
                  <a:t>Orlin</a:t>
                </a:r>
                <a:r>
                  <a:rPr lang="en-US" dirty="0" smtClean="0">
                    <a:solidFill>
                      <a:srgbClr val="0070C0"/>
                    </a:solidFill>
                  </a:rPr>
                  <a:t>]</a:t>
                </a:r>
                <a:endParaRPr lang="en-US"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17"/>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590800"/>
            <a:ext cx="6984127" cy="3174603"/>
          </a:xfrm>
          <a:prstGeom prst="rect">
            <a:avLst/>
          </a:prstGeom>
        </p:spPr>
      </p:pic>
    </p:spTree>
    <p:extLst>
      <p:ext uri="{BB962C8B-B14F-4D97-AF65-F5344CB8AC3E}">
        <p14:creationId xmlns:p14="http://schemas.microsoft.com/office/powerpoint/2010/main" val="397488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0051" y="1660726"/>
                <a:ext cx="4190999" cy="4525963"/>
              </a:xfrm>
            </p:spPr>
            <p:txBody>
              <a:bodyPr>
                <a:normAutofit/>
              </a:bodyPr>
              <a:lstStyle/>
              <a:p>
                <a14:m>
                  <m:oMath xmlns:m="http://schemas.openxmlformats.org/officeDocument/2006/math">
                    <m:r>
                      <a:rPr lang="en-US" sz="2400" b="1" i="1" dirty="0" smtClean="0">
                        <a:latin typeface="Cambria Math"/>
                      </a:rPr>
                      <m:t>𝒇</m:t>
                    </m:r>
                    <m:r>
                      <a:rPr lang="en-US" sz="2400" i="1" dirty="0" smtClean="0">
                        <a:latin typeface="Cambria Math"/>
                      </a:rPr>
                      <m:t>:</m:t>
                    </m:r>
                    <m:r>
                      <a:rPr lang="en-US" sz="2400" b="0" i="1" dirty="0" smtClean="0">
                        <a:latin typeface="Cambria Math"/>
                      </a:rPr>
                      <m:t>{1, …, </m:t>
                    </m:r>
                    <m:r>
                      <a:rPr lang="en-US" sz="2400" b="0" i="1" dirty="0" smtClean="0">
                        <a:latin typeface="Cambria Math"/>
                      </a:rPr>
                      <m:t>𝑛</m:t>
                    </m:r>
                    <m:r>
                      <a:rPr lang="en-US" sz="2400" b="0" i="1" dirty="0" smtClean="0">
                        <a:latin typeface="Cambria Math"/>
                      </a:rPr>
                      <m:t>}→</m:t>
                    </m:r>
                    <m:d>
                      <m:dPr>
                        <m:begChr m:val="["/>
                        <m:endChr m:val="]"/>
                        <m:ctrlPr>
                          <a:rPr lang="en-US" sz="2400" i="1" dirty="0">
                            <a:latin typeface="Cambria Math"/>
                          </a:rPr>
                        </m:ctrlPr>
                      </m:dPr>
                      <m:e>
                        <m:r>
                          <a:rPr lang="en-US" sz="2400" i="1" dirty="0">
                            <a:latin typeface="Cambria Math"/>
                          </a:rPr>
                          <m:t>0,1</m:t>
                        </m:r>
                      </m:e>
                    </m:d>
                  </m:oMath>
                </a14:m>
                <a:endParaRPr lang="en-US" sz="2400" dirty="0" smtClean="0"/>
              </a:p>
              <a:p>
                <a14:m>
                  <m:oMath xmlns:m="http://schemas.openxmlformats.org/officeDocument/2006/math">
                    <m:r>
                      <a:rPr lang="en-US" sz="2400" b="1" i="1" dirty="0">
                        <a:solidFill>
                          <a:srgbClr val="0070C0"/>
                        </a:solidFill>
                        <a:latin typeface="Cambria Math"/>
                      </a:rPr>
                      <m:t>𝑷</m:t>
                    </m:r>
                  </m:oMath>
                </a14:m>
                <a:r>
                  <a:rPr lang="en-US" sz="2400" dirty="0" smtClean="0"/>
                  <a:t> = class of monotone functions</a:t>
                </a:r>
              </a:p>
              <a:p>
                <a14:m>
                  <m:oMath xmlns:m="http://schemas.openxmlformats.org/officeDocument/2006/math">
                    <m:r>
                      <a:rPr lang="en-US" sz="2400" i="1" dirty="0" smtClean="0">
                        <a:latin typeface="Cambria Math"/>
                      </a:rPr>
                      <m:t>𝑑𝑖𝑠</m:t>
                    </m:r>
                    <m:sSub>
                      <m:sSubPr>
                        <m:ctrlPr>
                          <a:rPr lang="en-US" sz="2400" b="0" i="1" dirty="0" smtClean="0">
                            <a:latin typeface="Cambria Math"/>
                          </a:rPr>
                        </m:ctrlPr>
                      </m:sSubPr>
                      <m:e>
                        <m:r>
                          <a:rPr lang="en-US" sz="2400" i="1" dirty="0" smtClean="0">
                            <a:latin typeface="Cambria Math"/>
                          </a:rPr>
                          <m:t>𝑡</m:t>
                        </m:r>
                      </m:e>
                      <m:sub>
                        <m:r>
                          <a:rPr lang="en-US" sz="2400" b="0" i="1" dirty="0" smtClean="0">
                            <a:latin typeface="Cambria Math"/>
                          </a:rPr>
                          <m:t>1</m:t>
                        </m:r>
                      </m:sub>
                    </m:sSub>
                    <m:d>
                      <m:dPr>
                        <m:ctrlPr>
                          <a:rPr lang="en-US" sz="2400" i="1" dirty="0" smtClean="0">
                            <a:latin typeface="Cambria Math"/>
                          </a:rPr>
                        </m:ctrlPr>
                      </m:dPr>
                      <m:e>
                        <m:r>
                          <a:rPr lang="en-US" sz="2400" b="1" i="1" dirty="0" err="1" smtClean="0">
                            <a:latin typeface="Cambria Math"/>
                          </a:rPr>
                          <m:t>𝒇</m:t>
                        </m:r>
                        <m:r>
                          <a:rPr lang="en-US" sz="2400" i="1" dirty="0" err="1" smtClean="0">
                            <a:latin typeface="Cambria Math"/>
                          </a:rPr>
                          <m:t>,</m:t>
                        </m:r>
                        <m:r>
                          <a:rPr lang="en-US" sz="2400" b="1" i="1" dirty="0" smtClean="0">
                            <a:solidFill>
                              <a:srgbClr val="0070C0"/>
                            </a:solidFill>
                            <a:latin typeface="Cambria Math"/>
                          </a:rPr>
                          <m:t>𝑷</m:t>
                        </m:r>
                      </m:e>
                    </m:d>
                    <m:r>
                      <a:rPr lang="en-US" sz="2400" b="0" i="1" dirty="0" smtClean="0">
                        <a:latin typeface="Cambria Math"/>
                      </a:rPr>
                      <m:t>=</m:t>
                    </m:r>
                    <m:f>
                      <m:fPr>
                        <m:ctrlPr>
                          <a:rPr lang="en-US" sz="2400" i="1" dirty="0">
                            <a:latin typeface="Cambria Math"/>
                          </a:rPr>
                        </m:ctrlPr>
                      </m:fPr>
                      <m:num>
                        <m:limLow>
                          <m:limLowPr>
                            <m:ctrlPr>
                              <a:rPr lang="en-US" sz="2400" i="1" dirty="0">
                                <a:latin typeface="Cambria Math"/>
                              </a:rPr>
                            </m:ctrlPr>
                          </m:limLowPr>
                          <m:e>
                            <m:r>
                              <m:rPr>
                                <m:sty m:val="p"/>
                              </m:rPr>
                              <a:rPr lang="en-US" sz="2400" dirty="0">
                                <a:latin typeface="Cambria Math"/>
                              </a:rPr>
                              <m:t>min</m:t>
                            </m:r>
                          </m:e>
                          <m:lim>
                            <m:r>
                              <a:rPr lang="en-US" sz="2400" b="1" i="1" dirty="0">
                                <a:latin typeface="Cambria Math"/>
                              </a:rPr>
                              <m:t>𝒈</m:t>
                            </m:r>
                            <m:r>
                              <a:rPr lang="en-US" sz="2400" i="1" dirty="0">
                                <a:latin typeface="Cambria Math"/>
                              </a:rPr>
                              <m:t>∈</m:t>
                            </m:r>
                            <m:r>
                              <a:rPr lang="en-US" sz="2400" b="1" i="1" dirty="0">
                                <a:solidFill>
                                  <a:srgbClr val="0070C0"/>
                                </a:solidFill>
                                <a:latin typeface="Cambria Math"/>
                              </a:rPr>
                              <m:t>𝑷</m:t>
                            </m:r>
                          </m:lim>
                        </m:limLow>
                        <m:sSub>
                          <m:sSubPr>
                            <m:ctrlPr>
                              <a:rPr lang="en-US" sz="2400" i="1" dirty="0">
                                <a:latin typeface="Cambria Math"/>
                              </a:rPr>
                            </m:ctrlPr>
                          </m:sSubPr>
                          <m:e>
                            <m:d>
                              <m:dPr>
                                <m:begChr m:val="|"/>
                                <m:endChr m:val="|"/>
                                <m:ctrlPr>
                                  <a:rPr lang="en-US" sz="2400" i="1" dirty="0">
                                    <a:latin typeface="Cambria Math"/>
                                  </a:rPr>
                                </m:ctrlPr>
                              </m:dPr>
                              <m:e>
                                <m:r>
                                  <a:rPr lang="en-US" sz="2400" b="1" i="1" dirty="0">
                                    <a:latin typeface="Cambria Math"/>
                                  </a:rPr>
                                  <m:t>𝒇</m:t>
                                </m:r>
                                <m:r>
                                  <a:rPr lang="en-US" sz="2400" i="1" dirty="0">
                                    <a:latin typeface="Cambria Math"/>
                                  </a:rPr>
                                  <m:t> −</m:t>
                                </m:r>
                                <m:r>
                                  <a:rPr lang="en-US" sz="2400" b="1" i="1" dirty="0">
                                    <a:latin typeface="Cambria Math"/>
                                  </a:rPr>
                                  <m:t>𝒈</m:t>
                                </m:r>
                              </m:e>
                            </m:d>
                          </m:e>
                          <m:sub>
                            <m:r>
                              <a:rPr lang="en-US" sz="2400" i="1" dirty="0">
                                <a:latin typeface="Cambria Math"/>
                              </a:rPr>
                              <m:t>1</m:t>
                            </m:r>
                          </m:sub>
                        </m:sSub>
                      </m:num>
                      <m:den>
                        <m:r>
                          <a:rPr lang="en-US" sz="2400" i="1" dirty="0">
                            <a:latin typeface="Cambria Math"/>
                          </a:rPr>
                          <m:t>𝑛</m:t>
                        </m:r>
                      </m:den>
                    </m:f>
                  </m:oMath>
                </a14:m>
                <a:endParaRPr lang="en-US" sz="2400" dirty="0" smtClean="0"/>
              </a:p>
              <a:p>
                <a14:m>
                  <m:oMath xmlns:m="http://schemas.openxmlformats.org/officeDocument/2006/math">
                    <m:r>
                      <a:rPr lang="en-US" sz="2400" b="1" i="1" smtClean="0">
                        <a:solidFill>
                          <a:srgbClr val="0070C0"/>
                        </a:solidFill>
                        <a:latin typeface="Cambria Math"/>
                      </a:rPr>
                      <m:t>𝝐</m:t>
                    </m:r>
                  </m:oMath>
                </a14:m>
                <a:r>
                  <a:rPr lang="en-US" sz="2400" dirty="0" smtClean="0"/>
                  <a:t>-close: </a:t>
                </a:r>
                <a14:m>
                  <m:oMath xmlns:m="http://schemas.openxmlformats.org/officeDocument/2006/math">
                    <m:r>
                      <a:rPr lang="en-US" sz="2400" i="1" dirty="0">
                        <a:latin typeface="Cambria Math"/>
                      </a:rPr>
                      <m:t>𝑑𝑖𝑠</m:t>
                    </m:r>
                    <m:sSub>
                      <m:sSubPr>
                        <m:ctrlPr>
                          <a:rPr lang="en-US" sz="2400" b="0" i="1" dirty="0" smtClean="0">
                            <a:latin typeface="Cambria Math"/>
                          </a:rPr>
                        </m:ctrlPr>
                      </m:sSubPr>
                      <m:e>
                        <m:r>
                          <a:rPr lang="en-US" sz="2400" i="1" dirty="0">
                            <a:latin typeface="Cambria Math"/>
                          </a:rPr>
                          <m:t>𝑡</m:t>
                        </m:r>
                      </m:e>
                      <m:sub>
                        <m:r>
                          <a:rPr lang="en-US" sz="2400" b="0" i="1" dirty="0" smtClean="0">
                            <a:latin typeface="Cambria Math"/>
                          </a:rPr>
                          <m:t>1</m:t>
                        </m:r>
                      </m:sub>
                    </m:sSub>
                    <m:d>
                      <m:dPr>
                        <m:ctrlPr>
                          <a:rPr lang="en-US" sz="2400" i="1" dirty="0">
                            <a:latin typeface="Cambria Math"/>
                          </a:rPr>
                        </m:ctrlPr>
                      </m:dPr>
                      <m:e>
                        <m:r>
                          <a:rPr lang="en-US" sz="2400" b="1" i="1" dirty="0" err="1">
                            <a:latin typeface="Cambria Math"/>
                          </a:rPr>
                          <m:t>𝒇</m:t>
                        </m:r>
                        <m:r>
                          <a:rPr lang="en-US" sz="2400" i="1" dirty="0" err="1">
                            <a:latin typeface="Cambria Math"/>
                          </a:rPr>
                          <m:t>,</m:t>
                        </m:r>
                        <m:r>
                          <a:rPr lang="en-US" sz="2400" b="1" i="1" dirty="0">
                            <a:solidFill>
                              <a:srgbClr val="0070C0"/>
                            </a:solidFill>
                            <a:latin typeface="Cambria Math"/>
                          </a:rPr>
                          <m:t>𝑷</m:t>
                        </m:r>
                      </m:e>
                    </m:d>
                    <m:r>
                      <a:rPr lang="en-US" sz="2400" b="1" i="1" dirty="0" smtClean="0">
                        <a:solidFill>
                          <a:schemeClr val="tx1"/>
                        </a:solidFill>
                        <a:latin typeface="Cambria Math"/>
                      </a:rPr>
                      <m:t>≤</m:t>
                    </m:r>
                    <m:r>
                      <a:rPr lang="en-US" sz="2400" b="1" i="1" dirty="0" smtClean="0">
                        <a:solidFill>
                          <a:srgbClr val="0070C0"/>
                        </a:solidFill>
                        <a:latin typeface="Cambria Math"/>
                      </a:rPr>
                      <m:t>𝝐</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0051" y="1660726"/>
                <a:ext cx="4190999" cy="4525963"/>
              </a:xfrm>
              <a:blipFill rotWithShape="1">
                <a:blip r:embed="rId2"/>
                <a:stretch>
                  <a:fillRect l="-2038" t="-6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itle 1"/>
              <p:cNvSpPr>
                <a:spLocks noGrp="1"/>
              </p:cNvSpPr>
              <p:nvPr>
                <p:ph type="title"/>
              </p:nvPr>
            </p:nvSpPr>
            <p:spPr/>
            <p:txBody>
              <a:bodyPr>
                <a:normAutofit/>
              </a:bodyPr>
              <a:lstStyle/>
              <a:p>
                <a:r>
                  <a:rPr lang="en-US" dirty="0" smtClean="0">
                    <a:solidFill>
                      <a:srgbClr val="0070C0"/>
                    </a:solidFill>
                  </a:rPr>
                  <a:t>Tolerant </a:t>
                </a:r>
                <a:r>
                  <a:rPr lang="en-US" b="1" dirty="0" smtClean="0">
                    <a:solidFill>
                      <a:srgbClr val="0070C0"/>
                    </a:solidFill>
                  </a:rPr>
                  <a:t>“</a:t>
                </a:r>
                <a14:m>
                  <m:oMath xmlns:m="http://schemas.openxmlformats.org/officeDocument/2006/math">
                    <m:sSub>
                      <m:sSubPr>
                        <m:ctrlPr>
                          <a:rPr lang="en-US" b="1" i="1" dirty="0" smtClean="0">
                            <a:solidFill>
                              <a:srgbClr val="0070C0"/>
                            </a:solidFill>
                            <a:latin typeface="Cambria Math"/>
                          </a:rPr>
                        </m:ctrlPr>
                      </m:sSubPr>
                      <m:e>
                        <m:r>
                          <a:rPr lang="en-US" b="1" i="1" dirty="0" smtClean="0">
                            <a:solidFill>
                              <a:srgbClr val="0070C0"/>
                            </a:solidFill>
                            <a:latin typeface="Cambria Math"/>
                          </a:rPr>
                          <m:t>𝑳</m:t>
                        </m:r>
                      </m:e>
                      <m:sub>
                        <m:r>
                          <a:rPr lang="en-US" b="1" i="1" dirty="0" smtClean="0">
                            <a:solidFill>
                              <a:srgbClr val="0070C0"/>
                            </a:solidFill>
                            <a:latin typeface="Cambria Math"/>
                          </a:rPr>
                          <m:t>𝟏</m:t>
                        </m:r>
                      </m:sub>
                    </m:sSub>
                  </m:oMath>
                </a14:m>
                <a:r>
                  <a:rPr lang="en-US" b="1" dirty="0" smtClean="0">
                    <a:solidFill>
                      <a:srgbClr val="0070C0"/>
                    </a:solidFill>
                  </a:rPr>
                  <a:t>Property Testing” </a:t>
                </a:r>
                <a:endParaRPr lang="en-US" sz="2700" b="1" dirty="0">
                  <a:solidFill>
                    <a:srgbClr val="7030A0"/>
                  </a:solidFill>
                </a:endParaRPr>
              </a:p>
            </p:txBody>
          </p:sp>
        </mc:Choice>
        <mc:Fallback xmlns="">
          <p:sp>
            <p:nvSpPr>
              <p:cNvPr id="4" name="Title 1"/>
              <p:cNvSpPr>
                <a:spLocks noGrp="1" noRot="1" noChangeAspect="1" noMove="1" noResize="1" noEditPoints="1" noAdjustHandles="1" noChangeArrowheads="1" noChangeShapeType="1" noTextEdit="1"/>
              </p:cNvSpPr>
              <p:nvPr>
                <p:ph type="title"/>
              </p:nvPr>
            </p:nvSpPr>
            <p:spPr>
              <a:blipFill rotWithShape="1">
                <a:blip r:embed="rId3"/>
                <a:stretch>
                  <a:fillRect b="-8511"/>
                </a:stretch>
              </a:blipFill>
            </p:spPr>
            <p:txBody>
              <a:bodyPr/>
              <a:lstStyle/>
              <a:p>
                <a:r>
                  <a:rPr lang="en-US">
                    <a:noFill/>
                  </a:rPr>
                  <a:t> </a:t>
                </a:r>
              </a:p>
            </p:txBody>
          </p:sp>
        </mc:Fallback>
      </mc:AlternateContent>
      <p:sp>
        <p:nvSpPr>
          <p:cNvPr id="5" name="Oval 4"/>
          <p:cNvSpPr/>
          <p:nvPr/>
        </p:nvSpPr>
        <p:spPr>
          <a:xfrm>
            <a:off x="4393078" y="2105854"/>
            <a:ext cx="1371600" cy="4066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5764678" y="4448057"/>
                <a:ext cx="77899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5764678" y="4448057"/>
                <a:ext cx="778991" cy="707886"/>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361050" y="1575798"/>
                <a:ext cx="3978291" cy="461665"/>
              </a:xfrm>
              <a:prstGeom prst="rect">
                <a:avLst/>
              </a:prstGeom>
              <a:noFill/>
            </p:spPr>
            <p:txBody>
              <a:bodyPr wrap="square" rtlCol="0">
                <a:spAutoFit/>
              </a:bodyPr>
              <a:lstStyle/>
              <a:p>
                <a:r>
                  <a:rPr lang="en-US" sz="2400" b="1" dirty="0" smtClean="0"/>
                  <a:t>Tolerant “</a:t>
                </a:r>
                <a14:m>
                  <m:oMath xmlns:m="http://schemas.openxmlformats.org/officeDocument/2006/math">
                    <m:sSub>
                      <m:sSubPr>
                        <m:ctrlPr>
                          <a:rPr lang="en-US" sz="2400" b="1" i="1" dirty="0" smtClean="0">
                            <a:latin typeface="Cambria Math"/>
                          </a:rPr>
                        </m:ctrlPr>
                      </m:sSubPr>
                      <m:e>
                        <m:r>
                          <a:rPr lang="en-US" sz="2400" b="1" i="1" dirty="0" smtClean="0">
                            <a:latin typeface="Cambria Math"/>
                          </a:rPr>
                          <m:t>𝑳</m:t>
                        </m:r>
                      </m:e>
                      <m:sub>
                        <m:r>
                          <a:rPr lang="en-US" sz="2400" b="1" i="1" dirty="0" smtClean="0">
                            <a:latin typeface="Cambria Math"/>
                          </a:rPr>
                          <m:t>𝟏</m:t>
                        </m:r>
                      </m:sub>
                    </m:sSub>
                  </m:oMath>
                </a14:m>
                <a:r>
                  <a:rPr lang="en-US" sz="2400" b="1" dirty="0" smtClean="0"/>
                  <a:t> Property Tester”</a:t>
                </a:r>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361050" y="1575798"/>
                <a:ext cx="3978291" cy="461665"/>
              </a:xfrm>
              <a:prstGeom prst="rect">
                <a:avLst/>
              </a:prstGeom>
              <a:blipFill rotWithShape="1">
                <a:blip r:embed="rId5"/>
                <a:stretch>
                  <a:fillRect l="-2297" t="-10526" b="-28947"/>
                </a:stretch>
              </a:blipFill>
            </p:spPr>
            <p:txBody>
              <a:bodyPr/>
              <a:lstStyle/>
              <a:p>
                <a:r>
                  <a:rPr lang="en-US">
                    <a:noFill/>
                  </a:rPr>
                  <a:t> </a:t>
                </a:r>
              </a:p>
            </p:txBody>
          </p:sp>
        </mc:Fallback>
      </mc:AlternateContent>
      <p:grpSp>
        <p:nvGrpSpPr>
          <p:cNvPr id="8" name="Group 7"/>
          <p:cNvGrpSpPr/>
          <p:nvPr/>
        </p:nvGrpSpPr>
        <p:grpSpPr>
          <a:xfrm>
            <a:off x="5729591" y="2723567"/>
            <a:ext cx="3151239" cy="3575885"/>
            <a:chOff x="6121515" y="2648714"/>
            <a:chExt cx="3151239" cy="2997875"/>
          </a:xfrm>
        </p:grpSpPr>
        <p:grpSp>
          <p:nvGrpSpPr>
            <p:cNvPr id="9" name="Group 8"/>
            <p:cNvGrpSpPr/>
            <p:nvPr/>
          </p:nvGrpSpPr>
          <p:grpSpPr>
            <a:xfrm>
              <a:off x="6121515" y="2648714"/>
              <a:ext cx="3151239" cy="2997875"/>
              <a:chOff x="2022313" y="2722127"/>
              <a:chExt cx="3151239" cy="2997875"/>
            </a:xfrm>
          </p:grpSpPr>
          <mc:AlternateContent xmlns:mc="http://schemas.openxmlformats.org/markup-compatibility/2006" xmlns:a14="http://schemas.microsoft.com/office/drawing/2010/main">
            <mc:Choice Requires="a14">
              <p:sp>
                <p:nvSpPr>
                  <p:cNvPr id="11" name="TextBox 10"/>
                  <p:cNvSpPr txBox="1"/>
                  <p:nvPr/>
                </p:nvSpPr>
                <p:spPr>
                  <a:xfrm>
                    <a:off x="2658952" y="2722127"/>
                    <a:ext cx="2514600" cy="995144"/>
                  </a:xfrm>
                  <a:prstGeom prst="rect">
                    <a:avLst/>
                  </a:prstGeom>
                  <a:noFill/>
                </p:spPr>
                <p:txBody>
                  <a:bodyPr wrap="square" rtlCol="0">
                    <a:spAutoFit/>
                  </a:bodyPr>
                  <a:lstStyle/>
                  <a:p>
                    <a:r>
                      <a:rPr lang="en-US" sz="2400" b="1" dirty="0" smtClean="0"/>
                      <a:t>Accept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2658952" y="2722127"/>
                    <a:ext cx="2514600" cy="995144"/>
                  </a:xfrm>
                  <a:prstGeom prst="rect">
                    <a:avLst/>
                  </a:prstGeom>
                  <a:blipFill rotWithShape="1">
                    <a:blip r:embed="rId6"/>
                    <a:stretch>
                      <a:fillRect l="-3632" t="-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631989" y="4724858"/>
                    <a:ext cx="2514600" cy="995144"/>
                  </a:xfrm>
                  <a:prstGeom prst="rect">
                    <a:avLst/>
                  </a:prstGeom>
                  <a:noFill/>
                </p:spPr>
                <p:txBody>
                  <a:bodyPr wrap="square" rtlCol="0">
                    <a:spAutoFit/>
                  </a:bodyPr>
                  <a:lstStyle/>
                  <a:p>
                    <a:r>
                      <a:rPr lang="en-US" sz="2400" b="1" dirty="0" smtClean="0"/>
                      <a:t>Reject with probability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𝟐</m:t>
                            </m:r>
                          </m:num>
                          <m:den>
                            <m:r>
                              <a:rPr lang="en-US" sz="2400" b="1" i="1" smtClean="0">
                                <a:latin typeface="Cambria Math"/>
                              </a:rPr>
                              <m:t>𝟑</m:t>
                            </m:r>
                          </m:den>
                        </m:f>
                      </m:oMath>
                    </a14:m>
                    <a:endParaRPr lang="en-US" sz="24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2631989" y="4724858"/>
                    <a:ext cx="2514600" cy="995144"/>
                  </a:xfrm>
                  <a:prstGeom prst="rect">
                    <a:avLst/>
                  </a:prstGeom>
                  <a:blipFill rotWithShape="1">
                    <a:blip r:embed="rId7"/>
                    <a:stretch>
                      <a:fillRect l="-3883" t="-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057400" y="2762143"/>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2057400" y="2762143"/>
                    <a:ext cx="849164" cy="707886"/>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022313" y="4769245"/>
                    <a:ext cx="84916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1" i="1" dirty="0" smtClean="0">
                              <a:latin typeface="Cambria Math"/>
                            </a:rPr>
                            <m:t>⇒</m:t>
                          </m:r>
                        </m:oMath>
                      </m:oMathPara>
                    </a14:m>
                    <a:endParaRPr 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022313" y="4769245"/>
                    <a:ext cx="849164" cy="707886"/>
                  </a:xfrm>
                  <a:prstGeom prst="rect">
                    <a:avLst/>
                  </a:prstGeom>
                  <a:blipFill rotWithShape="1">
                    <a:blip r:embed="rId9"/>
                    <a:stretch>
                      <a:fillRect/>
                    </a:stretch>
                  </a:blipFill>
                </p:spPr>
                <p:txBody>
                  <a:bodyPr/>
                  <a:lstStyle/>
                  <a:p>
                    <a:r>
                      <a:rPr lang="en-US">
                        <a:noFill/>
                      </a:rPr>
                      <a:t> </a:t>
                    </a:r>
                  </a:p>
                </p:txBody>
              </p:sp>
            </mc:Fallback>
          </mc:AlternateContent>
        </p:grpSp>
        <p:sp>
          <p:nvSpPr>
            <p:cNvPr id="10" name="TextBox 9"/>
            <p:cNvSpPr txBox="1"/>
            <p:nvPr/>
          </p:nvSpPr>
          <p:spPr>
            <a:xfrm>
              <a:off x="6817411" y="4226253"/>
              <a:ext cx="1604834" cy="461665"/>
            </a:xfrm>
            <a:prstGeom prst="rect">
              <a:avLst/>
            </a:prstGeom>
            <a:noFill/>
          </p:spPr>
          <p:txBody>
            <a:bodyPr wrap="square" rtlCol="0">
              <a:spAutoFit/>
            </a:bodyPr>
            <a:lstStyle/>
            <a:p>
              <a:r>
                <a:rPr lang="en-US" sz="2400" b="1" dirty="0" smtClean="0">
                  <a:solidFill>
                    <a:srgbClr val="0070C0"/>
                  </a:solidFill>
                </a:rPr>
                <a:t>Don’t care</a:t>
              </a:r>
              <a:endParaRPr lang="en-US" dirty="0">
                <a:solidFill>
                  <a:srgbClr val="0070C0"/>
                </a:solidFill>
              </a:endParaRPr>
            </a:p>
          </p:txBody>
        </p:sp>
      </p:grpSp>
      <p:sp>
        <p:nvSpPr>
          <p:cNvPr id="15" name="Oval 3"/>
          <p:cNvSpPr/>
          <p:nvPr/>
        </p:nvSpPr>
        <p:spPr>
          <a:xfrm>
            <a:off x="4393078" y="2097349"/>
            <a:ext cx="1371600" cy="2904541"/>
          </a:xfrm>
          <a:custGeom>
            <a:avLst/>
            <a:gdLst/>
            <a:ahLst/>
            <a:cxnLst/>
            <a:rect l="l" t="t" r="r" b="b"/>
            <a:pathLst>
              <a:path w="1371600" h="2904541">
                <a:moveTo>
                  <a:pt x="685800" y="0"/>
                </a:moveTo>
                <a:cubicBezTo>
                  <a:pt x="1064557" y="0"/>
                  <a:pt x="1371600" y="910407"/>
                  <a:pt x="1371600" y="2033450"/>
                </a:cubicBezTo>
                <a:cubicBezTo>
                  <a:pt x="1371600" y="2345225"/>
                  <a:pt x="1347936" y="2640611"/>
                  <a:pt x="1304778" y="2904541"/>
                </a:cubicBezTo>
                <a:lnTo>
                  <a:pt x="66823" y="2904541"/>
                </a:lnTo>
                <a:cubicBezTo>
                  <a:pt x="23664" y="2640611"/>
                  <a:pt x="0" y="2345225"/>
                  <a:pt x="0" y="2033450"/>
                </a:cubicBezTo>
                <a:cubicBezTo>
                  <a:pt x="0" y="910407"/>
                  <a:pt x="307043" y="0"/>
                  <a:pt x="68580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20882" y="5112828"/>
            <a:ext cx="915991" cy="584775"/>
          </a:xfrm>
          <a:prstGeom prst="rect">
            <a:avLst/>
          </a:prstGeom>
        </p:spPr>
        <p:txBody>
          <a:bodyPr wrap="square">
            <a:spAutoFit/>
          </a:bodyPr>
          <a:lstStyle/>
          <a:p>
            <a:pPr algn="ctr"/>
            <a:r>
              <a:rPr lang="en-US" sz="3200" b="1" dirty="0" smtClean="0"/>
              <a:t>NO</a:t>
            </a:r>
            <a:endParaRPr lang="en-US" sz="3200" b="1" dirty="0"/>
          </a:p>
        </p:txBody>
      </p:sp>
      <mc:AlternateContent xmlns:mc="http://schemas.openxmlformats.org/markup-compatibility/2006" xmlns:a14="http://schemas.microsoft.com/office/drawing/2010/main">
        <mc:Choice Requires="a14">
          <p:sp>
            <p:nvSpPr>
              <p:cNvPr id="17" name="TextBox 16"/>
              <p:cNvSpPr txBox="1"/>
              <p:nvPr/>
            </p:nvSpPr>
            <p:spPr>
              <a:xfrm>
                <a:off x="4469972" y="4117865"/>
                <a:ext cx="1544766" cy="461665"/>
              </a:xfrm>
              <a:prstGeom prst="rect">
                <a:avLst/>
              </a:prstGeom>
              <a:noFill/>
            </p:spPr>
            <p:txBody>
              <a:bodyPr wrap="square" rtlCol="0">
                <a:spAutoFit/>
              </a:bodyPr>
              <a:lstStyle/>
              <a:p>
                <a14:m>
                  <m:oMath xmlns:m="http://schemas.openxmlformats.org/officeDocument/2006/math">
                    <m:sSub>
                      <m:sSubPr>
                        <m:ctrlPr>
                          <a:rPr lang="en-US" sz="2400" b="1" i="1" smtClean="0">
                            <a:solidFill>
                              <a:srgbClr val="0070C0"/>
                            </a:solidFill>
                            <a:latin typeface="Cambria Math"/>
                          </a:rPr>
                        </m:ctrlPr>
                      </m:sSubPr>
                      <m:e>
                        <m:r>
                          <a:rPr lang="en-US" sz="2400" b="1" i="1" smtClean="0">
                            <a:solidFill>
                              <a:srgbClr val="0070C0"/>
                            </a:solidFill>
                            <a:latin typeface="Cambria Math"/>
                          </a:rPr>
                          <m:t>𝝐</m:t>
                        </m:r>
                      </m:e>
                      <m:sub>
                        <m:r>
                          <a:rPr lang="en-US" sz="2400" b="1" i="1" smtClean="0">
                            <a:solidFill>
                              <a:srgbClr val="0070C0"/>
                            </a:solidFill>
                            <a:latin typeface="Cambria Math"/>
                          </a:rPr>
                          <m:t>𝟏</m:t>
                        </m:r>
                      </m:sub>
                    </m:sSub>
                  </m:oMath>
                </a14:m>
                <a:r>
                  <a:rPr lang="en-US" sz="2400" dirty="0" smtClean="0"/>
                  <a:t>-</a:t>
                </a:r>
                <a:r>
                  <a:rPr lang="en-US" sz="2400" b="1" dirty="0" smtClean="0"/>
                  <a:t>close</a:t>
                </a:r>
                <a:endParaRPr lang="en-US" sz="24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4469972" y="4117865"/>
                <a:ext cx="1544766" cy="461665"/>
              </a:xfrm>
              <a:prstGeom prst="rect">
                <a:avLst/>
              </a:prstGeom>
              <a:blipFill rotWithShape="1">
                <a:blip r:embed="rId10"/>
                <a:stretch>
                  <a:fillRect t="-10667" b="-30667"/>
                </a:stretch>
              </a:blipFill>
            </p:spPr>
            <p:txBody>
              <a:bodyPr/>
              <a:lstStyle/>
              <a:p>
                <a:r>
                  <a:rPr lang="en-US">
                    <a:noFill/>
                  </a:rPr>
                  <a:t> </a:t>
                </a:r>
              </a:p>
            </p:txBody>
          </p:sp>
        </mc:Fallback>
      </mc:AlternateContent>
      <p:sp>
        <p:nvSpPr>
          <p:cNvPr id="18" name="Oval 14"/>
          <p:cNvSpPr/>
          <p:nvPr/>
        </p:nvSpPr>
        <p:spPr>
          <a:xfrm>
            <a:off x="4393078" y="4171912"/>
            <a:ext cx="1371600" cy="396446"/>
          </a:xfrm>
          <a:custGeom>
            <a:avLst/>
            <a:gdLst/>
            <a:ahLst/>
            <a:cxnLst/>
            <a:rect l="l" t="t" r="r" b="b"/>
            <a:pathLst>
              <a:path w="1371600" h="396446">
                <a:moveTo>
                  <a:pt x="2609" y="0"/>
                </a:moveTo>
                <a:lnTo>
                  <a:pt x="1368991" y="0"/>
                </a:lnTo>
                <a:cubicBezTo>
                  <a:pt x="1371439" y="25266"/>
                  <a:pt x="1371600" y="50678"/>
                  <a:pt x="1371600" y="76200"/>
                </a:cubicBezTo>
                <a:lnTo>
                  <a:pt x="1360636" y="396446"/>
                </a:lnTo>
                <a:lnTo>
                  <a:pt x="10964" y="396446"/>
                </a:lnTo>
                <a:cubicBezTo>
                  <a:pt x="2935" y="292233"/>
                  <a:pt x="0" y="185226"/>
                  <a:pt x="0" y="7620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7"/>
          <p:cNvSpPr/>
          <p:nvPr/>
        </p:nvSpPr>
        <p:spPr>
          <a:xfrm>
            <a:off x="4410216" y="4592425"/>
            <a:ext cx="1337324" cy="419150"/>
          </a:xfrm>
          <a:custGeom>
            <a:avLst/>
            <a:gdLst/>
            <a:ahLst/>
            <a:cxnLst/>
            <a:rect l="l" t="t" r="r" b="b"/>
            <a:pathLst>
              <a:path w="1337324" h="419150">
                <a:moveTo>
                  <a:pt x="0" y="0"/>
                </a:moveTo>
                <a:lnTo>
                  <a:pt x="1337324" y="0"/>
                </a:lnTo>
                <a:cubicBezTo>
                  <a:pt x="1326042" y="146369"/>
                  <a:pt x="1309295" y="286720"/>
                  <a:pt x="1287640" y="419150"/>
                </a:cubicBezTo>
                <a:lnTo>
                  <a:pt x="49685" y="419150"/>
                </a:lnTo>
                <a:cubicBezTo>
                  <a:pt x="28029" y="286720"/>
                  <a:pt x="11282" y="146369"/>
                  <a:pt x="0"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4361050" y="4605266"/>
                <a:ext cx="1653688" cy="353943"/>
              </a:xfrm>
              <a:prstGeom prst="rect">
                <a:avLst/>
              </a:prstGeom>
              <a:noFill/>
            </p:spPr>
            <p:txBody>
              <a:bodyPr wrap="square" rtlCol="0">
                <a:spAutoFit/>
              </a:bodyPr>
              <a:lstStyle/>
              <a:p>
                <a14:m>
                  <m:oMath xmlns:m="http://schemas.openxmlformats.org/officeDocument/2006/math">
                    <m:r>
                      <a:rPr lang="en-US" sz="1700" b="1" i="1" smtClean="0">
                        <a:solidFill>
                          <a:srgbClr val="0070C0"/>
                        </a:solidFill>
                        <a:latin typeface="Cambria Math"/>
                      </a:rPr>
                      <m:t>(</m:t>
                    </m:r>
                    <m:sSub>
                      <m:sSubPr>
                        <m:ctrlPr>
                          <a:rPr lang="en-US" sz="1700" b="1" i="1" smtClean="0">
                            <a:solidFill>
                              <a:srgbClr val="0070C0"/>
                            </a:solidFill>
                            <a:latin typeface="Cambria Math"/>
                          </a:rPr>
                        </m:ctrlPr>
                      </m:sSubPr>
                      <m:e>
                        <m:r>
                          <a:rPr lang="en-US" sz="1700" b="1" i="1" smtClean="0">
                            <a:solidFill>
                              <a:srgbClr val="0070C0"/>
                            </a:solidFill>
                            <a:latin typeface="Cambria Math"/>
                          </a:rPr>
                          <m:t>𝝐</m:t>
                        </m:r>
                      </m:e>
                      <m:sub>
                        <m:r>
                          <a:rPr lang="en-US" sz="1700" b="1" i="1" smtClean="0">
                            <a:solidFill>
                              <a:srgbClr val="0070C0"/>
                            </a:solidFill>
                            <a:latin typeface="Cambria Math"/>
                          </a:rPr>
                          <m:t>𝟏</m:t>
                        </m:r>
                      </m:sub>
                    </m:sSub>
                    <m:r>
                      <a:rPr lang="en-US" sz="1700" b="0" i="0" smtClean="0">
                        <a:solidFill>
                          <a:srgbClr val="0070C0"/>
                        </a:solidFill>
                        <a:latin typeface="Cambria Math"/>
                      </a:rPr>
                      <m:t>,</m:t>
                    </m:r>
                    <m:sSub>
                      <m:sSubPr>
                        <m:ctrlPr>
                          <a:rPr lang="en-US" sz="1700" b="1" i="1">
                            <a:solidFill>
                              <a:srgbClr val="0070C0"/>
                            </a:solidFill>
                            <a:latin typeface="Cambria Math"/>
                          </a:rPr>
                        </m:ctrlPr>
                      </m:sSubPr>
                      <m:e>
                        <m:r>
                          <a:rPr lang="en-US" sz="1700" b="1" i="1">
                            <a:solidFill>
                              <a:srgbClr val="0070C0"/>
                            </a:solidFill>
                            <a:latin typeface="Cambria Math"/>
                          </a:rPr>
                          <m:t>𝝐</m:t>
                        </m:r>
                      </m:e>
                      <m:sub>
                        <m:r>
                          <a:rPr lang="en-US" sz="1700" b="1" i="1" smtClean="0">
                            <a:solidFill>
                              <a:srgbClr val="0070C0"/>
                            </a:solidFill>
                            <a:latin typeface="Cambria Math"/>
                          </a:rPr>
                          <m:t>𝟐</m:t>
                        </m:r>
                      </m:sub>
                    </m:sSub>
                    <m:r>
                      <a:rPr lang="en-US" sz="1700" b="1" i="1" smtClean="0">
                        <a:solidFill>
                          <a:srgbClr val="0070C0"/>
                        </a:solidFill>
                        <a:latin typeface="Cambria Math"/>
                      </a:rPr>
                      <m:t>)</m:t>
                    </m:r>
                  </m:oMath>
                </a14:m>
                <a:r>
                  <a:rPr lang="en-US" sz="1700" b="1" dirty="0" smtClean="0"/>
                  <a:t>-close</a:t>
                </a:r>
                <a:endParaRPr lang="en-US" sz="17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4361050" y="4605266"/>
                <a:ext cx="1653688" cy="353943"/>
              </a:xfrm>
              <a:prstGeom prst="rect">
                <a:avLst/>
              </a:prstGeom>
              <a:blipFill rotWithShape="1">
                <a:blip r:embed="rId11"/>
                <a:stretch>
                  <a:fillRect l="-368" t="-5085" b="-20339"/>
                </a:stretch>
              </a:blipFill>
            </p:spPr>
            <p:txBody>
              <a:bodyPr/>
              <a:lstStyle/>
              <a:p>
                <a:r>
                  <a:rPr lang="en-US">
                    <a:noFill/>
                  </a:rPr>
                  <a:t> </a:t>
                </a:r>
              </a:p>
            </p:txBody>
          </p:sp>
        </mc:Fallback>
      </mc:AlternateContent>
      <p:sp>
        <p:nvSpPr>
          <p:cNvPr id="21" name="Rectangle 20"/>
          <p:cNvSpPr/>
          <p:nvPr/>
        </p:nvSpPr>
        <p:spPr>
          <a:xfrm>
            <a:off x="4684795" y="2860703"/>
            <a:ext cx="788165" cy="584775"/>
          </a:xfrm>
          <a:prstGeom prst="rect">
            <a:avLst/>
          </a:prstGeom>
        </p:spPr>
        <p:txBody>
          <a:bodyPr wrap="none">
            <a:spAutoFit/>
          </a:bodyPr>
          <a:lstStyle/>
          <a:p>
            <a:pPr algn="ctr"/>
            <a:r>
              <a:rPr lang="en-US" sz="3200" b="1" dirty="0"/>
              <a:t>YES</a:t>
            </a:r>
          </a:p>
        </p:txBody>
      </p:sp>
    </p:spTree>
    <p:extLst>
      <p:ext uri="{BB962C8B-B14F-4D97-AF65-F5344CB8AC3E}">
        <p14:creationId xmlns:p14="http://schemas.microsoft.com/office/powerpoint/2010/main" val="218787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 1 2  template TPT1  env TPENV1  fore 0  back 16777215  eqnno 1"/>
  <p:tag name="FILENAME" val="TP_tmp"/>
  <p:tag name="ORIGWIDTH" val="2"/>
  <p:tag name="PICTUREFILESIZE" val="125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3467</Words>
  <Application>Microsoft Office PowerPoint</Application>
  <PresentationFormat>On-screen Show (4:3)</PresentationFormat>
  <Paragraphs>329</Paragraphs>
  <Slides>31</Slides>
  <Notes>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CIS 700:  “algorithms for Big Data”</vt:lpstr>
      <vt:lpstr>Testing Big Data</vt:lpstr>
      <vt:lpstr>Which stocks were growing steadily?</vt:lpstr>
      <vt:lpstr>Property Testing  [Goldreich, Goldwasser, Ron; Rubinfeld, Sudan]</vt:lpstr>
      <vt:lpstr>Which stocks were growing steadily?</vt:lpstr>
      <vt:lpstr>Tolerant Property Testing  [Parnas, Ron, Rubinfeld]</vt:lpstr>
      <vt:lpstr>Which stocks were growing steadily?</vt:lpstr>
      <vt:lpstr>L_1-Isotonic Regression</vt:lpstr>
      <vt:lpstr>Tolerant “L_1Property Testing” </vt:lpstr>
      <vt:lpstr>New L_p-Testing Model for  Real-Valued Data</vt:lpstr>
      <vt:lpstr>Our Contributions</vt:lpstr>
      <vt:lpstr>Implications for Hamming Testing</vt:lpstr>
      <vt:lpstr>Definitions</vt:lpstr>
      <vt:lpstr>Relationships: L_p-Testing</vt:lpstr>
      <vt:lpstr>Relationships: Tolerant L_p-Testing</vt:lpstr>
      <vt:lpstr>Testing Monotonicity</vt:lpstr>
      <vt:lpstr>Monotonicity</vt:lpstr>
      <vt:lpstr>Monotonicity: Key Lemma</vt:lpstr>
      <vt:lpstr>Proof sketch: slice and conquer</vt:lpstr>
      <vt:lpstr>L_1-Testers from Boolean Testers </vt:lpstr>
      <vt:lpstr>Our Results: Testing Monotonicity</vt:lpstr>
      <vt:lpstr>Testing Monotonicity of [n]^d→{0,1}</vt:lpstr>
      <vt:lpstr>Testing Monotonicity on [n]^d</vt:lpstr>
      <vt:lpstr>Testing Monotonicity on [n]^d</vt:lpstr>
      <vt:lpstr>Distance Approximation and Tolerant Testing</vt:lpstr>
      <vt:lpstr>Distance Approximation f:[n]→[0,1]</vt:lpstr>
      <vt:lpstr>Distance Approximation</vt:lpstr>
      <vt:lpstr>dist_0 (f|_S,M)-dist_0 (f,M)&lt;O(1/√(|S| )) </vt:lpstr>
      <vt:lpstr>Experiments</vt:lpstr>
      <vt:lpstr>L_1-Testers for Other Properties</vt:lpstr>
      <vt:lpstr>Open Problems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Grigory</dc:creator>
  <cp:lastModifiedBy>Grigory</cp:lastModifiedBy>
  <cp:revision>8</cp:revision>
  <dcterms:created xsi:type="dcterms:W3CDTF">2015-04-27T14:16:37Z</dcterms:created>
  <dcterms:modified xsi:type="dcterms:W3CDTF">2016-12-07T20:39:03Z</dcterms:modified>
</cp:coreProperties>
</file>