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7" r:id="rId4"/>
    <p:sldId id="258" r:id="rId5"/>
    <p:sldId id="259" r:id="rId6"/>
    <p:sldId id="266" r:id="rId7"/>
    <p:sldId id="260" r:id="rId8"/>
    <p:sldId id="265" r:id="rId9"/>
    <p:sldId id="263" r:id="rId10"/>
    <p:sldId id="261" r:id="rId11"/>
    <p:sldId id="262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4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BD82-D258-46BA-91C7-056C165D87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8421-67D8-4E1E-97E3-1DA925C0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5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BD82-D258-46BA-91C7-056C165D87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8421-67D8-4E1E-97E3-1DA925C0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BD82-D258-46BA-91C7-056C165D87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8421-67D8-4E1E-97E3-1DA925C0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BD82-D258-46BA-91C7-056C165D87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8421-67D8-4E1E-97E3-1DA925C0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BD82-D258-46BA-91C7-056C165D87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8421-67D8-4E1E-97E3-1DA925C0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1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BD82-D258-46BA-91C7-056C165D87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8421-67D8-4E1E-97E3-1DA925C0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9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BD82-D258-46BA-91C7-056C165D87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8421-67D8-4E1E-97E3-1DA925C0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4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BD82-D258-46BA-91C7-056C165D87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8421-67D8-4E1E-97E3-1DA925C0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4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BD82-D258-46BA-91C7-056C165D87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8421-67D8-4E1E-97E3-1DA925C0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4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BD82-D258-46BA-91C7-056C165D87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8421-67D8-4E1E-97E3-1DA925C0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6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BD82-D258-46BA-91C7-056C165D87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8421-67D8-4E1E-97E3-1DA925C0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9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8BD82-D258-46BA-91C7-056C165D87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98421-67D8-4E1E-97E3-1DA925C0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0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ofsem.cz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countminsketch/home/faq" TargetMode="External"/><Relationship Id="rId2" Type="http://schemas.openxmlformats.org/officeDocument/2006/relationships/hyperlink" Target="https://sites.google.com/site/countminsketch/hom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Autofit/>
          </a:bodyPr>
          <a:lstStyle/>
          <a:p>
            <a:r>
              <a:rPr lang="en-US" sz="4800" b="1" dirty="0" err="1" smtClean="0">
                <a:solidFill>
                  <a:srgbClr val="0070C0"/>
                </a:solidFill>
              </a:rPr>
              <a:t>Sublinear</a:t>
            </a:r>
            <a:r>
              <a:rPr lang="en-US" sz="4800" b="1" dirty="0" smtClean="0">
                <a:solidFill>
                  <a:srgbClr val="0070C0"/>
                </a:solidFill>
              </a:rPr>
              <a:t> </a:t>
            </a:r>
            <a:r>
              <a:rPr lang="en-US" sz="4800" b="1" dirty="0" err="1" smtClean="0">
                <a:solidFill>
                  <a:srgbClr val="0070C0"/>
                </a:solidFill>
              </a:rPr>
              <a:t>Algorihms</a:t>
            </a:r>
            <a:r>
              <a:rPr lang="en-US" sz="4800" b="1" dirty="0" smtClean="0">
                <a:solidFill>
                  <a:srgbClr val="0070C0"/>
                </a:solidFill>
              </a:rPr>
              <a:t> for Big Data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3429000"/>
          </a:xfrm>
        </p:spPr>
        <p:txBody>
          <a:bodyPr/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Grigory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Yaroslavtsev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978236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8500" y="28956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Lecture </a:t>
            </a:r>
            <a:r>
              <a:rPr lang="en-US" sz="4800" b="1" dirty="0" smtClean="0"/>
              <a:t>3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4011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Application: Social Networks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people in a social network is friends with some arbitrary set of other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 people</a:t>
                </a:r>
              </a:p>
              <a:p>
                <a:r>
                  <a:rPr lang="en-US" dirty="0" smtClean="0"/>
                  <a:t>Each person knows only about their friends</a:t>
                </a:r>
              </a:p>
              <a:p>
                <a:r>
                  <a:rPr lang="en-US" dirty="0" smtClean="0"/>
                  <a:t>With no communication in the network, each person sends a postcard to Mark Z.</a:t>
                </a:r>
              </a:p>
              <a:p>
                <a:r>
                  <a:rPr lang="en-US" dirty="0" smtClean="0"/>
                  <a:t>If Mark wants to know if the graph is connected, how long should the postcards be?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estimation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Yesterday: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𝛿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smtClean="0"/>
                  <a:t>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/>
                          </a:rPr>
                          <m:t>/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space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space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New algorithm</a:t>
                </a:r>
                <a:r>
                  <a:rPr lang="en-US" dirty="0" smtClean="0"/>
                  <a:t>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-sample.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is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±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dirty="0" smtClean="0"/>
                  <a:t>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Expectation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Pr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𝑃𝑟</m:t>
                              </m:r>
                            </m:e>
                          </m:nary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±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±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∈[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±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3"/>
                <a:stretch>
                  <a:fillRect l="-1153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9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estimation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9530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New algorithm</a:t>
                </a:r>
                <a:r>
                  <a:rPr lang="en-US" dirty="0" smtClean="0"/>
                  <a:t>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-sample.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is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±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dirty="0" smtClean="0"/>
                  <a:t>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Variance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𝑃𝑟</m:t>
                              </m:r>
                            </m:e>
                          </m:nary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±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±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±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</a:t>
                </a:r>
                <a:r>
                  <a:rPr lang="en-US" dirty="0" smtClean="0"/>
                  <a:t>: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Overall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±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den>
                        </m:f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Apply average + median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p>
                            </m:sSup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copies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953000"/>
              </a:xfrm>
              <a:blipFill rotWithShape="1">
                <a:blip r:embed="rId3"/>
                <a:stretch>
                  <a:fillRect l="-1009" t="-2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2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-Sampling: Basic Overview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15400" cy="5410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rad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0" smtClean="0">
                        <a:latin typeface="Cambria Math"/>
                      </a:rPr>
                      <m:t> ,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For some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return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if there is a unique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returned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is large enough: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𝑃𝑟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&gt;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Probability some value is returned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0" dirty="0" smtClean="0"/>
                  <a:t> 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b="0" dirty="0" smtClean="0"/>
                  <a:t> times.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15400" cy="5410200"/>
              </a:xfrm>
              <a:blipFill rotWithShape="1">
                <a:blip r:embed="rId3"/>
                <a:stretch>
                  <a:fillRect l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2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-Sampling: Part 1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Use Count-Sketch with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sketch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To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𝑚𝑒𝑑𝑖𝑎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 smtClean="0"/>
                  <a:t>   and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</a:t>
                </a:r>
                <a:r>
                  <a:rPr lang="en-US" dirty="0" smtClean="0"/>
                  <a:t>: With high probability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±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𝜖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±</m:t>
                      </m:r>
                      <m:r>
                        <a:rPr lang="en-US" b="0" i="1" dirty="0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dirty="0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Corollary</a:t>
                </a:r>
                <a:r>
                  <a:rPr lang="en-US" dirty="0" smtClean="0"/>
                  <a:t>: With high probability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≫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±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𝜖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±</m:t>
                      </m:r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99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dirty="0" smtClean="0"/>
                  <a:t> for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3"/>
                <a:stretch>
                  <a:fillRect l="-1037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2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Lemma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34400" cy="5562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By the analysis of Count Sketch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𝑔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 smtClean="0"/>
                  <a:t> and by Markov: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±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±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then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18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the last inequality holds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3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Take median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repetitions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dirty="0" smtClean="0"/>
                  <a:t>high probability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34400" cy="5562600"/>
              </a:xfrm>
              <a:blipFill rotWithShape="1">
                <a:blip r:embed="rId2"/>
                <a:stretch>
                  <a:fillRect l="-857" t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49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-Sampling: Part 2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199"/>
                <a:ext cx="8686800" cy="510540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otherwise</a:t>
                </a:r>
              </a:p>
              <a:p>
                <a:r>
                  <a:rPr lang="en-US" dirty="0" smtClean="0"/>
                  <a:t>If there is a unique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then return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Note that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 and so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±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±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±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±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therefore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±</m:t>
                        </m:r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</a:t>
                </a:r>
                <a:r>
                  <a:rPr lang="en-US" dirty="0" smtClean="0"/>
                  <a:t>: With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there is a unique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. If so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±</m:t>
                        </m:r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Thm</a:t>
                </a:r>
                <a:r>
                  <a:rPr lang="en-US" dirty="0" smtClean="0"/>
                  <a:t>: Repeat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times.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𝑝𝑜𝑙𝑦𝑙𝑜𝑔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199"/>
                <a:ext cx="8686800" cy="5105401"/>
              </a:xfrm>
              <a:blipFill rotWithShape="1">
                <a:blip r:embed="rId3"/>
                <a:stretch>
                  <a:fillRect l="-1263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Lemma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We can upper-bound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Similarly,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Using independence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, probability of unique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="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func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 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sup>
                                  </m:sSup>
                                </m:e>
                              </m:nary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≈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889"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6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Lemma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We can upper-bound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Similarly,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−4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We just showed</a:t>
                </a:r>
                <a:r>
                  <a:rPr lang="en-US" b="0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=1, 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≈1/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If there is a unique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 smtClean="0"/>
                  <a:t> is: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=1,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=1, 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≠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±8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333" t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Maintain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±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.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Hash items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, maintain: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|{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}|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</a:t>
                </a:r>
                <a:r>
                  <a:rPr lang="en-US" dirty="0" smtClean="0"/>
                  <a:t>: At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+⌈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func>
                    <m:r>
                      <a:rPr lang="en-US" b="0" i="1" smtClean="0">
                        <a:latin typeface="Cambria Math"/>
                      </a:rPr>
                      <m:t>⌉</m:t>
                    </m:r>
                  </m:oMath>
                </a14:m>
                <a:r>
                  <a:rPr lang="en-US" dirty="0" smtClean="0"/>
                  <a:t> there is a unique element in the streams that maps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(with constant probability)</a:t>
                </a:r>
              </a:p>
              <a:p>
                <a:r>
                  <a:rPr lang="en-US" dirty="0" smtClean="0"/>
                  <a:t>Uniqueness is verified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. If so, then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as the index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as the count.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3"/>
                <a:stretch>
                  <a:fillRect l="-1037" t="-197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62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SOFSEM 2015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URL: </a:t>
            </a:r>
            <a:r>
              <a:rPr lang="en-US" dirty="0" smtClean="0">
                <a:hlinkClick r:id="rId2"/>
              </a:rPr>
              <a:t>http://www.sofsem.cz</a:t>
            </a:r>
            <a:endParaRPr lang="en-US" dirty="0" smtClean="0"/>
          </a:p>
          <a:p>
            <a:r>
              <a:rPr lang="en-US" dirty="0" smtClean="0"/>
              <a:t>41</a:t>
            </a:r>
            <a:r>
              <a:rPr lang="en-US" baseline="30000" dirty="0" smtClean="0"/>
              <a:t>st</a:t>
            </a:r>
            <a:r>
              <a:rPr lang="en-US" dirty="0" smtClean="0"/>
              <a:t> International Conference on Current Trends in Theory and Practice of Computer Science (SOFSEM’15)</a:t>
            </a:r>
          </a:p>
          <a:p>
            <a:r>
              <a:rPr lang="en-US" dirty="0" smtClean="0"/>
              <a:t>When and where? </a:t>
            </a:r>
          </a:p>
          <a:p>
            <a:pPr lvl="1"/>
            <a:r>
              <a:rPr lang="en-US" dirty="0" smtClean="0"/>
              <a:t>January 24-29, 2015. Czech Republic, </a:t>
            </a:r>
            <a:r>
              <a:rPr lang="en-US" dirty="0" err="1" smtClean="0"/>
              <a:t>Pec</a:t>
            </a:r>
            <a:r>
              <a:rPr lang="en-US" dirty="0" smtClean="0"/>
              <a:t> pod </a:t>
            </a:r>
            <a:r>
              <a:rPr lang="en-US" dirty="0" err="1" smtClean="0"/>
              <a:t>Snezkou</a:t>
            </a:r>
            <a:endParaRPr lang="en-US" dirty="0" smtClean="0"/>
          </a:p>
          <a:p>
            <a:r>
              <a:rPr lang="en-US" dirty="0" smtClean="0"/>
              <a:t>Deadlines:</a:t>
            </a:r>
          </a:p>
          <a:p>
            <a:pPr lvl="1"/>
            <a:r>
              <a:rPr lang="en-US" dirty="0" smtClean="0"/>
              <a:t>August 1</a:t>
            </a:r>
            <a:r>
              <a:rPr lang="en-US" baseline="30000" dirty="0" smtClean="0"/>
              <a:t>st</a:t>
            </a:r>
            <a:r>
              <a:rPr lang="en-US" dirty="0" smtClean="0"/>
              <a:t> (tomorrow!): Abstract submission</a:t>
            </a:r>
          </a:p>
          <a:p>
            <a:pPr lvl="1"/>
            <a:r>
              <a:rPr lang="en-US" dirty="0" smtClean="0"/>
              <a:t>August 15</a:t>
            </a:r>
            <a:r>
              <a:rPr lang="en-US" baseline="30000" dirty="0" smtClean="0"/>
              <a:t>th</a:t>
            </a:r>
            <a:r>
              <a:rPr lang="en-US" dirty="0" smtClean="0"/>
              <a:t>: Full papers (proceedings in LNCS)</a:t>
            </a:r>
          </a:p>
          <a:p>
            <a:r>
              <a:rPr lang="en-US" dirty="0" smtClean="0"/>
              <a:t>I am on the Program Committee ;)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30850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8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Lemma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7150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=⌈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func>
                    <m:r>
                      <a:rPr lang="en-US" b="0" i="1" smtClean="0">
                        <a:latin typeface="Cambria Math"/>
                      </a:rPr>
                      <m:t>⌉</m:t>
                    </m:r>
                  </m:oMath>
                </a14:m>
                <a:r>
                  <a:rPr lang="en-US" dirty="0" smtClean="0"/>
                  <a:t> and 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&lt;12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Probability there exists a unique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𝑎𝑛𝑑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∀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≠0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∀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≠0</m:t>
                                  </m:r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=0]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0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24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Holds even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 are only 2-wise independent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715000"/>
              </a:xfrm>
              <a:blipFill rotWithShape="1">
                <a:blip r:embed="rId2"/>
                <a:stretch>
                  <a:fillRect l="-772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3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Sparse Recovery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Goal</a:t>
                </a:r>
                <a:r>
                  <a:rPr lang="en-US" dirty="0" smtClean="0"/>
                  <a:t>: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minimized among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s with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non-zero entries.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Definition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0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g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b="0" i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0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g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0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∉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are indices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largest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space we can find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and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𝐸𝑟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481" t="-1625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36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Revisited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6019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Use Count-Min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𝑤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4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latin typeface="Cambria Math"/>
                      </a:rPr>
                      <m:t>/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 smtClean="0"/>
                  <a:t> for some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be the indices with max. frequencies.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the event there doesn’t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𝐸𝑟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/>
                                </a:rPr>
                                <m:t>not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𝐸𝑟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𝑛𝑜𝑡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𝐸𝑟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/>
                                </a:rPr>
                                <m:t>not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𝐸𝑟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log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 w.h.p.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’s   </a:t>
                </a:r>
                <a:r>
                  <a:rPr lang="en-US" b="0" dirty="0" err="1" smtClean="0"/>
                  <a:t>approx</a:t>
                </a:r>
                <a:r>
                  <a:rPr lang="en-US" b="0" dirty="0" smtClean="0"/>
                  <a:t> . up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  <m:r>
                          <a:rPr lang="en-US" b="0" i="1" smtClean="0">
                            <a:latin typeface="Cambria Math"/>
                          </a:rPr>
                          <m:t>𝐸𝑟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6019800"/>
              </a:xfrm>
              <a:blipFill rotWithShape="1">
                <a:blip r:embed="rId2"/>
                <a:stretch>
                  <a:fillRect l="-815" t="-1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Sparse Recover 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r>
                  <a:rPr lang="en-US" dirty="0" smtClean="0"/>
                  <a:t>Use Count-Min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𝑤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4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latin typeface="Cambria Math"/>
                      </a:rPr>
                      <m:t>/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=(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, …,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 frequency estimates: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𝐸𝑟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 smtClean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with all but the k-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largest entries replaced by 0.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154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0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b="0" i="1" dirty="0" smtClean="0">
                    <a:latin typeface="Cambria Math"/>
                  </a:rPr>
                  <a:t/>
                </a:r>
                <a:br>
                  <a:rPr lang="en-US" b="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1+3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𝐸𝑟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3340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be indices corresponding to largest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⊆[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denote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the vector formed by zeroing out all entries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except for those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 smtClean="0"/>
                  <a:t>+ 2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 smtClean="0"/>
                  <a:t>+ 2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sub>
                                    <m:sup/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b="0" dirty="0" smtClean="0"/>
                        <m:t>+ 2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dirty="0" smtClean="0"/>
                        <m:t> 2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𝐸𝑟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m:rPr>
                        <m:nor/>
                      </m:rPr>
                      <a:rPr lang="en-US" b="0" dirty="0" smtClean="0"/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𝐸𝑟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1+3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𝐸𝑟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334000"/>
              </a:xfrm>
              <a:blipFill rotWithShape="1">
                <a:blip r:embed="rId3"/>
                <a:stretch>
                  <a:fillRect l="-815" t="-1714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85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Today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Count-Min (continued), Count Sketch</a:t>
                </a:r>
              </a:p>
              <a:p>
                <a:r>
                  <a:rPr lang="en-US" dirty="0" smtClean="0"/>
                  <a:t>Sampling methods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-sampling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-sampling</a:t>
                </a:r>
              </a:p>
              <a:p>
                <a:r>
                  <a:rPr lang="en-US" dirty="0" smtClean="0"/>
                  <a:t>Sparse recovery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-sparse recovery</a:t>
                </a:r>
              </a:p>
              <a:p>
                <a:r>
                  <a:rPr lang="en-US" dirty="0" smtClean="0"/>
                  <a:t>Graph sketching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02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Recap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638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elements 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={</m:t>
                    </m:r>
                    <m:r>
                      <a:rPr lang="en-US" i="1" dirty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, …, </m:t>
                    </m:r>
                    <m:r>
                      <a:rPr lang="en-US" b="1" i="1" dirty="0">
                        <a:latin typeface="Cambria Math"/>
                      </a:rPr>
                      <m:t>𝒏</m:t>
                    </m:r>
                    <m:r>
                      <a:rPr lang="en-US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, e.g</a:t>
                </a:r>
                <a:r>
                  <a:rPr lang="en-US" dirty="0" smtClean="0"/>
                  <a:t>.</a:t>
                </a: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=〈</m:t>
                      </m:r>
                      <m:r>
                        <a:rPr lang="en-US" i="1">
                          <a:latin typeface="Cambria Math"/>
                        </a:rPr>
                        <m:t>5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8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4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3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5</m:t>
                      </m:r>
                      <m:r>
                        <a:rPr lang="en-US" i="1">
                          <a:latin typeface="Cambria Math"/>
                        </a:rPr>
                        <m:t>, …, </m:t>
                      </m:r>
                      <m:r>
                        <a:rPr lang="en-US" i="1">
                          <a:latin typeface="Cambria Math"/>
                        </a:rPr>
                        <m:t>10</m:t>
                      </m:r>
                      <m:r>
                        <a:rPr lang="en-US" i="1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frequency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in the stream = # of occurrences of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=〈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〉</m:t>
                    </m:r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638800"/>
              </a:xfrm>
              <a:blipFill rotWithShape="1">
                <a:blip r:embed="rId2"/>
                <a:stretch>
                  <a:fillRect t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97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→[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-wise independent hash functions</a:t>
                </a:r>
              </a:p>
              <a:p>
                <a:r>
                  <a:rPr lang="en-US" dirty="0" smtClean="0"/>
                  <a:t>Maintain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 counters with values: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=#</m:t>
                    </m:r>
                  </m:oMath>
                </a14:m>
                <a:r>
                  <a:rPr lang="en-US" dirty="0" smtClean="0"/>
                  <a:t>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in the stream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and 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 then: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11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Moe about Count-Min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Authors: Graham </a:t>
            </a:r>
            <a:r>
              <a:rPr lang="en-US" dirty="0" err="1" smtClean="0"/>
              <a:t>Cormode</a:t>
            </a:r>
            <a:r>
              <a:rPr lang="en-US" dirty="0" smtClean="0"/>
              <a:t>, S. </a:t>
            </a:r>
            <a:r>
              <a:rPr lang="en-US" dirty="0" err="1" smtClean="0"/>
              <a:t>Muthukrishnan</a:t>
            </a:r>
            <a:r>
              <a:rPr lang="en-US" dirty="0" smtClean="0"/>
              <a:t> [LATIN’04]</a:t>
            </a:r>
          </a:p>
          <a:p>
            <a:r>
              <a:rPr lang="en-US" dirty="0" smtClean="0"/>
              <a:t>Count-Min is linear:</a:t>
            </a:r>
          </a:p>
          <a:p>
            <a:pPr marL="0" indent="0" algn="ctr">
              <a:buNone/>
            </a:pPr>
            <a:r>
              <a:rPr lang="en-US" dirty="0" smtClean="0"/>
              <a:t>Count-Min(S1 + S2) = Count-Min(S1) + Count-Min(S2) </a:t>
            </a:r>
          </a:p>
          <a:p>
            <a:endParaRPr lang="en-US" dirty="0" smtClean="0"/>
          </a:p>
          <a:p>
            <a:r>
              <a:rPr lang="en-US" dirty="0" smtClean="0"/>
              <a:t>Deterministic version: CR-</a:t>
            </a:r>
            <a:r>
              <a:rPr lang="en-US" dirty="0" err="1"/>
              <a:t>P</a:t>
            </a:r>
            <a:r>
              <a:rPr lang="en-US" dirty="0" err="1" smtClean="0"/>
              <a:t>recis</a:t>
            </a:r>
            <a:endParaRPr lang="en-US" dirty="0" smtClean="0"/>
          </a:p>
          <a:p>
            <a:r>
              <a:rPr lang="en-US" dirty="0" smtClean="0"/>
              <a:t>Count-Min vs. Bloom filters</a:t>
            </a:r>
          </a:p>
          <a:p>
            <a:pPr lvl="1"/>
            <a:r>
              <a:rPr lang="en-US" dirty="0" smtClean="0"/>
              <a:t>Allows to approximate values, not just 0/1 (set membership)</a:t>
            </a:r>
          </a:p>
          <a:p>
            <a:pPr lvl="1"/>
            <a:r>
              <a:rPr lang="en-US" dirty="0" smtClean="0"/>
              <a:t>Doesn’t require mutual independence (only 2-wise)</a:t>
            </a:r>
          </a:p>
          <a:p>
            <a:r>
              <a:rPr lang="en-US" dirty="0" smtClean="0"/>
              <a:t>FAQ and Applications: </a:t>
            </a:r>
          </a:p>
          <a:p>
            <a:pPr lvl="1"/>
            <a:r>
              <a:rPr lang="en-US" dirty="0" smtClean="0">
                <a:hlinkClick r:id="rId2"/>
              </a:rPr>
              <a:t>https://sites.google.com/site/countminsketch/home/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https://sites.google.com/site/countminsketch/home/faq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0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Fully Dynamic Streams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updates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t</a:t>
                </a:r>
                <a:r>
                  <a:rPr lang="en-US" dirty="0" smtClean="0"/>
                  <a:t>hat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Example</a:t>
                </a:r>
                <a:r>
                  <a:rPr lang="en-US" dirty="0" smtClean="0"/>
                  <a:t>: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4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〈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(</m:t>
                      </m:r>
                      <m:r>
                        <a:rPr lang="en-US" b="0" i="1" smtClean="0">
                          <a:latin typeface="Cambria Math"/>
                        </a:rPr>
                        <m:t>4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)〉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=(</m:t>
                      </m:r>
                      <m:r>
                        <a:rPr lang="en-US" b="0" i="1" smtClean="0">
                          <a:latin typeface="Cambria Math"/>
                        </a:rPr>
                        <m:t>4</m:t>
                      </m:r>
                      <m:r>
                        <a:rPr lang="en-US" b="0" i="1" smtClean="0">
                          <a:latin typeface="Cambria Math"/>
                        </a:rPr>
                        <m:t>, 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5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b="0" dirty="0" smtClean="0">
                    <a:latin typeface="Cambria Math"/>
                  </a:rPr>
                  <a:t>Count Sketch: Count-Min with </a:t>
                </a:r>
                <a:r>
                  <a:rPr lang="en-US" b="1" dirty="0" smtClean="0">
                    <a:latin typeface="Cambria Math"/>
                  </a:rPr>
                  <a:t>random signs</a:t>
                </a:r>
                <a:r>
                  <a:rPr lang="en-US" b="0" dirty="0" smtClean="0">
                    <a:latin typeface="Cambria Math"/>
                  </a:rPr>
                  <a:t> and </a:t>
                </a:r>
                <a:r>
                  <a:rPr lang="en-US" b="1" dirty="0" smtClean="0">
                    <a:latin typeface="Cambria Math"/>
                  </a:rPr>
                  <a:t>median</a:t>
                </a:r>
                <a:r>
                  <a:rPr lang="en-US" b="0" dirty="0" smtClean="0">
                    <a:latin typeface="Cambria Math"/>
                  </a:rPr>
                  <a:t> instead of min:</a:t>
                </a:r>
                <a:r>
                  <a:rPr lang="en-US" b="0" i="1" dirty="0" smtClean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  <a:blipFill rotWithShape="1">
                <a:blip r:embed="rId2"/>
                <a:stretch>
                  <a:fillRect l="-1544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9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 Sketch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In addition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→[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use random signs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−1,1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Estimate: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𝑚𝑒𝑑𝑖𝑎𝑛</m:t>
                      </m:r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b="0" dirty="0" smtClean="0">
                    <a:latin typeface="Cambria Math"/>
                  </a:rPr>
                  <a:t>Parameters: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≥1 −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40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updates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t</a:t>
                </a:r>
                <a:r>
                  <a:rPr lang="en-US" dirty="0" smtClean="0"/>
                  <a:t>hat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</a:t>
                </a:r>
                <a:r>
                  <a:rPr lang="en-US" dirty="0" smtClean="0"/>
                  <a:t>: Return random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∈[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𝐼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±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</m:e>
                    </m:d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sup>
                        </m:sSubSup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 smtClean="0"/>
                  <a:t>   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±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  <a:blipFill rotWithShape="1">
                <a:blip r:embed="rId3"/>
                <a:stretch>
                  <a:fillRect l="-1571" t="-1455" r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2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4057</Words>
  <Application>Microsoft Office PowerPoint</Application>
  <PresentationFormat>On-screen Show (4:3)</PresentationFormat>
  <Paragraphs>206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Sublinear Algorihms for Big Data</vt:lpstr>
      <vt:lpstr>SOFSEM 2015</vt:lpstr>
      <vt:lpstr>Today</vt:lpstr>
      <vt:lpstr>Recap</vt:lpstr>
      <vt:lpstr>Count-Min</vt:lpstr>
      <vt:lpstr>Moe about Count-Min </vt:lpstr>
      <vt:lpstr>Fully Dynamic Streams</vt:lpstr>
      <vt:lpstr>Count Sketch</vt:lpstr>
      <vt:lpstr>ℓ_p-Sampling</vt:lpstr>
      <vt:lpstr>Application: Social Networks</vt:lpstr>
      <vt:lpstr>Optimal F_k estimation</vt:lpstr>
      <vt:lpstr>Optimal F_k estimation</vt:lpstr>
      <vt:lpstr>ℓ_2-Sampling: Basic Overview</vt:lpstr>
      <vt:lpstr>ℓ_2-Sampling: Part 1</vt:lpstr>
      <vt:lpstr>Proof of Lemma</vt:lpstr>
      <vt:lpstr>ℓ_2-Sampling: Part 2</vt:lpstr>
      <vt:lpstr>Proof of Lemma</vt:lpstr>
      <vt:lpstr>Proof of Lemma</vt:lpstr>
      <vt:lpstr>ℓ_0-sampling</vt:lpstr>
      <vt:lpstr>Proof of Lemma</vt:lpstr>
      <vt:lpstr>Sparse Recovery</vt:lpstr>
      <vt:lpstr>Count-Min Revisited</vt:lpstr>
      <vt:lpstr>Sparse Recover Algorithm</vt:lpstr>
      <vt:lpstr> |(|g ̃-f|)|_1≤(1+3 ϵ)Err^k (f)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Sublinear Algorihms for Big Data</dc:title>
  <dc:creator>grigory</dc:creator>
  <cp:lastModifiedBy>grigory</cp:lastModifiedBy>
  <cp:revision>27</cp:revision>
  <dcterms:created xsi:type="dcterms:W3CDTF">2014-07-30T09:56:06Z</dcterms:created>
  <dcterms:modified xsi:type="dcterms:W3CDTF">2014-07-30T15:52:29Z</dcterms:modified>
</cp:coreProperties>
</file>