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2" r:id="rId4"/>
    <p:sldId id="260" r:id="rId5"/>
    <p:sldId id="261" r:id="rId6"/>
    <p:sldId id="263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88188" autoAdjust="0"/>
  </p:normalViewPr>
  <p:slideViewPr>
    <p:cSldViewPr>
      <p:cViewPr varScale="1">
        <p:scale>
          <a:sx n="71" d="100"/>
          <a:sy n="71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9A08C-E3E5-4571-8659-14E641B522E4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7AD8F-89EA-49C2-AF71-762DD75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7AD8F-89EA-49C2-AF71-762DD75618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7AD8F-89EA-49C2-AF71-762DD75618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HIKIP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7AD8F-89EA-49C2-AF71-762DD75618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1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1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57F7-494B-47EA-8D2E-04D96E58FDA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D610-323A-4B1C-BAF6-308A60E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26" Type="http://schemas.openxmlformats.org/officeDocument/2006/relationships/image" Target="../media/image28.png"/><Relationship Id="rId3" Type="http://schemas.openxmlformats.org/officeDocument/2006/relationships/image" Target="../media/image7.png"/><Relationship Id="rId25" Type="http://schemas.openxmlformats.org/officeDocument/2006/relationships/image" Target="../media/image27.png"/><Relationship Id="rId2" Type="http://schemas.openxmlformats.org/officeDocument/2006/relationships/image" Target="../media/image6.png"/><Relationship Id="rId20" Type="http://schemas.openxmlformats.org/officeDocument/2006/relationships/image" Target="../media/image22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0.png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10" Type="http://schemas.openxmlformats.org/officeDocument/2006/relationships/image" Target="../media/image60.png"/><Relationship Id="rId9" Type="http://schemas.openxmlformats.org/officeDocument/2006/relationships/image" Target="../media/image510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Fast Fourier </a:t>
            </a:r>
            <a:r>
              <a:rPr lang="en-US" b="1" dirty="0" err="1" smtClean="0">
                <a:solidFill>
                  <a:srgbClr val="0070C0"/>
                </a:solidFill>
              </a:rPr>
              <a:t>Sparsity</a:t>
            </a:r>
            <a:r>
              <a:rPr lang="en-US" b="1" dirty="0" smtClean="0">
                <a:solidFill>
                  <a:srgbClr val="0070C0"/>
                </a:solidFill>
              </a:rPr>
              <a:t> Testing over the Boolean Hypercube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92354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638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Joint with Andrew Arnold (Waterloo), </a:t>
            </a:r>
            <a:r>
              <a:rPr lang="en-US" sz="2400" dirty="0" err="1" smtClean="0"/>
              <a:t>Arturs</a:t>
            </a:r>
            <a:r>
              <a:rPr lang="en-US" sz="2400" dirty="0" smtClean="0"/>
              <a:t> </a:t>
            </a:r>
            <a:r>
              <a:rPr lang="en-US" sz="2400" dirty="0" err="1" smtClean="0"/>
              <a:t>Backurs</a:t>
            </a:r>
            <a:r>
              <a:rPr lang="en-US" sz="2400" dirty="0" smtClean="0"/>
              <a:t> (MIT), Eric </a:t>
            </a:r>
            <a:r>
              <a:rPr lang="en-US" sz="2400" dirty="0" err="1" smtClean="0"/>
              <a:t>Blais</a:t>
            </a:r>
            <a:r>
              <a:rPr lang="en-US" sz="2400" dirty="0" smtClean="0"/>
              <a:t> (Waterloo) and Krzysztof </a:t>
            </a:r>
            <a:r>
              <a:rPr lang="en-US" sz="2400" dirty="0" err="1" smtClean="0"/>
              <a:t>Onak</a:t>
            </a:r>
            <a:r>
              <a:rPr lang="en-US" sz="2400" dirty="0" smtClean="0"/>
              <a:t> (IBM).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495800"/>
            <a:ext cx="1981200" cy="6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Testing k-</a:t>
            </a:r>
            <a:r>
              <a:rPr lang="en-US" dirty="0" err="1" smtClean="0">
                <a:solidFill>
                  <a:srgbClr val="0070C0"/>
                </a:solidFill>
              </a:rPr>
              <a:t>sparsity</a:t>
            </a:r>
            <a:r>
              <a:rPr lang="en-US" dirty="0" smtClean="0">
                <a:solidFill>
                  <a:srgbClr val="0070C0"/>
                </a:solidFill>
              </a:rPr>
              <a:t> [GOSSW’11]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85900"/>
            <a:ext cx="1439147" cy="1447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886" y="142497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#</a:t>
            </a:r>
            <a:endParaRPr lang="en-US" sz="9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1655802"/>
                <a:ext cx="51816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dirty="0" smtClean="0">
                          <a:latin typeface="Cambria Math"/>
                        </a:rPr>
                        <m:t> = </m:t>
                      </m:r>
                      <m:r>
                        <a:rPr lang="en-US" sz="660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660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6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6600" i="1" dirty="0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660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6600" b="0" i="1" dirty="0" smtClean="0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55802"/>
                <a:ext cx="5181600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886" y="3016401"/>
                <a:ext cx="8599714" cy="376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b="1" dirty="0" smtClean="0"/>
                  <a:t>Fact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𝜹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 random samples from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 smtClean="0"/>
                  <a:t>suffice 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b="1" dirty="0"/>
                  <a:t> </a:t>
                </a:r>
                <a:r>
                  <a:rPr lang="en-US" sz="3200" dirty="0" smtClean="0"/>
                  <a:t>up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±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with </a:t>
                </a:r>
                <a:r>
                  <a:rPr lang="en-US" sz="3200" dirty="0"/>
                  <a:t>prob.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≥1−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</m:oMath>
                </a14:m>
                <a:endParaRPr lang="en-US" sz="3200" b="1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b="1" dirty="0" smtClean="0"/>
                  <a:t>Algorithm: </a:t>
                </a:r>
                <a:r>
                  <a:rPr lang="en-US" sz="3200" dirty="0" smtClean="0"/>
                  <a:t>Estimate all projections up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±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1 – 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32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b="1" dirty="0" smtClean="0"/>
                  <a:t>Complexity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3200" i="1">
                                <a:latin typeface="Cambria Math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 smtClean="0"/>
                  <a:t>, only non-tolerant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3016401"/>
                <a:ext cx="8599714" cy="3769173"/>
              </a:xfrm>
              <a:prstGeom prst="rect">
                <a:avLst/>
              </a:prstGeom>
              <a:blipFill rotWithShape="1">
                <a:blip r:embed="rId4"/>
                <a:stretch>
                  <a:fillRect l="-1559"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81" y="1340855"/>
            <a:ext cx="1802692" cy="181353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943381" y="1282588"/>
            <a:ext cx="405275" cy="4365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329407" y="1515027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02572" y="1277961"/>
            <a:ext cx="409571" cy="441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07357" y="1494230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35157" y="1197603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45" y="1424970"/>
            <a:ext cx="1768676" cy="17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9718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Take # </a:t>
                </a:r>
                <a:r>
                  <a:rPr lang="en-US" dirty="0" err="1" smtClean="0"/>
                  <a:t>cosets</a:t>
                </a:r>
                <a:r>
                  <a:rPr lang="en-US" dirty="0" smtClean="0"/>
                  <a:t>  </a:t>
                </a:r>
                <a:r>
                  <a:rPr lang="en-US" b="1" dirty="0" smtClean="0"/>
                  <a:t>B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dirty="0" smtClean="0"/>
                  <a:t> be a random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a </a:t>
                </a:r>
                <a:r>
                  <a:rPr lang="en-US" dirty="0" err="1" smtClean="0"/>
                  <a:t>coset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median(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dirty="0" smtClean="0"/>
                  <a:t>),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1" i="1" smtClean="0">
                            <a:latin typeface="Cambria Math"/>
                          </a:rPr>
                          <m:t>log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lim>
                    </m:limLow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𝒃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971800"/>
              </a:xfrm>
              <a:blipFill rotWithShape="1">
                <a:blip r:embed="rId2"/>
                <a:stretch>
                  <a:fillRect l="-1329" r="-2511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4876800"/>
                <a:ext cx="8229600" cy="187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000" b="1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8</m:t>
                                </m:r>
                              </m:sup>
                            </m:sSup>
                          </m:den>
                        </m:f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000" b="0" i="1" smtClean="0">
                            <a:latin typeface="Cambria Math"/>
                          </a:rPr>
                          <m:t>log</m:t>
                        </m:r>
                        <m:f>
                          <m:fPr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den>
                        </m:f>
                      </m:e>
                    </m:d>
                  </m:oMath>
                </a14:m>
                <a:endParaRPr lang="en-US" sz="3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000" b="1" dirty="0" smtClean="0"/>
                  <a:t>Fact:</a:t>
                </a:r>
                <a:r>
                  <a:rPr lang="en-US" sz="3000" dirty="0" smtClean="0"/>
                  <a:t> The </a:t>
                </a:r>
                <a:r>
                  <a:rPr lang="en-US" sz="3000" dirty="0" smtClean="0"/>
                  <a:t>“median estimators” suffice to estimate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000" dirty="0" smtClean="0"/>
                  <a:t> up to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±</m:t>
                    </m:r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3000" dirty="0" smtClean="0"/>
                  <a:t> </a:t>
                </a:r>
                <a:endParaRPr lang="en-US" sz="3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76800"/>
                <a:ext cx="8229600" cy="1872436"/>
              </a:xfrm>
              <a:prstGeom prst="rect">
                <a:avLst/>
              </a:prstGeom>
              <a:blipFill rotWithShape="1">
                <a:blip r:embed="rId3"/>
                <a:stretch>
                  <a:fillRect l="-1481" r="-1185" b="-5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7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Analysis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35" y="4742333"/>
            <a:ext cx="8229600" cy="1782763"/>
          </a:xfrm>
        </p:spPr>
        <p:txBody>
          <a:bodyPr/>
          <a:lstStyle/>
          <a:p>
            <a:r>
              <a:rPr lang="en-US" dirty="0" smtClean="0"/>
              <a:t>Two main challenges</a:t>
            </a:r>
          </a:p>
          <a:p>
            <a:pPr lvl="1"/>
            <a:r>
              <a:rPr lang="en-US" dirty="0" smtClean="0"/>
              <a:t>Top-k coefficients may collide</a:t>
            </a:r>
          </a:p>
          <a:p>
            <a:pPr lvl="1"/>
            <a:r>
              <a:rPr lang="en-US" dirty="0" smtClean="0"/>
              <a:t>Noise from non top-k coefficients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08" y="4800600"/>
            <a:ext cx="1802692" cy="181353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243553" y="4742333"/>
            <a:ext cx="405275" cy="4365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29579" y="4974772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02744" y="4737706"/>
            <a:ext cx="409571" cy="441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07529" y="4953975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457200" y="1600201"/>
                <a:ext cx="8229600" cy="2971800"/>
              </a:xfrm>
              <a:prstGeom prst="rect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Take # </a:t>
                </a:r>
                <a:r>
                  <a:rPr lang="en-US" dirty="0" err="1" smtClean="0"/>
                  <a:t>cosets</a:t>
                </a:r>
                <a:r>
                  <a:rPr lang="en-US" dirty="0" smtClean="0"/>
                  <a:t> 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/>
                                  </a:rPr>
                                  <m:t>8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dirty="0" smtClean="0"/>
                  <a:t> be a random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a </a:t>
                </a:r>
                <a:r>
                  <a:rPr lang="en-US" dirty="0" err="1" smtClean="0"/>
                  <a:t>coset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median(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dirty="0" smtClean="0"/>
                  <a:t>), where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1" i="1" smtClean="0">
                            <a:latin typeface="Cambria Math"/>
                          </a:rPr>
                          <m:t>log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i="1" smtClean="0">
                            <a:latin typeface="Cambria Math"/>
                          </a:rPr>
                          <m:t>𝑆</m:t>
                        </m:r>
                        <m:r>
                          <a:rPr lang="en-US" i="1" smtClean="0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r>
                          <a:rPr lang="en-US" i="1" smtClean="0">
                            <a:latin typeface="Cambria Math"/>
                          </a:rPr>
                          <m:t>𝑘</m:t>
                        </m:r>
                      </m:lim>
                    </m:limLow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smtClean="0">
                            <a:latin typeface="Cambria Math"/>
                          </a:rPr>
                          <m:t>𝑏</m:t>
                        </m:r>
                        <m:r>
                          <a:rPr lang="en-US" i="1" smtClean="0">
                            <a:latin typeface="Cambria Math"/>
                          </a:rPr>
                          <m:t>∈</m:t>
                        </m:r>
                        <m:r>
                          <a:rPr lang="en-US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𝒃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1"/>
                <a:ext cx="8229600" cy="2971800"/>
              </a:xfrm>
              <a:prstGeom prst="rect">
                <a:avLst/>
              </a:prstGeom>
              <a:blipFill rotWithShape="1">
                <a:blip r:embed="rId3"/>
                <a:stretch>
                  <a:fillRect l="-1329" r="-2511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864059" y="4648542"/>
            <a:ext cx="1817861" cy="2142359"/>
            <a:chOff x="6805033" y="4386815"/>
            <a:chExt cx="2045105" cy="22273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5033" y="4556730"/>
              <a:ext cx="2045105" cy="2057401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7065190" y="463157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77027" y="468085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314029" y="449035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549769" y="457731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845011" y="454329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785386" y="474646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123936" y="468085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8072904" y="438681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4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  <p:bldP spid="11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uiExpand="1" animBg="1"/>
      <p:bldP spid="14" grpId="1" uiExpand="1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Analysis: Large coefficients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653" y="1978255"/>
                <a:ext cx="8799347" cy="4525963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en-US" b="1" dirty="0" smtClean="0"/>
                  <a:t>Lemma</a:t>
                </a:r>
                <a:r>
                  <a:rPr lang="en-US" b="1" dirty="0"/>
                  <a:t>: </a:t>
                </a:r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𝜁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If all </a:t>
                </a:r>
                <a:r>
                  <a:rPr lang="en-US" dirty="0" smtClean="0"/>
                  <a:t>coefficients </a:t>
                </a:r>
                <a:r>
                  <a:rPr lang="en-US" dirty="0"/>
                  <a:t>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then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buckets the weight </a:t>
                </a:r>
                <a:r>
                  <a:rPr lang="en-US" dirty="0" smtClean="0"/>
                  <a:t>in buckets with collisions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𝜁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Proof:</a:t>
                </a:r>
              </a:p>
              <a:p>
                <a:r>
                  <a:rPr lang="en-US" dirty="0" smtClean="0"/>
                  <a:t>#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≤1/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[coefficient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collides]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By Markov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the colliding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653" y="1978255"/>
                <a:ext cx="8799347" cy="4525963"/>
              </a:xfrm>
              <a:blipFill rotWithShape="1">
                <a:blip r:embed="rId2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08" y="179012"/>
            <a:ext cx="1802692" cy="181353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700753" y="120745"/>
            <a:ext cx="405275" cy="4365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86779" y="353184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59944" y="116118"/>
            <a:ext cx="409571" cy="4412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64729" y="332387"/>
            <a:ext cx="311750" cy="335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0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Analysis: </a:t>
            </a:r>
            <a:r>
              <a:rPr lang="en-US" dirty="0" smtClean="0">
                <a:solidFill>
                  <a:srgbClr val="0070C0"/>
                </a:solidFill>
              </a:rPr>
              <a:t>Small coefficients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9419" y="58287"/>
            <a:ext cx="1817861" cy="2133600"/>
            <a:chOff x="6805033" y="4386815"/>
            <a:chExt cx="2045105" cy="22182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5033" y="4547624"/>
              <a:ext cx="2045105" cy="205740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7065190" y="4631577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77027" y="468085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314029" y="449035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49769" y="457731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845011" y="454329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85386" y="4746463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123936" y="468085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072904" y="438681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023" y="16764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:r>
                  <a:rPr lang="en-US" b="1" dirty="0" smtClean="0"/>
                  <a:t>Lemma</a:t>
                </a:r>
                <a:r>
                  <a:rPr lang="en-US" b="1" dirty="0"/>
                  <a:t>: </a:t>
                </a:r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𝜁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If all </a:t>
                </a:r>
                <a:r>
                  <a:rPr lang="en-US" dirty="0" smtClean="0"/>
                  <a:t>coefficients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 then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buckets the weight in any subset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pPr marL="457200" lvl="1" indent="-457200"/>
                <a:r>
                  <a:rPr lang="en-US" dirty="0" smtClean="0"/>
                  <a:t>“Light buckets” with weight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 contribute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𝜁</m:t>
                    </m:r>
                    <m:r>
                      <a:rPr lang="en-US" b="0" i="1" smtClean="0">
                        <a:latin typeface="Cambria Math"/>
                      </a:rPr>
                      <m:t>/4</m:t>
                    </m:r>
                  </m:oMath>
                </a14:m>
                <a:endParaRPr lang="en-US" dirty="0" smtClean="0"/>
              </a:p>
              <a:p>
                <a:pPr marL="457200" lvl="1" indent="-457200"/>
                <a:r>
                  <a:rPr lang="en-US" dirty="0" smtClean="0"/>
                  <a:t>“Heavy buckets” contribute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∈[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′]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: </a:t>
                </a:r>
              </a:p>
              <a:p>
                <a:pPr marL="857250" lvl="2" indent="-457200"/>
                <a:r>
                  <a:rPr lang="en-US" dirty="0" smtClean="0"/>
                  <a:t>Weighted # collisions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pPr marL="857250" lvl="2" indent="-4572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den>
                        </m:f>
                      </m:e>
                    </m:nary>
                  </m:oMath>
                </a14:m>
                <a:endParaRPr lang="en-US" b="0" dirty="0" smtClean="0"/>
              </a:p>
              <a:p>
                <a:pPr marL="857250" lvl="2" indent="-457200"/>
                <a:r>
                  <a:rPr lang="en-US" b="0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 smtClean="0"/>
                  <a:t> in a “heavy bucket”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contributes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𝑊</m:t>
                    </m:r>
                  </m:oMath>
                </a14:m>
                <a:endParaRPr lang="en-US" b="0" dirty="0" smtClean="0"/>
              </a:p>
              <a:p>
                <a:pPr marL="857250" lvl="2" indent="-457200"/>
                <a:r>
                  <a:rPr lang="en-US" b="0" dirty="0" smtClean="0"/>
                  <a:t>Overall: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den>
                        </m:f>
                      </m:e>
                    </m:rad>
                  </m:oMath>
                </a14:m>
                <a:endParaRPr lang="en-US" b="0" dirty="0" smtClean="0"/>
              </a:p>
              <a:p>
                <a:pPr marL="857250" lvl="2" indent="-457200"/>
                <a:endParaRPr lang="en-US" b="0" dirty="0" smtClean="0"/>
              </a:p>
              <a:p>
                <a:pPr marL="857250" lvl="2" indent="-457200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23" y="1676400"/>
                <a:ext cx="8229600" cy="5486400"/>
              </a:xfrm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1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Analysis: </a:t>
            </a:r>
            <a:r>
              <a:rPr lang="en-US" dirty="0" smtClean="0">
                <a:solidFill>
                  <a:srgbClr val="0070C0"/>
                </a:solidFill>
              </a:rPr>
              <a:t>Putting it together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Lemma: </a:t>
                </a:r>
                <a:r>
                  <a:rPr lang="en-US" dirty="0" smtClean="0"/>
                  <a:t>If the previous two lemmas hold then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-error of the algorithm is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e>
                    </m:rad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𝜁</m:t>
                        </m:r>
                      </m:e>
                    </m:rad>
                  </m:oMath>
                </a14:m>
                <a:r>
                  <a:rPr lang="en-US" b="0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𝜁</m:t>
                    </m:r>
                  </m:oMath>
                </a14:m>
                <a:r>
                  <a:rPr lang="en-US" b="0" dirty="0" smtClean="0"/>
                  <a:t> because of error in singleton heavy coefficients</a:t>
                </a:r>
              </a:p>
              <a:p>
                <a:r>
                  <a:rPr lang="en-US" dirty="0" smtClean="0"/>
                  <a:t>Crude bound because of pairwise independence + Cauchy-Schwarz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b="1" dirty="0" smtClean="0"/>
                  <a:t>B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704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Other results + Open </a:t>
            </a:r>
            <a:r>
              <a:rPr lang="en-US" dirty="0" smtClean="0">
                <a:solidFill>
                  <a:srgbClr val="0070C0"/>
                </a:solidFill>
              </a:rPr>
              <a:t>Problems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 smtClean="0"/>
                  <a:t>Our result: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non-tolerant test</a:t>
                </a:r>
              </a:p>
              <a:p>
                <a:pPr lvl="1"/>
                <a:r>
                  <a:rPr lang="en-US" dirty="0" smtClean="0"/>
                  <a:t>Using BLR-test to check linearity of projections</a:t>
                </a:r>
              </a:p>
              <a:p>
                <a:r>
                  <a:rPr lang="en-US" dirty="0" smtClean="0"/>
                  <a:t>Lower bound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[GOSSW’11]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Extensions to other domains </a:t>
                </a:r>
              </a:p>
              <a:p>
                <a:pPr lvl="1"/>
                <a:r>
                  <a:rPr lang="en-US" dirty="0" smtClean="0"/>
                  <a:t>Sparse FFT on the line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Hassanieh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Indyk,Katabi,Price’12]</a:t>
                </a:r>
              </a:p>
              <a:p>
                <a:pPr lvl="1"/>
                <a:r>
                  <a:rPr lang="en-US" dirty="0"/>
                  <a:t>Sparse FFT </a:t>
                </a:r>
                <a:r>
                  <a:rPr lang="en-US" dirty="0" smtClean="0"/>
                  <a:t>in d dimensions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Indyk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Kapralov’14]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Other </a:t>
                </a:r>
                <a:r>
                  <a:rPr lang="en-US" dirty="0" smtClean="0"/>
                  <a:t>properties that can be tested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Monotonicity, </a:t>
                </a:r>
                <a:r>
                  <a:rPr lang="en-US" dirty="0" err="1" smtClean="0"/>
                  <a:t>Lipschitzness</a:t>
                </a:r>
                <a:r>
                  <a:rPr lang="en-US" dirty="0" smtClean="0"/>
                  <a:t>, convexity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[Berman,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Raskhodnikova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Y. ‘14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81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763000" cy="53340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Notation switch: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</a:rPr>
                      <m:t>→1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Functions </a:t>
                </a:r>
                <a:r>
                  <a:rPr lang="en-US" dirty="0"/>
                  <a:t>as vectors form a vector space: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</a:rPr>
                        <m:t>ℝ</m:t>
                      </m:r>
                      <m:r>
                        <a:rPr lang="en-US" i="1">
                          <a:latin typeface="Cambria Math"/>
                        </a:rPr>
                        <m:t>⇔</m:t>
                      </m:r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Inner product on functions = “correlation”: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763000" cy="5334000"/>
              </a:xfrm>
              <a:blipFill rotWithShape="1">
                <a:blip r:embed="rId2"/>
                <a:stretch>
                  <a:fillRect l="-97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0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⊆[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let </a:t>
                </a:r>
                <a:r>
                  <a:rPr lang="en-US" b="1" dirty="0" smtClean="0"/>
                  <a:t>character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Fact</a:t>
                </a:r>
                <a:r>
                  <a:rPr lang="en-US" dirty="0" smtClean="0"/>
                  <a:t>: </a:t>
                </a:r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can be </a:t>
                </a:r>
                <a:r>
                  <a:rPr lang="en-US" b="1" dirty="0"/>
                  <a:t>uniquely </a:t>
                </a:r>
                <a:r>
                  <a:rPr lang="en-US" dirty="0"/>
                  <a:t>represented as a </a:t>
                </a:r>
                <a:r>
                  <a:rPr lang="en-US" dirty="0" err="1"/>
                  <a:t>multilinear</a:t>
                </a:r>
                <a:r>
                  <a:rPr lang="en-US" dirty="0"/>
                  <a:t> polynomial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i="1">
                              <a:latin typeface="Cambria Math"/>
                            </a:rPr>
                            <m:t>⊆[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/>
                  <a:t> Fourier coefficient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=〈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〉</m:t>
                    </m:r>
                  </m:oMath>
                </a14:m>
                <a:endParaRPr lang="en-US" dirty="0" smtClean="0"/>
              </a:p>
              <a:p>
                <a:r>
                  <a:rPr lang="en-US" b="1" dirty="0"/>
                  <a:t>Parseval’s </a:t>
                </a:r>
                <a:r>
                  <a:rPr lang="en-US" b="1" dirty="0" err="1"/>
                  <a:t>Thm</a:t>
                </a:r>
                <a:r>
                  <a:rPr lang="en-US" b="1" dirty="0"/>
                  <a:t>: </a:t>
                </a: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i="1">
                              <a:latin typeface="Cambria Math"/>
                            </a:rPr>
                            <m:t>⊆[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143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2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PAC-style learning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PAC</a:t>
                </a:r>
                <a:r>
                  <a:rPr lang="en-US" dirty="0" smtClean="0"/>
                  <a:t>-learning under uniform distribution: for a class of functions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, given access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 find a hypothesis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)]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Query model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,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Fourier analysis helps because of </a:t>
                </a:r>
                <a:r>
                  <a:rPr lang="en-US" b="1" dirty="0" err="1" smtClean="0"/>
                  <a:t>sparsity</a:t>
                </a:r>
                <a:r>
                  <a:rPr lang="en-US" dirty="0" smtClean="0"/>
                  <a:t> in Fourier spectrum</a:t>
                </a:r>
              </a:p>
              <a:p>
                <a:pPr lvl="1"/>
                <a:r>
                  <a:rPr lang="en-US" dirty="0" smtClean="0"/>
                  <a:t>Low-degree concentration</a:t>
                </a:r>
              </a:p>
              <a:p>
                <a:pPr lvl="1"/>
                <a:r>
                  <a:rPr lang="en-US" dirty="0" smtClean="0"/>
                  <a:t>Concentration on a small number of Fourier coefficients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429" t="-1455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9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Fourier Analysis and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610600" cy="5410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 (Fourier Concentration): </a:t>
                </a:r>
                <a:r>
                  <a:rPr lang="en-US" dirty="0" smtClean="0"/>
                  <a:t>Fourier spectrum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-concentrated on a collection of subsets </a:t>
                </a:r>
                <a:r>
                  <a:rPr lang="en-US" b="1" dirty="0" smtClean="0">
                    <a:latin typeface="Cambria Math"/>
                    <a:ea typeface="Cambria Math"/>
                  </a:rPr>
                  <a:t>𝔽</a:t>
                </a:r>
                <a:r>
                  <a:rPr lang="en-US" dirty="0" smtClean="0">
                    <a:latin typeface="Cambria Math"/>
                    <a:ea typeface="Cambria Math"/>
                  </a:rPr>
                  <a:t> if: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Cambria Math"/>
                              <a:ea typeface="Cambria Math"/>
                            </a:rPr>
                            <m:t>𝔽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dirty="0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Sparse Fourier Transform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Goldreich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-Levin/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Kushilevitz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-Mansour]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 </a:t>
                </a:r>
                <a:r>
                  <a:rPr lang="en-US" dirty="0" smtClean="0"/>
                  <a:t>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which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-concentrated on </a:t>
                </a:r>
                <a:r>
                  <a:rPr lang="en-US" b="1" i="1" dirty="0" smtClean="0"/>
                  <a:t>M </a:t>
                </a:r>
                <a:r>
                  <a:rPr lang="en-US" dirty="0" smtClean="0"/>
                  <a:t>sets can be PAC-learned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 smtClean="0"/>
                      <m:t>M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 queries: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d</a:t>
                </a:r>
                <a:r>
                  <a:rPr lang="en-US" sz="2800" dirty="0" err="1" smtClean="0"/>
                  <a:t>ist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𝒉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610600" cy="5410200"/>
              </a:xfrm>
              <a:blipFill rotWithShape="1">
                <a:blip r:embed="rId3"/>
                <a:stretch>
                  <a:fillRect l="-1769" t="-2368" r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2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Testing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Sparsity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57200" y="6078351"/>
                <a:ext cx="8305800" cy="614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800" dirty="0" smtClean="0"/>
                  <a:t>-</a:t>
                </a:r>
                <a:r>
                  <a:rPr lang="en-US" sz="2800" b="1" dirty="0" smtClean="0"/>
                  <a:t>close : </a:t>
                </a:r>
                <a:r>
                  <a:rPr lang="en-US" sz="2800" dirty="0" smtClean="0"/>
                  <a:t>dist(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 smtClean="0"/>
                  <a:t>,k-sparse)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inf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/>
                              </a:rPr>
                              <m:t>𝒈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sparse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𝑑𝑖𝑠𝑡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𝒈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1" i="1" smtClean="0">
                        <a:latin typeface="Cambria Math"/>
                      </a:rPr>
                      <m:t>≤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78351"/>
                <a:ext cx="8305800" cy="614848"/>
              </a:xfrm>
              <a:prstGeom prst="rect">
                <a:avLst/>
              </a:prstGeom>
              <a:blipFill rotWithShape="1">
                <a:blip r:embed="rId3"/>
                <a:stretch>
                  <a:fillRect t="-8911"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127504" y="1554390"/>
            <a:ext cx="4538791" cy="4646110"/>
            <a:chOff x="4752975" y="1541495"/>
            <a:chExt cx="4538791" cy="464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602" y="3844420"/>
                  <a:ext cx="778991" cy="7078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4752975" y="1541495"/>
              <a:ext cx="4538791" cy="4646110"/>
              <a:chOff x="4752975" y="1541495"/>
              <a:chExt cx="4538791" cy="4646110"/>
            </a:xfrm>
          </p:grpSpPr>
          <p:sp>
            <p:nvSpPr>
              <p:cNvPr id="54" name="Oval 14"/>
              <p:cNvSpPr/>
              <p:nvPr/>
            </p:nvSpPr>
            <p:spPr>
              <a:xfrm>
                <a:off x="4818620" y="4092105"/>
                <a:ext cx="1371600" cy="396446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396446">
                    <a:moveTo>
                      <a:pt x="2609" y="0"/>
                    </a:moveTo>
                    <a:lnTo>
                      <a:pt x="1368991" y="0"/>
                    </a:lnTo>
                    <a:cubicBezTo>
                      <a:pt x="1371439" y="25266"/>
                      <a:pt x="1371600" y="50678"/>
                      <a:pt x="1371600" y="76200"/>
                    </a:cubicBezTo>
                    <a:lnTo>
                      <a:pt x="1360636" y="396446"/>
                    </a:lnTo>
                    <a:lnTo>
                      <a:pt x="10964" y="396446"/>
                    </a:lnTo>
                    <a:cubicBezTo>
                      <a:pt x="2935" y="292233"/>
                      <a:pt x="0" y="185226"/>
                      <a:pt x="0" y="7620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752975" y="1541495"/>
                <a:ext cx="4538791" cy="4646110"/>
                <a:chOff x="4752975" y="1541495"/>
                <a:chExt cx="4538791" cy="464611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4752975" y="1541495"/>
                  <a:ext cx="2228850" cy="4646110"/>
                  <a:chOff x="4752975" y="1541495"/>
                  <a:chExt cx="2228850" cy="4646110"/>
                </a:xfrm>
              </p:grpSpPr>
              <p:sp>
                <p:nvSpPr>
                  <p:cNvPr id="64" name="Rectangle 13"/>
                  <p:cNvSpPr/>
                  <p:nvPr/>
                </p:nvSpPr>
                <p:spPr>
                  <a:xfrm>
                    <a:off x="4818620" y="2050151"/>
                    <a:ext cx="1371600" cy="201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600" h="2019300">
                        <a:moveTo>
                          <a:pt x="685800" y="0"/>
                        </a:moveTo>
                        <a:cubicBezTo>
                          <a:pt x="1064557" y="0"/>
                          <a:pt x="1371600" y="904071"/>
                          <a:pt x="1371600" y="2019300"/>
                        </a:cubicBezTo>
                        <a:lnTo>
                          <a:pt x="0" y="2019300"/>
                        </a:lnTo>
                        <a:cubicBezTo>
                          <a:pt x="0" y="904071"/>
                          <a:pt x="307043" y="0"/>
                          <a:pt x="685800" y="0"/>
                        </a:cubicBezTo>
                        <a:close/>
                      </a:path>
                    </a:pathLst>
                  </a:cu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b="1" dirty="0">
                        <a:solidFill>
                          <a:schemeClr val="tx1"/>
                        </a:solidFill>
                      </a:rPr>
                      <a:t>k</a:t>
                    </a:r>
                    <a:r>
                      <a:rPr lang="en-US" sz="3200" b="1" dirty="0" smtClean="0">
                        <a:solidFill>
                          <a:schemeClr val="tx1"/>
                        </a:solidFill>
                      </a:rPr>
                      <a:t>-sparse</a:t>
                    </a:r>
                    <a:endParaRPr lang="en-US" sz="3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Oval 14"/>
                  <p:cNvSpPr/>
                  <p:nvPr/>
                </p:nvSpPr>
                <p:spPr>
                  <a:xfrm>
                    <a:off x="4829584" y="4488551"/>
                    <a:ext cx="1349672" cy="169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9672" h="1699054">
                        <a:moveTo>
                          <a:pt x="0" y="0"/>
                        </a:moveTo>
                        <a:lnTo>
                          <a:pt x="1349672" y="0"/>
                        </a:lnTo>
                        <a:cubicBezTo>
                          <a:pt x="1299917" y="963108"/>
                          <a:pt x="1016565" y="1699054"/>
                          <a:pt x="674836" y="1699054"/>
                        </a:cubicBezTo>
                        <a:cubicBezTo>
                          <a:pt x="333107" y="1699054"/>
                          <a:pt x="49755" y="96310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b="1" dirty="0" smtClean="0">
                        <a:solidFill>
                          <a:schemeClr val="tx1"/>
                        </a:solidFill>
                      </a:rPr>
                      <a:t>NO</a:t>
                    </a:r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752975" y="1541495"/>
                    <a:ext cx="22288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Property Tester</a:t>
                    </a:r>
                    <a:endParaRPr lang="en-US" sz="2400" b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4835923" y="3997940"/>
                        <a:ext cx="156294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oMath>
                        </a14:m>
                        <a:r>
                          <a:rPr lang="en-US" sz="2800" dirty="0" smtClean="0"/>
                          <a:t>-</a:t>
                        </a:r>
                        <a:r>
                          <a:rPr lang="en-US" sz="2800" b="1" dirty="0" smtClean="0"/>
                          <a:t>close</a:t>
                        </a:r>
                        <a:endParaRPr 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5923" y="3997940"/>
                        <a:ext cx="1562948" cy="523220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 t="-10465" b="-325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156602" y="2438400"/>
                  <a:ext cx="3135164" cy="3101971"/>
                  <a:chOff x="6156602" y="2438400"/>
                  <a:chExt cx="3135164" cy="3101971"/>
                </a:xfrm>
              </p:grpSpPr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6156602" y="2438400"/>
                    <a:ext cx="3135164" cy="3101971"/>
                    <a:chOff x="2057400" y="2511813"/>
                    <a:chExt cx="3135164" cy="3101971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59"/>
                        <p:cNvSpPr txBox="1"/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Accept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endParaRPr lang="en-US" sz="2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77964" y="2511813"/>
                          <a:ext cx="2514600" cy="995144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l="-3883" t="-4908" b="-55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TextBox 60"/>
                        <p:cNvSpPr txBox="1"/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Reject with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endParaRPr lang="en-US" sz="2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1989" y="4618640"/>
                          <a:ext cx="2514600" cy="995144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 l="-3632" t="-4908" b="-55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/>
                        <p:cNvSpPr txBox="1"/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2511813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TextBox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57400" y="4618640"/>
                          <a:ext cx="849164" cy="707886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731191" y="3967530"/>
                    <a:ext cx="16048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70C0"/>
                        </a:solidFill>
                      </a:rPr>
                      <a:t>Don’t care</a:t>
                    </a:r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69" name="Rectangle 68"/>
          <p:cNvSpPr/>
          <p:nvPr/>
        </p:nvSpPr>
        <p:spPr>
          <a:xfrm>
            <a:off x="9761923" y="6072885"/>
            <a:ext cx="1600200" cy="1224409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52974" y="1541495"/>
            <a:ext cx="4519780" cy="4723654"/>
            <a:chOff x="4752974" y="1541495"/>
            <a:chExt cx="4519780" cy="4723654"/>
          </a:xfrm>
        </p:grpSpPr>
        <p:sp>
          <p:nvSpPr>
            <p:cNvPr id="68" name="Oval 67"/>
            <p:cNvSpPr/>
            <p:nvPr/>
          </p:nvSpPr>
          <p:spPr>
            <a:xfrm>
              <a:off x="4785002" y="2071551"/>
              <a:ext cx="1371600" cy="40669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56602" y="4413754"/>
                  <a:ext cx="77899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latin typeface="Cambria Math"/>
                          </a:rPr>
                          <m:t>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602" y="4413754"/>
                  <a:ext cx="778991" cy="70788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4752974" y="1541495"/>
              <a:ext cx="385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Tolerant Property </a:t>
              </a:r>
              <a:r>
                <a:rPr lang="en-US" sz="2400" b="1" dirty="0"/>
                <a:t>T</a:t>
              </a:r>
              <a:r>
                <a:rPr lang="en-US" sz="2400" b="1" dirty="0" smtClean="0"/>
                <a:t>ester</a:t>
              </a:r>
              <a:endParaRPr lang="en-US" sz="2400" b="1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121515" y="2689264"/>
              <a:ext cx="3151239" cy="3575885"/>
              <a:chOff x="6121515" y="2648714"/>
              <a:chExt cx="3151239" cy="2997875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121515" y="2648714"/>
                <a:ext cx="3151239" cy="2997875"/>
                <a:chOff x="2022313" y="2722127"/>
                <a:chExt cx="3151239" cy="29978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2658952" y="2722127"/>
                      <a:ext cx="2514600" cy="9951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Accept with probability 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oMath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8952" y="2722127"/>
                      <a:ext cx="2514600" cy="995144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 l="-3883" t="-41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631989" y="4724858"/>
                      <a:ext cx="2514600" cy="9951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Reject with probability 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oMath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1989" y="4724858"/>
                      <a:ext cx="2514600" cy="995144"/>
                    </a:xfrm>
                    <a:prstGeom prst="rect">
                      <a:avLst/>
                    </a:prstGeom>
                    <a:blipFill rotWithShape="1">
                      <a:blip r:embed="rId24"/>
                      <a:stretch>
                        <a:fillRect l="-3632" t="-41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2057400" y="2762143"/>
                      <a:ext cx="849164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dirty="0" smtClean="0">
                                <a:latin typeface="Cambria Math"/>
                              </a:rPr>
                              <m:t>⇒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7400" y="2762143"/>
                      <a:ext cx="849164" cy="707886"/>
                    </a:xfrm>
                    <a:prstGeom prst="rect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022313" y="4769245"/>
                      <a:ext cx="849164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1" i="1" dirty="0" smtClean="0">
                                <a:latin typeface="Cambria Math"/>
                              </a:rPr>
                              <m:t>⇒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2313" y="4769245"/>
                      <a:ext cx="849164" cy="707886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2" name="TextBox 41"/>
              <p:cNvSpPr txBox="1"/>
              <p:nvPr/>
            </p:nvSpPr>
            <p:spPr>
              <a:xfrm>
                <a:off x="6817411" y="4170967"/>
                <a:ext cx="16048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Don’t care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4785002" y="2063046"/>
              <a:ext cx="1371600" cy="2904541"/>
            </a:xfrm>
            <a:custGeom>
              <a:avLst/>
              <a:gdLst/>
              <a:ahLst/>
              <a:cxnLst/>
              <a:rect l="l" t="t" r="r" b="b"/>
              <a:pathLst>
                <a:path w="1371600" h="2904541">
                  <a:moveTo>
                    <a:pt x="685800" y="0"/>
                  </a:moveTo>
                  <a:cubicBezTo>
                    <a:pt x="1064557" y="0"/>
                    <a:pt x="1371600" y="910407"/>
                    <a:pt x="1371600" y="2033450"/>
                  </a:cubicBezTo>
                  <a:cubicBezTo>
                    <a:pt x="1371600" y="2345225"/>
                    <a:pt x="1347936" y="2640611"/>
                    <a:pt x="1304778" y="2904541"/>
                  </a:cubicBezTo>
                  <a:lnTo>
                    <a:pt x="66823" y="2904541"/>
                  </a:lnTo>
                  <a:cubicBezTo>
                    <a:pt x="23664" y="2640611"/>
                    <a:pt x="0" y="2345225"/>
                    <a:pt x="0" y="2033450"/>
                  </a:cubicBezTo>
                  <a:cubicBezTo>
                    <a:pt x="0" y="910407"/>
                    <a:pt x="307043" y="0"/>
                    <a:pt x="685800" y="0"/>
                  </a:cubicBez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2806" y="5078525"/>
              <a:ext cx="9159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/>
                <a:t>NO</a:t>
              </a:r>
              <a:endParaRPr lang="en-US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861896" y="4083562"/>
                  <a:ext cx="15447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2400" dirty="0" smtClean="0"/>
                    <a:t>-</a:t>
                  </a:r>
                  <a:r>
                    <a:rPr lang="en-US" sz="2400" b="1" dirty="0" smtClean="0"/>
                    <a:t>close</a:t>
                  </a:r>
                  <a:endParaRPr lang="en-US" sz="2400" b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896" y="4083562"/>
                  <a:ext cx="1544766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4"/>
            <p:cNvSpPr/>
            <p:nvPr/>
          </p:nvSpPr>
          <p:spPr>
            <a:xfrm>
              <a:off x="4785002" y="4137609"/>
              <a:ext cx="1371600" cy="396446"/>
            </a:xfrm>
            <a:custGeom>
              <a:avLst/>
              <a:gdLst/>
              <a:ahLst/>
              <a:cxnLst/>
              <a:rect l="l" t="t" r="r" b="b"/>
              <a:pathLst>
                <a:path w="1371600" h="396446">
                  <a:moveTo>
                    <a:pt x="2609" y="0"/>
                  </a:moveTo>
                  <a:lnTo>
                    <a:pt x="1368991" y="0"/>
                  </a:lnTo>
                  <a:cubicBezTo>
                    <a:pt x="1371439" y="25266"/>
                    <a:pt x="1371600" y="50678"/>
                    <a:pt x="1371600" y="76200"/>
                  </a:cubicBezTo>
                  <a:lnTo>
                    <a:pt x="1360636" y="396446"/>
                  </a:lnTo>
                  <a:lnTo>
                    <a:pt x="10964" y="396446"/>
                  </a:lnTo>
                  <a:cubicBezTo>
                    <a:pt x="2935" y="292233"/>
                    <a:pt x="0" y="185226"/>
                    <a:pt x="0" y="7620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2140" y="4558122"/>
              <a:ext cx="1337324" cy="419150"/>
            </a:xfrm>
            <a:custGeom>
              <a:avLst/>
              <a:gdLst/>
              <a:ahLst/>
              <a:cxnLst/>
              <a:rect l="l" t="t" r="r" b="b"/>
              <a:pathLst>
                <a:path w="1337324" h="419150">
                  <a:moveTo>
                    <a:pt x="0" y="0"/>
                  </a:moveTo>
                  <a:lnTo>
                    <a:pt x="1337324" y="0"/>
                  </a:lnTo>
                  <a:cubicBezTo>
                    <a:pt x="1326042" y="146369"/>
                    <a:pt x="1309295" y="286720"/>
                    <a:pt x="1287640" y="419150"/>
                  </a:cubicBezTo>
                  <a:lnTo>
                    <a:pt x="49685" y="419150"/>
                  </a:lnTo>
                  <a:cubicBezTo>
                    <a:pt x="28029" y="286720"/>
                    <a:pt x="11282" y="14636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752974" y="4570963"/>
                  <a:ext cx="165368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7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e>
                        <m:sub>
                          <m:r>
                            <a:rPr lang="en-US" sz="17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7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7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𝝐</m:t>
                          </m:r>
                        </m:e>
                        <m:sub>
                          <m:r>
                            <a:rPr lang="en-US" sz="17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7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700" b="1" dirty="0" smtClean="0"/>
                    <a:t>-close</a:t>
                  </a:r>
                  <a:endParaRPr lang="en-US" sz="1700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974" y="4570963"/>
                  <a:ext cx="1653688" cy="353943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738" t="-5172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4752974" y="2534087"/>
              <a:ext cx="148385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k</a:t>
              </a:r>
              <a:r>
                <a:rPr lang="en-US" sz="3200" b="1" dirty="0" smtClean="0"/>
                <a:t>-sparse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79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Previous work under Hamming 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Testing </a:t>
                </a:r>
                <a:r>
                  <a:rPr lang="en-US" dirty="0" err="1" smtClean="0"/>
                  <a:t>sparsity</a:t>
                </a:r>
                <a:r>
                  <a:rPr lang="en-US" dirty="0" smtClean="0"/>
                  <a:t> of Boolean functions under Hamming distance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[Gopalan,O’Donnell,Servedio,Shiplka,Wimmer’11</a:t>
                </a:r>
              </a:p>
              <a:p>
                <a:pPr lvl="2"/>
                <a:r>
                  <a:rPr lang="en-US" dirty="0" smtClean="0"/>
                  <a:t>Non-tolerant test</a:t>
                </a:r>
              </a:p>
              <a:p>
                <a:pPr lvl="2"/>
                <a:r>
                  <a:rPr lang="en-US" dirty="0"/>
                  <a:t>C</a:t>
                </a:r>
                <a:r>
                  <a:rPr lang="en-US" dirty="0" smtClean="0"/>
                  <a:t>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14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Reduction to testing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Lower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[Yoshida, Wimmer’13] </a:t>
                </a:r>
              </a:p>
              <a:p>
                <a:pPr lvl="2"/>
                <a:r>
                  <a:rPr lang="en-US" dirty="0" smtClean="0"/>
                  <a:t>Tolerant test</a:t>
                </a:r>
              </a:p>
              <a:p>
                <a:pPr lvl="2"/>
                <a:r>
                  <a:rPr lang="en-US" dirty="0" smtClean="0"/>
                  <a:t>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  <m:r>
                          <a:rPr lang="en-US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Our results give a tolerant test with almost quadratic improvement 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[GOSSW’11]</a:t>
                </a:r>
                <a:r>
                  <a:rPr lang="en-US" dirty="0" smtClean="0"/>
                  <a:t> 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481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5" y="4267200"/>
            <a:ext cx="2045105" cy="205740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71" y="4267200"/>
            <a:ext cx="2045105" cy="205740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19" y="4267200"/>
            <a:ext cx="2045105" cy="20574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43" y="4267199"/>
            <a:ext cx="2045105" cy="2057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Pairwise Independent Hashing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64771" y="16165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6270" y="1981199"/>
            <a:ext cx="473529" cy="47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0300" y="1600200"/>
            <a:ext cx="495300" cy="49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5600" y="200841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55271" y="231321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19300" y="250371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57600" y="17253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7660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91643" y="22696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0510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57700" y="18478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89071" y="17117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60570" y="2076449"/>
            <a:ext cx="473529" cy="47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24600" y="1695450"/>
            <a:ext cx="495300" cy="49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19900" y="210366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79570" y="25336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529818" y="2415268"/>
            <a:ext cx="617763" cy="6177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43600" y="259896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581900" y="18206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200900" y="2724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815943" y="236492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29400" y="27241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8714" y="2408464"/>
            <a:ext cx="631371" cy="6313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0411" y="2209801"/>
                <a:ext cx="8169729" cy="118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∀ </m:t>
                      </m:r>
                      <m:r>
                        <a:rPr lang="en-US" sz="3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3600" b="1" i="1" smtClean="0">
                          <a:latin typeface="Cambria Math"/>
                        </a:rPr>
                        <m:t>, </m:t>
                      </m:r>
                      <m:r>
                        <a:rPr lang="en-US" sz="3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func>
                        <m:funcPr>
                          <m:ctrlPr>
                            <a:rPr lang="en-US" sz="3600" b="1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i="1" dirty="0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60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  <m:r>
                                <a:rPr lang="en-US" sz="3600" b="0" i="1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600" b="0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3600" b="0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3600" b="0" i="1" dirty="0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6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</m:d>
                              <m:r>
                                <a:rPr lang="en-US" sz="3600" b="0" i="1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600" b="0" i="1" dirty="0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3600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6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  <m:r>
                                <a:rPr lang="en-US" sz="3600" b="0" i="1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600" b="0" i="1" dirty="0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3600" b="0" i="0" dirty="0" smtClean="0">
                          <a:latin typeface="Cambria Math"/>
                        </a:rPr>
                        <m:t>Pr</m:t>
                      </m:r>
                      <m:r>
                        <a:rPr lang="en-US" sz="3600" b="0" i="1" dirty="0" smtClean="0">
                          <a:latin typeface="Cambria Math"/>
                        </a:rPr>
                        <m:t>⁡[</m:t>
                      </m:r>
                      <m:r>
                        <a:rPr lang="en-US" sz="3600" b="0" i="1" dirty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sz="3600" b="0" i="1" dirty="0" smtClean="0">
                          <a:latin typeface="Cambria Math"/>
                        </a:rPr>
                        <m:t>=</m:t>
                      </m:r>
                      <m:r>
                        <a:rPr lang="en-US" sz="3600" b="0" i="1" dirty="0" smtClean="0">
                          <a:latin typeface="Cambria Math"/>
                        </a:rPr>
                        <m:t>𝑏</m:t>
                      </m:r>
                      <m:r>
                        <a:rPr lang="en-US" sz="3600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1" y="2209801"/>
                <a:ext cx="8169729" cy="11875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4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3333 0.258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2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4625 0.383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407E-6 L 0.40174 0.381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87" y="1905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-0.05747 0.35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2" y="177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3542 0.3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187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45417 0.346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1729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57257 0.3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28" y="150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4 0.2405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1201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2375 0.398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1990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324 L 0.34063 0.2712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0" y="1372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15833 0.3361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680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36076 0.400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8" y="200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2533 0.3405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4" y="1701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4792 0.3833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19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 0.3432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171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0.01841 0.2694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1347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17917 0.2583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291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4875 0.2266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1131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25833 0.3844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921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-3.33333E-6 0.2305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04219 0.293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1469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0.00417 0.2416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9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Pairwise </a:t>
            </a:r>
            <a:r>
              <a:rPr lang="en-US" dirty="0" smtClean="0">
                <a:solidFill>
                  <a:srgbClr val="0070C0"/>
                </a:solidFill>
              </a:rPr>
              <a:t>Fourier Hashing [FGKP’09]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186543"/>
            <a:ext cx="2173258" cy="2186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73704" y="1752600"/>
                <a:ext cx="63913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= </a:t>
                </a:r>
                <a:r>
                  <a:rPr lang="en-US" sz="3600" dirty="0" err="1" smtClean="0"/>
                  <a:t>Cosets</a:t>
                </a:r>
                <a:r>
                  <a:rPr lang="en-US" sz="3600" dirty="0" smtClean="0"/>
                  <a:t> of a random linear subspace of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1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3600" b="1" i="1" dirty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3600" b="1" i="1" dirty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3600" b="1" i="1" dirty="0">
                            <a:latin typeface="Cambria Math"/>
                          </a:rPr>
                          <m:t>𝒏</m:t>
                        </m:r>
                      </m:sup>
                    </m:sSubSup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04" y="1752600"/>
                <a:ext cx="6391325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2958" t="-765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06829" y="3429000"/>
            <a:ext cx="8458200" cy="2253342"/>
            <a:chOff x="228600" y="4071259"/>
            <a:chExt cx="8458200" cy="225334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267200"/>
              <a:ext cx="2045105" cy="2057401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715639" y="4218215"/>
              <a:ext cx="495300" cy="495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60652" y="444137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360521" y="4071259"/>
              <a:ext cx="500550" cy="500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520989" y="433251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70021" y="408486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33600" y="4911179"/>
                  <a:ext cx="6553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 smtClean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/>
                            </a:rPr>
                            <m:t>𝒃</m:t>
                          </m:r>
                        </m:sub>
                      </m:sSub>
                      <m:r>
                        <a:rPr lang="en-US" sz="3600" b="1" i="1" smtClean="0">
                          <a:latin typeface="Cambria Math"/>
                        </a:rPr>
                        <m:t>≡</m:t>
                      </m:r>
                      <m:r>
                        <a:rPr lang="en-US" sz="3600" b="1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3600" dirty="0" smtClean="0"/>
                    <a:t>Projection of </a:t>
                  </a:r>
                  <a14:m>
                    <m:oMath xmlns:m="http://schemas.openxmlformats.org/officeDocument/2006/math">
                      <m:r>
                        <a:rPr lang="en-US" sz="3600" b="1" i="1" smtClean="0">
                          <a:latin typeface="Cambria Math"/>
                        </a:rPr>
                        <m:t>𝒇</m:t>
                      </m:r>
                    </m:oMath>
                  </a14:m>
                  <a:r>
                    <a:rPr lang="en-US" sz="3600" b="1" dirty="0" smtClean="0"/>
                    <a:t> </a:t>
                  </a:r>
                  <a:r>
                    <a:rPr lang="en-US" sz="3600" dirty="0" smtClean="0"/>
                    <a:t>on the </a:t>
                  </a:r>
                  <a:r>
                    <a:rPr lang="en-US" sz="3600" dirty="0" err="1" smtClean="0"/>
                    <a:t>coset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4911179"/>
                  <a:ext cx="6553200" cy="120032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791" t="-7614" b="-18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199" y="5410200"/>
                <a:ext cx="8131629" cy="1287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Energy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/>
                            </a:rPr>
                            <m:t>"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1" i="1" smtClean="0">
                                              <a:latin typeface="Cambria Math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410200"/>
                <a:ext cx="8131629" cy="12873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66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1610</Words>
  <Application>Microsoft Office PowerPoint</Application>
  <PresentationFormat>On-screen Show (4:3)</PresentationFormat>
  <Paragraphs>130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Fast Fourier Sparsity Testing over the Boolean Hypercube</vt:lpstr>
      <vt:lpstr>Fourier Analysis</vt:lpstr>
      <vt:lpstr>Fourier Analysis</vt:lpstr>
      <vt:lpstr>PAC-style learning</vt:lpstr>
      <vt:lpstr>Fourier Analysis and Learning</vt:lpstr>
      <vt:lpstr>Testing Sparsity in ℓ_2</vt:lpstr>
      <vt:lpstr>Previous work under Hamming </vt:lpstr>
      <vt:lpstr>Pairwise Independent Hashing</vt:lpstr>
      <vt:lpstr>Pairwise Fourier Hashing [FGKP’09]</vt:lpstr>
      <vt:lpstr>Testing k-sparsity [GOSSW’11]</vt:lpstr>
      <vt:lpstr>Our Algorithm</vt:lpstr>
      <vt:lpstr>Analysis</vt:lpstr>
      <vt:lpstr>Analysis: Large coefficients</vt:lpstr>
      <vt:lpstr>Analysis: Small coefficients</vt:lpstr>
      <vt:lpstr>Analysis: Putting it together</vt:lpstr>
      <vt:lpstr>Other results + Open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Fourier Sparsity Testing over the Boolean Hypercube</dc:title>
  <dc:creator>Grigory</dc:creator>
  <cp:lastModifiedBy>Grigory</cp:lastModifiedBy>
  <cp:revision>40</cp:revision>
  <dcterms:created xsi:type="dcterms:W3CDTF">2015-08-04T22:36:57Z</dcterms:created>
  <dcterms:modified xsi:type="dcterms:W3CDTF">2015-08-06T15:34:37Z</dcterms:modified>
</cp:coreProperties>
</file>