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29173-958C-41C4-B6B2-053FDCDAD5FC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57CEE-449F-47A8-98BB-2AB0BEE3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9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7DDE-D5D4-4E7A-91EF-C04386BB659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16A6-AE0D-481A-B5F0-9CD7E4BD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3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7DDE-D5D4-4E7A-91EF-C04386BB659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16A6-AE0D-481A-B5F0-9CD7E4BD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7DDE-D5D4-4E7A-91EF-C04386BB659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16A6-AE0D-481A-B5F0-9CD7E4BD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7DDE-D5D4-4E7A-91EF-C04386BB659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16A6-AE0D-481A-B5F0-9CD7E4BD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8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7DDE-D5D4-4E7A-91EF-C04386BB659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16A6-AE0D-481A-B5F0-9CD7E4BD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8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7DDE-D5D4-4E7A-91EF-C04386BB659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16A6-AE0D-481A-B5F0-9CD7E4BD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0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7DDE-D5D4-4E7A-91EF-C04386BB659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16A6-AE0D-481A-B5F0-9CD7E4BD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8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7DDE-D5D4-4E7A-91EF-C04386BB659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16A6-AE0D-481A-B5F0-9CD7E4BD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1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7DDE-D5D4-4E7A-91EF-C04386BB659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16A6-AE0D-481A-B5F0-9CD7E4BD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3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7DDE-D5D4-4E7A-91EF-C04386BB659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16A6-AE0D-481A-B5F0-9CD7E4BD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0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7DDE-D5D4-4E7A-91EF-C04386BB659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16A6-AE0D-481A-B5F0-9CD7E4BD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A7DDE-D5D4-4E7A-91EF-C04386BB6593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716A6-AE0D-481A-B5F0-9CD7E4BD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7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big-data-clas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534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CIS 700: </a:t>
            </a:r>
            <a:br>
              <a:rPr lang="en-US" sz="6000" b="1" dirty="0" smtClean="0">
                <a:solidFill>
                  <a:srgbClr val="0070C0"/>
                </a:solidFill>
              </a:rPr>
            </a:br>
            <a:r>
              <a:rPr lang="en-US" sz="6000" b="1" dirty="0" smtClean="0">
                <a:solidFill>
                  <a:srgbClr val="0070C0"/>
                </a:solidFill>
              </a:rPr>
              <a:t>“algorithms for Big Data”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873432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2939442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Lecture </a:t>
            </a:r>
            <a:r>
              <a:rPr lang="en-US" sz="7200" b="1" dirty="0"/>
              <a:t>4</a:t>
            </a:r>
            <a:r>
              <a:rPr lang="en-US" sz="7200" b="1" dirty="0" smtClean="0"/>
              <a:t>: Streaming</a:t>
            </a:r>
            <a:endParaRPr lang="en-US" sz="7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4441" y="39624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http://grigory.us/big-data-class.html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7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Maintain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1±0.1</m:t>
                        </m:r>
                      </m:e>
                    </m:d>
                  </m:oMath>
                </a14:m>
                <a:r>
                  <a:rPr lang="en-US" dirty="0" smtClean="0"/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Hash items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, maintain: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1±0.1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|{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=0}|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</a:t>
                </a:r>
                <a:r>
                  <a:rPr lang="en-US" dirty="0" smtClean="0"/>
                  <a:t>: At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=2+⌈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func>
                    <m:r>
                      <a:rPr lang="en-US" b="0" i="1" smtClean="0">
                        <a:latin typeface="Cambria Math"/>
                      </a:rPr>
                      <m:t>⌉</m:t>
                    </m:r>
                  </m:oMath>
                </a14:m>
                <a:r>
                  <a:rPr lang="en-US" dirty="0" smtClean="0"/>
                  <a:t> there is a unique element in the streams that maps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(with constant probability)</a:t>
                </a:r>
              </a:p>
              <a:p>
                <a:r>
                  <a:rPr lang="en-US" dirty="0" smtClean="0"/>
                  <a:t>Uniqueness is verified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=1±0.1</m:t>
                    </m:r>
                  </m:oMath>
                </a14:m>
                <a:r>
                  <a:rPr lang="en-US" dirty="0" smtClean="0"/>
                  <a:t>. If so, then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as the index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as the count.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3"/>
                <a:stretch>
                  <a:fillRect l="-1037" t="-197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04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Lemma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7150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=⌈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func>
                    <m:r>
                      <a:rPr lang="en-US" b="0" i="1" smtClean="0">
                        <a:latin typeface="Cambria Math"/>
                      </a:rPr>
                      <m:t>⌉</m:t>
                    </m:r>
                  </m:oMath>
                </a14:m>
                <a:r>
                  <a:rPr lang="en-US" dirty="0" smtClean="0"/>
                  <a:t> and 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&lt;12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Probability there exists a unique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𝑎𝑛𝑑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∀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≠0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∀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≠0</m:t>
                                  </m:r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=0]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24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Holds even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 are only 2-wise independent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715000"/>
              </a:xfrm>
              <a:blipFill rotWithShape="1">
                <a:blip r:embed="rId2"/>
                <a:stretch>
                  <a:fillRect l="-772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89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Sparse Recovery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Goal</a:t>
                </a:r>
                <a:r>
                  <a:rPr lang="en-US" dirty="0" smtClean="0"/>
                  <a:t>: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minimized among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s with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non-zero entries.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Definition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g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g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0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∉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are indices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largest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space we can find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and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𝐸𝑟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481" t="-1625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81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Revisited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6019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Use Count-Min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𝑤</m:t>
                    </m:r>
                    <m:r>
                      <a:rPr lang="en-US" b="0" i="1" dirty="0" smtClean="0">
                        <a:latin typeface="Cambria Math"/>
                      </a:rPr>
                      <m:t>=4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latin typeface="Cambria Math"/>
                      </a:rPr>
                      <m:t>/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 smtClean="0"/>
                  <a:t> for some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be the indices with max. frequencies.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the event there doesn’t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𝐸𝑟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/>
                                </a:rPr>
                                <m:t>not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𝐸𝑟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𝑛𝑜𝑡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𝐸𝑟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/>
                                </a:rPr>
                                <m:t>not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𝐸𝑟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log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 w.h.p.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’s   </a:t>
                </a:r>
                <a:r>
                  <a:rPr lang="en-US" b="0" dirty="0" err="1" smtClean="0"/>
                  <a:t>approx</a:t>
                </a:r>
                <a:r>
                  <a:rPr lang="en-US" b="0" dirty="0" smtClean="0"/>
                  <a:t> . up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  <m:r>
                          <a:rPr lang="en-US" b="0" i="1" smtClean="0">
                            <a:latin typeface="Cambria Math"/>
                          </a:rPr>
                          <m:t>𝐸𝑟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6019800"/>
              </a:xfrm>
              <a:blipFill rotWithShape="1">
                <a:blip r:embed="rId2"/>
                <a:stretch>
                  <a:fillRect l="-815" t="-1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91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Sparse Recovery 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r>
                  <a:rPr lang="en-US" dirty="0" smtClean="0"/>
                  <a:t>Use Count-Min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𝑤</m:t>
                    </m:r>
                    <m:r>
                      <a:rPr lang="en-US" b="0" i="1" dirty="0" smtClean="0">
                        <a:latin typeface="Cambria Math"/>
                      </a:rPr>
                      <m:t>=4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latin typeface="Cambria Math"/>
                      </a:rPr>
                      <m:t>/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=(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, …,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 frequency estimates: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𝐸𝑟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 smtClean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with all but the k-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largest entries replaced by 0.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1+3 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154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53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:r>
                  <a:rPr lang="en-US" b="0" i="1" dirty="0" smtClean="0">
                    <a:latin typeface="Cambria Math"/>
                  </a:rPr>
                  <a:t/>
                </a:r>
                <a:br>
                  <a:rPr lang="en-US" b="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1+3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𝐸𝑟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3340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be indices corresponding to </a:t>
                </a:r>
                <a:r>
                  <a:rPr lang="en-US" dirty="0" smtClean="0"/>
                  <a:t>k largest values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r>
                      <a:rPr lang="en-US" b="0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⊆[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denote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the vector formed by zeroing out all entries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except for those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 smtClean="0"/>
                  <a:t>+ 2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 smtClean="0"/>
                  <a:t>+ 2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sub>
                                    <m:sup/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b="0" dirty="0" smtClean="0"/>
                        <m:t>+ 2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dirty="0" smtClean="0"/>
                        <m:t> 2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𝐸𝑟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m:rPr>
                        <m:nor/>
                      </m:rPr>
                      <a:rPr lang="en-US" b="0" dirty="0" smtClean="0"/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𝐸𝑟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1+3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𝐸𝑟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334000"/>
              </a:xfrm>
              <a:blipFill rotWithShape="1">
                <a:blip r:embed="rId3"/>
                <a:stretch>
                  <a:fillRect l="-793" t="-1829" r="-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46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Count </a:t>
            </a:r>
            <a:r>
              <a:rPr lang="en-US" dirty="0" smtClean="0">
                <a:solidFill>
                  <a:srgbClr val="0070C0"/>
                </a:solidFill>
              </a:rPr>
              <a:t>Sketch </a:t>
            </a:r>
            <a:r>
              <a:rPr lang="en-US" sz="3600" dirty="0" smtClean="0">
                <a:solidFill>
                  <a:srgbClr val="0070C0"/>
                </a:solidFill>
              </a:rPr>
              <a:t>[</a:t>
            </a:r>
            <a:r>
              <a:rPr lang="en-US" sz="3600" dirty="0" err="1" smtClean="0">
                <a:solidFill>
                  <a:srgbClr val="0070C0"/>
                </a:solidFill>
              </a:rPr>
              <a:t>Charikar</a:t>
            </a:r>
            <a:r>
              <a:rPr lang="en-US" sz="3600" dirty="0" smtClean="0">
                <a:solidFill>
                  <a:srgbClr val="0070C0"/>
                </a:solidFill>
              </a:rPr>
              <a:t>, Chen, </a:t>
            </a:r>
            <a:r>
              <a:rPr lang="en-US" sz="3600" dirty="0" err="1" smtClean="0">
                <a:solidFill>
                  <a:srgbClr val="0070C0"/>
                </a:solidFill>
              </a:rPr>
              <a:t>Farach</a:t>
            </a:r>
            <a:r>
              <a:rPr lang="en-US" sz="3600" dirty="0" smtClean="0">
                <a:solidFill>
                  <a:srgbClr val="0070C0"/>
                </a:solidFill>
              </a:rPr>
              <a:t>-Colton]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In addition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→[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use random signs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−1,1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Estimate: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𝑚𝑒𝑑𝑖𝑎𝑛</m:t>
                      </m:r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b="0" dirty="0" smtClean="0">
                    <a:latin typeface="Cambria Math"/>
                  </a:rPr>
                  <a:t>Parameters: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|+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≥1 −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b="0" dirty="0" smtClean="0">
                  <a:latin typeface="Cambria Math"/>
                </a:endParaRPr>
              </a:p>
              <a:p>
                <a:r>
                  <a:rPr lang="en-US" b="0" dirty="0" smtClean="0">
                    <a:solidFill>
                      <a:srgbClr val="0070C0"/>
                    </a:solidFill>
                    <a:latin typeface="Cambria Math"/>
                  </a:rPr>
                  <a:t>Lemma</a:t>
                </a:r>
                <a:r>
                  <a:rPr lang="en-US" b="0" dirty="0" smtClean="0">
                    <a:latin typeface="Cambria Math"/>
                  </a:rPr>
                  <a:t>: 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b="0" dirty="0" smtClean="0">
                    <a:latin typeface="Cambria Math"/>
                  </a:rPr>
                  <a:t>]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b="0" dirty="0" smtClean="0">
                  <a:latin typeface="Cambria Math"/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  <a:latin typeface="Cambria Math"/>
                  </a:rPr>
                  <a:t>Lemma</a:t>
                </a:r>
                <a:r>
                  <a:rPr lang="en-US" dirty="0" smtClean="0">
                    <a:latin typeface="Cambria Math"/>
                  </a:rPr>
                  <a:t>: </a:t>
                </a:r>
                <a:r>
                  <a:rPr lang="en-US" dirty="0" smtClean="0">
                    <a:latin typeface="Cambria Math"/>
                  </a:rPr>
                  <a:t>V</a:t>
                </a:r>
                <a:r>
                  <a:rPr lang="en-US" dirty="0" smtClean="0">
                    <a:latin typeface="Cambria Math"/>
                  </a:rPr>
                  <a:t>ar</a:t>
                </a:r>
                <a:r>
                  <a:rPr lang="en-US" dirty="0">
                    <a:latin typeface="Cambria Math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>
                    <a:latin typeface="Cambria Math"/>
                  </a:rPr>
                  <a:t>]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b="0" dirty="0" smtClean="0">
                  <a:latin typeface="Cambria Math"/>
                </a:endParaRPr>
              </a:p>
              <a:p>
                <a:r>
                  <a:rPr lang="en-US" dirty="0" smtClean="0">
                    <a:latin typeface="Cambria Math"/>
                  </a:rPr>
                  <a:t>By </a:t>
                </a:r>
                <a:r>
                  <a:rPr lang="en-US" dirty="0" err="1" smtClean="0">
                    <a:latin typeface="Cambria Math"/>
                  </a:rPr>
                  <a:t>Chebyshev</a:t>
                </a:r>
                <a:r>
                  <a:rPr lang="en-US" dirty="0" smtClean="0">
                    <a:latin typeface="Cambria Math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en-US" b="0" i="1" smtClean="0">
                        <a:latin typeface="Cambria Math"/>
                      </a:rPr>
                      <m:t>]≤1/3 </m:t>
                    </m:r>
                  </m:oMath>
                </a14:m>
                <a:endParaRPr lang="en-US" b="0" dirty="0" smtClean="0">
                  <a:latin typeface="Cambria Math"/>
                </a:endParaRPr>
              </a:p>
              <a:p>
                <a:r>
                  <a:rPr lang="en-US" b="0" dirty="0" smtClean="0">
                    <a:latin typeface="Cambria Math"/>
                  </a:rPr>
                  <a:t>By </a:t>
                </a:r>
                <a:r>
                  <a:rPr lang="en-US" b="0" dirty="0" err="1" smtClean="0">
                    <a:latin typeface="Cambria Math"/>
                  </a:rPr>
                  <a:t>Chernoff</a:t>
                </a:r>
                <a:r>
                  <a:rPr lang="en-US" b="0" dirty="0" smtClean="0">
                    <a:latin typeface="Cambria Math"/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b="0" dirty="0" smtClean="0">
                    <a:latin typeface="Cambria Math"/>
                  </a:rPr>
                  <a:t> error prob.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1 −</m:t>
                    </m:r>
                    <m:r>
                      <a:rPr lang="en-US" i="1">
                        <a:latin typeface="Cambria Math"/>
                      </a:rPr>
                      <m:t>𝛿</m:t>
                    </m:r>
                  </m:oMath>
                </a14:m>
                <a:r>
                  <a:rPr lang="en-US" b="0" dirty="0" smtClean="0">
                    <a:latin typeface="Cambria Math"/>
                  </a:rPr>
                  <a:t>.</a:t>
                </a:r>
              </a:p>
              <a:p>
                <a:endParaRPr lang="en-US" b="0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815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82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Count </a:t>
            </a:r>
            <a:r>
              <a:rPr lang="en-US" dirty="0" smtClean="0">
                <a:solidFill>
                  <a:srgbClr val="0070C0"/>
                </a:solidFill>
              </a:rPr>
              <a:t>Sketch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latin typeface="Cambria Math"/>
                  </a:rPr>
                  <a:t>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latin typeface="Cambria Math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>
                    <a:latin typeface="Cambria Math"/>
                  </a:rPr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>
                    <a:latin typeface="Cambria Math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>
                  <a:latin typeface="Cambria Math"/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  <a:latin typeface="Cambria Math"/>
                  </a:rPr>
                  <a:t>Lemma</a:t>
                </a:r>
                <a:r>
                  <a:rPr lang="en-US" dirty="0">
                    <a:latin typeface="Cambria Math"/>
                  </a:rPr>
                  <a:t>: 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>
                    <a:latin typeface="Cambria Math"/>
                  </a:rPr>
                  <a:t>]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ambria Math"/>
                  </a:rPr>
                  <a:t>E[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𝐻</m:t>
                        </m:r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sz="2400" b="0" i="0" dirty="0" smtClean="0">
                        <a:latin typeface="Cambria Math"/>
                      </a:rPr>
                      <m:t>]=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/>
                      </a:rPr>
                      <m:t>E</m:t>
                    </m:r>
                    <m:r>
                      <a:rPr lang="en-US" sz="2400" b="0" i="0" dirty="0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400" b="0" i="0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x</m:t>
                        </m:r>
                      </m:sub>
                    </m:sSub>
                    <m:r>
                      <a:rPr lang="en-US" sz="2400" b="0" i="0" dirty="0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≠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𝑟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/>
                          </a:rPr>
                          <m:t>𝑟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nary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r>
                      <a:rPr lang="en-US" sz="2400" b="0" i="0" dirty="0" smtClean="0">
                        <a:latin typeface="Cambria Math"/>
                      </a:rPr>
                      <m:t>]=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sz="2800" dirty="0">
                  <a:latin typeface="Cambria Math"/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  <a:latin typeface="Cambria Math"/>
                  </a:rPr>
                  <a:t>Lemma</a:t>
                </a:r>
                <a:r>
                  <a:rPr lang="en-US" dirty="0">
                    <a:latin typeface="Cambria Math"/>
                  </a:rPr>
                  <a:t>: Var</a:t>
                </a:r>
                <a:r>
                  <a:rPr lang="en-US" dirty="0">
                    <a:latin typeface="Cambria Math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>
                    <a:latin typeface="Cambria Math"/>
                  </a:rPr>
                  <a:t>]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 err="1" smtClean="0">
                    <a:latin typeface="Cambria Math"/>
                  </a:rPr>
                  <a:t>Var</a:t>
                </a:r>
                <a:r>
                  <a:rPr lang="en-US" dirty="0" smtClean="0">
                    <a:latin typeface="Cambria Math"/>
                  </a:rPr>
                  <a:t>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/>
                  </a:rPr>
                  <a:t>]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[(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𝐸</m:t>
                    </m:r>
                    <m:r>
                      <a:rPr lang="en-US" b="0" i="0" dirty="0" smtClean="0"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dirty="0" smtClean="0">
                        <a:latin typeface="Cambria Math"/>
                      </a:rPr>
                      <m:t>+ 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  <m:sup/>
                    </m:sSup>
                  </m:oMath>
                </a14:m>
                <a:r>
                  <a:rPr lang="en-US" dirty="0" smtClean="0">
                    <a:latin typeface="Cambria Math"/>
                  </a:rPr>
                  <a:t>]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/</m:t>
                    </m:r>
                    <m:r>
                      <a:rPr lang="en-US" b="0" i="1" dirty="0" smtClean="0">
                        <a:latin typeface="Cambria Math"/>
                      </a:rPr>
                      <m:t>𝑤</m:t>
                    </m:r>
                  </m:oMath>
                </a14:m>
                <a:endParaRPr lang="en-US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643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49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1826</Words>
  <Application>Microsoft Office PowerPoint</Application>
  <PresentationFormat>On-screen Show (4:3)</PresentationFormat>
  <Paragraphs>84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CIS 700:  “algorithms for Big Data”</vt:lpstr>
      <vt:lpstr>ℓ_0-sampling</vt:lpstr>
      <vt:lpstr>Proof of Lemma</vt:lpstr>
      <vt:lpstr>Sparse Recovery</vt:lpstr>
      <vt:lpstr>Count-Min Revisited</vt:lpstr>
      <vt:lpstr>Sparse Recovery Algorithm</vt:lpstr>
      <vt:lpstr> |(|g ̃-f|)|_1≤(1+3 ϵ)Err^k (f) </vt:lpstr>
      <vt:lpstr>Count Sketch [Charikar, Chen, Farach-Colton]</vt:lpstr>
      <vt:lpstr>Count Sketch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700:  “algorithms for Big Data”</dc:title>
  <dc:creator>Grigory</dc:creator>
  <cp:lastModifiedBy>Grigory</cp:lastModifiedBy>
  <cp:revision>6</cp:revision>
  <dcterms:created xsi:type="dcterms:W3CDTF">2015-09-23T13:10:38Z</dcterms:created>
  <dcterms:modified xsi:type="dcterms:W3CDTF">2015-09-23T14:26:20Z</dcterms:modified>
</cp:coreProperties>
</file>