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91" r:id="rId21"/>
    <p:sldId id="292" r:id="rId22"/>
    <p:sldId id="293" r:id="rId23"/>
    <p:sldId id="294" r:id="rId24"/>
    <p:sldId id="295" r:id="rId25"/>
    <p:sldId id="29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files/bhk-book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r>
              <a:rPr lang="en-US" sz="4800" b="1" dirty="0" smtClean="0">
                <a:solidFill>
                  <a:srgbClr val="0070C0"/>
                </a:solidFill>
              </a:rPr>
              <a:t/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39442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1 &amp; 2: </a:t>
            </a:r>
            <a:r>
              <a:rPr lang="en-US" sz="4800" b="1" dirty="0" smtClean="0"/>
              <a:t>Intro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6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Ratings of mortgage securities</a:t>
                </a:r>
              </a:p>
              <a:p>
                <a:pPr lvl="1"/>
                <a:r>
                  <a:rPr lang="en-US" dirty="0" smtClean="0"/>
                  <a:t>AAA = 1% probability of default (over X years)</a:t>
                </a:r>
              </a:p>
              <a:p>
                <a:pPr lvl="1"/>
                <a:r>
                  <a:rPr lang="en-US" dirty="0" smtClean="0"/>
                  <a:t>AA = 2% probability of default</a:t>
                </a:r>
              </a:p>
              <a:p>
                <a:pPr lvl="1"/>
                <a:r>
                  <a:rPr lang="en-US" dirty="0" smtClean="0"/>
                  <a:t>A = 5% probability of default</a:t>
                </a:r>
              </a:p>
              <a:p>
                <a:pPr lvl="1"/>
                <a:r>
                  <a:rPr lang="en-US" dirty="0" smtClean="0"/>
                  <a:t>B = 10% probability of default</a:t>
                </a:r>
              </a:p>
              <a:p>
                <a:pPr lvl="1"/>
                <a:r>
                  <a:rPr lang="en-US" dirty="0" smtClean="0"/>
                  <a:t>C = 50% probability of default</a:t>
                </a:r>
              </a:p>
              <a:p>
                <a:pPr lvl="1"/>
                <a:r>
                  <a:rPr lang="en-US" dirty="0" smtClean="0"/>
                  <a:t>D = 100% probability of default</a:t>
                </a:r>
              </a:p>
              <a:p>
                <a:r>
                  <a:rPr lang="en-US" dirty="0" smtClean="0"/>
                  <a:t>You are a portfolio holder with 1000 AAA securities? </a:t>
                </a:r>
              </a:p>
              <a:p>
                <a:pPr lvl="1"/>
                <a:r>
                  <a:rPr lang="en-US" dirty="0" smtClean="0"/>
                  <a:t>Are they all independent? </a:t>
                </a:r>
              </a:p>
              <a:p>
                <a:pPr lvl="1"/>
                <a:r>
                  <a:rPr lang="en-US" dirty="0" smtClean="0"/>
                  <a:t>Is </a:t>
                </a:r>
                <a:r>
                  <a:rPr lang="en-US" dirty="0" smtClean="0"/>
                  <a:t>probability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all defaulting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</a:t>
                </a:r>
                <a:r>
                  <a:rPr lang="en-US" b="1" dirty="0" smtClean="0"/>
                  <a:t>mutually</a:t>
                </a:r>
                <a:r>
                  <a:rPr lang="en-US" dirty="0" smtClean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5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</a:t>
                </a:r>
                <a:r>
                  <a:rPr lang="en-US" b="1" dirty="0" smtClean="0"/>
                  <a:t>pairwise independent</a:t>
                </a:r>
                <a:r>
                  <a:rPr lang="en-US" dirty="0" smtClean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If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𝑿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is a non-negative </a:t>
                </a:r>
                <a:r>
                  <a:rPr lang="en-US" sz="2800" dirty="0" err="1" smtClean="0"/>
                  <a:t>r.v</a:t>
                </a:r>
                <a:r>
                  <a:rPr lang="en-US" sz="2800" dirty="0" smtClean="0"/>
                  <a:t>. then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&gt;0:   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b="1" dirty="0" smtClean="0"/>
                  <a:t>Proof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28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28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28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same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as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above</m:t>
                        </m:r>
                      </m:e>
                    </m:d>
                  </m:oMath>
                </a14:m>
                <a:endParaRPr lang="en-US" sz="2800" b="0" i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193" t="-1075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  <a:blipFill rotWithShape="1">
                <a:blip r:embed="rId2"/>
                <a:stretch>
                  <a:fillRect l="-1628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P1, part 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are independent variables with uniform distribution over [0,1]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𝔼[x] = ½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]−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=1/2 - 1/2 = 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𝑥𝑦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r>
                  <a:rPr lang="en-US" dirty="0" smtClean="0">
                    <a:latin typeface="Cambria Math"/>
                    <a:ea typeface="Cambria Math"/>
                  </a:rPr>
                  <a:t>= 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-2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=1/6</m:t>
                      </m:r>
                    </m:oMath>
                  </m:oMathPara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P1, part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What is the expected squared distance between two points generated uniformly at random inside a d-dimensional hypercube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86800" cy="4525963"/>
              </a:xfrm>
              <a:blipFill rotWithShape="1">
                <a:blip r:embed="rId2"/>
                <a:stretch>
                  <a:fillRect l="-1544" t="-1752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show an example when Markov’s inequality is tight, i.e.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b="0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(with probability 1)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P3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variance of the first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drawn from a uniform distribution over a unit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-dimensional sphere (set of points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)?</a:t>
                </a:r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 = </a:t>
                </a:r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r>
                  <a:rPr lang="en-US" dirty="0" smtClean="0">
                    <a:latin typeface="Cambria Math"/>
                    <a:ea typeface="Cambria Math"/>
                  </a:rPr>
                  <a:t>=0 (by symmetry)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r>
                  <a:rPr lang="en-US" dirty="0" smtClean="0">
                    <a:latin typeface="Cambria Math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𝔼[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P4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Sort a sequence of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Expected solution: </a:t>
                </a:r>
                <a:r>
                  <a:rPr lang="en-US" dirty="0" err="1" smtClean="0"/>
                  <a:t>Bubblesort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Insertionsort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Sort a sequence of integers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Expected solution: Quicksort (in expectation), </a:t>
                </a:r>
                <a:r>
                  <a:rPr lang="en-US" dirty="0" err="1" smtClean="0"/>
                  <a:t>Mergesort</a:t>
                </a:r>
                <a:r>
                  <a:rPr lang="en-US" dirty="0" smtClean="0"/>
                  <a:t> (worst-case)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5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Core Classes to Take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B503 (Algorithms), MW + TR</a:t>
            </a:r>
          </a:p>
          <a:p>
            <a:r>
              <a:rPr lang="en-US" b="1" dirty="0" smtClean="0"/>
              <a:t>B551 (Elements of Artificial Intelligence), TR</a:t>
            </a:r>
          </a:p>
          <a:p>
            <a:r>
              <a:rPr lang="en-US" b="1" dirty="0" smtClean="0"/>
              <a:t>B555 (Machine Learning), MW, this time</a:t>
            </a:r>
          </a:p>
          <a:p>
            <a:r>
              <a:rPr lang="en-US" b="1" dirty="0" smtClean="0"/>
              <a:t>B561 (Databases), MW + TR</a:t>
            </a:r>
          </a:p>
          <a:p>
            <a:r>
              <a:rPr lang="en-US" b="1" dirty="0" smtClean="0"/>
              <a:t>B565 (Data Mining), TR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8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by linearity for </a:t>
                </a:r>
                <a:r>
                  <a:rPr lang="en-US" b="1" dirty="0" smtClean="0"/>
                  <a:t>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 smtClean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</a:rPr>
                  <a:t> :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b="0" dirty="0" err="1" smtClean="0"/>
                  <a:t>Chebyshev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err="1" smtClean="0"/>
                  <a:t>Chernoff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very big:</a:t>
                </a:r>
              </a:p>
              <a:p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all constants!</a:t>
                </a:r>
              </a:p>
              <a:p>
                <a:pPr lvl="1"/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values of t is exactly what we need!</a:t>
                </a:r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Advanced graduate class, not an intro-level class</a:t>
            </a:r>
          </a:p>
          <a:p>
            <a:r>
              <a:rPr lang="en-US" dirty="0" smtClean="0"/>
              <a:t>Primary audience: Ph.D. students</a:t>
            </a:r>
          </a:p>
          <a:p>
            <a:r>
              <a:rPr lang="en-US" dirty="0" smtClean="0"/>
              <a:t>MW 16:00 </a:t>
            </a:r>
            <a:r>
              <a:rPr lang="en-US" dirty="0" smtClean="0"/>
              <a:t>– </a:t>
            </a:r>
            <a:r>
              <a:rPr lang="en-US" dirty="0" smtClean="0"/>
              <a:t>17:15, Ballantine 310</a:t>
            </a:r>
            <a:endParaRPr lang="en-US" dirty="0" smtClean="0"/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Class attendance/participation (20%)</a:t>
            </a:r>
          </a:p>
          <a:p>
            <a:pPr lvl="1"/>
            <a:r>
              <a:rPr lang="en-US" dirty="0" smtClean="0"/>
              <a:t>Homework </a:t>
            </a:r>
            <a:r>
              <a:rPr lang="en-US" dirty="0" smtClean="0"/>
              <a:t>assignments </a:t>
            </a:r>
            <a:r>
              <a:rPr lang="en-US" dirty="0" smtClean="0"/>
              <a:t>(40</a:t>
            </a:r>
            <a:r>
              <a:rPr lang="en-US" dirty="0" smtClean="0"/>
              <a:t>%)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Only accepted via e-mail in </a:t>
            </a:r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-generated PDF format</a:t>
            </a:r>
          </a:p>
          <a:p>
            <a:pPr lvl="2"/>
            <a:r>
              <a:rPr lang="en-US" dirty="0" smtClean="0"/>
              <a:t>No handwritten homework accepted</a:t>
            </a:r>
            <a:endParaRPr lang="en-US" dirty="0" smtClean="0"/>
          </a:p>
          <a:p>
            <a:pPr lvl="1"/>
            <a:r>
              <a:rPr lang="en-US" dirty="0" smtClean="0"/>
              <a:t>Project (40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Text: Blum-</a:t>
            </a:r>
            <a:r>
              <a:rPr lang="en-US" dirty="0" err="1" smtClean="0"/>
              <a:t>Hopcroft</a:t>
            </a:r>
            <a:r>
              <a:rPr lang="en-US" dirty="0" smtClean="0"/>
              <a:t>-</a:t>
            </a:r>
            <a:r>
              <a:rPr lang="en-US" dirty="0" err="1" smtClean="0"/>
              <a:t>Kannan</a:t>
            </a:r>
            <a:r>
              <a:rPr lang="en-US" dirty="0" smtClean="0"/>
              <a:t>, “Foundations of Data Science”</a:t>
            </a:r>
          </a:p>
          <a:p>
            <a:pPr lvl="1"/>
            <a:r>
              <a:rPr lang="en-US" dirty="0" smtClean="0">
                <a:hlinkClick r:id="rId2"/>
              </a:rPr>
              <a:t>http://grigory.us/files/bhk-book.pdf</a:t>
            </a:r>
            <a:endParaRPr lang="en-US" dirty="0" smtClean="0"/>
          </a:p>
          <a:p>
            <a:pPr lvl="1"/>
            <a:r>
              <a:rPr lang="en-US" dirty="0" smtClean="0"/>
              <a:t>06/09/16 version</a:t>
            </a:r>
            <a:endParaRPr lang="en-US" dirty="0" smtClean="0"/>
          </a:p>
          <a:p>
            <a:r>
              <a:rPr lang="en-US" dirty="0" smtClean="0"/>
              <a:t>Office hours announced later</a:t>
            </a:r>
            <a:endParaRPr lang="en-US" dirty="0" smtClean="0"/>
          </a:p>
          <a:p>
            <a:r>
              <a:rPr lang="en-US" dirty="0" smtClean="0"/>
              <a:t>Slides will be posted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Plan for 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Lecture: first 45 minutes:</a:t>
            </a:r>
          </a:p>
          <a:p>
            <a:pPr lvl="1"/>
            <a:r>
              <a:rPr lang="en-US" dirty="0" smtClean="0"/>
              <a:t>Basic probability</a:t>
            </a:r>
          </a:p>
          <a:p>
            <a:pPr lvl="1"/>
            <a:r>
              <a:rPr lang="en-US" dirty="0" smtClean="0"/>
              <a:t>Inequalities for random variables</a:t>
            </a:r>
          </a:p>
          <a:p>
            <a:pPr lvl="1"/>
            <a:r>
              <a:rPr lang="en-US" dirty="0" smtClean="0"/>
              <a:t>Concentration bounds</a:t>
            </a:r>
          </a:p>
          <a:p>
            <a:r>
              <a:rPr lang="en-US" dirty="0" smtClean="0"/>
              <a:t>Quiz: last 20 minutes: </a:t>
            </a:r>
          </a:p>
          <a:p>
            <a:pPr lvl="1"/>
            <a:r>
              <a:rPr lang="en-US" dirty="0" smtClean="0"/>
              <a:t>Tests background knowledge</a:t>
            </a:r>
          </a:p>
          <a:p>
            <a:pPr lvl="1"/>
            <a:r>
              <a:rPr lang="en-US" dirty="0" smtClean="0"/>
              <a:t>Graded but doesn’t count towards final grade</a:t>
            </a:r>
          </a:p>
          <a:p>
            <a:pPr lvl="1"/>
            <a:r>
              <a:rPr lang="en-US" dirty="0" smtClean="0"/>
              <a:t>Quiz too hard =&gt; take intro-level classes first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is continuous then </a:t>
                </a:r>
                <a:r>
                  <a:rPr lang="en-US" b="1" dirty="0" smtClean="0"/>
                  <a:t>all sums repla</a:t>
                </a:r>
                <a:r>
                  <a:rPr lang="en-US" b="1" dirty="0" smtClean="0"/>
                  <a:t>ced with integrals</a:t>
                </a:r>
                <a:endParaRPr lang="en-US" b="1" dirty="0" smtClean="0"/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0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 smtClean="0"/>
                  <a:t> with probability 1/6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3481</Words>
  <Application>Microsoft Office PowerPoint</Application>
  <PresentationFormat>On-screen Show (4:3)</PresentationFormat>
  <Paragraphs>264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CSCI B609:  “Foundations of Data Science”</vt:lpstr>
      <vt:lpstr>Disclaimers</vt:lpstr>
      <vt:lpstr>Disclaimers</vt:lpstr>
      <vt:lpstr>Class info</vt:lpstr>
      <vt:lpstr>Plan for today</vt:lpstr>
      <vt:lpstr>Expectation</vt:lpstr>
      <vt:lpstr>Expectation</vt:lpstr>
      <vt:lpstr>Variance</vt:lpstr>
      <vt:lpstr>Variance</vt:lpstr>
      <vt:lpstr>Independence</vt:lpstr>
      <vt:lpstr>Independence: Example </vt:lpstr>
      <vt:lpstr>Conditional Probabilities</vt:lpstr>
      <vt:lpstr>Union Bound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Quiz analysis: P1, part 1</vt:lpstr>
      <vt:lpstr>Quiz analysis: P1, part 2</vt:lpstr>
      <vt:lpstr>Quiz analysis: P2</vt:lpstr>
      <vt:lpstr>Quiz analysis: P3</vt:lpstr>
      <vt:lpstr>Quiz analysis: P4</vt:lpstr>
      <vt:lpstr>Core Classes to Take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18</cp:revision>
  <dcterms:created xsi:type="dcterms:W3CDTF">2016-08-22T13:02:17Z</dcterms:created>
  <dcterms:modified xsi:type="dcterms:W3CDTF">2016-08-24T19:18:06Z</dcterms:modified>
</cp:coreProperties>
</file>