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59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047" autoAdjust="0"/>
    <p:restoredTop sz="96046" autoAdjust="0"/>
  </p:normalViewPr>
  <p:slideViewPr>
    <p:cSldViewPr>
      <p:cViewPr varScale="1">
        <p:scale>
          <a:sx n="122" d="100"/>
          <a:sy n="122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B134D-765A-4B51-9DC3-D3944FE41494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DABF0-F892-4DCD-AC40-AB72BFA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86B80-F96B-47B2-8CF4-126FB0125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AD65-04BF-4B71-80C1-F38430E6E58D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4827-4566-48FA-BC83-36E6103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hyperlink" Target="http://grigory.us/cis625/lecture2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0.png"/><Relationship Id="rId10" Type="http://schemas.openxmlformats.org/officeDocument/2006/relationships/image" Target="../media/image60.png"/><Relationship Id="rId9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914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Learning and Fourier Analysis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3124200"/>
            <a:ext cx="70104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Grigory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Yaroslavtsev</a:t>
            </a:r>
            <a:endParaRPr lang="en-US" sz="48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3600" b="1" dirty="0" smtClean="0">
                <a:solidFill>
                  <a:schemeClr val="tx1"/>
                </a:solidFill>
                <a:hlinkClick r:id="rId3"/>
              </a:rPr>
              <a:t>grigory.us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Slides at 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sz="3600" b="1" dirty="0" smtClean="0">
                <a:solidFill>
                  <a:schemeClr val="tx1"/>
                </a:solidFill>
                <a:hlinkClick r:id="rId4"/>
              </a:rPr>
              <a:t>grigory.us/cis625/lecture2.pdf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5334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CIS </a:t>
            </a:r>
            <a:r>
              <a:rPr lang="en-US" sz="3600" b="1" dirty="0" smtClean="0"/>
              <a:t>625: Computational Learning Theory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81000"/>
            <a:ext cx="1905000" cy="6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Fourier </a:t>
            </a:r>
            <a:r>
              <a:rPr lang="en-US" dirty="0" smtClean="0">
                <a:solidFill>
                  <a:srgbClr val="0070C0"/>
                </a:solidFill>
              </a:rPr>
              <a:t>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7630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(Sparse Fourier Algorithm)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b="1" dirty="0" smtClean="0">
                    <a:latin typeface="Cambria Math"/>
                    <a:ea typeface="Cambria Math"/>
                  </a:rPr>
                  <a:t>𝔽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→{−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0" i="1">
                        <a:latin typeface="Cambria Math"/>
                      </a:rPr>
                      <m:t>/</m:t>
                    </m:r>
                    <m:r>
                      <a:rPr lang="en-US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-concentrated </a:t>
                </a:r>
                <a:r>
                  <a:rPr lang="en-US" dirty="0" smtClean="0"/>
                  <a:t>on </a:t>
                </a:r>
                <a:r>
                  <a:rPr lang="en-US" b="1" dirty="0">
                    <a:latin typeface="Cambria Math"/>
                    <a:ea typeface="Cambria Math"/>
                  </a:rPr>
                  <a:t>𝔽 </a:t>
                </a:r>
                <a:r>
                  <a:rPr lang="en-US" dirty="0" smtClean="0">
                    <a:latin typeface="Cambria Math"/>
                    <a:ea typeface="Cambria Math"/>
                  </a:rPr>
                  <a:t>there is a </a:t>
                </a:r>
                <a:r>
                  <a:rPr lang="en-US" b="1" dirty="0" smtClean="0">
                    <a:latin typeface="Cambria Math"/>
                    <a:ea typeface="Cambria Math"/>
                  </a:rPr>
                  <a:t>Sparse Fourier Algorithm </a:t>
                </a:r>
                <a:r>
                  <a:rPr lang="en-US" dirty="0" smtClean="0">
                    <a:latin typeface="Cambria Math"/>
                    <a:ea typeface="Cambria Math"/>
                  </a:rPr>
                  <a:t>which </a:t>
                </a:r>
                <a:r>
                  <a:rPr lang="en-US" dirty="0" smtClean="0"/>
                  <a:t>PAC-learns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dirty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/>
                            <a:ea typeface="Cambria Math"/>
                          </a:rPr>
                          <m:t>𝔽</m:t>
                        </m:r>
                        <m:r>
                          <a:rPr lang="en-US" b="1" i="1" dirty="0">
                            <a:latin typeface="Cambria Math"/>
                          </a:rPr>
                          <m:t>|</m:t>
                        </m:r>
                      </m:e>
                    </m:func>
                    <m:r>
                      <a:rPr lang="en-US" b="1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random samples.</a:t>
                </a:r>
                <a:endParaRPr lang="en-US" dirty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10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𝔽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</m:ra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/>
                              <a:ea typeface="Cambria Math"/>
                            </a:rPr>
                            <m:t>𝔽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</a:rPr>
                      <m:t>𝒉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𝑠𝑖𝑔𝑛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𝒈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/>
                            <a:ea typeface="Cambria Math"/>
                          </a:rPr>
                          <m:t>𝔽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d>
                            </m:e>
                          </m:acc>
                          <m:sSup>
                            <m:sSup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𝔽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𝝐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dirty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1" dirty="0">
                                            <a:latin typeface="Cambria Math"/>
                                            <a:ea typeface="Cambria Math"/>
                                          </a:rPr>
                                          <m:t>𝔽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|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763000" cy="5486400"/>
              </a:xfrm>
              <a:blipFill rotWithShape="1">
                <a:blip r:embed="rId2"/>
                <a:stretch>
                  <a:fillRect l="-1322" t="-1667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Low-Degree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classes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-concentrated on low degree Fourier coefficients: </a:t>
                </a:r>
                <a:r>
                  <a:rPr lang="en-US" dirty="0" smtClean="0">
                    <a:latin typeface="Cambria Math"/>
                    <a:ea typeface="Cambria Math"/>
                  </a:rPr>
                  <a:t>𝔽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={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Monotone functions: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Learning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</m:e>
                        </m:acc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Size-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decision trees: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/>
                  <a:t>Learning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n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Depth-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decision trees: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/>
                  <a:t>Learning complexity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ea typeface="Cambria Math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2"/>
                <a:stretch>
                  <a:fillRect l="-1557" t="-1434" b="-3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6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839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Def: </a:t>
                </a:r>
                <a:r>
                  <a:rPr lang="en-US" dirty="0" smtClean="0"/>
                  <a:t>For </a:t>
                </a:r>
                <a:r>
                  <a:rPr lang="en-US" dirty="0"/>
                  <a:t>a partition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𝑱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of [n]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let the </a:t>
                </a:r>
                <a:r>
                  <a:rPr lang="en-US" b="1" dirty="0" smtClean="0"/>
                  <a:t>restriction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string composed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𝒎𝒊𝒏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𝑱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839200" cy="5257800"/>
              </a:xfrm>
              <a:blipFill rotWithShape="1">
                <a:blip r:embed="rId2"/>
                <a:stretch>
                  <a:fillRect l="-1793"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coefficients of restrictions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247" y="1600200"/>
                <a:ext cx="88392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Fourier </a:t>
                </a:r>
                <a:r>
                  <a:rPr lang="en-US" dirty="0"/>
                  <a:t>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dirty="0"/>
                  <a:t> can be obtained from the </a:t>
                </a:r>
                <a:r>
                  <a:rPr lang="en-US" dirty="0" err="1"/>
                  <a:t>multilinear</a:t>
                </a:r>
                <a:r>
                  <a:rPr lang="en-US" dirty="0"/>
                  <a:t> polynomial by </a:t>
                </a:r>
                <a:r>
                  <a:rPr lang="en-US" dirty="0" err="1"/>
                  <a:t>subsitution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0" i="1" smtClean="0">
                            <a:latin typeface="Cambria Math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∪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</m:d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Take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=∅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𝑻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⊆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sub>
                                    <m:sup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dirty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</a:rPr>
                                            <m:t>𝑺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∪</m:t>
                                          </m:r>
                                          <m:r>
                                            <a:rPr lang="en-US" b="1" i="1" dirty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</a:rPr>
                                            <m:t>𝑻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𝝌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</a:rPr>
                                            <m:t>𝑻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dirty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i="1">
                              <a:latin typeface="Cambria Math"/>
                            </a:rPr>
                            <m:t>⊆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∪</m:t>
                                  </m:r>
                                  <m:r>
                                    <a:rPr lang="en-US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𝑻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247" y="1600200"/>
                <a:ext cx="8839200" cy="5410200"/>
              </a:xfrm>
              <a:blipFill rotWithShape="1">
                <a:blip r:embed="rId2"/>
                <a:stretch>
                  <a:fillRect l="-124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7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Goldreich</a:t>
            </a:r>
            <a:r>
              <a:rPr lang="en-US" dirty="0" smtClean="0">
                <a:solidFill>
                  <a:srgbClr val="0070C0"/>
                </a:solidFill>
              </a:rPr>
              <a:t>-Levin/</a:t>
            </a:r>
            <a:r>
              <a:rPr lang="en-US" dirty="0" err="1" smtClean="0">
                <a:solidFill>
                  <a:srgbClr val="0070C0"/>
                </a:solidFill>
              </a:rPr>
              <a:t>Kushilevitz</a:t>
            </a:r>
            <a:r>
              <a:rPr lang="en-US" dirty="0" smtClean="0">
                <a:solidFill>
                  <a:srgbClr val="0070C0"/>
                </a:solidFill>
              </a:rPr>
              <a:t>-Mansour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Thm (GL/KM): </a:t>
                </a:r>
                <a:r>
                  <a:rPr lang="en-US" dirty="0" smtClean="0"/>
                  <a:t>Given query access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→{−1,1}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GL/KM-algorithm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𝐿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Exercise: GL/KM + Sparse Fourier Algorithm: </a:t>
                </a:r>
                <a:r>
                  <a:rPr lang="en-US" dirty="0" smtClean="0"/>
                  <a:t>A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-concentrated on at most </a:t>
                </a:r>
                <a:r>
                  <a:rPr lang="en-US" b="1" i="1" dirty="0" smtClean="0"/>
                  <a:t>M </a:t>
                </a:r>
                <a:r>
                  <a:rPr lang="en-US" dirty="0" smtClean="0"/>
                  <a:t>sets can be learned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/>
                          <m:t>M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queries</a:t>
                </a:r>
              </a:p>
              <a:p>
                <a:pPr lvl="1"/>
                <a:r>
                  <a:rPr lang="en-US" dirty="0" smtClean="0"/>
                  <a:t>Every large coefficient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𝑈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Corollary: Size-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decision trees are learnable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queries</a:t>
                </a:r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1429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Estimating Fourier Weight via Restrictions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ea typeface="Cambria Math"/>
                  </a:rPr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Lemma: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1/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random samples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𝑱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𝒛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{−1,1}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𝑱</m:t>
                                  </m:r>
                                </m:e>
                              </m:acc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{−1,1}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𝑱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𝝌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{−1,1}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𝑱</m:t>
                                  </m:r>
                                </m:e>
                              </m:acc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{−1,1}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𝑱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1/</m:t>
                        </m:r>
                        <m:r>
                          <a:rPr lang="en-US" i="1" dirty="0"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samples suffice to estimate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  <a:blipFill rotWithShape="1">
                <a:blip r:embed="rId2"/>
                <a:stretch>
                  <a:fillRect l="-1379" t="-72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GL/KM-Algorithm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05400"/>
              </a:xfrm>
            </p:spPr>
            <p:txBody>
              <a:bodyPr/>
              <a:lstStyle/>
              <a:p>
                <a:r>
                  <a:rPr lang="en-US" dirty="0" smtClean="0"/>
                  <a:t>Put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into a single “bucket”</a:t>
                </a:r>
              </a:p>
              <a:p>
                <a:r>
                  <a:rPr lang="en-US" dirty="0" smtClean="0"/>
                  <a:t>At each step:</a:t>
                </a:r>
              </a:p>
              <a:p>
                <a:pPr lvl="1"/>
                <a:r>
                  <a:rPr lang="en-US" dirty="0" smtClean="0"/>
                  <a:t>Select any bucket </a:t>
                </a:r>
                <a:r>
                  <a:rPr lang="en-US" dirty="0" smtClean="0">
                    <a:latin typeface="Cambria Math"/>
                    <a:ea typeface="Cambria Math"/>
                  </a:rPr>
                  <a:t>𝕭 </a:t>
                </a:r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Split </a:t>
                </a:r>
                <a:r>
                  <a:rPr lang="en-US" dirty="0" smtClean="0">
                    <a:latin typeface="Cambria Math"/>
                    <a:ea typeface="Cambria Math"/>
                  </a:rPr>
                  <a:t>𝕭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sets each</a:t>
                </a:r>
              </a:p>
              <a:p>
                <a:pPr lvl="1"/>
                <a:r>
                  <a:rPr lang="en-US" dirty="0" smtClean="0"/>
                  <a:t>Estimate Fourier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𝕭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/</m:t>
                    </m:r>
                    <m:r>
                      <a:rPr lang="en-US" i="1" dirty="0">
                        <a:latin typeface="Cambria Math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</a:t>
                </a:r>
                <a:r>
                  <a:rPr lang="en-US" dirty="0" smtClean="0"/>
                  <a:t>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if its weight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all buckets that contain a single set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05400"/>
              </a:xfrm>
              <a:blipFill rotWithShape="1">
                <a:blip r:embed="rId2"/>
                <a:stretch>
                  <a:fillRect l="-1571" t="-143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8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GL/KM-Algorithm: Correctness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3429000"/>
              </a:xfrm>
              <a:ln w="50800"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Put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into a single “bucket”</a:t>
                </a:r>
              </a:p>
              <a:p>
                <a:r>
                  <a:rPr lang="en-US" dirty="0" smtClean="0"/>
                  <a:t>At each step:</a:t>
                </a:r>
              </a:p>
              <a:p>
                <a:pPr lvl="1"/>
                <a:r>
                  <a:rPr lang="en-US" dirty="0" smtClean="0"/>
                  <a:t>Select any bucket </a:t>
                </a:r>
                <a:r>
                  <a:rPr lang="en-US" dirty="0" smtClean="0">
                    <a:latin typeface="Cambria Math"/>
                    <a:ea typeface="Cambria Math"/>
                  </a:rPr>
                  <a:t>𝕭 </a:t>
                </a:r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Split </a:t>
                </a:r>
                <a:r>
                  <a:rPr lang="en-US" dirty="0" smtClean="0">
                    <a:latin typeface="Cambria Math"/>
                    <a:ea typeface="Cambria Math"/>
                  </a:rPr>
                  <a:t>𝕭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sets each</a:t>
                </a:r>
              </a:p>
              <a:p>
                <a:pPr lvl="1"/>
                <a:r>
                  <a:rPr lang="en-US" dirty="0" smtClean="0"/>
                  <a:t>Estimate Fourier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𝕭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/</m:t>
                    </m:r>
                    <m:r>
                      <a:rPr lang="en-US" i="1" dirty="0">
                        <a:latin typeface="Cambria Math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if its weight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all buckets that contain a single set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3429000"/>
              </a:xfrm>
              <a:blipFill rotWithShape="1">
                <a:blip r:embed="rId2"/>
                <a:stretch>
                  <a:fillRect l="-852" t="-1930"/>
                </a:stretch>
              </a:blipFill>
              <a:ln w="508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1434" y="5257800"/>
                <a:ext cx="8534400" cy="1793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Correctness </a:t>
                </a:r>
                <a:r>
                  <a:rPr lang="en-US" sz="2800" dirty="0" smtClean="0"/>
                  <a:t>(assuming all estimates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/</m:t>
                    </m:r>
                    <m:r>
                      <a:rPr lang="en-US" sz="2800" i="1" dirty="0">
                        <a:latin typeface="Cambria Math"/>
                      </a:rPr>
                      <m:t>4</m:t>
                    </m:r>
                  </m:oMath>
                </a14:m>
                <a:r>
                  <a:rPr lang="en-US" sz="2800" dirty="0" smtClean="0"/>
                  <a:t> w.h.p):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latin typeface="Cambria Math"/>
                          </a:rPr>
                          <m:t>𝑈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≥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  <m:r>
                      <a:rPr lang="en-US" sz="2400" i="1" dirty="0">
                        <a:latin typeface="Cambria Math"/>
                      </a:rPr>
                      <m:t>⇒</m:t>
                    </m:r>
                    <m:r>
                      <a:rPr lang="en-US" sz="2400" i="1" dirty="0">
                        <a:latin typeface="Cambria Math"/>
                      </a:rPr>
                      <m:t>𝑈</m:t>
                    </m:r>
                    <m:r>
                      <a:rPr lang="en-US" sz="2400" i="1" dirty="0">
                        <a:latin typeface="Cambria Math"/>
                      </a:rPr>
                      <m:t>∈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/>
                  <a:t>no bucket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discarded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𝑈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  <m:r>
                      <a:rPr lang="en-US" sz="2400" i="1">
                        <a:latin typeface="Cambria Math"/>
                      </a:rPr>
                      <m:t>/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: buckets with weight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discarded</a:t>
                </a:r>
                <a:endParaRPr lang="en-US" sz="2400" dirty="0"/>
              </a:p>
              <a:p>
                <a:pPr lvl="1" indent="-457200">
                  <a:buFont typeface="Arial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5257800"/>
                <a:ext cx="8534400" cy="1793183"/>
              </a:xfrm>
              <a:prstGeom prst="rect">
                <a:avLst/>
              </a:prstGeom>
              <a:blipFill rotWithShape="1">
                <a:blip r:embed="rId3"/>
                <a:stretch>
                  <a:fillRect l="-1429" t="-2381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0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GL/KM-Algorithm: Complexity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3429000"/>
              </a:xfrm>
              <a:ln w="50800">
                <a:solidFill>
                  <a:schemeClr val="accent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Put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into a single “bucket”</a:t>
                </a:r>
              </a:p>
              <a:p>
                <a:r>
                  <a:rPr lang="en-US" dirty="0" smtClean="0"/>
                  <a:t>At each step:</a:t>
                </a:r>
              </a:p>
              <a:p>
                <a:pPr lvl="1"/>
                <a:r>
                  <a:rPr lang="en-US" dirty="0" smtClean="0"/>
                  <a:t>Select any bucket </a:t>
                </a:r>
                <a:r>
                  <a:rPr lang="en-US" dirty="0" smtClean="0">
                    <a:latin typeface="Cambria Math"/>
                    <a:ea typeface="Cambria Math"/>
                  </a:rPr>
                  <a:t>𝕭 </a:t>
                </a:r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Split </a:t>
                </a:r>
                <a:r>
                  <a:rPr lang="en-US" dirty="0" smtClean="0">
                    <a:latin typeface="Cambria Math"/>
                    <a:ea typeface="Cambria Math"/>
                  </a:rPr>
                  <a:t>𝕭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sets each</a:t>
                </a:r>
              </a:p>
              <a:p>
                <a:pPr lvl="1"/>
                <a:r>
                  <a:rPr lang="en-US" dirty="0" smtClean="0"/>
                  <a:t>Estimate Fourier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𝕭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/4 </m:t>
                    </m:r>
                  </m:oMath>
                </a14:m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if its weight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all buckets that contain a single set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3429000"/>
              </a:xfrm>
              <a:blipFill rotWithShape="1">
                <a:blip r:embed="rId2"/>
                <a:stretch>
                  <a:fillRect l="-852" t="-1930"/>
                </a:stretch>
              </a:blipFill>
              <a:ln w="508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1434" y="5257800"/>
                <a:ext cx="8534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By </a:t>
                </a:r>
                <a:r>
                  <a:rPr lang="en-US" sz="2800" dirty="0" err="1" smtClean="0"/>
                  <a:t>Parseval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≤4/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active buckets at any time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Bucket can be split at most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times 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At most 4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steps to finish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5257800"/>
                <a:ext cx="853440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214" t="-3965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GL/KM-Algorithm: Bucketing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434" y="52578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9154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={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  <a:ea typeface="Cambria Math"/>
                      </a:rPr>
                      <m:t>T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⊆{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, …,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} 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𝕭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pPr indent="-457200"/>
                <a:r>
                  <a:rPr lang="en-US" dirty="0"/>
                  <a:t>Initial bucket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,∅</m:t>
                        </m:r>
                      </m:sub>
                    </m:sSub>
                  </m:oMath>
                </a14:m>
                <a:endParaRPr lang="en-US" dirty="0" smtClean="0">
                  <a:ea typeface="Cambria Math"/>
                </a:endParaRPr>
              </a:p>
              <a:p>
                <a:pPr indent="-457200"/>
                <a:r>
                  <a:rPr lang="en-US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dirty="0"/>
                  <a:t> 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∪{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</m:sSub>
                  </m:oMath>
                </a14:m>
                <a:endParaRPr lang="en-US" dirty="0" smtClean="0">
                  <a:ea typeface="Cambria Math"/>
                </a:endParaRPr>
              </a:p>
              <a:p>
                <a:pPr indent="-457200"/>
                <a:r>
                  <a:rPr lang="en-US" dirty="0"/>
                  <a:t>Fourier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𝕭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 … ,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indent="-457200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i="1">
                            <a:latin typeface="Cambria Math"/>
                          </a:rPr>
                          <m:t>⊆{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 … ,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estimated </a:t>
                </a:r>
                <a:r>
                  <a:rPr lang="en-US" dirty="0"/>
                  <a:t>via restrictions  </a:t>
                </a:r>
                <a:endParaRPr lang="en-US" dirty="0"/>
              </a:p>
              <a:p>
                <a:pPr indent="-457200"/>
                <a:r>
                  <a:rPr lang="en-US" dirty="0" smtClean="0"/>
                  <a:t>Estimate each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80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, complexity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𝝉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𝝉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indent="-457200"/>
                <a:r>
                  <a:rPr lang="en-US" dirty="0" smtClean="0"/>
                  <a:t>All estimates are </a:t>
                </a:r>
                <a:r>
                  <a:rPr lang="en-US" dirty="0"/>
                  <a:t>up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with prob.  9/10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915400" cy="5334000"/>
              </a:xfrm>
              <a:blipFill rotWithShape="1">
                <a:blip r:embed="rId2"/>
                <a:stretch>
                  <a:fillRect l="-143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 and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Powerful tool for PAC-style learning under </a:t>
                </a:r>
                <a:r>
                  <a:rPr lang="en-US" b="1" dirty="0" smtClean="0"/>
                  <a:t>uniform distribution </a:t>
                </a:r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Sometimes requires</a:t>
                </a:r>
                <a:r>
                  <a:rPr lang="en-US" b="1" dirty="0" smtClean="0"/>
                  <a:t> queries </a:t>
                </a:r>
                <a:r>
                  <a:rPr lang="en-US" dirty="0" smtClean="0"/>
                  <a:t>of the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Works for learning many classes of functions, 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onotone, DNF, decision trees, low-degree polynomials </a:t>
                </a:r>
              </a:p>
              <a:p>
                <a:pPr lvl="1"/>
                <a:r>
                  <a:rPr lang="en-US" dirty="0" smtClean="0"/>
                  <a:t>Small circuits, </a:t>
                </a:r>
                <a:r>
                  <a:rPr lang="en-US" dirty="0" err="1" smtClean="0"/>
                  <a:t>halfspaces</a:t>
                </a:r>
                <a:r>
                  <a:rPr lang="en-US" dirty="0" smtClean="0"/>
                  <a:t>, k-linear, juntas (depend on small # of variables)</a:t>
                </a:r>
                <a:endParaRPr lang="en-US" dirty="0"/>
              </a:p>
              <a:p>
                <a:pPr lvl="1"/>
                <a:r>
                  <a:rPr lang="en-US" dirty="0" err="1" smtClean="0"/>
                  <a:t>Submodular</a:t>
                </a:r>
                <a:r>
                  <a:rPr lang="en-US" dirty="0" smtClean="0"/>
                  <a:t> functions (analog of convex/concave)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r>
                  <a:rPr lang="en-US" dirty="0" smtClean="0"/>
                  <a:t>Can be extended to </a:t>
                </a:r>
                <a:r>
                  <a:rPr lang="en-US" b="1" dirty="0" smtClean="0"/>
                  <a:t>product</a:t>
                </a:r>
                <a:r>
                  <a:rPr lang="en-US" dirty="0" smtClean="0"/>
                  <a:t> distributions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×⋯×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means that draws are independent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2"/>
                <a:stretch>
                  <a:fillRect l="-1415" t="-3106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Recap: 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/>
                  <a:t>Thm</a:t>
                </a:r>
                <a:r>
                  <a:rPr lang="en-US" dirty="0"/>
                  <a:t>: 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b="1" dirty="0"/>
                  <a:t>uniquely </a:t>
                </a:r>
                <a:r>
                  <a:rPr lang="en-US" dirty="0"/>
                  <a:t>represented as a </a:t>
                </a:r>
                <a:r>
                  <a:rPr lang="en-US" dirty="0" err="1"/>
                  <a:t>multilinear</a:t>
                </a:r>
                <a:r>
                  <a:rPr lang="en-US" dirty="0"/>
                  <a:t> 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/>
                  <a:t> 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=〈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〉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5105400"/>
              </a:xfrm>
              <a:blipFill rotWithShape="1">
                <a:blip r:embed="rId2"/>
                <a:stretch>
                  <a:fillRect l="-1113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051" y="1660726"/>
                <a:ext cx="4582924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→{0,1} 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= class of linear functions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b="0" i="1" dirty="0" smtClean="0">
                        <a:latin typeface="Cambria Math"/>
                      </a:rPr>
                      <m:t>𝑖𝑠𝑡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err="1" smtClean="0">
                            <a:latin typeface="Cambria Math"/>
                          </a:rPr>
                          <m:t>𝒇</m:t>
                        </m:r>
                        <m:r>
                          <a:rPr lang="en-US" sz="24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4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sz="2400" b="1" i="1" dirty="0">
                            <a:latin typeface="Cambria Math"/>
                          </a:rPr>
                          <m:t>𝒈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lim>
                    </m:limLow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𝑑𝑖𝑠𝑡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400" dirty="0" smtClean="0"/>
                  <a:t>-close: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b="0" i="1" dirty="0" smtClean="0">
                        <a:latin typeface="Cambria Math"/>
                      </a:rPr>
                      <m:t>𝑖𝑠𝑡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err="1">
                            <a:latin typeface="Cambria Math"/>
                          </a:rPr>
                          <m:t>𝒇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51" y="1660726"/>
                <a:ext cx="4582924" cy="4525963"/>
              </a:xfrm>
              <a:blipFill rotWithShape="1">
                <a:blip r:embed="rId2"/>
                <a:stretch>
                  <a:fillRect l="-1862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Linearity Testing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sz="2700" b="1" dirty="0">
              <a:solidFill>
                <a:srgbClr val="7030A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2975" y="1541495"/>
            <a:ext cx="4538791" cy="4629398"/>
            <a:chOff x="4752975" y="1541495"/>
            <a:chExt cx="4538791" cy="462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4752975" y="1541495"/>
              <a:ext cx="4538791" cy="4629398"/>
              <a:chOff x="4752975" y="1541495"/>
              <a:chExt cx="4538791" cy="4629398"/>
            </a:xfrm>
          </p:grpSpPr>
          <p:sp>
            <p:nvSpPr>
              <p:cNvPr id="25" name="Oval 14"/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752975" y="1541495"/>
                <a:ext cx="4538791" cy="4629398"/>
                <a:chOff x="4752975" y="1541495"/>
                <a:chExt cx="4538791" cy="4629398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4752975" y="1541495"/>
                  <a:ext cx="2264855" cy="4629398"/>
                  <a:chOff x="4752975" y="1541495"/>
                  <a:chExt cx="2264855" cy="4629398"/>
                </a:xfrm>
              </p:grpSpPr>
              <p:sp>
                <p:nvSpPr>
                  <p:cNvPr id="35" name="Rectangle 13"/>
                  <p:cNvSpPr/>
                  <p:nvPr/>
                </p:nvSpPr>
                <p:spPr>
                  <a:xfrm>
                    <a:off x="4818620" y="2050151"/>
                    <a:ext cx="1371600" cy="201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600" h="2019300">
                        <a:moveTo>
                          <a:pt x="685800" y="0"/>
                        </a:moveTo>
                        <a:cubicBezTo>
                          <a:pt x="1064557" y="0"/>
                          <a:pt x="1371600" y="904071"/>
                          <a:pt x="1371600" y="2019300"/>
                        </a:cubicBezTo>
                        <a:lnTo>
                          <a:pt x="0" y="2019300"/>
                        </a:lnTo>
                        <a:cubicBezTo>
                          <a:pt x="0" y="904071"/>
                          <a:pt x="307043" y="0"/>
                          <a:pt x="685800" y="0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Linear</a:t>
                    </a:r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Oval 14"/>
                  <p:cNvSpPr/>
                  <p:nvPr/>
                </p:nvSpPr>
                <p:spPr>
                  <a:xfrm>
                    <a:off x="4840548" y="4471839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Non-linear</a:t>
                    </a:r>
                  </a:p>
                  <a:p>
                    <a:pPr algn="ctr"/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52975" y="1541495"/>
                    <a:ext cx="22288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Linearity Tester</a:t>
                    </a:r>
                    <a:endParaRPr lang="en-US" sz="2400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4873266" y="4010174"/>
                        <a:ext cx="21445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oMath>
                        </a14:m>
                        <a:r>
                          <a:rPr lang="en-US" sz="2800" dirty="0" smtClean="0"/>
                          <a:t>-</a:t>
                        </a:r>
                        <a:r>
                          <a:rPr lang="en-US" sz="2800" b="1" dirty="0" smtClean="0"/>
                          <a:t>close</a:t>
                        </a:r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3266" y="4010174"/>
                        <a:ext cx="2144564" cy="523220"/>
                      </a:xfrm>
                      <a:prstGeom prst="rect">
                        <a:avLst/>
                      </a:prstGeom>
                      <a:blipFill rotWithShape="1">
                        <a:blip r:embed="rId17"/>
                        <a:stretch>
                          <a:fillRect t="-10465" b="-325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830997"/>
                        </a:xfrm>
                        <a:prstGeom prst="rect">
                          <a:avLst/>
                        </a:prstGeom>
                        <a:blipFill rotWithShape="1">
                          <a:blip r:embed="rId18"/>
                          <a:stretch>
                            <a:fillRect l="-3883" t="-5882" b="-161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l="-3632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731191" y="4010174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</a:rPr>
                      <a:t>Don’t care</a:t>
                    </a:r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933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Local Correction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10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linear functions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queries</a:t>
                </a:r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-close to linear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 for </a:t>
                </a:r>
                <a:r>
                  <a:rPr lang="en-US" b="1" dirty="0" smtClean="0"/>
                  <a:t>every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one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as:</a:t>
                </a:r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⊕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⊕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800" b="1" i="1" smtClean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⊕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⊕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By union bound: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⊕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⊕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≥</m:t>
                      </m:r>
                      <m:r>
                        <a:rPr lang="en-US" sz="2800" i="1">
                          <a:latin typeface="Cambria Math"/>
                        </a:rPr>
                        <m:t>1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Then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⊕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⊕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⊕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10600" cy="5257800"/>
              </a:xfrm>
              <a:blipFill rotWithShape="1">
                <a:blip r:embed="rId3"/>
                <a:stretch>
                  <a:fillRect l="-1557" t="-1392" r="-1486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8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Recap: PAC-style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PAC</a:t>
                </a:r>
                <a:r>
                  <a:rPr lang="en-US" dirty="0" smtClean="0"/>
                  <a:t>-learning under uniform distribution: for a class of functions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, given access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find a hypothesis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Two query access models:</a:t>
                </a:r>
              </a:p>
              <a:p>
                <a:pPr lvl="1"/>
                <a:r>
                  <a:rPr lang="en-US" dirty="0" smtClean="0"/>
                  <a:t>Random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Queries: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,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Fourier analysis helps because of </a:t>
                </a:r>
                <a:r>
                  <a:rPr lang="en-US" b="1" dirty="0" err="1" smtClean="0"/>
                  <a:t>sparsity</a:t>
                </a:r>
                <a:r>
                  <a:rPr lang="en-US" dirty="0" smtClean="0"/>
                  <a:t> in Fourier spectrum</a:t>
                </a:r>
              </a:p>
              <a:p>
                <a:pPr lvl="1"/>
                <a:r>
                  <a:rPr lang="en-US" dirty="0" smtClean="0"/>
                  <a:t>Low-degree concentration</a:t>
                </a:r>
              </a:p>
              <a:p>
                <a:pPr lvl="1"/>
                <a:r>
                  <a:rPr lang="en-US" dirty="0" smtClean="0"/>
                  <a:t>Concentration on a small number of Fourier coefficients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404" t="-1455" r="-351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Fourier Analysis and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/>
              <a:lstStyle/>
              <a:p>
                <a:r>
                  <a:rPr lang="en-US" b="1" dirty="0" smtClean="0"/>
                  <a:t>Def (Fourier Concentration): </a:t>
                </a:r>
                <a:r>
                  <a:rPr lang="en-US" dirty="0" smtClean="0"/>
                  <a:t>Fourier spectrum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-concentrated on a collection of subsets </a:t>
                </a:r>
                <a:r>
                  <a:rPr lang="en-US" b="1" dirty="0" smtClean="0">
                    <a:latin typeface="Cambria Math"/>
                    <a:ea typeface="Cambria Math"/>
                  </a:rPr>
                  <a:t>𝔽</a:t>
                </a:r>
                <a:r>
                  <a:rPr lang="en-US" dirty="0" smtClean="0">
                    <a:latin typeface="Cambria Math"/>
                    <a:ea typeface="Cambria Math"/>
                  </a:rPr>
                  <a:t> if: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/>
                              <a:ea typeface="Cambria Math"/>
                            </a:rPr>
                            <m:t>𝔽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(Sparse Fourier Algorithm)</a:t>
                </a:r>
                <a:r>
                  <a:rPr lang="en-US" dirty="0" smtClean="0"/>
                  <a:t>: </a:t>
                </a:r>
                <a:r>
                  <a:rPr lang="en-US" dirty="0" smtClean="0"/>
                  <a:t>Given </a:t>
                </a:r>
                <a:r>
                  <a:rPr lang="en-US" b="1" dirty="0">
                    <a:latin typeface="Cambria Math"/>
                    <a:ea typeface="Cambria Math"/>
                  </a:rPr>
                  <a:t>𝔽</a:t>
                </a:r>
                <a:r>
                  <a:rPr lang="en-US" dirty="0" smtClean="0"/>
                  <a:t> on which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-concentrated there is an algorithm that PAC-learns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</m:d>
                    <m:func>
                      <m:func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dirty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/>
                            <a:ea typeface="Cambria Math"/>
                          </a:rPr>
                          <m:t>𝔽</m:t>
                        </m:r>
                        <m:r>
                          <a:rPr lang="en-US" b="1" i="1" dirty="0">
                            <a:latin typeface="Cambria Math"/>
                          </a:rPr>
                          <m:t>|</m:t>
                        </m:r>
                      </m:e>
                    </m:func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random samples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571" t="-1576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Estimating Fourier Coefficients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Lemma</a:t>
                </a:r>
                <a:r>
                  <a:rPr lang="en-US" dirty="0" smtClean="0"/>
                  <a:t>: 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random samples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there is an algorithm that gives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Proof: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random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Empirical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k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-close by a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with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4"/>
                <a:stretch>
                  <a:fillRect l="-1404" r="-2105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Rounding real-valued approximations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Lem: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𝒉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defined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Proof: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𝑠𝑖𝑔𝑛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181600"/>
              </a:xfrm>
              <a:blipFill rotWithShape="1">
                <a:blip r:embed="rId3"/>
                <a:stretch>
                  <a:fillRect l="-1614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2701</Words>
  <Application>Microsoft Office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Learning and Fourier Analysis</vt:lpstr>
      <vt:lpstr>Fourier Analysis and Learning</vt:lpstr>
      <vt:lpstr>Recap: Fourier Analysis</vt:lpstr>
      <vt:lpstr>Linearity Testing </vt:lpstr>
      <vt:lpstr>Local Correction</vt:lpstr>
      <vt:lpstr>Recap: PAC-style learning</vt:lpstr>
      <vt:lpstr>Fourier Analysis and Learning</vt:lpstr>
      <vt:lpstr>Estimating Fourier Coefficients</vt:lpstr>
      <vt:lpstr>Rounding real-valued approximations</vt:lpstr>
      <vt:lpstr>Sparse Fourier Algorithm</vt:lpstr>
      <vt:lpstr>Low-Degree Algorithm</vt:lpstr>
      <vt:lpstr>Restrictions</vt:lpstr>
      <vt:lpstr>Fourier coefficients of restrictions</vt:lpstr>
      <vt:lpstr>Goldreich-Levin/Kushilevitz-Mansour</vt:lpstr>
      <vt:lpstr>Estimating Fourier Weight via Restrictions</vt:lpstr>
      <vt:lpstr>GL/KM-Algorithm</vt:lpstr>
      <vt:lpstr>GL/KM-Algorithm: Correctness</vt:lpstr>
      <vt:lpstr>GL/KM-Algorithm: Complexity</vt:lpstr>
      <vt:lpstr>GL/KM-Algorithm: Bucketing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Fourier Analysis</dc:title>
  <dc:creator>Grigory</dc:creator>
  <cp:lastModifiedBy>Grigory</cp:lastModifiedBy>
  <cp:revision>75</cp:revision>
  <dcterms:created xsi:type="dcterms:W3CDTF">2015-04-04T19:31:52Z</dcterms:created>
  <dcterms:modified xsi:type="dcterms:W3CDTF">2015-04-13T15:54:37Z</dcterms:modified>
</cp:coreProperties>
</file>