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1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34" autoAdjust="0"/>
    <p:restoredTop sz="94660"/>
  </p:normalViewPr>
  <p:slideViewPr>
    <p:cSldViewPr>
      <p:cViewPr varScale="1">
        <p:scale>
          <a:sx n="81" d="100"/>
          <a:sy n="81" d="100"/>
        </p:scale>
        <p:origin x="-99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37FE6-F265-40E3-9137-6521FFFD657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0AA8-B4E9-4FDE-B1E8-481C06AC6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13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37FE6-F265-40E3-9137-6521FFFD657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0AA8-B4E9-4FDE-B1E8-481C06AC6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7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37FE6-F265-40E3-9137-6521FFFD657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0AA8-B4E9-4FDE-B1E8-481C06AC6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39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37FE6-F265-40E3-9137-6521FFFD657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0AA8-B4E9-4FDE-B1E8-481C06AC6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37FE6-F265-40E3-9137-6521FFFD657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0AA8-B4E9-4FDE-B1E8-481C06AC6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60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37FE6-F265-40E3-9137-6521FFFD657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0AA8-B4E9-4FDE-B1E8-481C06AC6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60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37FE6-F265-40E3-9137-6521FFFD657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0AA8-B4E9-4FDE-B1E8-481C06AC6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47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37FE6-F265-40E3-9137-6521FFFD657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0AA8-B4E9-4FDE-B1E8-481C06AC6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7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37FE6-F265-40E3-9137-6521FFFD657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0AA8-B4E9-4FDE-B1E8-481C06AC6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8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37FE6-F265-40E3-9137-6521FFFD657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0AA8-B4E9-4FDE-B1E8-481C06AC6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61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37FE6-F265-40E3-9137-6521FFFD657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0AA8-B4E9-4FDE-B1E8-481C06AC6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14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37FE6-F265-40E3-9137-6521FFFD657B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B0AA8-B4E9-4FDE-B1E8-481C06AC6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73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grigory.us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grigory.us/big-data-class.htm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762000"/>
            <a:ext cx="8534400" cy="1470025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rgbClr val="0070C0"/>
                </a:solidFill>
              </a:rPr>
              <a:t>CIS 700: </a:t>
            </a:r>
            <a:br>
              <a:rPr lang="en-US" sz="6000" b="1" dirty="0" smtClean="0">
                <a:solidFill>
                  <a:srgbClr val="0070C0"/>
                </a:solidFill>
              </a:rPr>
            </a:br>
            <a:r>
              <a:rPr lang="en-US" sz="6000" b="1" dirty="0" smtClean="0">
                <a:solidFill>
                  <a:srgbClr val="0070C0"/>
                </a:solidFill>
              </a:rPr>
              <a:t>“algorithms for Big Data”</a:t>
            </a:r>
            <a:endParaRPr lang="en-US" sz="60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05400"/>
            <a:ext cx="6400800" cy="1752600"/>
          </a:xfrm>
        </p:spPr>
        <p:txBody>
          <a:bodyPr/>
          <a:lstStyle/>
          <a:p>
            <a:r>
              <a:rPr lang="en-US" sz="4400" b="1" dirty="0" err="1" smtClean="0">
                <a:solidFill>
                  <a:schemeClr val="tx1"/>
                </a:solidFill>
              </a:rPr>
              <a:t>Grigory</a:t>
            </a:r>
            <a:r>
              <a:rPr lang="en-US" sz="4400" b="1" dirty="0" smtClean="0">
                <a:solidFill>
                  <a:schemeClr val="tx1"/>
                </a:solidFill>
              </a:rPr>
              <a:t> </a:t>
            </a:r>
            <a:r>
              <a:rPr lang="en-US" sz="4400" b="1" dirty="0" err="1" smtClean="0">
                <a:solidFill>
                  <a:schemeClr val="tx1"/>
                </a:solidFill>
              </a:rPr>
              <a:t>Yaroslavtsev</a:t>
            </a:r>
            <a:endParaRPr lang="en-US" sz="4400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  <a:hlinkClick r:id="rId2"/>
              </a:rPr>
              <a:t>http://grigory.us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873432"/>
            <a:ext cx="1981200" cy="6529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265552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Lecture 9: </a:t>
            </a:r>
          </a:p>
          <a:p>
            <a:pPr algn="ctr"/>
            <a:r>
              <a:rPr lang="en-US" sz="4800" b="1" dirty="0" smtClean="0"/>
              <a:t>Compressed Sensing</a:t>
            </a:r>
            <a:endParaRPr lang="en-US" sz="4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34441" y="422518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Slides at </a:t>
            </a:r>
            <a:r>
              <a:rPr lang="en-US" sz="2800" dirty="0" smtClean="0">
                <a:hlinkClick r:id="rId4"/>
              </a:rPr>
              <a:t>http://grigory.us/big-data-class.html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8038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Reconstruction from RIP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b="1" dirty="0" smtClean="0"/>
                  <a:t>Thm.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satisfies RIP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10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-sparse and 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/>
                  <a:t>. Then a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𝛻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⋅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exists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which satisfies conditions of the “</a:t>
                </a:r>
                <a:r>
                  <a:rPr lang="en-US" dirty="0" err="1" smtClean="0"/>
                  <a:t>subgradient</a:t>
                </a:r>
                <a:r>
                  <a:rPr lang="en-US" dirty="0" smtClean="0"/>
                  <a:t> theorem”.</a:t>
                </a:r>
              </a:p>
              <a:p>
                <a:r>
                  <a:rPr lang="en-US" dirty="0" smtClean="0"/>
                  <a:t>Implies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is the unique minimum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-norm solution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≠</m:t>
                        </m:r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Find </a:t>
                </a:r>
                <a:r>
                  <a:rPr lang="en-US" dirty="0" err="1" smtClean="0"/>
                  <a:t>subgradient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 smtClean="0"/>
                  <a:t> search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𝑤</m:t>
                    </m:r>
                    <m:r>
                      <a:rPr lang="en-US" b="0" i="1" dirty="0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𝑢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𝑤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𝑠𝑖𝑔𝑛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2-norm of the coordinates 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acc>
                  </m:oMath>
                </a14:m>
                <a:r>
                  <a:rPr lang="en-US" dirty="0" smtClean="0"/>
                  <a:t> is minimized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887" r="-222" b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199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Reconstruction from RIP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51054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𝑧</m:t>
                    </m:r>
                  </m:oMath>
                </a14:m>
                <a:r>
                  <a:rPr lang="en-US" dirty="0" smtClean="0"/>
                  <a:t> be a vector with support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sign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𝑆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𝑆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𝑧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 smtClean="0"/>
                  <a:t> has independent columns by RIP</a:t>
                </a:r>
              </a:p>
              <a:p>
                <a:r>
                  <a:rPr lang="en-US" dirty="0" smtClean="0"/>
                  <a:t>For coordinates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𝑆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𝑆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𝑧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For coordinates 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acc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</m:d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</m:acc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</m:acc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𝑆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𝑆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b="0" dirty="0" smtClean="0"/>
                  <a:t>Eigenvalues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b="0" dirty="0" smtClean="0"/>
                  <a:t> are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||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𝑆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𝑆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||≤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b="0" dirty="0" smtClean="0"/>
                  <a:t>, 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𝑆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𝑆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𝑧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𝑝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</m:rad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𝐴𝑞</m:t>
                    </m:r>
                  </m:oMath>
                </a14:m>
                <a:r>
                  <a:rPr lang="en-US" b="0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b="0" dirty="0" smtClean="0"/>
                  <a:t> has all coordinates 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acc>
                  </m:oMath>
                </a14:m>
                <a:r>
                  <a:rPr lang="en-US" b="0" dirty="0" smtClean="0"/>
                  <a:t> equal 0</a:t>
                </a:r>
              </a:p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/>
                              </a:rPr>
                              <m:t>𝑤</m:t>
                            </m:r>
                          </m:e>
                        </m:d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𝑇</m:t>
                        </m:r>
                      </m:sup>
                    </m:sSubSup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𝐴𝑞</m:t>
                    </m:r>
                  </m:oMath>
                </a14:m>
                <a:r>
                  <a:rPr lang="en-US" b="0" dirty="0" smtClean="0"/>
                  <a:t>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|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/>
                              </a:rPr>
                              <m:t>𝑤</m:t>
                            </m:r>
                          </m:e>
                        </m:d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|≤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𝑠</m:t>
                            </m:r>
                          </m:e>
                        </m:rad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dirty="0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 </m:t>
                                </m:r>
                              </m:sub>
                            </m:sSub>
                          </m:e>
                        </m:d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𝑠</m:t>
                            </m:r>
                          </m:e>
                        </m:rad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dirty="0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5105400"/>
              </a:xfrm>
              <a:blipFill rotWithShape="1">
                <a:blip r:embed="rId2"/>
                <a:stretch>
                  <a:fillRect l="-576" t="-1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639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Compressed Sensing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a sparse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can we recover it from a small number of measurements?</a:t>
                </a:r>
              </a:p>
              <a:p>
                <a:r>
                  <a:rPr lang="en-US" dirty="0" smtClean="0"/>
                  <a:t>Goal: design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which allows to recover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-sparse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𝐴𝑥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= matrix of </a:t>
                </a:r>
                <a:r>
                  <a:rPr lang="en-US" dirty="0" err="1" smtClean="0"/>
                  <a:t>i.i.d</a:t>
                </a:r>
                <a:r>
                  <a:rPr lang="en-US" dirty="0" smtClean="0"/>
                  <a:t>. Gaussians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0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Application: signals are usually sparse in some Fourier domain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 r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38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Reconstruction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Reconstruction: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min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dirty="0" smtClean="0"/>
                  <a:t>, subject to: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Uniqueness: If there are two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-sparse solutions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/>
                  <a:t>t</a:t>
                </a:r>
                <a:r>
                  <a:rPr lang="en-US" b="0" dirty="0" smtClean="0"/>
                  <a:t>hen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b="0" dirty="0" smtClean="0"/>
                  <a:t>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b="0" dirty="0" smtClean="0"/>
                  <a:t>linearly dependent columns</a:t>
                </a:r>
              </a:p>
              <a:p>
                <a:r>
                  <a:rPr lang="en-US" b="0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Ω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b="0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b="0" dirty="0" smtClean="0"/>
                  <a:t> is Gaussian then unlikely to have linearly dependent columns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0" dirty="0" smtClean="0"/>
                  <a:t>not convex, NP-hard to reconstruct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→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: </m:t>
                    </m:r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min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dirty="0" smtClean="0"/>
                  <a:t>, subject to: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When does this give sparse solutions?</a:t>
                </a:r>
              </a:p>
              <a:p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333" t="-1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22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Subgradient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min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dirty="0" smtClean="0"/>
                  <a:t>, subject to: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is convex but not differentiable</a:t>
                </a:r>
              </a:p>
              <a:p>
                <a:r>
                  <a:rPr lang="en-US" dirty="0" err="1" smtClean="0"/>
                  <a:t>Subgradient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𝛻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f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equal to gradient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 is differentiable</a:t>
                </a:r>
              </a:p>
              <a:p>
                <a:pPr lvl="1"/>
                <a:r>
                  <a:rPr lang="en-US" dirty="0" smtClean="0"/>
                  <a:t>any linear lower bound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 is not differentiable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∀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Δ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0" smtClean="0">
                          <a:latin typeface="Cambria Math"/>
                        </a:rPr>
                        <m:t>: 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0" smtClean="0">
                                  <a:latin typeface="Cambria Math"/>
                                </a:rPr>
                                <m:t>𝛻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Δ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err="1" smtClean="0"/>
                  <a:t>Subgradient</a:t>
                </a:r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𝛻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𝑠𝑖𝑔𝑛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≠0</m:t>
                    </m:r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𝛻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For 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Δ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Δ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satisfies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/>
                          </a:rPr>
                          <m:t>𝛻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Δ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≥0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Sufficient: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∃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such that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𝛻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b="0" dirty="0" smtClean="0"/>
                  <a:t>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/>
                          </a:rPr>
                          <m:t>𝛻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Δ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𝑤𝐴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Δ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=0</m:t>
                        </m:r>
                      </m:e>
                      <m:sup/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037" t="-1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11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Exact Reconstruction Property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b="1" dirty="0" smtClean="0"/>
                  <a:t>Subgradient </a:t>
                </a:r>
                <a:r>
                  <a:rPr lang="en-US" b="1" dirty="0" err="1" smtClean="0"/>
                  <a:t>Thm</a:t>
                </a:r>
                <a:r>
                  <a:rPr lang="en-US" b="1" dirty="0" smtClean="0"/>
                  <a:t>.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/>
                  <a:t> and there exists a </a:t>
                </a:r>
                <a:r>
                  <a:rPr lang="en-US" dirty="0" err="1" smtClean="0"/>
                  <a:t>subgradient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𝛻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such that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𝛻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dirty="0" smtClean="0"/>
                  <a:t> and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corresponding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are linearly independent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minimizes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and is unique.</a:t>
                </a:r>
              </a:p>
              <a:p>
                <a:r>
                  <a:rPr lang="en-US" dirty="0" smtClean="0"/>
                  <a:t>(Minimum):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 Will show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𝑧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</a:rPr>
                      <m:t>𝐴𝑧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𝐴𝑦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/>
                          </a:rPr>
                          <m:t>𝛻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𝑧</m:t>
                    </m:r>
                    <m:r>
                      <a:rPr lang="en-US" b="0" i="1" smtClean="0">
                        <a:latin typeface="Cambria Math"/>
                      </a:rPr>
                      <m:t>=0⇒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0" smtClean="0">
                              <a:latin typeface="Cambria Math"/>
                            </a:rPr>
                            <m:t>𝛻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𝑧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022" r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559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Exact Reconstruction Property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(Uniqueness):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is another minimum</a:t>
                </a:r>
              </a:p>
              <a:p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𝛻</m:t>
                    </m:r>
                  </m:oMath>
                </a14:m>
                <a:r>
                  <a:rPr lang="en-US" dirty="0" smtClean="0"/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is also a </a:t>
                </a:r>
                <a:r>
                  <a:rPr lang="en-US" dirty="0" err="1" smtClean="0"/>
                  <a:t>subgradient</a:t>
                </a:r>
                <a:r>
                  <a:rPr lang="en-US" dirty="0" smtClean="0"/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Δ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Δ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Δ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Δ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0" smtClean="0">
                              <a:latin typeface="Cambria Math"/>
                            </a:rPr>
                            <m:t>𝛻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Δ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0" smtClean="0">
                              <a:latin typeface="Cambria Math"/>
                            </a:rPr>
                            <m:t>𝛻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latin typeface="Cambria Math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0" smtClean="0">
                              <a:latin typeface="Cambria Math"/>
                            </a:rPr>
                            <m:t>𝛻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T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Δ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/>
                          </a:rPr>
                          <m:t>𝛻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latin typeface="Cambria Math"/>
                          </a:rPr>
                          <m:t> 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latin typeface="Cambria Math"/>
                          </a:rPr>
                          <m:t> 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0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Δ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/>
                          </a:rPr>
                          <m:t>𝛻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Δ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/>
                              </a:rPr>
                              <m:t>𝛻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sign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US" b="0" i="0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)=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sign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if either is non-zero, otherwise equal to 0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have same </a:t>
                </a:r>
                <a:r>
                  <a:rPr lang="en-US" dirty="0" err="1" smtClean="0"/>
                  <a:t>sparsity</a:t>
                </a:r>
                <a:r>
                  <a:rPr lang="en-US" dirty="0" smtClean="0"/>
                  <a:t> pattern</a:t>
                </a:r>
              </a:p>
              <a:p>
                <a:r>
                  <a:rPr lang="en-US" dirty="0" smtClean="0"/>
                  <a:t>By linear independence of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  <m:sub/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037" t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39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Restricted </a:t>
            </a:r>
            <a:r>
              <a:rPr lang="en-US" dirty="0" err="1" smtClean="0">
                <a:solidFill>
                  <a:srgbClr val="0070C0"/>
                </a:solidFill>
              </a:rPr>
              <a:t>Isometry</a:t>
            </a:r>
            <a:r>
              <a:rPr lang="en-US" dirty="0" smtClean="0">
                <a:solidFill>
                  <a:srgbClr val="0070C0"/>
                </a:solidFill>
              </a:rPr>
              <a:t> Property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0292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satisfies restricted </a:t>
                </a:r>
                <a:r>
                  <a:rPr lang="en-US" dirty="0" err="1" smtClean="0"/>
                  <a:t>isometry</a:t>
                </a:r>
                <a:r>
                  <a:rPr lang="en-US" dirty="0" smtClean="0"/>
                  <a:t> property (RIP), if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-sparse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there exists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𝐴𝑥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Exact </a:t>
                </a:r>
                <a:r>
                  <a:rPr lang="en-US" dirty="0" err="1" smtClean="0"/>
                  <a:t>isometry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all eigenvalues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±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/>
                  <a:t>f</a:t>
                </a:r>
                <a:r>
                  <a:rPr lang="en-US" dirty="0" smtClean="0"/>
                  <a:t>or orthogonal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𝐴𝑦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0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 smtClean="0"/>
                  <a:t> be the set of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in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b="1" dirty="0" err="1" smtClean="0"/>
                  <a:t>Lem</a:t>
                </a:r>
                <a:r>
                  <a:rPr lang="en-US" b="1" dirty="0" smtClean="0"/>
                  <a:t>: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satisfies RIP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singular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]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For any orthogonal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 with supports of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𝐴𝑦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|(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𝛿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𝛿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029200"/>
              </a:xfrm>
              <a:blipFill rotWithShape="1">
                <a:blip r:embed="rId2"/>
                <a:stretch>
                  <a:fillRect l="-1429" t="-3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351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Restricted </a:t>
            </a:r>
            <a:r>
              <a:rPr lang="en-US" dirty="0" err="1" smtClean="0">
                <a:solidFill>
                  <a:srgbClr val="0070C0"/>
                </a:solidFill>
              </a:rPr>
              <a:t>Isometry</a:t>
            </a:r>
            <a:r>
              <a:rPr lang="en-US" dirty="0" smtClean="0">
                <a:solidFill>
                  <a:srgbClr val="0070C0"/>
                </a:solidFill>
              </a:rPr>
              <a:t> Property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b="1" dirty="0" smtClean="0"/>
                  <a:t>Lem: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satisfies RIP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singular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[1−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,1+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]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For any orthogonal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 with supports of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𝐴𝑦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≤3/2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𝛿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𝛿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err="1" smtClean="0"/>
                  <a:t>W.l.o.g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=2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≤ 2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𝛿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𝛿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≤ 2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𝛿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𝛿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1 −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𝐴𝑥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≤(1+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1 −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𝐴𝑦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≤(1+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037" t="-2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5577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Restricted </a:t>
            </a:r>
            <a:r>
              <a:rPr lang="en-US" dirty="0" err="1" smtClean="0">
                <a:solidFill>
                  <a:srgbClr val="0070C0"/>
                </a:solidFill>
              </a:rPr>
              <a:t>Isometry</a:t>
            </a:r>
            <a:r>
              <a:rPr lang="en-US" dirty="0" smtClean="0">
                <a:solidFill>
                  <a:srgbClr val="0070C0"/>
                </a:solidFill>
              </a:rPr>
              <a:t> Property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𝐴𝑦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𝐴𝑥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𝐴𝑦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𝐴𝑦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𝐴𝑦</m:t>
                    </m:r>
                    <m:r>
                      <a:rPr lang="en-US" b="0" i="1" smtClean="0">
                        <a:latin typeface="Cambria Math"/>
                      </a:rPr>
                      <m:t>≤2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𝛿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𝛿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1 −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1 −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=3(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𝐴𝑦</m:t>
                    </m:r>
                    <m:r>
                      <a:rPr lang="en-US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⋅(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05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1922</Words>
  <Application>Microsoft Office PowerPoint</Application>
  <PresentationFormat>On-screen Show (4:3)</PresentationFormat>
  <Paragraphs>99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CIS 700:  “algorithms for Big Data”</vt:lpstr>
      <vt:lpstr>Compressed Sensing</vt:lpstr>
      <vt:lpstr>Reconstruction</vt:lpstr>
      <vt:lpstr>Subgradient</vt:lpstr>
      <vt:lpstr>Exact Reconstruction Property</vt:lpstr>
      <vt:lpstr>Exact Reconstruction Property</vt:lpstr>
      <vt:lpstr>Restricted Isometry Property</vt:lpstr>
      <vt:lpstr>Restricted Isometry Property</vt:lpstr>
      <vt:lpstr>Restricted Isometry Property</vt:lpstr>
      <vt:lpstr>Reconstruction from RIP</vt:lpstr>
      <vt:lpstr>Reconstruction from RIP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700:  “algorithms for Big Data”</dc:title>
  <dc:creator>Grigory</dc:creator>
  <cp:lastModifiedBy>Grigory</cp:lastModifiedBy>
  <cp:revision>17</cp:revision>
  <dcterms:created xsi:type="dcterms:W3CDTF">2015-11-11T13:17:53Z</dcterms:created>
  <dcterms:modified xsi:type="dcterms:W3CDTF">2015-11-11T19:59:00Z</dcterms:modified>
</cp:coreProperties>
</file>