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70" r:id="rId10"/>
    <p:sldId id="269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79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94005-5635-4437-8201-190AD5E5B1C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FCFAC-60D8-479F-888F-BB47A85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3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0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1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10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1.png"/><Relationship Id="rId10" Type="http://schemas.openxmlformats.org/officeDocument/2006/relationships/image" Target="../media/image480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10: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Massively Parallel Algorithms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56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Mark every vertex </a:t>
                </a:r>
                <a:r>
                  <a:rPr lang="en-US" dirty="0"/>
                  <a:t> as </a:t>
                </a:r>
                <a:r>
                  <a:rPr lang="en-US" b="1" dirty="0"/>
                  <a:t>active</a:t>
                </a:r>
                <a:r>
                  <a:rPr lang="en-US" dirty="0"/>
                  <a:t> and </a:t>
                </a:r>
                <a:r>
                  <a:rPr lang="en-US" dirty="0" smtClean="0"/>
                  <a:t>let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b="0" i="1" dirty="0" smtClean="0">
                        <a:latin typeface="Cambria Math"/>
                      </a:rPr>
                      <m:t>𝜋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phases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,…,</m:t>
                    </m:r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do:</a:t>
                </a:r>
              </a:p>
              <a:p>
                <a:pPr lvl="1"/>
                <a:r>
                  <a:rPr lang="en-US" dirty="0"/>
                  <a:t>Call each </a:t>
                </a:r>
                <a:r>
                  <a:rPr lang="en-US" b="1" dirty="0"/>
                  <a:t>active</a:t>
                </a:r>
                <a:r>
                  <a:rPr lang="en-US" dirty="0"/>
                  <a:t> vertex a 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 with probability 1/2. If v is </a:t>
                </a:r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, mark all vertices in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 as 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every </a:t>
                </a:r>
                <a:r>
                  <a:rPr lang="en-US" b="1" dirty="0"/>
                  <a:t>active </a:t>
                </a:r>
                <a:r>
                  <a:rPr lang="en-US" b="1" dirty="0">
                    <a:solidFill>
                      <a:srgbClr val="FF0000"/>
                    </a:solidFill>
                  </a:rPr>
                  <a:t>non-leader</a:t>
                </a:r>
                <a:r>
                  <a:rPr lang="en-US" dirty="0"/>
                  <a:t> vertex w, find the smallest 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(with respect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) vertex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i="0" dirty="0">
                        <a:latin typeface="Cambria Math"/>
                      </a:rPr>
                      <m:t>Γ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 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 is not empty, mark w </a:t>
                </a:r>
                <a:r>
                  <a:rPr lang="en-US" b="1" dirty="0"/>
                  <a:t>passive</a:t>
                </a:r>
                <a:r>
                  <a:rPr lang="en-US" dirty="0"/>
                  <a:t> and </a:t>
                </a:r>
                <a:r>
                  <a:rPr lang="en-US" dirty="0" err="1"/>
                  <a:t>relabel</a:t>
                </a:r>
                <a:r>
                  <a:rPr lang="en-US" dirty="0"/>
                  <a:t> each vertex with label w by 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Output the set of </a:t>
                </a:r>
                <a:r>
                  <a:rPr lang="en-US" dirty="0" smtClean="0"/>
                  <a:t>CCs, </a:t>
                </a:r>
                <a:r>
                  <a:rPr lang="en-US" dirty="0"/>
                  <a:t>where vertices having the same label according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 are in the same component.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2500" r="-1259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2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If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then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 are in the same </a:t>
                </a:r>
                <a:r>
                  <a:rPr lang="en-US" dirty="0" smtClean="0"/>
                  <a:t>CC.</a:t>
                </a:r>
              </a:p>
              <a:p>
                <a:r>
                  <a:rPr lang="en-US" dirty="0" smtClean="0"/>
                  <a:t>Unique labels </a:t>
                </a:r>
                <a:r>
                  <a:rPr lang="en-US" dirty="0" err="1" smtClean="0"/>
                  <a:t>w.h.p</a:t>
                </a:r>
                <a:r>
                  <a:rPr lang="en-US" dirty="0" smtClean="0"/>
                  <a:t> </a:t>
                </a:r>
                <a:r>
                  <a:rPr lang="en-US" dirty="0"/>
                  <a:t>after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phases. </a:t>
                </a:r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every </a:t>
                </a:r>
                <a:r>
                  <a:rPr lang="en-US" dirty="0" smtClean="0"/>
                  <a:t>CC # active </a:t>
                </a:r>
                <a:r>
                  <a:rPr lang="en-US" dirty="0"/>
                  <a:t>vertices </a:t>
                </a:r>
                <a:r>
                  <a:rPr lang="en-US" dirty="0" smtClean="0"/>
                  <a:t>reduces </a:t>
                </a:r>
                <a:r>
                  <a:rPr lang="en-US" dirty="0"/>
                  <a:t>by a constant factor in every phase.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Half </a:t>
                </a:r>
                <a:r>
                  <a:rPr lang="en-US" dirty="0"/>
                  <a:t>of the active vertices </a:t>
                </a:r>
                <a:r>
                  <a:rPr lang="en-US" dirty="0" smtClean="0"/>
                  <a:t>declared </a:t>
                </a:r>
                <a:r>
                  <a:rPr lang="en-US" dirty="0"/>
                  <a:t>as non-leaders.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Fix </a:t>
                </a:r>
                <a:r>
                  <a:rPr lang="en-US" dirty="0"/>
                  <a:t>an active </a:t>
                </a:r>
                <a:r>
                  <a:rPr lang="en-US" b="1" dirty="0">
                    <a:solidFill>
                      <a:srgbClr val="FF0000"/>
                    </a:solidFill>
                  </a:rPr>
                  <a:t>non-leader</a:t>
                </a:r>
                <a:r>
                  <a:rPr lang="en-US" dirty="0"/>
                  <a:t> vertex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at </a:t>
                </a:r>
                <a:r>
                  <a:rPr lang="en-US" dirty="0"/>
                  <a:t>least two different labels in the </a:t>
                </a:r>
                <a:r>
                  <a:rPr lang="en-US" dirty="0" smtClean="0"/>
                  <a:t>CC of</a:t>
                </a:r>
                <a:r>
                  <a:rPr lang="en-US" dirty="0"/>
                  <a:t> v then there </a:t>
                </a:r>
                <a:r>
                  <a:rPr lang="en-US" dirty="0" smtClean="0"/>
                  <a:t>is </a:t>
                </a:r>
                <a:r>
                  <a:rPr lang="en-US" dirty="0"/>
                  <a:t>an edge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such that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i="1" dirty="0" smtClean="0">
                        <a:latin typeface="Cambria Math"/>
                      </a:rPr>
                      <m:t>)=ℓ(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i="1" dirty="0">
                        <a:latin typeface="Cambria Math"/>
                      </a:rPr>
                      <m:t>)≠ℓ(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marked </a:t>
                </a:r>
                <a:r>
                  <a:rPr lang="en-US" dirty="0"/>
                  <a:t>as a 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 with probability </a:t>
                </a:r>
                <a:r>
                  <a:rPr lang="en-US" dirty="0" smtClean="0"/>
                  <a:t>1/2; </a:t>
                </a:r>
                <a:r>
                  <a:rPr lang="en-US" dirty="0"/>
                  <a:t>in expectation half of the active non-leader vertices will change their </a:t>
                </a:r>
                <a:r>
                  <a:rPr lang="en-US" dirty="0" smtClean="0"/>
                  <a:t>label. </a:t>
                </a:r>
              </a:p>
              <a:p>
                <a:pPr lvl="1"/>
                <a:r>
                  <a:rPr lang="en-US" dirty="0" smtClean="0"/>
                  <a:t>Overall</a:t>
                </a:r>
                <a:r>
                  <a:rPr lang="en-US" dirty="0"/>
                  <a:t>, </a:t>
                </a:r>
                <a:r>
                  <a:rPr lang="en-US" dirty="0" smtClean="0"/>
                  <a:t>expect</a:t>
                </a:r>
                <a:r>
                  <a:rPr lang="en-US" dirty="0"/>
                  <a:t> 1/4 of labels to disappear.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after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phases </a:t>
                </a:r>
                <a:r>
                  <a:rPr lang="en-US" dirty="0" smtClean="0"/>
                  <a:t># of </a:t>
                </a:r>
                <a:r>
                  <a:rPr lang="en-US" dirty="0"/>
                  <a:t>active labels in every connected component will drop to one </a:t>
                </a:r>
                <a:r>
                  <a:rPr lang="en-US" dirty="0" err="1" smtClean="0"/>
                  <a:t>w.h.p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  <a:blipFill rotWithShape="1">
                <a:blip r:embed="rId2"/>
                <a:stretch>
                  <a:fillRect l="-1259" t="-1645" r="-370" b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Connectivity: Implementation Details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Distributed data structure 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 maintain labels, ids, leader/non-leader status, etc.</a:t>
                </a:r>
              </a:p>
              <a:p>
                <a:pPr lvl="1"/>
                <a:r>
                  <a:rPr lang="en-US" dirty="0" smtClean="0"/>
                  <a:t>O(1) rounds per stage to update the data structure</a:t>
                </a:r>
                <a:endParaRPr lang="en-US" dirty="0"/>
              </a:p>
              <a:p>
                <a:r>
                  <a:rPr lang="en-US" dirty="0" smtClean="0"/>
                  <a:t>Edges stored locally with all auxiliary info</a:t>
                </a:r>
              </a:p>
              <a:p>
                <a:pPr lvl="1"/>
                <a:r>
                  <a:rPr lang="en-US" dirty="0" smtClean="0"/>
                  <a:t>Between stages: use distributed data structure to update local info on edges</a:t>
                </a:r>
                <a:endParaRPr lang="en-US" dirty="0"/>
              </a:p>
              <a:p>
                <a:r>
                  <a:rPr lang="en-US" dirty="0" smtClean="0"/>
                  <a:t>For every </a:t>
                </a:r>
                <a:r>
                  <a:rPr lang="en-US" b="1" dirty="0"/>
                  <a:t>active </a:t>
                </a:r>
                <a:r>
                  <a:rPr lang="en-US" b="1" dirty="0">
                    <a:solidFill>
                      <a:srgbClr val="FF0000"/>
                    </a:solidFill>
                  </a:rPr>
                  <a:t>non-leader</a:t>
                </a:r>
                <a:r>
                  <a:rPr lang="en-US" dirty="0"/>
                  <a:t> vertex w, find the smallest 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 </a:t>
                </a:r>
                <a:r>
                  <a:rPr lang="en-US" dirty="0" smtClean="0"/>
                  <a:t>(w.r.t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) vertex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i="0" dirty="0">
                        <a:latin typeface="Cambria Math"/>
                      </a:rPr>
                      <m:t>Γ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non-leader,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</a:t>
                </a:r>
                <a:r>
                  <a:rPr lang="en-US" dirty="0" smtClean="0"/>
                  <a:t>) edges sends an update to the distributed data structure</a:t>
                </a:r>
              </a:p>
              <a:p>
                <a:r>
                  <a:rPr lang="en-US" dirty="0" smtClean="0"/>
                  <a:t>Much faster with Distributed Hash Table Service (DHT)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[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Kiveris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Lattanzi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Mirrokni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Rastogi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Vassilvitskii’14]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same reductions as in streaming:</a:t>
            </a:r>
          </a:p>
          <a:p>
            <a:pPr lvl="1"/>
            <a:r>
              <a:rPr lang="en-US" dirty="0" err="1" smtClean="0"/>
              <a:t>Bipartiteness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k-connectivity</a:t>
            </a:r>
          </a:p>
          <a:p>
            <a:pPr lvl="1"/>
            <a:r>
              <a:rPr lang="en-US" dirty="0" smtClean="0"/>
              <a:t>Cut-</a:t>
            </a:r>
            <a:r>
              <a:rPr lang="en-US" dirty="0" err="1" smtClean="0"/>
              <a:t>sparsification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Computational Model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763000" cy="2743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Input</a:t>
                </a:r>
                <a:r>
                  <a:rPr lang="en-US" dirty="0" smtClean="0"/>
                  <a:t>: size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/>
                  <a:t> machines, space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  <a:p>
                <a:pPr lvl="1"/>
                <a:r>
                  <a:rPr lang="en-US" dirty="0"/>
                  <a:t>Constant overhead in total space: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  <m:r>
                      <a:rPr lang="en-US" i="1" dirty="0">
                        <a:latin typeface="Cambria Math"/>
                      </a:rPr>
                      <m:t>⋅</m:t>
                    </m:r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 = 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Output</a:t>
                </a:r>
                <a:r>
                  <a:rPr lang="en-US" dirty="0"/>
                  <a:t>: solution to a </a:t>
                </a:r>
                <a:r>
                  <a:rPr lang="en-US" dirty="0" smtClean="0"/>
                  <a:t>problem </a:t>
                </a:r>
                <a:r>
                  <a:rPr lang="en-US" smtClean="0"/>
                  <a:t>(often size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Doesn’t fit on a single machine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b="0" i="0" dirty="0" smtClean="0">
                        <a:latin typeface="Cambria Math"/>
                      </a:rPr>
                      <m:t>≪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763000" cy="2743200"/>
              </a:xfrm>
              <a:blipFill rotWithShape="1">
                <a:blip r:embed="rId2"/>
                <a:stretch>
                  <a:fillRect l="-1391" t="-2667" b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893850"/>
            <a:ext cx="4048125" cy="222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181600" y="4655850"/>
            <a:ext cx="3886200" cy="1569660"/>
            <a:chOff x="5181600" y="4572000"/>
            <a:chExt cx="3886200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181600" y="4572000"/>
                  <a:ext cx="15621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9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9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572000"/>
                  <a:ext cx="1562100" cy="156966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34200" y="5211738"/>
                  <a:ext cx="2133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𝑴</m:t>
                      </m:r>
                      <m:r>
                        <a:rPr lang="en-US" sz="2800" b="1" i="1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800" dirty="0" smtClean="0"/>
                    <a:t>machines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211738"/>
                  <a:ext cx="2133600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724025" y="4776148"/>
            <a:ext cx="2324100" cy="2085320"/>
            <a:chOff x="1724025" y="4692298"/>
            <a:chExt cx="2324100" cy="2085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5400000">
                  <a:off x="1727805" y="4688518"/>
                  <a:ext cx="15621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9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9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727805" y="4688518"/>
                  <a:ext cx="1562100" cy="15696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2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914525" y="62543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 </a:t>
              </a:r>
              <a:r>
                <a:rPr lang="en-US" sz="2800" dirty="0" smtClean="0"/>
                <a:t>space</a:t>
              </a:r>
              <a:endParaRPr lang="en-US" sz="2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28600" y="3933438"/>
                <a:ext cx="4343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𝐈𝐧𝐩𝐮𝐭</m:t>
                    </m:r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size</m:t>
                    </m:r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/>
                  <a:t> </a:t>
                </a:r>
                <a:r>
                  <a:rPr lang="en-US" sz="4400" b="1" dirty="0" smtClean="0">
                    <a:latin typeface="Cambria Math"/>
                    <a:ea typeface="Cambria Math"/>
                  </a:rPr>
                  <a:t>⇒</a:t>
                </a:r>
                <a:endParaRPr lang="en-US" sz="44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33438"/>
                <a:ext cx="4343400" cy="769441"/>
              </a:xfrm>
              <a:prstGeom prst="rect">
                <a:avLst/>
              </a:prstGeom>
              <a:blipFill rotWithShape="1">
                <a:blip r:embed="rId9"/>
                <a:stretch>
                  <a:fillRect t="-17460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10200" y="3886586"/>
                <a:ext cx="207645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4000" b="0" i="0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𝐎𝐮𝐭𝐩𝐮𝐭</m:t>
                      </m:r>
                      <m:r>
                        <a:rPr lang="en-US" sz="2400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𝑠𝑖𝑧𝑒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800" i="1" dirty="0" smtClean="0">
                          <a:latin typeface="Cambria Math"/>
                        </a:rPr>
                        <m:t>𝑂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886586"/>
                <a:ext cx="2076450" cy="693716"/>
              </a:xfrm>
              <a:prstGeom prst="rect">
                <a:avLst/>
              </a:prstGeom>
              <a:blipFill rotWithShape="1">
                <a:blip r:embed="rId10"/>
                <a:stretch>
                  <a:fillRect r="-5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4025" y="3810000"/>
            <a:ext cx="7343775" cy="2967618"/>
            <a:chOff x="1724025" y="3810000"/>
            <a:chExt cx="7343775" cy="296761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175" y="3810000"/>
              <a:ext cx="4048125" cy="2228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5181600" y="4572000"/>
              <a:ext cx="3886200" cy="1569660"/>
              <a:chOff x="5181600" y="4572000"/>
              <a:chExt cx="3886200" cy="1569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181600" y="4572000"/>
                    <a:ext cx="15621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sz="9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en-US" sz="96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4572000"/>
                    <a:ext cx="1562100" cy="156966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934200" y="5211738"/>
                    <a:ext cx="2133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/>
                          </a:rPr>
                          <m:t>𝑴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sz="2800" dirty="0" smtClean="0"/>
                      <a:t>machines</a:t>
                    </a:r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5211738"/>
                    <a:ext cx="2133600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724025" y="4692298"/>
              <a:ext cx="2324100" cy="2085320"/>
              <a:chOff x="1724025" y="4692298"/>
              <a:chExt cx="2324100" cy="2085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rot="5400000">
                    <a:off x="1727805" y="4688518"/>
                    <a:ext cx="15621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sz="9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en-US" sz="9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727805" y="4688518"/>
                    <a:ext cx="1562100" cy="156966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42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/>
              <p:cNvSpPr txBox="1"/>
              <p:nvPr/>
            </p:nvSpPr>
            <p:spPr>
              <a:xfrm>
                <a:off x="1914525" y="6254398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S </a:t>
                </a:r>
                <a:r>
                  <a:rPr lang="en-US" sz="2800" dirty="0" smtClean="0"/>
                  <a:t>space</a:t>
                </a:r>
                <a:endParaRPr lang="en-US" sz="28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Computational </a:t>
            </a: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458200" cy="2819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000" dirty="0" smtClean="0"/>
                  <a:t>Computation/Communication in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dirty="0"/>
                  <a:t> rounds:</a:t>
                </a:r>
              </a:p>
              <a:p>
                <a:pPr lvl="1"/>
                <a:r>
                  <a:rPr lang="en-US" sz="3000" dirty="0"/>
                  <a:t>Every machine performs </a:t>
                </a:r>
                <a:r>
                  <a:rPr lang="en-US" sz="3000" dirty="0" smtClean="0"/>
                  <a:t>a </a:t>
                </a:r>
                <a:r>
                  <a:rPr lang="en-US" sz="3000" b="1" dirty="0" smtClean="0"/>
                  <a:t>near-linear time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computation </a:t>
                </a:r>
                <a:r>
                  <a:rPr lang="en-US" sz="3000" dirty="0" smtClean="0"/>
                  <a:t>=&gt; Total </a:t>
                </a:r>
                <a:r>
                  <a:rPr lang="en-US" sz="3000" dirty="0"/>
                  <a:t>running time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𝑂</m:t>
                    </m:r>
                    <m:r>
                      <a:rPr lang="en-US" sz="3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3000" i="1">
                        <a:latin typeface="Cambria Math"/>
                      </a:rPr>
                      <m:t>)</m:t>
                    </m:r>
                  </m:oMath>
                </a14:m>
                <a:endParaRPr lang="en-US" sz="3000" dirty="0"/>
              </a:p>
              <a:p>
                <a:pPr lvl="1"/>
                <a:r>
                  <a:rPr lang="en-US" sz="3000" dirty="0"/>
                  <a:t>Every machine </a:t>
                </a:r>
                <a:r>
                  <a:rPr lang="en-US" sz="3000" b="1" dirty="0" smtClean="0"/>
                  <a:t>sends/receives </a:t>
                </a:r>
                <a:r>
                  <a:rPr lang="en-US" sz="3000" b="1" dirty="0"/>
                  <a:t>at most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sz="3000" b="1" dirty="0"/>
                  <a:t> bits</a:t>
                </a:r>
                <a:r>
                  <a:rPr lang="en-US" sz="3000" dirty="0"/>
                  <a:t> of information </a:t>
                </a:r>
                <a:r>
                  <a:rPr lang="en-US" sz="3000" dirty="0" smtClean="0"/>
                  <a:t>=&gt; Total </a:t>
                </a:r>
                <a:r>
                  <a:rPr lang="en-US" sz="3000" dirty="0"/>
                  <a:t>communication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𝑂</m:t>
                    </m:r>
                    <m:r>
                      <a:rPr lang="en-US" sz="3000" i="1" dirty="0">
                        <a:latin typeface="Cambria Math"/>
                      </a:rPr>
                      <m:t>(</m:t>
                    </m:r>
                    <m:r>
                      <a:rPr lang="en-US" sz="3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3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pPr marL="0" lvl="1" indent="0">
                  <a:buNone/>
                </a:pPr>
                <a:endParaRPr lang="en-US" sz="3000" b="1" dirty="0" smtClean="0"/>
              </a:p>
              <a:p>
                <a:pPr marL="0" lvl="1" indent="0">
                  <a:buNone/>
                </a:pPr>
                <a:r>
                  <a:rPr lang="en-US" sz="3000" b="1" dirty="0" smtClean="0"/>
                  <a:t>Goal</a:t>
                </a:r>
                <a:r>
                  <a:rPr lang="en-US" sz="3000" b="1" dirty="0"/>
                  <a:t>: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Minimize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dirty="0" smtClean="0"/>
                  <a:t>.                        </a:t>
                </a:r>
                <a:r>
                  <a:rPr lang="en-US" sz="3000" b="1" dirty="0" smtClean="0"/>
                  <a:t>Ideally</a:t>
                </a:r>
                <a:r>
                  <a:rPr lang="en-US" sz="30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b="1" dirty="0" smtClean="0"/>
                  <a:t> = constant.</a:t>
                </a:r>
                <a:endParaRPr lang="en-US" sz="30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458200" cy="2819399"/>
              </a:xfrm>
              <a:blipFill rotWithShape="1">
                <a:blip r:embed="rId9"/>
                <a:stretch>
                  <a:fillRect l="-1298" t="-4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6119231"/>
                <a:ext cx="2781300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𝒐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time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119231"/>
                <a:ext cx="2781300" cy="541110"/>
              </a:xfrm>
              <a:prstGeom prst="rect">
                <a:avLst/>
              </a:prstGeom>
              <a:blipFill rotWithShape="1">
                <a:blip r:embed="rId10"/>
                <a:stretch>
                  <a:fillRect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838450" y="5050977"/>
            <a:ext cx="1200150" cy="369332"/>
            <a:chOff x="2838450" y="5050977"/>
            <a:chExt cx="1200150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810000" y="5062054"/>
              <a:ext cx="0" cy="3070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62400" y="5066890"/>
              <a:ext cx="0" cy="30701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38450" y="5050977"/>
                  <a:ext cx="1200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 smtClean="0"/>
                    <a:t> bits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50" y="5050977"/>
                  <a:ext cx="12001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461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images.forbes.com/media/lists/companies/google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53" y="55563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MapReduce</a:t>
            </a:r>
            <a:r>
              <a:rPr lang="en-US" dirty="0" smtClean="0">
                <a:solidFill>
                  <a:srgbClr val="0070C0"/>
                </a:solidFill>
              </a:rPr>
              <a:t>-style computations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610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I won’t discuss today</a:t>
                </a:r>
              </a:p>
              <a:p>
                <a:r>
                  <a:rPr lang="en-US" dirty="0" smtClean="0"/>
                  <a:t>PRAMs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shared memory</a:t>
                </a:r>
                <a:r>
                  <a:rPr lang="en-US" dirty="0" smtClean="0"/>
                  <a:t>, multiple processors) (see e.g.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[Karloff,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Vassilvitskii‘10]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Computing XOR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in CRCW PRAM</a:t>
                </a:r>
              </a:p>
              <a:p>
                <a:pPr lvl="1"/>
                <a:r>
                  <a:rPr lang="en-US" dirty="0" smtClean="0"/>
                  <a:t>Can be done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of </a:t>
                </a:r>
                <a:r>
                  <a:rPr lang="en-US" dirty="0" err="1" smtClean="0"/>
                  <a:t>MapReduce</a:t>
                </a:r>
                <a:endParaRPr lang="en-US" dirty="0" smtClean="0"/>
              </a:p>
              <a:p>
                <a:r>
                  <a:rPr lang="en-US" dirty="0" err="1" smtClean="0"/>
                  <a:t>Pregel</a:t>
                </a:r>
                <a:r>
                  <a:rPr lang="en-US" dirty="0" smtClean="0"/>
                  <a:t>-style systems, Distributed Hash Tables (see e.g.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Ashish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Goel</a:t>
                </a:r>
                <a:r>
                  <a:rPr lang="en-US" dirty="0" err="1" smtClean="0"/>
                  <a:t>’s</a:t>
                </a:r>
                <a:r>
                  <a:rPr lang="en-US" dirty="0" smtClean="0"/>
                  <a:t> class notes and papers)</a:t>
                </a:r>
              </a:p>
              <a:p>
                <a:r>
                  <a:rPr lang="en-US" dirty="0" smtClean="0"/>
                  <a:t>Lower-level implementation details (see e.g.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Rajaraman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Leskovec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-Ullman</a:t>
                </a:r>
                <a:r>
                  <a:rPr lang="en-US" dirty="0" smtClean="0"/>
                  <a:t> book)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610600" cy="4525963"/>
              </a:xfrm>
              <a:blipFill rotWithShape="1">
                <a:blip r:embed="rId3"/>
                <a:stretch>
                  <a:fillRect l="-1628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257800"/>
            <a:ext cx="914400" cy="1357163"/>
          </a:xfrm>
          <a:prstGeom prst="rect">
            <a:avLst/>
          </a:prstGeom>
        </p:spPr>
      </p:pic>
      <p:pic>
        <p:nvPicPr>
          <p:cNvPr id="1026" name="Picture 2" descr="http://www.wired.com/wiredenterprise/wp-content/uploads/2012/07/Dean-and-Ghemawa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2772905" cy="13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xQPEhMSEhIQFhIWGBcVFhUSFhsYGhgWFx0iGBUWFRUYIykgGB8mHRcXJDEhJykrLi4uFyAzODMsQygtLiwBCgoKDg0OGxAQGzYmICQwLDQ0LDQuLC0sNDQsLCwvNCwsLCwsLCwsLCwsLCwsLCwsLCwsLCwsLCwsLCwsLCwsLP/AABEIAKgBKwMBEQACEQEDEQH/xAAcAAEAAQUBAQAAAAAAAAAAAAAABwIEBQYIAwH/xABJEAABAwIBCQYBBwgHCQAAAAABAAIDBBETBQYSITEyQVKRB1FhcYGxIhQXQlSTodIjU2JygpKi0URzg7LBwuEVJDNDdKOzw/D/xAAaAQEAAgMBAAAAAAAAAAAAAAAABAUBAwYC/8QAMREBAAIBAgMGBAYDAQEAAAAAAAECAwQREiExBRMVIkFRMlJh8BQzcYGRoUKxwdE0/9oADAMBAAIRAxEAPwCbIohojUNg4IKsJvKOiBhN5R0QMJvKOiBhN5R0QMJvKOiBhN5R0QMJvKOiBhN5R0QMJvKOiBhN5R0QMJvKOiBhN5R0QMJvKOiBhN5R0QMJvKOiBhN5R0QMJvKOiBhN5R0QMJvKOiBhN5R0QMJvKOiBhN5R0QMJvKOiBhN5R0QMJvKOiBhN5R0QMJvKOiBhN5R0QMJvKOiBhN5R0QMJvKOiBhN5R0QMJvKOiBhN5R0QMJvKOiBhN5R0QWFUwaR1Dhw8EF/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7DujyCDXc8c8oclYWLHK/F09HD0dWho3vpEc4UjT6a2bfhno34cFsu+3o10dsVJ+YrOkf41J8Ny+8JHh+T3gPbFScIKvpH+NPDcnvB4fk91Hzx0v1eq/wC3+JPDcnvB4ff3VN7ZKT8xV+gjP+dYns7J7wx+Av7wkSnl02tdYjSAdY7RcXsfFQJjadkKY2l6LDAgICAgICAgICAgICAgICAgICAgICCl7w3aQPM2TY2UtnadjmnyIWdpZ2l6LDAgw+d9S+GiqZYnFsjInva4WNi0XvY6uC24axbJET03bMURN4iUL0/aflFm2Zj/ANeJn+UBXU9n4Z9FvOhxSkXszzrqsp4xnbCI49EB0bXNJe65IN3EagO7iFW6zT0wzEVnqgavBTFMRVvahIbH1W8fT2QXsO6PIIKZ6dkgs9jHDucAR0KzEzHRmJmOjC12ZdBM0h1JTi4PxRsDHa+Icyxut1dTlrPK0ttdRkr0sg7PXNOTJk2g67oXXMUlt4cru5w4j1V5ptTGav1XGn1EZa/VY5sZY+RVMcxY2RgNnsc0HSYd62lsPEHvHdde9Ri7yk1bM+PvKTV0lkyaKaNksOgY3gOaWgC4Pt5Lm7xas8NnP2i0TtK8Xl5R1nXnxW0VRLEyh04W20ZdGSzgWg7w1aiSPRT8GlxZKRM32n2TcOmx3rEzbaWv/PHUDUaWD95ykR2ZWelm/wAPrPSx88k/1WD99yz4ZHzM+HR8y9yf2o1lQQIcniQkgfAXkXOrW61h5la76HHT4rtdtHjr1ulSnLtFumGh9hpBpuA7iATrIuqydt+Svnbfk9Fhh51MwjY55vZoLjbbYC5ssxG87MxG87NH+dmg76g+Uf8AqpkaDN9ylfgsr587VD3VP2Y/Es+H5vuWfwOV8Pa3Qd1T9mPxLHh+b7lj8FlbvR1ImjZI24D2teNIawHC4uO/WocxtOyLMbTtKOKnMHKTR+TyxUO8HyTM+8PcrCurw+uOP6Tq6nF60hoeb+UcoVlTHTMr6prnkjSfPIQNEFxvr7mlWGXHhx4+OaR/CblphpTj4Y/hMeaeblRSOc+or56klujovLtBusG4DnHXqtfxKps2al+Va7KrLlrf4a7NnUdoY3KecFLS6p6iGM8rngO9G7T0WymK9/hh7rjvbpDCP7Ssmg2+U38opSOoYt0aLPP+LdGkzT6Luhz5yfMQGVcIJ2CS8f8A5AF4tpstetXi2ny161bC1wIBBBB2ELQ0vqDUM9M/YMm/kwMWotfDabBt9hkd9Hy2+6l6fSXzc+ke6Tg0tsvPpCLqnO/KmVJMOF8oJ2RUoLLDvLx8Vu8l1lZxptPgje39rGNPgwxvb+2RpuyquqPjnliYT+ce6R/rYEfxFa57Qw15VhrnXYq8qwrqOx2paLsnpnHuOk377FYjtLH61I19PWrEVByrkVw0nzxtvZp0sSF3hY3b6GxW2sabURyjn/EtsRp88co/9SPmF2hsygRBOGx1NvhtuSW26F9Yd+j0PdX6rRWxeaOcIGp0k4vNHOGxZ6i+T63/AKeb+4VH0/5tf1aMH5lf1czLp3ROguyfJuBk6IkWdKXTO8dI2Z/A1q53W34s0/RRay/Fln6NxURFY+q3j6eyC9h3R5BBWgIMbnDkWKvgfBMLtdsI2tcN17TwI/0WzFltjtxVe8eScduKHOWceQ5cnzvglGsa2uGx7Duvb4H7jcLo8GauWnFC/wAOWMteKG29leePyOT5LM7/AHeQ/C4nVHIePg13HuOvvUPXaXjjjr1hF1un4o469U5KkU6xyxlWKjidNO8MY3idpPBrRtJPcF7pjte3DWOb1SlrztVBmWq6pzhrAIIfhbqjbqsxhOt8r9gJtr8gBfjeY600mPzTz++i5x1ppqeaeaTc0OzunoWh0rWzzna97btb4RsOzzOvy2Ksz6y+Wdo5Qrs+rvk+kMtnRlt2T42PjpZZ2kkOEP0ABqJAB1LThxRknabbfq1YscZJ2mdmn/PHDxpZ7/rNUzwy/wA0Jfh9/dlMh9oTq17GxZPqixzg0y/QaCbFznWtq7r8Fpy6Pu481o/RqyaXu452hvKhoi0qsnRPadKKJ2o7zGn3C9Ra0T1eotO/Vy3HHdwb3kDqbLqJnau/0dHM+Xd1LT5LhjFmQwttysaPYLl5vaesucm9p9V0AvLyoqDZrj4H2WY6sx1c79mT7ZTpD+k/743BdBrP/nleav8AJl0TJIGgucQGgEknUABrJJXPRzUUQhLPTtImqnuho3PjgvohzNUkvC9xraDwA19+2wutPoa0jiydf6W+DR1rHFfqu82+yaSYCWsldFpa8NljJr13e91w0+FivGXtGK+XHDxl18V5Y4bhD2W5OaLGKRx73Svv/CQFEnX5/dGnW5vdYZW7I6SRpwHywv4XOI2/6TXa+hWynaOWJ83N7pr8kfFzaJkvLlZkCpdTyXdG0jThJJY5p1h8RO7ccR6hTb4cWqpx16/fVMvix6inFXqlzLOdDI8nProSHNMYdHfmedFocPBx1jwKqceCZyxjlV0wzOXu5c73kqJdZL5ZH7XHW57zbWfEldH5cdfpC+5Ur9IdI5qZuxZOgbFGBpWBkfbW9/Ek93cOAXNZs1stuKVBmyzktvLNLU1CC3r6JlRG6KVodG8Wc12wj/7is1tNZ3hmtprO8OastUbsn1kkbHEOgk+B/HUdKN3naxXS4rRmxRM+roMdoy44mfVO+V68VWSJ5xqxKOR9u4uiJI9DqVDSvBnivtP/AFS0rw5or9XO1PCZHNY3ecQ0ebjYfeV0drcNZlf2naJl1PQUohijibusY1g8miw9lytrcUzLmrTvMyuFhhj6rePp7IL2HdHkEFaAgINZz7zUZlOAt1Cdl3QvPB3FrjyusL+h4KRptROG+/p6t+nzzitv6Od6qndE90cjS17SWuadoI1EFdHW0WjeF/W0WjeEo5mdprYKN0dVpvlhAEVtZlbsa0u4FveeHedtVqNBNsm9Ok/0rM+imcm9OksHS09ZnLU6T3aMDDrIvhxNP0WD6TyPU8bCy3Wti0dNo5y22nHpabR1TLm9kCGgiEUDLDa5x1ue7me7ifuGwWVPly2y24rKvJltknezKLW1tez7y+Mn0ckoIxD8EQ75HbDbjYXd+yt+mw97kivo3afF3l4hE1NmcX5HlrXAmYvErSduCy7Xk377uf46AVrOq21EY46dFnOo2zxSOnRsfYhlq4mo3HZ+Wjv3H4ZAPI6J/aKj9pYtpjJDR2hi2mLwldVatUybD5LMMw5Ta4h927wdccdd9WpdTy4ebpOXDzSPHV5xu2Co9Y4G+7Qq2Y0Ufcq+Y0kPdkecjuMg8zSheZnRfe7G+j+93o7JmcLgdKewsb3fENXHdCxF9HE8oeYvpN+UNK7OjbKVJ/We7SFO1n5FkzVfkymDtZrHRZNl0SQXlkZI5XH4h6gEeqp9DWLZo3VejrFssbos7KqVkuUoQ8A6Ie9oPM1pLem30Vrr7TGGdllrbTGKdnQi59RiAghjt0jaKimcN4xOB8g74fdyuezJnhtC17Ony2e2Qad9Vm7UxgEmN73MA4tYWzOt1evGW0Y9ZEvOW0U1USjjJVSIZ4ZTsjkjefJrg4+ys8teKkx9FjkjipMOpYZQ9oc0gtcAQRsIOsELlpjadnOTG3JWjAg+EoOaM8q4VVdUyx/E18hDCNekG2Y0i229tXmuk01e7wxFnQaevBiiJTVPQOpciSQv32UUgd4OwiXDqSqSLceo4o9/+qeLcWfePdEPZtQfKMo0zSLta4yu/sxpD+IN6q51t+HDK21d+HFLoxc6oRBj6rePp7IL2HdHkEFaAgICCGe3HJzI56eZrQHyteHkccPR0SfGz7X8Arjsy8zW1Z9Ft2deZia+yMiVaSsZdRZvZLjpKeKGJoa1rR6uI+Jx7ySuXy3m95tLm8l5vaZlkVreBBBXaTlZ+VK8UtOHPbETHG1v05P+Y7u1WtfuaTxV3o8cYcXeX5brjS0jFj47erbKeryzgiAZNpBEGYYYXi2hbR0f+L3KHNdNxcXHO/6Ik1wcXFxyjPJFVJkmvY6Rpa+F+jIy9/gOp41bfhNx6K0yVrnw8vVZXrXNi5OkopA5oc0gtIBBHEHWCFzkxtyUExs8aysZG1xc9jdR3nAcPFeq1mZ5Q9RWZlyvG+xDu43/AMV1ExvXZ0cx5dnVVPVskALHscDrGi4H2XLTWY6w5uazD3WGHhU1DGtdpPaNR2kD3WYrMy9RE7ucMxX6OUKQ8MVnS9l0eqjfBb9F7qeeGf0Ttn1kU19DNCy2IQHM8XMIcBfxsRfxVFpsvdZItKmwZO7yRaXP2S62XJ9SyUNLZYX62PFj3OY4cLgkeq6DJWubHt6SvL1rlpt7uhM2s66bKDA6GRofb4onEB7T3FvEeI1Lnsunvina0fuosuC+OdphnVpaljlXLEFI0vnljjaOY6z+q3a4+AXumO152rD3SlrztEIGzyy0/LNc3AjeRYRQst8TgCSXEcLkk+AGvir3TYo0+Le/7rnT44wY97JtzQyGKCkip7guaCXngXuOk63hc2HgAqXPl7zJN1Rmyd5ebI0z87M3xudUULdKM3c6Bu8w8cMfSb+jtHC/Cy0uvjbhyfysNNrY24cn8sdmV2iy5OaKedjpYGmwF7SRd7RpanC/0Ta3fwWzUaKuWeOk8/6e8+jrknipPNI9J2l5OkGucsPdJG8EeoBH3qttos8eiBbR5Y9Cq7SsnR/0gvPcyN5++wH3pXRZp9CNHmn0aLnV2lS14NNRRSMbJ8JO9K8Ha1rW30fQk+SnYdDXF58s9P4TMOjrj82SWX7Ouzh0L21VYBpts6KHbong+Q7Ljg3ht8Bq1et444MfT3a9VrOKOGnRJOUqRk8UkMl9CRro3WNjouFjY+Srq2msxMIFZms7wwGbeYtNk6Z08GLpFhjs9wcACQTbVe/wjit+bVZMteGzdl1N8tdrNoUZHEGPqt4+nsgvYd0eQQVoCAgIIk7edtF/b/8ArVt2X/l+3/Vn2d/l+yJyraei0no6vp3hzWkbCAR5Ealyk9XMz1VucACTqA1krDCK85O1uJ0UkdJHLpuaWtlfZobfVpNbrJI4XsrPD2dbeJvPJY4dDbeJv0al2b5yU2TZZZahkrnOaGscwA6A1l9wSNvw7O4qZrcF8tYinSErV4b5KxFfRP8ADJpta4Xs4Ai+3Xr1qgnkpJ5Ij7bcg6L4q1g1O/JS25hrjcfMXF/0Wq37NzdccrTs/L1pLP8AZVlr5ZQupXOtLCDH44bgcNwHhrb+yO9Rtdi7vLxR0lo1mLgycXpLFjsZj+tyfZD8S2eJW+WHvxC3yvvzNR/XJPsh+JZ8Tv8AKz4jb5T5mY/rkn2Y/EseJW+WGPELfLCTqWHDYxl76LQ2/fYWv9yrpned0CZ3ndHU3Y9TuJPyio1knYzj6KfXtG8RttCbGvvEbbQoHY3T/Wajoz+S9eJ39oevEL+zZcz8zGZMdI5k80geA0tktYWN7gDzUXPqJzbbxsjZs85dt42XecWaNJlDXPENO1hIz4Xju+IbR4G4XnFqMmL4ZYx574/hlodd2N67wVZHcJWa/wB9hHsp1e0522vVMr2hy81XkOzbKQ+EZQGj/Wze1ln8bg68H+j8Xh+R60nY65ztKorCe/DZcn9t5/wWJ7S2jalSdftHlq33NvNOlyePyEdnkWdI86Tz4aR2DwFh4KDl1GTL8UoWXPfJ8Us4tLUIMNlnNakrdc9PG92zTtov8PjbZ33rbjz5Mfwy20zXp8Mtdl7J6Bx1fKG+DZPxAlSI7QzN8a7Krp+yrJ7N5kz/AAfKR/c0UnX5p9WJ1uafVtGSsiU9ILU8MUfeWNAJ/WdtPqVFvkvf4p3R75LX+KWQXh4ad2rUMs9AWQxySPxI3aMYLnWF7kAa1K0Vq1yxNuiTpLVrk3t0a32O5OqY5ah1QyqYAxjWidr2g6TiToh+22gNnf4qT2hfHMRFNv2SNdakxEU2bFBHUfKATi6Wm0O1G283EJcRbD0cSwvbZYXUSZrwo29eFuYUdHY+q3j6eyC9h3R5BBWgICCNqyTOAyPw2QiPSdoXMNwy/wAN7nusrCsaTaOKZ3Taxpdue+7Wss5mZZr3B9TovLQQ28kYDQdoDW6hw6BSsWq02KNqJOPU6fHG1Vh81mUPzcP2oWzxHC2fj8TZYMlZwxtaxszA1oDQLxGwAsBct7lFnJo5neY/2jTfSTO+zaMyqXKQMwym9r2FrQwfkyNd9MHQA4W2qLqLYeXdQj57YZ27uGfGQaUf0Wm+yZ/JaO8v7tHHb3ff9hU31am+yZ/JY7y3ucdvd7ZRp3SQyRsfhuexzGvAvoFwsHAAjZe+0bFis7TEyxWdp3lGdT2RSym8mUnPPe+Jzj1Mis69o1r0osK66telHnF2OPYQ5tfouGwthII8iJFme0omNpo9T2hE9at/zSyNLRQmKapfUO0y4Pfe4aQAG/E5x2gnbxUDNkrktvWNkHNeL23iNmbWlqEBAQEBAQEBAQEBAQEBAQEBAQECyAgx9VvH09kF7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3FKNEaxsHFBVit5h1QMVvMOqBit5h1QMVvMOqBit5h1QMVvMOqBit5h1QMVvMOqBit5h1QMVvMOqBit5h1QMVvMOqBit5h1QMVvMOqBit5h1QMVvMOqBit5h1QMVvMOqBit5h1QMVvMOqBit5h1QMVvMOqBit5h1QMVvMOqBit5h1QMVvMOqBit5h1QMVvMOqBit5h1QMVvMOqBit5h1QMVvMOqBit5h1QMVvMOqBit5h1QMVvMOqCwqnjSOscOPg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PEhMSEhIQFhIWGBcVFhUSFhsYGhgWFx0iGBUWFRUYIykgGB8mHRcXJDEhJykrLi4uFyAzODMsQygtLiwBCgoKDg0OGxAQGzYmICQwLDQ0LDQuLC0sNDQsLCwvNCwsLCwsLCwsLCwsLCwsLCwsLCwsLCwsLCwsLCwsLCwsLP/AABEIAKgBKwMBEQACEQEDEQH/xAAcAAEAAQUBAQAAAAAAAAAAAAAABwIEBQYIAwH/xABJEAABAwIBCQYBBwgHCQAAAAABAAIDBBETBQYSITEyQVKRB1FhcYGxIhQXQlSTodIjU2JygpKi0URzg7LBwuEVJDNDdKOzw/D/xAAaAQEAAgMBAAAAAAAAAAAAAAAABAUBAwYC/8QAMREBAAIBAgMGBAYDAQEAAAAAAAECAwQREiExBRMVIkFRMlJh8BQzcYGRoUKxwdE0/9oADAMBAAIRAxEAPwCbIohojUNg4IKsJvKOiBhN5R0QMJvKOiBhN5R0QMJvKOiBhN5R0QMJvKOiBhN5R0QMJvKOiBhN5R0QMJvKOiBhN5R0QMJvKOiBhN5R0QMJvKOiBhN5R0QMJvKOiBhN5R0QMJvKOiBhN5R0QMJvKOiBhN5R0QMJvKOiBhN5R0QMJvKOiBhN5R0QMJvKOiBhN5R0QMJvKOiBhN5R0QMJvKOiBhN5R0QMJvKOiBhN5R0QMJvKOiBhN5R0QWFUwaR1Dhw8EF/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7DujyCDXc8c8oclYWLHK/F09HD0dWho3vpEc4UjT6a2bfhno34cFsu+3o10dsVJ+YrOkf41J8Ny+8JHh+T3gPbFScIKvpH+NPDcnvB4fk91Hzx0v1eq/wC3+JPDcnvB4ff3VN7ZKT8xV+gjP+dYns7J7wx+Av7wkSnl02tdYjSAdY7RcXsfFQJjadkKY2l6LDAgICAgICAgICAgICAgICAgICAgICCl7w3aQPM2TY2UtnadjmnyIWdpZ2l6LDAgw+d9S+GiqZYnFsjInva4WNi0XvY6uC24axbJET03bMURN4iUL0/aflFm2Zj/ANeJn+UBXU9n4Z9FvOhxSkXszzrqsp4xnbCI49EB0bXNJe65IN3EagO7iFW6zT0wzEVnqgavBTFMRVvahIbH1W8fT2QXsO6PIIKZ6dkgs9jHDucAR0KzEzHRmJmOjC12ZdBM0h1JTi4PxRsDHa+Icyxut1dTlrPK0ttdRkr0sg7PXNOTJk2g67oXXMUlt4cru5w4j1V5ptTGav1XGn1EZa/VY5sZY+RVMcxY2RgNnsc0HSYd62lsPEHvHdde9Ri7yk1bM+PvKTV0lkyaKaNksOgY3gOaWgC4Pt5Lm7xas8NnP2i0TtK8Xl5R1nXnxW0VRLEyh04W20ZdGSzgWg7w1aiSPRT8GlxZKRM32n2TcOmx3rEzbaWv/PHUDUaWD95ykR2ZWelm/wAPrPSx88k/1WD99yz4ZHzM+HR8y9yf2o1lQQIcniQkgfAXkXOrW61h5la76HHT4rtdtHjr1ulSnLtFumGh9hpBpuA7iATrIuqydt+Svnbfk9Fhh51MwjY55vZoLjbbYC5ssxG87MxG87NH+dmg76g+Uf8AqpkaDN9ylfgsr587VD3VP2Y/Es+H5vuWfwOV8Pa3Qd1T9mPxLHh+b7lj8FlbvR1ImjZI24D2teNIawHC4uO/WocxtOyLMbTtKOKnMHKTR+TyxUO8HyTM+8PcrCurw+uOP6Tq6nF60hoeb+UcoVlTHTMr6prnkjSfPIQNEFxvr7mlWGXHhx4+OaR/CblphpTj4Y/hMeaeblRSOc+or56klujovLtBusG4DnHXqtfxKps2al+Va7KrLlrf4a7NnUdoY3KecFLS6p6iGM8rngO9G7T0WymK9/hh7rjvbpDCP7Ssmg2+U38opSOoYt0aLPP+LdGkzT6Luhz5yfMQGVcIJ2CS8f8A5AF4tpstetXi2ny161bC1wIBBBB2ELQ0vqDUM9M/YMm/kwMWotfDabBt9hkd9Hy2+6l6fSXzc+ke6Tg0tsvPpCLqnO/KmVJMOF8oJ2RUoLLDvLx8Vu8l1lZxptPgje39rGNPgwxvb+2RpuyquqPjnliYT+ce6R/rYEfxFa57Qw15VhrnXYq8qwrqOx2paLsnpnHuOk377FYjtLH61I19PWrEVByrkVw0nzxtvZp0sSF3hY3b6GxW2sabURyjn/EtsRp88co/9SPmF2hsygRBOGx1NvhtuSW26F9Yd+j0PdX6rRWxeaOcIGp0k4vNHOGxZ6i+T63/AKeb+4VH0/5tf1aMH5lf1czLp3ROguyfJuBk6IkWdKXTO8dI2Z/A1q53W34s0/RRay/Fln6NxURFY+q3j6eyC9h3R5BBWgIMbnDkWKvgfBMLtdsI2tcN17TwI/0WzFltjtxVe8eScduKHOWceQ5cnzvglGsa2uGx7Duvb4H7jcLo8GauWnFC/wAOWMteKG29leePyOT5LM7/AHeQ/C4nVHIePg13HuOvvUPXaXjjjr1hF1un4o469U5KkU6xyxlWKjidNO8MY3idpPBrRtJPcF7pjte3DWOb1SlrztVBmWq6pzhrAIIfhbqjbqsxhOt8r9gJtr8gBfjeY600mPzTz++i5x1ppqeaeaTc0OzunoWh0rWzzna97btb4RsOzzOvy2Ksz6y+Wdo5Qrs+rvk+kMtnRlt2T42PjpZZ2kkOEP0ABqJAB1LThxRknabbfq1YscZJ2mdmn/PHDxpZ7/rNUzwy/wA0Jfh9/dlMh9oTq17GxZPqixzg0y/QaCbFznWtq7r8Fpy6Pu481o/RqyaXu452hvKhoi0qsnRPadKKJ2o7zGn3C9Ra0T1eotO/Vy3HHdwb3kDqbLqJnau/0dHM+Xd1LT5LhjFmQwttysaPYLl5vaesucm9p9V0AvLyoqDZrj4H2WY6sx1c79mT7ZTpD+k/743BdBrP/nleav8AJl0TJIGgucQGgEknUABrJJXPRzUUQhLPTtImqnuho3PjgvohzNUkvC9xraDwA19+2wutPoa0jiydf6W+DR1rHFfqu82+yaSYCWsldFpa8NljJr13e91w0+FivGXtGK+XHDxl18V5Y4bhD2W5OaLGKRx73Svv/CQFEnX5/dGnW5vdYZW7I6SRpwHywv4XOI2/6TXa+hWynaOWJ83N7pr8kfFzaJkvLlZkCpdTyXdG0jThJJY5p1h8RO7ccR6hTb4cWqpx16/fVMvix6inFXqlzLOdDI8nProSHNMYdHfmedFocPBx1jwKqceCZyxjlV0wzOXu5c73kqJdZL5ZH7XHW57zbWfEldH5cdfpC+5Ur9IdI5qZuxZOgbFGBpWBkfbW9/Ek93cOAXNZs1stuKVBmyzktvLNLU1CC3r6JlRG6KVodG8Wc12wj/7is1tNZ3hmtprO8OastUbsn1kkbHEOgk+B/HUdKN3naxXS4rRmxRM+roMdoy44mfVO+V68VWSJ5xqxKOR9u4uiJI9DqVDSvBnivtP/AFS0rw5or9XO1PCZHNY3ecQ0ebjYfeV0drcNZlf2naJl1PQUohijibusY1g8miw9lytrcUzLmrTvMyuFhhj6rePp7IL2HdHkEFaAgINZz7zUZlOAt1Cdl3QvPB3FrjyusL+h4KRptROG+/p6t+nzzitv6Od6qndE90cjS17SWuadoI1EFdHW0WjeF/W0WjeEo5mdprYKN0dVpvlhAEVtZlbsa0u4FveeHedtVqNBNsm9Ok/0rM+imcm9OksHS09ZnLU6T3aMDDrIvhxNP0WD6TyPU8bCy3Wti0dNo5y22nHpabR1TLm9kCGgiEUDLDa5x1ue7me7ifuGwWVPly2y24rKvJltknezKLW1tez7y+Mn0ckoIxD8EQ75HbDbjYXd+yt+mw97kivo3afF3l4hE1NmcX5HlrXAmYvErSduCy7Xk377uf46AVrOq21EY46dFnOo2zxSOnRsfYhlq4mo3HZ+Wjv3H4ZAPI6J/aKj9pYtpjJDR2hi2mLwldVatUybD5LMMw5Ta4h927wdccdd9WpdTy4ebpOXDzSPHV5xu2Co9Y4G+7Qq2Y0Ufcq+Y0kPdkecjuMg8zSheZnRfe7G+j+93o7JmcLgdKewsb3fENXHdCxF9HE8oeYvpN+UNK7OjbKVJ/We7SFO1n5FkzVfkymDtZrHRZNl0SQXlkZI5XH4h6gEeqp9DWLZo3VejrFssbos7KqVkuUoQ8A6Ie9oPM1pLem30Vrr7TGGdllrbTGKdnQi59RiAghjt0jaKimcN4xOB8g74fdyuezJnhtC17Ony2e2Qad9Vm7UxgEmN73MA4tYWzOt1evGW0Y9ZEvOW0U1USjjJVSIZ4ZTsjkjefJrg4+ys8teKkx9FjkjipMOpYZQ9oc0gtcAQRsIOsELlpjadnOTG3JWjAg+EoOaM8q4VVdUyx/E18hDCNekG2Y0i229tXmuk01e7wxFnQaevBiiJTVPQOpciSQv32UUgd4OwiXDqSqSLceo4o9/+qeLcWfePdEPZtQfKMo0zSLta4yu/sxpD+IN6q51t+HDK21d+HFLoxc6oRBj6rePp7IL2HdHkEFaAgICCGe3HJzI56eZrQHyteHkccPR0SfGz7X8Arjsy8zW1Z9Ft2deZia+yMiVaSsZdRZvZLjpKeKGJoa1rR6uI+Jx7ySuXy3m95tLm8l5vaZlkVreBBBXaTlZ+VK8UtOHPbETHG1v05P+Y7u1WtfuaTxV3o8cYcXeX5brjS0jFj47erbKeryzgiAZNpBEGYYYXi2hbR0f+L3KHNdNxcXHO/6Ik1wcXFxyjPJFVJkmvY6Rpa+F+jIy9/gOp41bfhNx6K0yVrnw8vVZXrXNi5OkopA5oc0gtIBBHEHWCFzkxtyUExs8aysZG1xc9jdR3nAcPFeq1mZ5Q9RWZlyvG+xDu43/AMV1ExvXZ0cx5dnVVPVskALHscDrGi4H2XLTWY6w5uazD3WGHhU1DGtdpPaNR2kD3WYrMy9RE7ucMxX6OUKQ8MVnS9l0eqjfBb9F7qeeGf0Ttn1kU19DNCy2IQHM8XMIcBfxsRfxVFpsvdZItKmwZO7yRaXP2S62XJ9SyUNLZYX62PFj3OY4cLgkeq6DJWubHt6SvL1rlpt7uhM2s66bKDA6GRofb4onEB7T3FvEeI1Lnsunvina0fuosuC+OdphnVpaljlXLEFI0vnljjaOY6z+q3a4+AXumO152rD3SlrztEIGzyy0/LNc3AjeRYRQst8TgCSXEcLkk+AGvir3TYo0+Le/7rnT44wY97JtzQyGKCkip7guaCXngXuOk63hc2HgAqXPl7zJN1Rmyd5ebI0z87M3xudUULdKM3c6Bu8w8cMfSb+jtHC/Cy0uvjbhyfysNNrY24cn8sdmV2iy5OaKedjpYGmwF7SRd7RpanC/0Ta3fwWzUaKuWeOk8/6e8+jrknipPNI9J2l5OkGucsPdJG8EeoBH3qttos8eiBbR5Y9Cq7SsnR/0gvPcyN5++wH3pXRZp9CNHmn0aLnV2lS14NNRRSMbJ8JO9K8Ha1rW30fQk+SnYdDXF58s9P4TMOjrj82SWX7Ouzh0L21VYBpts6KHbong+Q7Ljg3ht8Bq1et444MfT3a9VrOKOGnRJOUqRk8UkMl9CRro3WNjouFjY+Srq2msxMIFZms7wwGbeYtNk6Z08GLpFhjs9wcACQTbVe/wjit+bVZMteGzdl1N8tdrNoUZHEGPqt4+nsgvYd0eQQVoCAgIIk7edtF/b/8ArVt2X/l+3/Vn2d/l+yJyraei0no6vp3hzWkbCAR5Ealyk9XMz1VucACTqA1krDCK85O1uJ0UkdJHLpuaWtlfZobfVpNbrJI4XsrPD2dbeJvPJY4dDbeJv0al2b5yU2TZZZahkrnOaGscwA6A1l9wSNvw7O4qZrcF8tYinSErV4b5KxFfRP8ADJpta4Xs4Ai+3Xr1qgnkpJ5Ij7bcg6L4q1g1O/JS25hrjcfMXF/0Wq37NzdccrTs/L1pLP8AZVlr5ZQupXOtLCDH44bgcNwHhrb+yO9Rtdi7vLxR0lo1mLgycXpLFjsZj+tyfZD8S2eJW+WHvxC3yvvzNR/XJPsh+JZ8Tv8AKz4jb5T5mY/rkn2Y/EseJW+WGPELfLCTqWHDYxl76LQ2/fYWv9yrpned0CZ3ndHU3Y9TuJPyio1knYzj6KfXtG8RttCbGvvEbbQoHY3T/Wajoz+S9eJ39oevEL+zZcz8zGZMdI5k80geA0tktYWN7gDzUXPqJzbbxsjZs85dt42XecWaNJlDXPENO1hIz4Xju+IbR4G4XnFqMmL4ZYx574/hlodd2N67wVZHcJWa/wB9hHsp1e0522vVMr2hy81XkOzbKQ+EZQGj/Wze1ln8bg68H+j8Xh+R60nY65ztKorCe/DZcn9t5/wWJ7S2jalSdftHlq33NvNOlyePyEdnkWdI86Tz4aR2DwFh4KDl1GTL8UoWXPfJ8Us4tLUIMNlnNakrdc9PG92zTtov8PjbZ33rbjz5Mfwy20zXp8Mtdl7J6Bx1fKG+DZPxAlSI7QzN8a7Krp+yrJ7N5kz/AAfKR/c0UnX5p9WJ1uafVtGSsiU9ILU8MUfeWNAJ/WdtPqVFvkvf4p3R75LX+KWQXh4ad2rUMs9AWQxySPxI3aMYLnWF7kAa1K0Vq1yxNuiTpLVrk3t0a32O5OqY5ah1QyqYAxjWidr2g6TiToh+22gNnf4qT2hfHMRFNv2SNdakxEU2bFBHUfKATi6Wm0O1G283EJcRbD0cSwvbZYXUSZrwo29eFuYUdHY+q3j6eyC9h3R5BBWgICCNqyTOAyPw2QiPSdoXMNwy/wAN7nusrCsaTaOKZ3Taxpdue+7Wss5mZZr3B9TovLQQ28kYDQdoDW6hw6BSsWq02KNqJOPU6fHG1Vh81mUPzcP2oWzxHC2fj8TZYMlZwxtaxszA1oDQLxGwAsBct7lFnJo5neY/2jTfSTO+zaMyqXKQMwym9r2FrQwfkyNd9MHQA4W2qLqLYeXdQj57YZ27uGfGQaUf0Wm+yZ/JaO8v7tHHb3ff9hU31am+yZ/JY7y3ucdvd7ZRp3SQyRsfhuexzGvAvoFwsHAAjZe+0bFis7TEyxWdp3lGdT2RSym8mUnPPe+Jzj1Mis69o1r0osK66telHnF2OPYQ5tfouGwthII8iJFme0omNpo9T2hE9at/zSyNLRQmKapfUO0y4Pfe4aQAG/E5x2gnbxUDNkrktvWNkHNeL23iNmbWlqEBAQEBAQEBAQEBAQEBAQEBAQECyAgx9VvH09kF7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3FKNEaxsHFBVit5h1QMVvMOqBit5h1QMVvMOqBit5h1QMVvMOqBit5h1QMVvMOqBit5h1QMVvMOqBit5h1QMVvMOqBit5h1QMVvMOqBit5h1QMVvMOqBit5h1QMVvMOqBit5h1QMVvMOqBit5h1QMVvMOqBit5h1QMVvMOqBit5h1QMVvMOqBit5h1QMVvMOqBit5h1QMVvMOqBit5h1QMVvMOqBit5h1QMVvMOqBit5h1QMVvMOqCwqnjSOscOPgg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blog.parcel2go.com/wp-content/uploads/2013/06/Yahoo_300dp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7" y="1523999"/>
            <a:ext cx="2517883" cy="4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Models of parallel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4864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Bulk-Synchronous Parallel Model</a:t>
            </a:r>
            <a:r>
              <a:rPr lang="en-US" dirty="0"/>
              <a:t> (BSP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0070C0"/>
                </a:solidFill>
              </a:rPr>
              <a:t>[</a:t>
            </a:r>
            <a:r>
              <a:rPr lang="en-US" b="1" dirty="0">
                <a:solidFill>
                  <a:srgbClr val="0070C0"/>
                </a:solidFill>
              </a:rPr>
              <a:t>Valiant,90]</a:t>
            </a:r>
            <a:r>
              <a:rPr lang="en-US" dirty="0"/>
              <a:t> </a:t>
            </a:r>
            <a:endParaRPr lang="en-US" dirty="0" smtClean="0"/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Pro</a:t>
            </a:r>
            <a:r>
              <a:rPr lang="en-US" b="1" dirty="0" smtClean="0"/>
              <a:t>: </a:t>
            </a:r>
            <a:r>
              <a:rPr lang="en-US" dirty="0" smtClean="0"/>
              <a:t>Most general, generalizes all other models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</a:t>
            </a:r>
            <a:r>
              <a:rPr lang="en-US" b="1" dirty="0" smtClean="0"/>
              <a:t>:</a:t>
            </a:r>
            <a:r>
              <a:rPr lang="en-US" dirty="0" smtClean="0"/>
              <a:t> Many </a:t>
            </a:r>
            <a:r>
              <a:rPr lang="en-US" dirty="0"/>
              <a:t>parameters, hard to design algorithms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Massive Parallel Computation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[Feldman-Muthukrishnan-Sidiropoulos-Stein-Svitkina’07</a:t>
            </a:r>
            <a:r>
              <a:rPr lang="en-US" sz="2400" dirty="0">
                <a:solidFill>
                  <a:srgbClr val="0070C0"/>
                </a:solidFill>
              </a:rPr>
              <a:t>, Karloff-Suri-Vassilvitskii’10, </a:t>
            </a:r>
            <a:r>
              <a:rPr lang="en-US" sz="2400" b="1" dirty="0">
                <a:solidFill>
                  <a:srgbClr val="0070C0"/>
                </a:solidFill>
              </a:rPr>
              <a:t>Goodrich-Sitchinava-Zhang’11, ..., </a:t>
            </a:r>
            <a:r>
              <a:rPr lang="en-US" sz="2400" b="1" dirty="0" err="1">
                <a:solidFill>
                  <a:srgbClr val="0070C0"/>
                </a:solidFill>
              </a:rPr>
              <a:t>Beame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Koutris</a:t>
            </a:r>
            <a:r>
              <a:rPr lang="en-US" sz="2400" b="1" dirty="0">
                <a:solidFill>
                  <a:srgbClr val="0070C0"/>
                </a:solidFill>
              </a:rPr>
              <a:t>, Suciu’13</a:t>
            </a:r>
            <a:r>
              <a:rPr lang="en-US" sz="2400" dirty="0" smtClean="0">
                <a:solidFill>
                  <a:srgbClr val="0070C0"/>
                </a:solidFill>
              </a:rPr>
              <a:t>]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Pros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742950" lvl="2" indent="-342900"/>
            <a:r>
              <a:rPr lang="en-US" dirty="0" smtClean="0"/>
              <a:t>Inspired by </a:t>
            </a:r>
            <a:r>
              <a:rPr lang="en-US" b="1" dirty="0" smtClean="0"/>
              <a:t>modern</a:t>
            </a:r>
            <a:r>
              <a:rPr lang="en-US" dirty="0" smtClean="0"/>
              <a:t> systems (Hadoop, </a:t>
            </a:r>
            <a:r>
              <a:rPr lang="en-US" dirty="0" err="1" smtClean="0"/>
              <a:t>MapReduce</a:t>
            </a:r>
            <a:r>
              <a:rPr lang="en-US" dirty="0" smtClean="0"/>
              <a:t>, Dryad, … )</a:t>
            </a:r>
          </a:p>
          <a:p>
            <a:pPr marL="742950" lvl="2" indent="-342900"/>
            <a:r>
              <a:rPr lang="en-US" dirty="0" smtClean="0"/>
              <a:t>Few parameters, </a:t>
            </a:r>
            <a:r>
              <a:rPr lang="en-US" b="1" dirty="0" smtClean="0"/>
              <a:t>simple</a:t>
            </a:r>
            <a:r>
              <a:rPr lang="en-US" dirty="0" smtClean="0"/>
              <a:t> to design algorithms</a:t>
            </a:r>
          </a:p>
          <a:p>
            <a:pPr marL="742950" lvl="2" indent="-342900"/>
            <a:r>
              <a:rPr lang="en-US" b="1" dirty="0" smtClean="0"/>
              <a:t>New algorithmic ideas</a:t>
            </a:r>
            <a:r>
              <a:rPr lang="en-US" dirty="0" smtClean="0"/>
              <a:t>, robust to the exact model specification</a:t>
            </a:r>
          </a:p>
          <a:p>
            <a:pPr marL="742950" lvl="2" indent="-342900"/>
            <a:r>
              <a:rPr lang="en-US" b="1" dirty="0" smtClean="0"/>
              <a:t># Rounds</a:t>
            </a:r>
            <a:r>
              <a:rPr lang="en-US" dirty="0" smtClean="0"/>
              <a:t> is an information-theoretic measure =&gt; can prove unconditional lower bounds</a:t>
            </a:r>
          </a:p>
          <a:p>
            <a:pPr marL="742950" lvl="2" indent="-342900"/>
            <a:r>
              <a:rPr lang="en-US" dirty="0" smtClean="0"/>
              <a:t>Between </a:t>
            </a:r>
            <a:r>
              <a:rPr lang="en-US" b="1" dirty="0" smtClean="0"/>
              <a:t>linear sketching</a:t>
            </a:r>
            <a:r>
              <a:rPr lang="en-US" dirty="0" smtClean="0"/>
              <a:t> and </a:t>
            </a:r>
            <a:r>
              <a:rPr lang="en-US" b="1" dirty="0" smtClean="0"/>
              <a:t>streaming with sorting</a:t>
            </a:r>
          </a:p>
          <a:p>
            <a:pPr marL="742950" lvl="2" indent="-342900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6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Sorting: </a:t>
            </a:r>
            <a:r>
              <a:rPr lang="en-US" dirty="0" err="1" smtClean="0">
                <a:solidFill>
                  <a:srgbClr val="0070C0"/>
                </a:solidFill>
              </a:rPr>
              <a:t>Terasort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Sorting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keys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machines</a:t>
                </a:r>
              </a:p>
              <a:p>
                <a:pPr lvl="1"/>
                <a:r>
                  <a:rPr lang="en-US" dirty="0" smtClean="0"/>
                  <a:t>Would like to partition keys uniformly into blocks: first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/>
                  <a:t>, second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/>
                  <a:t>, etc.</a:t>
                </a:r>
              </a:p>
              <a:p>
                <a:pPr lvl="1"/>
                <a:r>
                  <a:rPr lang="en-US" dirty="0" smtClean="0"/>
                  <a:t>Sort the keys locally on each machine</a:t>
                </a:r>
              </a:p>
              <a:p>
                <a:r>
                  <a:rPr lang="en-US" dirty="0" smtClean="0"/>
                  <a:t>Build an approximate histogram:</a:t>
                </a:r>
              </a:p>
              <a:p>
                <a:pPr lvl="1"/>
                <a:r>
                  <a:rPr lang="en-US" dirty="0" smtClean="0"/>
                  <a:t>Each machine takes a sample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en-US" b="1" i="1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US" dirty="0" smtClean="0"/>
                  <a:t>amples are sorted locally</a:t>
                </a:r>
              </a:p>
              <a:p>
                <a:pPr lvl="1"/>
                <a:r>
                  <a:rPr lang="en-US" dirty="0" smtClean="0"/>
                  <a:t>Blocks are computed based on the samples</a:t>
                </a:r>
              </a:p>
              <a:p>
                <a:r>
                  <a:rPr lang="en-US" dirty="0" smtClean="0"/>
                  <a:t>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𝐌</m:t>
                    </m:r>
                    <m:r>
                      <a:rPr lang="en-US" b="1" i="0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𝑙𝑜𝑔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samples suffice to compute al block sizes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error</a:t>
                </a:r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; </m:t>
                    </m:r>
                    <m:r>
                      <a:rPr lang="en-US" b="1" i="0" smtClean="0">
                        <a:latin typeface="Cambria Math"/>
                      </a:rPr>
                      <m:t>𝐌</m:t>
                    </m:r>
                    <m:r>
                      <a:rPr lang="en-US" b="1" i="0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</m:e>
                        </m:acc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)=</m:t>
                    </m:r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)≤</m:t>
                    </m:r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2424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1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Algorithms for Graphs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80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Dense </a:t>
                </a:r>
                <a:r>
                  <a:rPr lang="en-US" b="1" dirty="0"/>
                  <a:t>graphs</a:t>
                </a:r>
                <a:r>
                  <a:rPr lang="en-US" dirty="0"/>
                  <a:t> vs. sparse graphs</a:t>
                </a:r>
              </a:p>
              <a:p>
                <a:pPr lvl="1"/>
                <a:r>
                  <a:rPr lang="en-US" b="1" dirty="0"/>
                  <a:t>Dense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Linear sketching: one round</a:t>
                </a:r>
              </a:p>
              <a:p>
                <a:pPr lvl="2"/>
                <a:r>
                  <a:rPr lang="en-US" dirty="0" smtClean="0"/>
                  <a:t>“</a:t>
                </a:r>
                <a:r>
                  <a:rPr lang="en-US" dirty="0"/>
                  <a:t>Filtering” (Output fits on a single machine) </a:t>
                </a:r>
                <a:r>
                  <a:rPr lang="en-US" dirty="0">
                    <a:solidFill>
                      <a:srgbClr val="0070C0"/>
                    </a:solidFill>
                  </a:rPr>
                  <a:t>[Karloff,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SODA’10; </a:t>
                </a:r>
                <a:r>
                  <a:rPr lang="en-US" dirty="0" err="1">
                    <a:solidFill>
                      <a:srgbClr val="0070C0"/>
                    </a:solidFill>
                  </a:rPr>
                  <a:t>Ene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Im</a:t>
                </a:r>
                <a:r>
                  <a:rPr lang="en-US" dirty="0">
                    <a:solidFill>
                      <a:srgbClr val="0070C0"/>
                    </a:solidFill>
                  </a:rPr>
                  <a:t>, Moseley, KDD’11; </a:t>
                </a:r>
                <a:r>
                  <a:rPr lang="en-US" dirty="0" err="1">
                    <a:solidFill>
                      <a:srgbClr val="0070C0"/>
                    </a:solidFill>
                  </a:rPr>
                  <a:t>Lattanzi</a:t>
                </a:r>
                <a:r>
                  <a:rPr lang="en-US" dirty="0">
                    <a:solidFill>
                      <a:srgbClr val="0070C0"/>
                    </a:solidFill>
                  </a:rPr>
                  <a:t>, Moseley,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SPAA’11;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WWW’11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Sparse: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</m:oMath>
                </a14:m>
                <a:r>
                  <a:rPr lang="en-US" dirty="0"/>
                  <a:t> solution size)</a:t>
                </a:r>
              </a:p>
              <a:p>
                <a:pPr marL="914400" lvl="2" indent="0">
                  <a:buNone/>
                </a:pPr>
                <a:r>
                  <a:rPr lang="en-US" dirty="0"/>
                  <a:t>Sparse graph problems appear hard </a:t>
                </a:r>
                <a:r>
                  <a:rPr lang="en-US" dirty="0" smtClean="0"/>
                  <a:t>(</a:t>
                </a:r>
                <a:r>
                  <a:rPr lang="en-US" b="1" dirty="0"/>
                  <a:t>B</a:t>
                </a:r>
                <a:r>
                  <a:rPr lang="en-US" b="1" dirty="0" smtClean="0"/>
                  <a:t>ig </a:t>
                </a:r>
                <a:r>
                  <a:rPr lang="en-US" b="1" dirty="0"/>
                  <a:t>open question</a:t>
                </a:r>
                <a:r>
                  <a:rPr lang="en-US" dirty="0"/>
                  <a:t>: </a:t>
                </a:r>
                <a:r>
                  <a:rPr lang="en-US" dirty="0" smtClean="0"/>
                  <a:t>connectivity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o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rounds?)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807"/>
                <a:ext cx="8229600" cy="4525963"/>
              </a:xfrm>
              <a:blipFill rotWithShape="1">
                <a:blip r:embed="rId2"/>
                <a:stretch>
                  <a:fillRect l="-1630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454822" y="5659564"/>
            <a:ext cx="2105592" cy="1059976"/>
          </a:xfrm>
          <a:custGeom>
            <a:avLst/>
            <a:gdLst>
              <a:gd name="connsiteX0" fmla="*/ 440565 w 2105592"/>
              <a:gd name="connsiteY0" fmla="*/ 136477 h 1364776"/>
              <a:gd name="connsiteX1" fmla="*/ 304087 w 2105592"/>
              <a:gd name="connsiteY1" fmla="*/ 259307 h 1364776"/>
              <a:gd name="connsiteX2" fmla="*/ 167609 w 2105592"/>
              <a:gd name="connsiteY2" fmla="*/ 368489 h 1364776"/>
              <a:gd name="connsiteX3" fmla="*/ 85723 w 2105592"/>
              <a:gd name="connsiteY3" fmla="*/ 436728 h 1364776"/>
              <a:gd name="connsiteX4" fmla="*/ 31132 w 2105592"/>
              <a:gd name="connsiteY4" fmla="*/ 518614 h 1364776"/>
              <a:gd name="connsiteX5" fmla="*/ 17484 w 2105592"/>
              <a:gd name="connsiteY5" fmla="*/ 805217 h 1364776"/>
              <a:gd name="connsiteX6" fmla="*/ 44780 w 2105592"/>
              <a:gd name="connsiteY6" fmla="*/ 859809 h 1364776"/>
              <a:gd name="connsiteX7" fmla="*/ 58427 w 2105592"/>
              <a:gd name="connsiteY7" fmla="*/ 900752 h 1364776"/>
              <a:gd name="connsiteX8" fmla="*/ 153962 w 2105592"/>
              <a:gd name="connsiteY8" fmla="*/ 968991 h 1364776"/>
              <a:gd name="connsiteX9" fmla="*/ 208553 w 2105592"/>
              <a:gd name="connsiteY9" fmla="*/ 1023582 h 1364776"/>
              <a:gd name="connsiteX10" fmla="*/ 263144 w 2105592"/>
              <a:gd name="connsiteY10" fmla="*/ 1050877 h 1364776"/>
              <a:gd name="connsiteX11" fmla="*/ 304087 w 2105592"/>
              <a:gd name="connsiteY11" fmla="*/ 1078173 h 1364776"/>
              <a:gd name="connsiteX12" fmla="*/ 345030 w 2105592"/>
              <a:gd name="connsiteY12" fmla="*/ 1091820 h 1364776"/>
              <a:gd name="connsiteX13" fmla="*/ 413269 w 2105592"/>
              <a:gd name="connsiteY13" fmla="*/ 1119116 h 1364776"/>
              <a:gd name="connsiteX14" fmla="*/ 522451 w 2105592"/>
              <a:gd name="connsiteY14" fmla="*/ 1187355 h 1364776"/>
              <a:gd name="connsiteX15" fmla="*/ 604338 w 2105592"/>
              <a:gd name="connsiteY15" fmla="*/ 1214650 h 1364776"/>
              <a:gd name="connsiteX16" fmla="*/ 795406 w 2105592"/>
              <a:gd name="connsiteY16" fmla="*/ 1255594 h 1364776"/>
              <a:gd name="connsiteX17" fmla="*/ 890941 w 2105592"/>
              <a:gd name="connsiteY17" fmla="*/ 1269241 h 1364776"/>
              <a:gd name="connsiteX18" fmla="*/ 972827 w 2105592"/>
              <a:gd name="connsiteY18" fmla="*/ 1282889 h 1364776"/>
              <a:gd name="connsiteX19" fmla="*/ 1109305 w 2105592"/>
              <a:gd name="connsiteY19" fmla="*/ 1296537 h 1364776"/>
              <a:gd name="connsiteX20" fmla="*/ 1300374 w 2105592"/>
              <a:gd name="connsiteY20" fmla="*/ 1323832 h 1364776"/>
              <a:gd name="connsiteX21" fmla="*/ 1368612 w 2105592"/>
              <a:gd name="connsiteY21" fmla="*/ 1337480 h 1364776"/>
              <a:gd name="connsiteX22" fmla="*/ 1464147 w 2105592"/>
              <a:gd name="connsiteY22" fmla="*/ 1364776 h 1364776"/>
              <a:gd name="connsiteX23" fmla="*/ 1859932 w 2105592"/>
              <a:gd name="connsiteY23" fmla="*/ 1337480 h 1364776"/>
              <a:gd name="connsiteX24" fmla="*/ 1900875 w 2105592"/>
              <a:gd name="connsiteY24" fmla="*/ 1310185 h 1364776"/>
              <a:gd name="connsiteX25" fmla="*/ 1969114 w 2105592"/>
              <a:gd name="connsiteY25" fmla="*/ 1255594 h 1364776"/>
              <a:gd name="connsiteX26" fmla="*/ 2023705 w 2105592"/>
              <a:gd name="connsiteY26" fmla="*/ 1173707 h 1364776"/>
              <a:gd name="connsiteX27" fmla="*/ 2051001 w 2105592"/>
              <a:gd name="connsiteY27" fmla="*/ 1091820 h 1364776"/>
              <a:gd name="connsiteX28" fmla="*/ 2078296 w 2105592"/>
              <a:gd name="connsiteY28" fmla="*/ 1023582 h 1364776"/>
              <a:gd name="connsiteX29" fmla="*/ 2091944 w 2105592"/>
              <a:gd name="connsiteY29" fmla="*/ 955343 h 1364776"/>
              <a:gd name="connsiteX30" fmla="*/ 2105592 w 2105592"/>
              <a:gd name="connsiteY30" fmla="*/ 900752 h 1364776"/>
              <a:gd name="connsiteX31" fmla="*/ 2091944 w 2105592"/>
              <a:gd name="connsiteY31" fmla="*/ 668740 h 1364776"/>
              <a:gd name="connsiteX32" fmla="*/ 2010057 w 2105592"/>
              <a:gd name="connsiteY32" fmla="*/ 504967 h 1364776"/>
              <a:gd name="connsiteX33" fmla="*/ 1955466 w 2105592"/>
              <a:gd name="connsiteY33" fmla="*/ 423080 h 1364776"/>
              <a:gd name="connsiteX34" fmla="*/ 1914523 w 2105592"/>
              <a:gd name="connsiteY34" fmla="*/ 382137 h 1364776"/>
              <a:gd name="connsiteX35" fmla="*/ 1859932 w 2105592"/>
              <a:gd name="connsiteY35" fmla="*/ 313898 h 1364776"/>
              <a:gd name="connsiteX36" fmla="*/ 1805341 w 2105592"/>
              <a:gd name="connsiteY36" fmla="*/ 245659 h 1364776"/>
              <a:gd name="connsiteX37" fmla="*/ 1778045 w 2105592"/>
              <a:gd name="connsiteY37" fmla="*/ 204716 h 1364776"/>
              <a:gd name="connsiteX38" fmla="*/ 1696159 w 2105592"/>
              <a:gd name="connsiteY38" fmla="*/ 150125 h 1364776"/>
              <a:gd name="connsiteX39" fmla="*/ 1586977 w 2105592"/>
              <a:gd name="connsiteY39" fmla="*/ 109182 h 1364776"/>
              <a:gd name="connsiteX40" fmla="*/ 1491442 w 2105592"/>
              <a:gd name="connsiteY40" fmla="*/ 68238 h 1364776"/>
              <a:gd name="connsiteX41" fmla="*/ 1382260 w 2105592"/>
              <a:gd name="connsiteY41" fmla="*/ 40943 h 1364776"/>
              <a:gd name="connsiteX42" fmla="*/ 1245783 w 2105592"/>
              <a:gd name="connsiteY42" fmla="*/ 0 h 1364776"/>
              <a:gd name="connsiteX43" fmla="*/ 631633 w 2105592"/>
              <a:gd name="connsiteY43" fmla="*/ 13647 h 1364776"/>
              <a:gd name="connsiteX44" fmla="*/ 549747 w 2105592"/>
              <a:gd name="connsiteY44" fmla="*/ 40943 h 1364776"/>
              <a:gd name="connsiteX45" fmla="*/ 508804 w 2105592"/>
              <a:gd name="connsiteY45" fmla="*/ 54591 h 1364776"/>
              <a:gd name="connsiteX46" fmla="*/ 467860 w 2105592"/>
              <a:gd name="connsiteY46" fmla="*/ 95534 h 1364776"/>
              <a:gd name="connsiteX47" fmla="*/ 440565 w 2105592"/>
              <a:gd name="connsiteY47" fmla="*/ 136477 h 1364776"/>
              <a:gd name="connsiteX48" fmla="*/ 440565 w 2105592"/>
              <a:gd name="connsiteY48" fmla="*/ 136477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05592" h="1364776">
                <a:moveTo>
                  <a:pt x="440565" y="136477"/>
                </a:moveTo>
                <a:cubicBezTo>
                  <a:pt x="417819" y="156949"/>
                  <a:pt x="528146" y="53920"/>
                  <a:pt x="304087" y="259307"/>
                </a:cubicBezTo>
                <a:cubicBezTo>
                  <a:pt x="183279" y="370047"/>
                  <a:pt x="256101" y="338992"/>
                  <a:pt x="167609" y="368489"/>
                </a:cubicBezTo>
                <a:cubicBezTo>
                  <a:pt x="131216" y="392752"/>
                  <a:pt x="114014" y="400354"/>
                  <a:pt x="85723" y="436728"/>
                </a:cubicBezTo>
                <a:cubicBezTo>
                  <a:pt x="65583" y="462623"/>
                  <a:pt x="31132" y="518614"/>
                  <a:pt x="31132" y="518614"/>
                </a:cubicBezTo>
                <a:cubicBezTo>
                  <a:pt x="-2621" y="653626"/>
                  <a:pt x="-11578" y="640538"/>
                  <a:pt x="17484" y="805217"/>
                </a:cubicBezTo>
                <a:cubicBezTo>
                  <a:pt x="21020" y="825253"/>
                  <a:pt x="36766" y="841109"/>
                  <a:pt x="44780" y="859809"/>
                </a:cubicBezTo>
                <a:cubicBezTo>
                  <a:pt x="50447" y="873032"/>
                  <a:pt x="50447" y="888782"/>
                  <a:pt x="58427" y="900752"/>
                </a:cubicBezTo>
                <a:cubicBezTo>
                  <a:pt x="99591" y="962498"/>
                  <a:pt x="97040" y="926299"/>
                  <a:pt x="153962" y="968991"/>
                </a:cubicBezTo>
                <a:cubicBezTo>
                  <a:pt x="174550" y="984432"/>
                  <a:pt x="187965" y="1008141"/>
                  <a:pt x="208553" y="1023582"/>
                </a:cubicBezTo>
                <a:cubicBezTo>
                  <a:pt x="224829" y="1035789"/>
                  <a:pt x="245480" y="1040783"/>
                  <a:pt x="263144" y="1050877"/>
                </a:cubicBezTo>
                <a:cubicBezTo>
                  <a:pt x="277385" y="1059015"/>
                  <a:pt x="289416" y="1070838"/>
                  <a:pt x="304087" y="1078173"/>
                </a:cubicBezTo>
                <a:cubicBezTo>
                  <a:pt x="316954" y="1084607"/>
                  <a:pt x="331560" y="1086769"/>
                  <a:pt x="345030" y="1091820"/>
                </a:cubicBezTo>
                <a:cubicBezTo>
                  <a:pt x="367969" y="1100422"/>
                  <a:pt x="391699" y="1107501"/>
                  <a:pt x="413269" y="1119116"/>
                </a:cubicBezTo>
                <a:cubicBezTo>
                  <a:pt x="451057" y="1139463"/>
                  <a:pt x="481736" y="1173784"/>
                  <a:pt x="522451" y="1187355"/>
                </a:cubicBezTo>
                <a:cubicBezTo>
                  <a:pt x="549747" y="1196453"/>
                  <a:pt x="576205" y="1208621"/>
                  <a:pt x="604338" y="1214650"/>
                </a:cubicBezTo>
                <a:cubicBezTo>
                  <a:pt x="668027" y="1228298"/>
                  <a:pt x="730925" y="1246383"/>
                  <a:pt x="795406" y="1255594"/>
                </a:cubicBezTo>
                <a:lnTo>
                  <a:pt x="890941" y="1269241"/>
                </a:lnTo>
                <a:cubicBezTo>
                  <a:pt x="918291" y="1273449"/>
                  <a:pt x="945369" y="1279457"/>
                  <a:pt x="972827" y="1282889"/>
                </a:cubicBezTo>
                <a:cubicBezTo>
                  <a:pt x="1018194" y="1288560"/>
                  <a:pt x="1063812" y="1291988"/>
                  <a:pt x="1109305" y="1296537"/>
                </a:cubicBezTo>
                <a:cubicBezTo>
                  <a:pt x="1226437" y="1325820"/>
                  <a:pt x="1100904" y="1297236"/>
                  <a:pt x="1300374" y="1323832"/>
                </a:cubicBezTo>
                <a:cubicBezTo>
                  <a:pt x="1323367" y="1326898"/>
                  <a:pt x="1345968" y="1332448"/>
                  <a:pt x="1368612" y="1337480"/>
                </a:cubicBezTo>
                <a:cubicBezTo>
                  <a:pt x="1420026" y="1348906"/>
                  <a:pt x="1418550" y="1349577"/>
                  <a:pt x="1464147" y="1364776"/>
                </a:cubicBezTo>
                <a:cubicBezTo>
                  <a:pt x="1596075" y="1355677"/>
                  <a:pt x="1728711" y="1353883"/>
                  <a:pt x="1859932" y="1337480"/>
                </a:cubicBezTo>
                <a:cubicBezTo>
                  <a:pt x="1876208" y="1335446"/>
                  <a:pt x="1887753" y="1320026"/>
                  <a:pt x="1900875" y="1310185"/>
                </a:cubicBezTo>
                <a:cubicBezTo>
                  <a:pt x="1924179" y="1292707"/>
                  <a:pt x="1949627" y="1277246"/>
                  <a:pt x="1969114" y="1255594"/>
                </a:cubicBezTo>
                <a:cubicBezTo>
                  <a:pt x="1991060" y="1231210"/>
                  <a:pt x="2023705" y="1173707"/>
                  <a:pt x="2023705" y="1173707"/>
                </a:cubicBezTo>
                <a:cubicBezTo>
                  <a:pt x="2032804" y="1146411"/>
                  <a:pt x="2041168" y="1118860"/>
                  <a:pt x="2051001" y="1091820"/>
                </a:cubicBezTo>
                <a:cubicBezTo>
                  <a:pt x="2059373" y="1068797"/>
                  <a:pt x="2071257" y="1047047"/>
                  <a:pt x="2078296" y="1023582"/>
                </a:cubicBezTo>
                <a:cubicBezTo>
                  <a:pt x="2084962" y="1001363"/>
                  <a:pt x="2086912" y="977987"/>
                  <a:pt x="2091944" y="955343"/>
                </a:cubicBezTo>
                <a:cubicBezTo>
                  <a:pt x="2096013" y="937033"/>
                  <a:pt x="2101043" y="918949"/>
                  <a:pt x="2105592" y="900752"/>
                </a:cubicBezTo>
                <a:cubicBezTo>
                  <a:pt x="2101043" y="823415"/>
                  <a:pt x="2101964" y="745560"/>
                  <a:pt x="2091944" y="668740"/>
                </a:cubicBezTo>
                <a:cubicBezTo>
                  <a:pt x="2082781" y="598491"/>
                  <a:pt x="2048106" y="562040"/>
                  <a:pt x="2010057" y="504967"/>
                </a:cubicBezTo>
                <a:cubicBezTo>
                  <a:pt x="2010052" y="504959"/>
                  <a:pt x="1955473" y="423087"/>
                  <a:pt x="1955466" y="423080"/>
                </a:cubicBezTo>
                <a:lnTo>
                  <a:pt x="1914523" y="382137"/>
                </a:lnTo>
                <a:cubicBezTo>
                  <a:pt x="1880218" y="279226"/>
                  <a:pt x="1930483" y="402087"/>
                  <a:pt x="1859932" y="313898"/>
                </a:cubicBezTo>
                <a:cubicBezTo>
                  <a:pt x="1784593" y="219724"/>
                  <a:pt x="1922678" y="323886"/>
                  <a:pt x="1805341" y="245659"/>
                </a:cubicBezTo>
                <a:cubicBezTo>
                  <a:pt x="1796242" y="232011"/>
                  <a:pt x="1790389" y="215517"/>
                  <a:pt x="1778045" y="204716"/>
                </a:cubicBezTo>
                <a:cubicBezTo>
                  <a:pt x="1753357" y="183114"/>
                  <a:pt x="1727281" y="160499"/>
                  <a:pt x="1696159" y="150125"/>
                </a:cubicBezTo>
                <a:cubicBezTo>
                  <a:pt x="1651142" y="135119"/>
                  <a:pt x="1635931" y="130939"/>
                  <a:pt x="1586977" y="109182"/>
                </a:cubicBezTo>
                <a:cubicBezTo>
                  <a:pt x="1527762" y="82864"/>
                  <a:pt x="1545858" y="83078"/>
                  <a:pt x="1491442" y="68238"/>
                </a:cubicBezTo>
                <a:cubicBezTo>
                  <a:pt x="1455250" y="58368"/>
                  <a:pt x="1415813" y="57720"/>
                  <a:pt x="1382260" y="40943"/>
                </a:cubicBezTo>
                <a:cubicBezTo>
                  <a:pt x="1302919" y="1272"/>
                  <a:pt x="1347737" y="16992"/>
                  <a:pt x="1245783" y="0"/>
                </a:cubicBezTo>
                <a:cubicBezTo>
                  <a:pt x="1041066" y="4549"/>
                  <a:pt x="836047" y="1623"/>
                  <a:pt x="631633" y="13647"/>
                </a:cubicBezTo>
                <a:cubicBezTo>
                  <a:pt x="602911" y="15337"/>
                  <a:pt x="577042" y="31844"/>
                  <a:pt x="549747" y="40943"/>
                </a:cubicBezTo>
                <a:lnTo>
                  <a:pt x="508804" y="54591"/>
                </a:lnTo>
                <a:cubicBezTo>
                  <a:pt x="495156" y="68239"/>
                  <a:pt x="480216" y="80707"/>
                  <a:pt x="467860" y="95534"/>
                </a:cubicBezTo>
                <a:cubicBezTo>
                  <a:pt x="457359" y="108135"/>
                  <a:pt x="452163" y="124879"/>
                  <a:pt x="440565" y="136477"/>
                </a:cubicBezTo>
                <a:lnTo>
                  <a:pt x="440565" y="13647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334000" y="5908427"/>
            <a:ext cx="887727" cy="655092"/>
          </a:xfrm>
          <a:custGeom>
            <a:avLst/>
            <a:gdLst>
              <a:gd name="connsiteX0" fmla="*/ 40943 w 684148"/>
              <a:gd name="connsiteY0" fmla="*/ 40943 h 624586"/>
              <a:gd name="connsiteX1" fmla="*/ 27296 w 684148"/>
              <a:gd name="connsiteY1" fmla="*/ 109182 h 624586"/>
              <a:gd name="connsiteX2" fmla="*/ 0 w 684148"/>
              <a:gd name="connsiteY2" fmla="*/ 218364 h 624586"/>
              <a:gd name="connsiteX3" fmla="*/ 27296 w 684148"/>
              <a:gd name="connsiteY3" fmla="*/ 477671 h 624586"/>
              <a:gd name="connsiteX4" fmla="*/ 68239 w 684148"/>
              <a:gd name="connsiteY4" fmla="*/ 491319 h 624586"/>
              <a:gd name="connsiteX5" fmla="*/ 109182 w 684148"/>
              <a:gd name="connsiteY5" fmla="*/ 518615 h 624586"/>
              <a:gd name="connsiteX6" fmla="*/ 177421 w 684148"/>
              <a:gd name="connsiteY6" fmla="*/ 545910 h 624586"/>
              <a:gd name="connsiteX7" fmla="*/ 272955 w 684148"/>
              <a:gd name="connsiteY7" fmla="*/ 586853 h 624586"/>
              <a:gd name="connsiteX8" fmla="*/ 341194 w 684148"/>
              <a:gd name="connsiteY8" fmla="*/ 600501 h 624586"/>
              <a:gd name="connsiteX9" fmla="*/ 395785 w 684148"/>
              <a:gd name="connsiteY9" fmla="*/ 614149 h 624586"/>
              <a:gd name="connsiteX10" fmla="*/ 668740 w 684148"/>
              <a:gd name="connsiteY10" fmla="*/ 559558 h 624586"/>
              <a:gd name="connsiteX11" fmla="*/ 682388 w 684148"/>
              <a:gd name="connsiteY11" fmla="*/ 504967 h 624586"/>
              <a:gd name="connsiteX12" fmla="*/ 668740 w 684148"/>
              <a:gd name="connsiteY12" fmla="*/ 122829 h 624586"/>
              <a:gd name="connsiteX13" fmla="*/ 586854 w 684148"/>
              <a:gd name="connsiteY13" fmla="*/ 68238 h 624586"/>
              <a:gd name="connsiteX14" fmla="*/ 464024 w 684148"/>
              <a:gd name="connsiteY14" fmla="*/ 27295 h 624586"/>
              <a:gd name="connsiteX15" fmla="*/ 423081 w 684148"/>
              <a:gd name="connsiteY15" fmla="*/ 13647 h 624586"/>
              <a:gd name="connsiteX16" fmla="*/ 341194 w 684148"/>
              <a:gd name="connsiteY16" fmla="*/ 0 h 624586"/>
              <a:gd name="connsiteX17" fmla="*/ 40943 w 684148"/>
              <a:gd name="connsiteY17" fmla="*/ 40943 h 6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4148" h="624586">
                <a:moveTo>
                  <a:pt x="40943" y="40943"/>
                </a:moveTo>
                <a:cubicBezTo>
                  <a:pt x="-11373" y="59140"/>
                  <a:pt x="32512" y="86579"/>
                  <a:pt x="27296" y="109182"/>
                </a:cubicBezTo>
                <a:cubicBezTo>
                  <a:pt x="18861" y="145735"/>
                  <a:pt x="0" y="218364"/>
                  <a:pt x="0" y="218364"/>
                </a:cubicBezTo>
                <a:cubicBezTo>
                  <a:pt x="9099" y="304800"/>
                  <a:pt x="6216" y="393353"/>
                  <a:pt x="27296" y="477671"/>
                </a:cubicBezTo>
                <a:cubicBezTo>
                  <a:pt x="30785" y="491627"/>
                  <a:pt x="55372" y="484885"/>
                  <a:pt x="68239" y="491319"/>
                </a:cubicBezTo>
                <a:cubicBezTo>
                  <a:pt x="82910" y="498655"/>
                  <a:pt x="94511" y="511280"/>
                  <a:pt x="109182" y="518615"/>
                </a:cubicBezTo>
                <a:cubicBezTo>
                  <a:pt x="131094" y="529571"/>
                  <a:pt x="155034" y="535960"/>
                  <a:pt x="177421" y="545910"/>
                </a:cubicBezTo>
                <a:cubicBezTo>
                  <a:pt x="227648" y="568233"/>
                  <a:pt x="224895" y="574838"/>
                  <a:pt x="272955" y="586853"/>
                </a:cubicBezTo>
                <a:cubicBezTo>
                  <a:pt x="295459" y="592479"/>
                  <a:pt x="318550" y="595469"/>
                  <a:pt x="341194" y="600501"/>
                </a:cubicBezTo>
                <a:cubicBezTo>
                  <a:pt x="359504" y="604570"/>
                  <a:pt x="377588" y="609600"/>
                  <a:pt x="395785" y="614149"/>
                </a:cubicBezTo>
                <a:cubicBezTo>
                  <a:pt x="524675" y="606988"/>
                  <a:pt x="622582" y="667261"/>
                  <a:pt x="668740" y="559558"/>
                </a:cubicBezTo>
                <a:cubicBezTo>
                  <a:pt x="676129" y="542318"/>
                  <a:pt x="677839" y="523164"/>
                  <a:pt x="682388" y="504967"/>
                </a:cubicBezTo>
                <a:cubicBezTo>
                  <a:pt x="677839" y="377588"/>
                  <a:pt x="695978" y="247345"/>
                  <a:pt x="668740" y="122829"/>
                </a:cubicBezTo>
                <a:cubicBezTo>
                  <a:pt x="661730" y="90782"/>
                  <a:pt x="617976" y="78612"/>
                  <a:pt x="586854" y="68238"/>
                </a:cubicBezTo>
                <a:lnTo>
                  <a:pt x="464024" y="27295"/>
                </a:lnTo>
                <a:cubicBezTo>
                  <a:pt x="450376" y="22746"/>
                  <a:pt x="437271" y="16012"/>
                  <a:pt x="423081" y="13647"/>
                </a:cubicBezTo>
                <a:lnTo>
                  <a:pt x="341194" y="0"/>
                </a:lnTo>
                <a:cubicBezTo>
                  <a:pt x="36415" y="14512"/>
                  <a:pt x="93259" y="22746"/>
                  <a:pt x="40943" y="4094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592407" y="5695113"/>
            <a:ext cx="831931" cy="988878"/>
          </a:xfrm>
          <a:custGeom>
            <a:avLst/>
            <a:gdLst>
              <a:gd name="connsiteX0" fmla="*/ 311708 w 831931"/>
              <a:gd name="connsiteY0" fmla="*/ 88125 h 674979"/>
              <a:gd name="connsiteX1" fmla="*/ 243469 w 831931"/>
              <a:gd name="connsiteY1" fmla="*/ 101773 h 674979"/>
              <a:gd name="connsiteX2" fmla="*/ 202526 w 831931"/>
              <a:gd name="connsiteY2" fmla="*/ 129069 h 674979"/>
              <a:gd name="connsiteX3" fmla="*/ 147935 w 831931"/>
              <a:gd name="connsiteY3" fmla="*/ 156364 h 674979"/>
              <a:gd name="connsiteX4" fmla="*/ 106992 w 831931"/>
              <a:gd name="connsiteY4" fmla="*/ 170012 h 674979"/>
              <a:gd name="connsiteX5" fmla="*/ 25105 w 831931"/>
              <a:gd name="connsiteY5" fmla="*/ 224603 h 674979"/>
              <a:gd name="connsiteX6" fmla="*/ 25105 w 831931"/>
              <a:gd name="connsiteY6" fmla="*/ 552149 h 674979"/>
              <a:gd name="connsiteX7" fmla="*/ 38753 w 831931"/>
              <a:gd name="connsiteY7" fmla="*/ 593093 h 674979"/>
              <a:gd name="connsiteX8" fmla="*/ 93344 w 831931"/>
              <a:gd name="connsiteY8" fmla="*/ 674979 h 674979"/>
              <a:gd name="connsiteX9" fmla="*/ 175230 w 831931"/>
              <a:gd name="connsiteY9" fmla="*/ 661331 h 674979"/>
              <a:gd name="connsiteX10" fmla="*/ 216174 w 831931"/>
              <a:gd name="connsiteY10" fmla="*/ 634036 h 674979"/>
              <a:gd name="connsiteX11" fmla="*/ 257117 w 831931"/>
              <a:gd name="connsiteY11" fmla="*/ 620388 h 674979"/>
              <a:gd name="connsiteX12" fmla="*/ 475481 w 831931"/>
              <a:gd name="connsiteY12" fmla="*/ 634036 h 674979"/>
              <a:gd name="connsiteX13" fmla="*/ 557368 w 831931"/>
              <a:gd name="connsiteY13" fmla="*/ 661331 h 674979"/>
              <a:gd name="connsiteX14" fmla="*/ 721141 w 831931"/>
              <a:gd name="connsiteY14" fmla="*/ 647684 h 674979"/>
              <a:gd name="connsiteX15" fmla="*/ 762084 w 831931"/>
              <a:gd name="connsiteY15" fmla="*/ 606740 h 674979"/>
              <a:gd name="connsiteX16" fmla="*/ 789380 w 831931"/>
              <a:gd name="connsiteY16" fmla="*/ 524854 h 674979"/>
              <a:gd name="connsiteX17" fmla="*/ 816675 w 831931"/>
              <a:gd name="connsiteY17" fmla="*/ 429319 h 674979"/>
              <a:gd name="connsiteX18" fmla="*/ 803027 w 831931"/>
              <a:gd name="connsiteY18" fmla="*/ 47182 h 674979"/>
              <a:gd name="connsiteX19" fmla="*/ 584663 w 831931"/>
              <a:gd name="connsiteY19" fmla="*/ 88125 h 674979"/>
              <a:gd name="connsiteX20" fmla="*/ 311708 w 831931"/>
              <a:gd name="connsiteY20" fmla="*/ 88125 h 6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31931" h="674979">
                <a:moveTo>
                  <a:pt x="311708" y="88125"/>
                </a:moveTo>
                <a:cubicBezTo>
                  <a:pt x="254843" y="90400"/>
                  <a:pt x="265189" y="93628"/>
                  <a:pt x="243469" y="101773"/>
                </a:cubicBezTo>
                <a:cubicBezTo>
                  <a:pt x="228111" y="107532"/>
                  <a:pt x="216767" y="120931"/>
                  <a:pt x="202526" y="129069"/>
                </a:cubicBezTo>
                <a:cubicBezTo>
                  <a:pt x="184862" y="139163"/>
                  <a:pt x="166635" y="148350"/>
                  <a:pt x="147935" y="156364"/>
                </a:cubicBezTo>
                <a:cubicBezTo>
                  <a:pt x="134712" y="162031"/>
                  <a:pt x="119568" y="163026"/>
                  <a:pt x="106992" y="170012"/>
                </a:cubicBezTo>
                <a:cubicBezTo>
                  <a:pt x="78315" y="185944"/>
                  <a:pt x="25105" y="224603"/>
                  <a:pt x="25105" y="224603"/>
                </a:cubicBezTo>
                <a:cubicBezTo>
                  <a:pt x="-17495" y="352400"/>
                  <a:pt x="2173" y="276974"/>
                  <a:pt x="25105" y="552149"/>
                </a:cubicBezTo>
                <a:cubicBezTo>
                  <a:pt x="26300" y="566486"/>
                  <a:pt x="31766" y="580517"/>
                  <a:pt x="38753" y="593093"/>
                </a:cubicBezTo>
                <a:cubicBezTo>
                  <a:pt x="54685" y="621770"/>
                  <a:pt x="93344" y="674979"/>
                  <a:pt x="93344" y="674979"/>
                </a:cubicBezTo>
                <a:cubicBezTo>
                  <a:pt x="120639" y="670430"/>
                  <a:pt x="148978" y="670082"/>
                  <a:pt x="175230" y="661331"/>
                </a:cubicBezTo>
                <a:cubicBezTo>
                  <a:pt x="190791" y="656144"/>
                  <a:pt x="201503" y="641371"/>
                  <a:pt x="216174" y="634036"/>
                </a:cubicBezTo>
                <a:cubicBezTo>
                  <a:pt x="229041" y="627602"/>
                  <a:pt x="243469" y="624937"/>
                  <a:pt x="257117" y="620388"/>
                </a:cubicBezTo>
                <a:cubicBezTo>
                  <a:pt x="329905" y="624937"/>
                  <a:pt x="403220" y="624182"/>
                  <a:pt x="475481" y="634036"/>
                </a:cubicBezTo>
                <a:cubicBezTo>
                  <a:pt x="503989" y="637923"/>
                  <a:pt x="557368" y="661331"/>
                  <a:pt x="557368" y="661331"/>
                </a:cubicBezTo>
                <a:cubicBezTo>
                  <a:pt x="611959" y="656782"/>
                  <a:pt x="668210" y="661799"/>
                  <a:pt x="721141" y="647684"/>
                </a:cubicBezTo>
                <a:cubicBezTo>
                  <a:pt x="739790" y="642711"/>
                  <a:pt x="752711" y="623612"/>
                  <a:pt x="762084" y="606740"/>
                </a:cubicBezTo>
                <a:cubicBezTo>
                  <a:pt x="776057" y="581589"/>
                  <a:pt x="780282" y="552149"/>
                  <a:pt x="789380" y="524854"/>
                </a:cubicBezTo>
                <a:cubicBezTo>
                  <a:pt x="808955" y="466128"/>
                  <a:pt x="799542" y="497852"/>
                  <a:pt x="816675" y="429319"/>
                </a:cubicBezTo>
                <a:cubicBezTo>
                  <a:pt x="812126" y="301940"/>
                  <a:pt x="861699" y="160335"/>
                  <a:pt x="803027" y="47182"/>
                </a:cubicBezTo>
                <a:cubicBezTo>
                  <a:pt x="742442" y="-69661"/>
                  <a:pt x="638129" y="64362"/>
                  <a:pt x="584663" y="88125"/>
                </a:cubicBezTo>
                <a:cubicBezTo>
                  <a:pt x="468219" y="139878"/>
                  <a:pt x="368573" y="85850"/>
                  <a:pt x="311708" y="881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8127" y="590842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4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Version of </a:t>
                </a:r>
                <a:r>
                  <a:rPr lang="en-US" dirty="0" err="1" smtClean="0"/>
                  <a:t>Boruvka’s</a:t>
                </a:r>
                <a:r>
                  <a:rPr lang="en-US" dirty="0" smtClean="0"/>
                  <a:t> algorithm</a:t>
                </a:r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times:</a:t>
                </a:r>
              </a:p>
              <a:p>
                <a:pPr lvl="1"/>
                <a:r>
                  <a:rPr lang="en-US" dirty="0" smtClean="0"/>
                  <a:t>Each component chooses a neighboring component</a:t>
                </a:r>
              </a:p>
              <a:p>
                <a:pPr lvl="1"/>
                <a:r>
                  <a:rPr lang="en-US" dirty="0" smtClean="0"/>
                  <a:t>All pairs of chosen components get merged</a:t>
                </a:r>
              </a:p>
              <a:p>
                <a:r>
                  <a:rPr lang="en-US" dirty="0" smtClean="0"/>
                  <a:t>How to avoid </a:t>
                </a:r>
                <a:r>
                  <a:rPr lang="en-US" b="1" dirty="0" smtClean="0"/>
                  <a:t>chaining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If the graph of components is bipartite and only one side gets to choose then no chaining</a:t>
                </a:r>
              </a:p>
              <a:p>
                <a:r>
                  <a:rPr lang="en-US" b="1" dirty="0" smtClean="0"/>
                  <a:t>Randomly</a:t>
                </a:r>
                <a:r>
                  <a:rPr lang="en-US" dirty="0" smtClean="0"/>
                  <a:t> assign components to the sides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7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Connectivity: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638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Data: </a:t>
                </a:r>
                <a:r>
                  <a:rPr lang="en-US" b="1" dirty="0"/>
                  <a:t>N</a:t>
                </a:r>
                <a:r>
                  <a:rPr lang="en-US" dirty="0"/>
                  <a:t> edges of an undirected </a:t>
                </a:r>
                <a:r>
                  <a:rPr lang="en-US" dirty="0" smtClean="0"/>
                  <a:t>graph.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Notation: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err="1">
                        <a:latin typeface="Cambria Math"/>
                      </a:rPr>
                      <m:t>∈</m:t>
                    </m:r>
                    <m:r>
                      <a:rPr lang="en-US" i="1" dirty="0" err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 let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be its </a:t>
                </a:r>
                <a:r>
                  <a:rPr lang="en-US" dirty="0" smtClean="0"/>
                  <a:t>id in the data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Γ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set </a:t>
                </a:r>
                <a:r>
                  <a:rPr lang="en-US" dirty="0"/>
                  <a:t>of neighbors of </a:t>
                </a:r>
                <a:r>
                  <a:rPr lang="en-US" dirty="0" smtClean="0"/>
                  <a:t>a </a:t>
                </a:r>
                <a:r>
                  <a:rPr lang="en-US" dirty="0"/>
                  <a:t>subset of vertices S⊆</a:t>
                </a:r>
                <a:r>
                  <a:rPr lang="en-US" dirty="0" smtClean="0"/>
                  <a:t>V.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Labels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Algorithms assigns a label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to </a:t>
                </a:r>
                <a:r>
                  <a:rPr lang="en-US" dirty="0"/>
                  <a:t>each </a:t>
                </a:r>
                <a:r>
                  <a:rPr lang="en-US" dirty="0" smtClean="0"/>
                  <a:t>v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Let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⊆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 be the set of vertices with the label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(invariant: subset </a:t>
                </a:r>
                <a:r>
                  <a:rPr lang="en-US" dirty="0"/>
                  <a:t>of the connected component containing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).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Active</a:t>
                </a:r>
                <a:r>
                  <a:rPr lang="en-US" dirty="0" smtClean="0"/>
                  <a:t> vertices:</a:t>
                </a:r>
              </a:p>
              <a:p>
                <a:r>
                  <a:rPr lang="en-US" dirty="0" smtClean="0"/>
                  <a:t>Some vertices will be called </a:t>
                </a:r>
                <a:r>
                  <a:rPr lang="en-US" b="1" dirty="0" smtClean="0"/>
                  <a:t>active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set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will </a:t>
                </a:r>
                <a:r>
                  <a:rPr lang="en-US" dirty="0"/>
                  <a:t>have exactly one active </a:t>
                </a:r>
                <a:r>
                  <a:rPr lang="en-US" dirty="0" smtClean="0"/>
                  <a:t>vertex.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638800"/>
              </a:xfrm>
              <a:blipFill rotWithShape="1">
                <a:blip r:embed="rId2"/>
                <a:stretch>
                  <a:fillRect l="-1185" t="-1946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9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758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CIS 700:  “algorithms for Big Data”</vt:lpstr>
      <vt:lpstr>Computational Model</vt:lpstr>
      <vt:lpstr>Computational Model</vt:lpstr>
      <vt:lpstr>MapReduce-style computations</vt:lpstr>
      <vt:lpstr>Models of parallel computation</vt:lpstr>
      <vt:lpstr>Sorting: Terasort</vt:lpstr>
      <vt:lpstr>Algorithms for Graphs</vt:lpstr>
      <vt:lpstr>Algorithm for Connectivity</vt:lpstr>
      <vt:lpstr>Algorithm for Connectivity: Setup</vt:lpstr>
      <vt:lpstr>Algorithm for Connectivity</vt:lpstr>
      <vt:lpstr>Algorithm for Connectivity: Analysis</vt:lpstr>
      <vt:lpstr>Algorithm for Connectivity: Implementation Details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13</cp:revision>
  <dcterms:created xsi:type="dcterms:W3CDTF">2015-11-16T13:09:30Z</dcterms:created>
  <dcterms:modified xsi:type="dcterms:W3CDTF">2015-11-16T17:29:04Z</dcterms:modified>
</cp:coreProperties>
</file>