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57" r:id="rId3"/>
    <p:sldId id="25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0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8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0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7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7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0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8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5D308-067B-465D-B1A8-3CA1AF940A63}" type="datetimeFigureOut">
              <a:rPr lang="en-US" smtClean="0"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6631-F376-452A-A729-C9C3A77E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rigory.us/data-science-class.html" TargetMode="External"/><Relationship Id="rId2" Type="http://schemas.openxmlformats.org/officeDocument/2006/relationships/hyperlink" Target="http://grigory.u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sites.google.com/site/countminsketch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00"/>
            <a:ext cx="8991600" cy="1470025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CSCI B609: </a:t>
            </a:r>
            <a:br>
              <a:rPr lang="en-US" sz="4800" b="1" dirty="0" smtClean="0">
                <a:solidFill>
                  <a:srgbClr val="0070C0"/>
                </a:solidFill>
              </a:rPr>
            </a:br>
            <a:r>
              <a:rPr lang="en-US" sz="4800" b="1" dirty="0" smtClean="0">
                <a:solidFill>
                  <a:srgbClr val="0070C0"/>
                </a:solidFill>
              </a:rPr>
              <a:t>“Foundations of Data Science”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05400"/>
            <a:ext cx="6400800" cy="1752600"/>
          </a:xfrm>
        </p:spPr>
        <p:txBody>
          <a:bodyPr/>
          <a:lstStyle/>
          <a:p>
            <a:r>
              <a:rPr lang="en-US" sz="4400" b="1" dirty="0" err="1" smtClean="0">
                <a:solidFill>
                  <a:schemeClr val="tx1"/>
                </a:solidFill>
              </a:rPr>
              <a:t>Grigory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</a:rPr>
              <a:t>Yaroslavtsev</a:t>
            </a:r>
            <a:endParaRPr lang="en-US" sz="4400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  <a:hlinkClick r:id="rId2"/>
              </a:rPr>
              <a:t>http://grigory.us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395" y="2590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Lecture 15/16: Streaming algorithms</a:t>
            </a:r>
            <a:endParaRPr 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252084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Slides at </a:t>
            </a:r>
            <a:r>
              <a:rPr lang="en-US" sz="2800" dirty="0" smtClean="0">
                <a:hlinkClick r:id="rId3"/>
              </a:rPr>
              <a:t>http://grigory.us/data-science-class.html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4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we can make this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85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7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I want the probability of error to be really small,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Same </a:t>
                </a:r>
                <a:r>
                  <a:rPr lang="en-US" dirty="0" err="1"/>
                  <a:t>Chebyshev</a:t>
                </a:r>
                <a:r>
                  <a:rPr lang="en-US" dirty="0"/>
                  <a:t>-based analysis: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times independently </a:t>
                </a:r>
                <a:r>
                  <a:rPr lang="en-US" dirty="0"/>
                  <a:t>in parallel and output the median answer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Total space: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6172200"/>
              </a:xfrm>
              <a:blipFill rotWithShape="1">
                <a:blip r:embed="rId2"/>
                <a:stretch>
                  <a:fillRect l="-1630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Final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Do these steps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independently in parallel and output the median </a:t>
                </a:r>
                <a:r>
                  <a:rPr lang="en-US" dirty="0" smtClean="0"/>
                  <a:t>answer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 for each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by 1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Z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213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Final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an indicator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for the event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 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trial.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05400"/>
              </a:xfrm>
              <a:blipFill rotWithShape="1">
                <a:blip r:embed="rId2"/>
                <a:stretch>
                  <a:fillRect l="-1754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62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l="-1585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41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(all distinct) and let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=|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 :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:r>
                  <a:rPr lang="en-US" dirty="0" smtClean="0"/>
                  <a:t>Can we approximate the value of the median with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in </a:t>
                </a:r>
                <a:r>
                  <a:rPr lang="en-US" dirty="0" err="1" smtClean="0"/>
                  <a:t>sublinear</a:t>
                </a:r>
                <a:r>
                  <a:rPr lang="en-US" dirty="0" smtClean="0"/>
                  <a:t> time?</a:t>
                </a:r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42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94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Approximate Median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-approximate median,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latin typeface="Cambria Math"/>
                        </a:rPr>
                        <m:t>𝑟𝑎𝑛𝑘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Return the median of a sample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taken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(with replacement).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Claim: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then this algorithm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-median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571" t="-1434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6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Approximate Median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Partition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 smtClean="0"/>
                  <a:t> into 3 groups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𝜖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b="1" dirty="0" smtClean="0"/>
                  <a:t>Key fact</a:t>
                </a:r>
                <a:r>
                  <a:rPr lang="en-US" dirty="0" smtClean="0"/>
                  <a:t>: If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elements from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are in sample then its median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𝑴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sample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dirty="0" smtClean="0"/>
                  <a:t> and 0 otherwise.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</m:sub>
                          <m:sup/>
                          <m:e>
                            <m:r>
                              <a:rPr lang="en-US" b="1" i="1">
                                <a:latin typeface="Cambria Math"/>
                              </a:rPr>
                              <m:t>𝑿</m:t>
                            </m:r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7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Same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dirty="0" smtClean="0"/>
                  <a:t> + union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en-US" dirty="0" smtClean="0"/>
                  <a:t>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2"/>
                <a:stretch>
                  <a:fillRect l="-1037" t="-2000" r="-1407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20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8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AMS Sampling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∈[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for an arbitrary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Estimator: </a:t>
                </a:r>
                <a:r>
                  <a:rPr lang="en-US" dirty="0" smtClean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𝑱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 smtClean="0"/>
                  <a:t> is sampled uniformly at random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compute: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𝑱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𝑱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𝑟</m:t>
                    </m:r>
                    <m:r>
                      <a:rPr lang="en-US" b="0" i="1" dirty="0" smtClean="0">
                        <a:latin typeface="Cambria Math"/>
                      </a:rPr>
                      <m:t> −1))</m:t>
                    </m:r>
                  </m:oMath>
                </a14:m>
                <a:r>
                  <a:rPr lang="en-US" dirty="0" smtClean="0"/>
                  <a:t>	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Expectation: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𝑱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33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Recap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(Markov)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 (and non-negative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Chebyshev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𝑿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Chernoff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independent and identically distributed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r.vs</a:t>
                </a:r>
                <a:r>
                  <a:rPr lang="en-US" dirty="0" smtClean="0"/>
                  <a:t> with range [0, c] and expectation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.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𝒕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1&gt;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&gt;0,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𝛿𝜇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𝜇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8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number of distinct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 # elements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“Gini index”, “surprise index”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181600"/>
              </a:xfrm>
              <a:blipFill rotWithShape="1">
                <a:blip r:embed="rId2"/>
                <a:stretch>
                  <a:fillRect l="-154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1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Frequency Moments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∈{0,1,2,…}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AMS estimator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0≤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times and take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dirty="0" smtClean="0"/>
                  <a:t>. By </a:t>
                </a:r>
                <a:r>
                  <a:rPr lang="en-US" dirty="0" err="1" smtClean="0"/>
                  <a:t>Chernoff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≤2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𝑿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≥</m:t>
                            </m:r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44555"/>
                <a:ext cx="8915400" cy="5181600"/>
              </a:xfrm>
              <a:blipFill rotWithShape="1">
                <a:blip r:embed="rId2"/>
                <a:stretch>
                  <a:fillRect l="-1367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6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𝑚𝑘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log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 smtClean="0"/>
                  <a:t> memory suffices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Question: What if we don’t know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can use probabilistic guessing (similar to Morris’s algorithm), replacing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4525963"/>
              </a:xfrm>
              <a:blipFill rotWithShape="1">
                <a:blip r:embed="rId2"/>
                <a:stretch>
                  <a:fillRect l="-1356" t="-350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dirty="0" smtClean="0"/>
                  <a:t>Hint: worst-case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. Use convexity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).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Case 1: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085" t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52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Frequency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1−1/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Case </a:t>
                </a:r>
                <a:r>
                  <a:rPr lang="en-US" dirty="0"/>
                  <a:t>2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91600" cy="5257800"/>
              </a:xfrm>
              <a:blipFill rotWithShape="1">
                <a:blip r:embed="rId2"/>
                <a:stretch>
                  <a:fillRect l="-1492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3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Hash Functions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Definition: </a:t>
                </a:r>
                <a:r>
                  <a:rPr lang="en-US" dirty="0" smtClean="0"/>
                  <a:t>Family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of functions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if for any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0,…,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0,…, 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 for prime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:0≤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-wise independent family of hash functions.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5486400"/>
              </a:xfrm>
              <a:blipFill rotWithShape="1">
                <a:blip r:embed="rId2"/>
                <a:stretch>
                  <a:fillRect l="-130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3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Data Streams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 smtClean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={1, 2, …, </m:t>
                    </m:r>
                    <m:r>
                      <a:rPr lang="en-US" b="1" i="1" dirty="0" smtClean="0">
                        <a:latin typeface="Cambria Math"/>
                      </a:rPr>
                      <m:t>𝒏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e.g.</a:t>
                </a: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frequency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=〈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70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Linear Sketches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Sketching algorithm: picks a random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Can be incrementally updated: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We have a sketch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𝑍𝑓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arrives, new frequencies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Updating the sketch: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(i-th column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)</a:t>
                </a:r>
                <a:endParaRPr lang="en-US" b="0" dirty="0" smtClean="0"/>
              </a:p>
              <a:p>
                <a:r>
                  <a:rPr lang="en-US" dirty="0" smtClean="0"/>
                  <a:t>Need to choose random matrices carefully</a:t>
                </a:r>
                <a:endParaRPr lang="en-US" b="0" dirty="0" smtClean="0"/>
              </a:p>
              <a:p>
                <a:pPr marL="457200" lvl="1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029200"/>
              </a:xfrm>
              <a:blipFill rotWithShape="1">
                <a:blip r:embed="rId2"/>
                <a:stretch>
                  <a:fillRect l="-1544" t="-1576" r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3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Algorithm: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×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where entries of each row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 smtClean="0"/>
                  <a:t>-wise independent and rows are independent</a:t>
                </a:r>
              </a:p>
              <a:p>
                <a:pPr lvl="1"/>
                <a:r>
                  <a:rPr lang="en-US" dirty="0" smtClean="0"/>
                  <a:t>Don’t store the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4-wise independent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average squared entries “appropriately”</a:t>
                </a:r>
              </a:p>
              <a:p>
                <a:r>
                  <a:rPr lang="en-US" dirty="0" smtClean="0"/>
                  <a:t>Analysis: 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be any entry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𝑍𝑓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Lemma: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Lemma: Var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≤2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481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Expectaton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US" dirty="0" smtClean="0"/>
                  <a:t> be a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with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]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used 2-wise independence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1">
                <a:blip r:embed="rId3"/>
                <a:stretch>
                  <a:fillRect l="-1037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Topics in streaming algorithms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Approximate counting (Morris’s alg.)</a:t>
            </a:r>
          </a:p>
          <a:p>
            <a:r>
              <a:rPr lang="en-US" dirty="0" smtClean="0"/>
              <a:t>Approximate Median</a:t>
            </a:r>
          </a:p>
          <a:p>
            <a:r>
              <a:rPr lang="en-US" dirty="0" err="1" smtClean="0"/>
              <a:t>Alon</a:t>
            </a:r>
            <a:r>
              <a:rPr lang="en-US" dirty="0" smtClean="0"/>
              <a:t>-Mathias-</a:t>
            </a:r>
            <a:r>
              <a:rPr lang="en-US" dirty="0" err="1" smtClean="0"/>
              <a:t>Szegedy</a:t>
            </a:r>
            <a:r>
              <a:rPr lang="en-US" dirty="0" smtClean="0"/>
              <a:t> Sampling</a:t>
            </a:r>
          </a:p>
          <a:p>
            <a:r>
              <a:rPr lang="en-US" dirty="0" smtClean="0"/>
              <a:t>Frequency Moments</a:t>
            </a:r>
          </a:p>
          <a:p>
            <a:r>
              <a:rPr lang="en-US" dirty="0" smtClean="0"/>
              <a:t>Distinct Elements</a:t>
            </a:r>
          </a:p>
          <a:p>
            <a:r>
              <a:rPr lang="en-US" dirty="0" smtClean="0"/>
              <a:t>Count-Min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Variance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/>
                        </a:rPr>
                        <m:t>]</m:t>
                      </m:r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≠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+24 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=2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24 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𝑙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≤2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]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𝔼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]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𝔼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[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by 4-wise independence 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5029200"/>
              </a:xfrm>
              <a:blipFill rotWithShape="1"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1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𝜖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</a:rPr>
                      <m:t>𝛿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-approximation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Original problem reduces by trying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values of 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r>
                        <a:rPr lang="en-US" b="0" i="1" smtClean="0">
                          <a:latin typeface="Cambria Math"/>
                        </a:rPr>
                        <m:t>=1,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,…,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1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: Distinct Elements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524000"/>
                <a:ext cx="88392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Simplified:</a:t>
                </a:r>
                <a:r>
                  <a:rPr lang="en-US" dirty="0" smtClean="0"/>
                  <a:t> For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distinguish: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1 −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Pick </a:t>
                </a:r>
                <a:r>
                  <a:rPr lang="en-US" dirty="0" smtClean="0"/>
                  <a:t>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</a:t>
                </a:r>
                <a:r>
                  <a:rPr lang="en-US" dirty="0" smtClean="0"/>
                  <a:t>output: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524000"/>
                <a:ext cx="8839200" cy="5334000"/>
              </a:xfrm>
              <a:blipFill rotWithShape="1">
                <a:blip r:embed="rId3"/>
                <a:stretch>
                  <a:fillRect l="-1586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Pick </a:t>
                </a:r>
                <a:r>
                  <a:rPr lang="en-US" dirty="0" smtClean="0"/>
                  <a:t>random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⊆[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of the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are zero, output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Chernoff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gives correctness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029200"/>
              </a:xfrm>
              <a:blipFill rotWithShape="1">
                <a:blip r:embed="rId3"/>
                <a:stretch>
                  <a:fillRect l="-1415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8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Analysis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1+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&lt;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 + 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𝜖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 smtClean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 is small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1 −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1+</m:t>
                        </m:r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>
                        <a:latin typeface="Cambria Math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3"/>
                <a:stretch>
                  <a:fillRect l="-1185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65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hlinkClick r:id="rId2"/>
                  </a:rPr>
                  <a:t>https</a:t>
                </a:r>
                <a:r>
                  <a:rPr lang="en-US" dirty="0">
                    <a:hlinkClick r:id="rId2"/>
                  </a:rPr>
                  <a:t>://sites.google.com/site/countminsketch/</a:t>
                </a:r>
                <a:endParaRPr lang="en-US" dirty="0" smtClean="0"/>
              </a:p>
              <a:p>
                <a:r>
                  <a:rPr lang="en-US" dirty="0" smtClean="0"/>
                  <a:t>Stream: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elements from universe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={1, 2, …, </m:t>
                    </m:r>
                    <m:r>
                      <a:rPr lang="en-US" b="1" i="1" dirty="0">
                        <a:latin typeface="Cambria Math"/>
                      </a:rPr>
                      <m:t>𝒏</m:t>
                    </m:r>
                    <m:r>
                      <a:rPr lang="en-US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, e.g</a:t>
                </a:r>
                <a:r>
                  <a:rPr lang="en-US" dirty="0" smtClean="0"/>
                  <a:t>.</a:t>
                </a: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=〈5, 8, 1, 1, 1, 4, 3, 5, …, 10〉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frequency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in the stream = # of occurrences of value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𝑖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=〈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Problems: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Point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∈[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Quantile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Query: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find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481" t="-3152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2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→[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independent hash functions</a:t>
                </a:r>
              </a:p>
              <a:p>
                <a:r>
                  <a:rPr lang="en-US" dirty="0" smtClean="0"/>
                  <a:t>We maintain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counters with values: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=#</m:t>
                    </m:r>
                  </m:oMath>
                </a14:m>
                <a:r>
                  <a:rPr lang="en-US" dirty="0" smtClean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in the stream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so: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min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𝜖</m:t>
                        </m:r>
                      </m:den>
                    </m:f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≥1 −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630" t="-1455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Define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0 otherwise: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-wise independence: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e>
                    </m:nary>
                    <m:func>
                      <m:func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By Markov inequality,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5257800"/>
              </a:xfrm>
              <a:blipFill rotWithShape="1">
                <a:blip r:embed="rId2"/>
                <a:stretch>
                  <a:fillRect l="-982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20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 </a:t>
            </a:r>
            <a:r>
              <a:rPr lang="en-US" dirty="0">
                <a:solidFill>
                  <a:srgbClr val="0070C0"/>
                </a:solidFill>
              </a:rPr>
              <a:t>Sketch: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independent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𝑎𝑙𝑙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1≤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 prob.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</a:rPr>
                      <m:t>1 −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1, </m:t>
                                  </m:r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/>
                                </a:rPr>
                                <m:t> …,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𝑚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CountMin</a:t>
                </a:r>
                <a:r>
                  <a:rPr lang="en-US" dirty="0" smtClean="0"/>
                  <a:t> estimates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with total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`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415" t="-2695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Dyadic Intervals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partitions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,…,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5,6,7,8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, …,{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−3,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−2,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−1,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/>
                            </a:rPr>
                            <m:t>={{1, 2,3,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…,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}}</m:t>
                          </m:r>
                        </m:fName>
                        <m:e/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Exercise:  </a:t>
                </a:r>
                <a:r>
                  <a:rPr lang="en-US" dirty="0" smtClean="0"/>
                  <a:t>Any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can be written as a disjoint union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 smtClean="0"/>
                  <a:t>such intervals.</a:t>
                </a:r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=256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48,107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48,48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49,64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65,96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97,104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105,106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107,107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105400"/>
              </a:xfrm>
              <a:blipFill rotWithShape="1">
                <a:blip r:embed="rId2"/>
                <a:stretch>
                  <a:fillRect l="-1286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8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Morris’s Algorithm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(</a:t>
                </a:r>
                <a:r>
                  <a:rPr lang="en-US" b="1" dirty="0" smtClean="0"/>
                  <a:t>Hard puzzle, </a:t>
                </a:r>
                <a:r>
                  <a:rPr lang="en-US" b="1" dirty="0"/>
                  <a:t>“Count the number of </a:t>
                </a:r>
                <a:r>
                  <a:rPr lang="en-US" b="1" dirty="0" smtClean="0"/>
                  <a:t>items”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What is the total number of </a:t>
                </a:r>
                <a:r>
                  <a:rPr lang="en-US" dirty="0" smtClean="0"/>
                  <a:t>elements in the stream up to </a:t>
                </a:r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±</m:t>
                    </m:r>
                    <m:r>
                      <a:rPr lang="en-US" i="1">
                        <a:latin typeface="Cambria Math"/>
                      </a:rPr>
                      <m:t>𝜖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You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space and can be completely wrong with some small probability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9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Range Query: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∈[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Approximate median: </a:t>
                </a:r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𝜖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5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Count-Min: Range Queries and </a:t>
            </a:r>
            <a:r>
              <a:rPr lang="en-US" dirty="0" err="1" smtClean="0">
                <a:solidFill>
                  <a:srgbClr val="0070C0"/>
                </a:solidFill>
              </a:rPr>
              <a:t>Quantiles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 </a:t>
                </a:r>
                <a:r>
                  <a:rPr lang="en-US" dirty="0" smtClean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Count-Min sketches, one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0" dirty="0" smtClean="0"/>
                  <a:t>such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we have an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 smtClean="0"/>
                  <a:t> such that: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≥1−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To estimate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b="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 smtClean="0"/>
                  <a:t> be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]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+…+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Hence,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≤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≤2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≥1 −2</m:t>
                      </m:r>
                      <m:r>
                        <a:rPr lang="en-US" b="0" i="1" smtClean="0">
                          <a:latin typeface="Cambria Math"/>
                        </a:rPr>
                        <m:t>𝛿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1571" t="-1617"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49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Count-Min: Heavy Hitters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rgbClr val="0070C0"/>
                    </a:solidFill>
                  </a:rPr>
                  <a:t>Heavy Hitters: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∈[0,1]</m:t>
                    </m:r>
                  </m:oMath>
                </a14:m>
                <a:r>
                  <a:rPr lang="en-US" dirty="0"/>
                  <a:t> find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but no elements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en-US" b="0" i="1" smtClean="0">
                        <a:latin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70C0"/>
                    </a:solidFill>
                  </a:rPr>
                  <a:t>Algorithm: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Consider binary tree whose leaves are [n] and associate internal nodes with intervals corresponding to descendant leaves</a:t>
                </a: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Compute Count-Min sketches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Level-by-level from root, mark children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of marked nodes 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tx1"/>
                    </a:solidFill>
                  </a:rPr>
                  <a:t>Return all marked leaves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Finds heavy-hitters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steps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912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05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</a:t>
                </a:r>
              </a:p>
              <a:p>
                <a:r>
                  <a:rPr lang="en-US" dirty="0" smtClean="0"/>
                  <a:t>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When the stream is over,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Let the value after seeing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items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+1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= 1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704" t="-2320" r="-222" b="-2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26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</a:t>
            </a:r>
            <a:r>
              <a:rPr lang="en-US" dirty="0" smtClean="0">
                <a:solidFill>
                  <a:srgbClr val="0070C0"/>
                </a:solidFill>
              </a:rPr>
              <a:t>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/>
                      </a:rPr>
                      <m:t>log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</a:p>
              <a:p>
                <a:r>
                  <a:rPr lang="en-US" dirty="0" smtClean="0"/>
                  <a:t>Initialize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]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Pr</m:t>
                            </m:r>
                            <m:r>
                              <a:rPr lang="en-US" i="1">
                                <a:latin typeface="Cambria Math"/>
                              </a:rPr>
                              <m:t>⁡[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i="1">
                                <a:latin typeface="Cambria Math"/>
                              </a:rPr>
                              <m:t> ]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4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1 −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𝑗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Pr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⁡[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]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+3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+3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b="0" i="0" dirty="0" smtClean="0">
                          <a:latin typeface="Cambria Math"/>
                        </a:rPr>
                        <m:t>3</m:t>
                      </m:r>
                      <m:f>
                        <m:f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/>
                                    </a:rPr>
                                    <m:t>n</m:t>
                                  </m:r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 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0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0" dirty="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US" dirty="0"/>
                        <m:t>+ 3(</m:t>
                      </m:r>
                      <m:r>
                        <m:rPr>
                          <m:nor/>
                        </m:rPr>
                        <a:rPr lang="en-US" dirty="0"/>
                        <m:t>n</m:t>
                      </m:r>
                      <m:r>
                        <m:rPr>
                          <m:nor/>
                        </m:rPr>
                        <a:rPr lang="en-US" dirty="0"/>
                        <m:t> − 1)/2  + 1 + 3</m:t>
                      </m:r>
                      <m:r>
                        <m:rPr>
                          <m:nor/>
                        </m:rPr>
                        <a:rPr lang="en-US" b="0" i="0" dirty="0" smtClean="0"/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18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93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Alpha-version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Maintains a counter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to 0, when an item arrives, increase X by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𝑋</m:t>
                        </m:r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Is this good?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Morris’s Algorithm: </a:t>
            </a:r>
            <a:r>
              <a:rPr lang="en-US" dirty="0" smtClean="0">
                <a:solidFill>
                  <a:srgbClr val="0070C0"/>
                </a:solidFill>
              </a:rPr>
              <a:t>Beta-version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Maintains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counters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⁡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bits for each</a:t>
                </a:r>
                <a:endParaRPr lang="en-US" dirty="0"/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to 0, when an item arrives, increase </a:t>
                </a: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1 </a:t>
                </a:r>
                <a:r>
                  <a:rPr lang="en-US" dirty="0" smtClean="0"/>
                  <a:t>independently with </a:t>
                </a:r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Z</m:t>
                    </m:r>
                    <m:r>
                      <a:rPr lang="en-US" b="0" i="0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 −1)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𝔼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i="1" dirty="0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= n + 1,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𝑉𝑎𝑟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smtClean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&lt;1/3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704" t="-2389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8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5461</Words>
  <Application>Microsoft Office PowerPoint</Application>
  <PresentationFormat>On-screen Show (4:3)</PresentationFormat>
  <Paragraphs>302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CSCI B609:  “Foundations of Data Science”</vt:lpstr>
      <vt:lpstr>Recap</vt:lpstr>
      <vt:lpstr>Topics in streaming algorithms</vt:lpstr>
      <vt:lpstr>Morris’s Algorithm</vt:lpstr>
      <vt:lpstr>Morris’s Algorithm: Alpha-version </vt:lpstr>
      <vt:lpstr>Morris’s Algorithm: Alpha-version </vt:lpstr>
      <vt:lpstr>Morris’s Algorithm: Alpha-version </vt:lpstr>
      <vt:lpstr>Morris’s Algorithm: Alpha-version </vt:lpstr>
      <vt:lpstr>Morris’s Algorithm: Beta-version </vt:lpstr>
      <vt:lpstr>Morris’s Algorithm: Beta-version </vt:lpstr>
      <vt:lpstr>Morris’s Algorithm: Final</vt:lpstr>
      <vt:lpstr>Morris’s Algorithm: Final</vt:lpstr>
      <vt:lpstr>Morris’s Algorithm: Final Analysis</vt:lpstr>
      <vt:lpstr>Data Streams</vt:lpstr>
      <vt:lpstr>Approximate Median</vt:lpstr>
      <vt:lpstr>Approximate Median</vt:lpstr>
      <vt:lpstr>Approximate Median</vt:lpstr>
      <vt:lpstr>Data Streams</vt:lpstr>
      <vt:lpstr>AMS Sampling</vt:lpstr>
      <vt:lpstr>Frequency Moments</vt:lpstr>
      <vt:lpstr>Frequency Moments</vt:lpstr>
      <vt:lpstr>Frequency Moments</vt:lpstr>
      <vt:lpstr>Frequency Moments</vt:lpstr>
      <vt:lpstr>Frequency Moments</vt:lpstr>
      <vt:lpstr>Hash Functions</vt:lpstr>
      <vt:lpstr>Data Streams</vt:lpstr>
      <vt:lpstr>Linear Sketches</vt:lpstr>
      <vt:lpstr>F_2</vt:lpstr>
      <vt:lpstr>F_2:Expectaton</vt:lpstr>
      <vt:lpstr>F_2:Variance</vt:lpstr>
      <vt:lpstr>F_0: Distinct Elements </vt:lpstr>
      <vt:lpstr>F_0: Distinct Elements </vt:lpstr>
      <vt:lpstr>F_0&gt;(1+ϵ)T vs. F_0&lt;(1 -ϵ)T</vt:lpstr>
      <vt:lpstr>F_0&gt;(1+ϵ)T vs. F_0&lt;(1 -ϵ)T</vt:lpstr>
      <vt:lpstr>Count-Min Sketch</vt:lpstr>
      <vt:lpstr>Count-Min Sketch: Construction</vt:lpstr>
      <vt:lpstr>Count-Min Sketch: Analysis</vt:lpstr>
      <vt:lpstr>Count-Min Sketch: Analysis</vt:lpstr>
      <vt:lpstr>Dyadic Intervals</vt:lpstr>
      <vt:lpstr>Count-Min: Range Queries and Quantiles</vt:lpstr>
      <vt:lpstr>Count-Min: Range Queries and Quantiles</vt:lpstr>
      <vt:lpstr>Count-Min: Heavy Hitters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B609:  “Foundations of Data Science”</dc:title>
  <dc:creator>Grigory</dc:creator>
  <cp:lastModifiedBy>Grigory</cp:lastModifiedBy>
  <cp:revision>6</cp:revision>
  <dcterms:created xsi:type="dcterms:W3CDTF">2016-10-19T19:22:02Z</dcterms:created>
  <dcterms:modified xsi:type="dcterms:W3CDTF">2016-10-26T23:47:07Z</dcterms:modified>
</cp:coreProperties>
</file>