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81" r:id="rId11"/>
    <p:sldId id="280" r:id="rId12"/>
    <p:sldId id="264" r:id="rId13"/>
    <p:sldId id="265" r:id="rId14"/>
    <p:sldId id="272" r:id="rId15"/>
    <p:sldId id="274" r:id="rId16"/>
    <p:sldId id="273" r:id="rId17"/>
    <p:sldId id="278" r:id="rId18"/>
    <p:sldId id="267" r:id="rId19"/>
    <p:sldId id="279" r:id="rId20"/>
    <p:sldId id="269" r:id="rId21"/>
    <p:sldId id="270" r:id="rId22"/>
    <p:sldId id="271" r:id="rId23"/>
    <p:sldId id="275" r:id="rId24"/>
    <p:sldId id="276" r:id="rId25"/>
    <p:sldId id="277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1C797-7CDB-4DCD-8990-EB431B01EF6B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219B-D057-4737-8C1B-34B45BC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219B-D057-4737-8C1B-34B45BC81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3C94-688C-4FCC-A14B-F3689109314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6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Linear sketching with parities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76600"/>
            <a:ext cx="8534400" cy="17526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Grigory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Yaroslavtsev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with </a:t>
            </a:r>
            <a:r>
              <a:rPr lang="en-US" sz="2800" dirty="0" err="1" smtClean="0">
                <a:solidFill>
                  <a:schemeClr val="tx1"/>
                </a:solidFill>
              </a:rPr>
              <a:t>Sampath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Kannan</a:t>
            </a:r>
            <a:r>
              <a:rPr lang="en-US" sz="2800" dirty="0" smtClean="0">
                <a:solidFill>
                  <a:schemeClr val="tx1"/>
                </a:solidFill>
              </a:rPr>
              <a:t> (Penn) and </a:t>
            </a:r>
            <a:r>
              <a:rPr lang="en-US" sz="2800" dirty="0" err="1" smtClean="0">
                <a:solidFill>
                  <a:schemeClr val="tx1"/>
                </a:solidFill>
              </a:rPr>
              <a:t>Elchanan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Mossel</a:t>
            </a:r>
            <a:r>
              <a:rPr lang="en-US" sz="2800" dirty="0" smtClean="0">
                <a:solidFill>
                  <a:schemeClr val="tx1"/>
                </a:solidFill>
              </a:rPr>
              <a:t> (MIT)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48200"/>
            <a:ext cx="838200" cy="10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Sketching and Noise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Suppose </a:t>
                </a:r>
                <a:r>
                  <a:rPr lang="en-US" dirty="0">
                    <a:latin typeface="Cambria Math"/>
                  </a:rPr>
                  <a:t>“noise</a:t>
                </a:r>
                <a:r>
                  <a:rPr lang="en-US" dirty="0" smtClean="0">
                    <a:latin typeface="Cambria Math"/>
                  </a:rPr>
                  <a:t>” has a bounded norm</a:t>
                </a:r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</a:t>
                </a:r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+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noise</a:t>
                </a:r>
                <a:r>
                  <a:rPr lang="en-US" i="1" dirty="0" smtClean="0">
                    <a:latin typeface="Cambria Math"/>
                  </a:rPr>
                  <a:t> </a:t>
                </a:r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[Sanyal’15]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1/2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Our work</a:t>
                </a:r>
                <a:r>
                  <a:rPr lang="en-US" dirty="0"/>
                  <a:t>: can’t be improved even with randomness, </a:t>
                </a:r>
                <a:r>
                  <a:rPr lang="en-US" dirty="0" err="1"/>
                  <a:t>e.g</a:t>
                </a:r>
                <a:r>
                  <a:rPr lang="en-US" dirty="0"/>
                  <a:t>  for ``addressing function’’.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How Randomization Handles Noise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the original domain (hashing a la </a:t>
                </a:r>
                <a:r>
                  <a:rPr lang="en-US" dirty="0" smtClean="0"/>
                  <a:t>OR)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𝑛𝑜𝑖𝑠𝑒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/>
                      </a:rPr>
                      <m:t>	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(but only existentially,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∃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:…</m:t>
                    </m:r>
                  </m:oMath>
                </a14:m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[Grolmusz’97]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small decision tree / DNF / etc.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0">
                <a:blip r:embed="rId2"/>
                <a:stretch>
                  <a:fillRect t="-1617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5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Randomized </a:t>
            </a:r>
            <a:r>
              <a:rPr lang="en-US" dirty="0" smtClean="0">
                <a:solidFill>
                  <a:srgbClr val="0070C0"/>
                </a:solidFill>
              </a:rPr>
              <a:t>Sketching: 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b="1" dirty="0" smtClean="0"/>
                  <a:t>affine extractors</a:t>
                </a:r>
                <a:r>
                  <a:rPr lang="en-US" dirty="0" smtClean="0"/>
                  <a:t> require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affine-extractor</a:t>
                </a:r>
                <a:r>
                  <a:rPr lang="en-US" dirty="0" smtClean="0"/>
                  <a:t> for dim.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any restriction on a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-dim. affine subspace has values 0/1 w/prob.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≥0.1</m:t>
                    </m:r>
                  </m:oMath>
                </a14:m>
                <a:r>
                  <a:rPr lang="en-US" dirty="0" smtClean="0"/>
                  <a:t> each</a:t>
                </a:r>
              </a:p>
              <a:p>
                <a:pPr lvl="1"/>
                <a:r>
                  <a:rPr lang="en-US" dirty="0" smtClean="0"/>
                  <a:t>Example (inner product):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Fourier subspaces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</a:t>
                </a:r>
                <a:r>
                  <a:rPr lang="en-US" dirty="0"/>
                  <a:t>Fourier </a:t>
                </a:r>
                <a:r>
                  <a:rPr lang="en-US" dirty="0" smtClean="0"/>
                  <a:t>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linear sketch makes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Converse doesn’t hold, i.e. concentration is not enough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404" t="-2389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Randomized Sketching: 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-dim</a:t>
                </a:r>
                <a:r>
                  <a:rPr lang="en-US" dirty="0"/>
                  <a:t>. Fourier </a:t>
                </a:r>
                <a:r>
                  <a:rPr lang="en-US" dirty="0" smtClean="0"/>
                  <a:t>subspaces:</a:t>
                </a:r>
              </a:p>
              <a:p>
                <a:pPr lvl="1"/>
                <a:r>
                  <a:rPr lang="en-US" dirty="0" smtClean="0"/>
                  <a:t>Almost all </a:t>
                </a:r>
                <a:r>
                  <a:rPr lang="en-US" b="1" dirty="0" smtClean="0"/>
                  <a:t>symmetric functions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not Fourier-close to constant or 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Majority (not an extractor even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Tribes</a:t>
                </a:r>
                <a:r>
                  <a:rPr lang="en-US" dirty="0" smtClean="0"/>
                  <a:t> (balanced DNF)</a:t>
                </a:r>
              </a:p>
              <a:p>
                <a:pPr lvl="1"/>
                <a:r>
                  <a:rPr lang="en-US" b="1" dirty="0" smtClean="0"/>
                  <a:t>Recursive majority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∘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Composition theorem (under some conditions):</a:t>
                </a:r>
              </a:p>
              <a:p>
                <a:pPr lvl="2"/>
                <a:r>
                  <a:rPr lang="en-US" dirty="0" err="1" smtClean="0"/>
                  <a:t>Ambainis</a:t>
                </a:r>
                <a:r>
                  <a:rPr lang="en-US" dirty="0" smtClean="0"/>
                  <a:t>’ “Sort function”: recursive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𝑆𝑜𝑟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Kushilevitz’s</a:t>
                </a:r>
                <a:r>
                  <a:rPr lang="en-US" dirty="0" smtClean="0"/>
                  <a:t> “Icosahedron Function”: recursive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Uniform Distribution + Approx.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20800"/>
                <a:ext cx="8839200" cy="5232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/>
                  <a:t>-concentrated 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-dim. Fourier </a:t>
                </a:r>
                <a:r>
                  <a:rPr lang="en-US" sz="2800" dirty="0" smtClean="0"/>
                  <a:t>subspaces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∀</m:t>
                    </m:r>
                    <m:r>
                      <a:rPr lang="en-US" sz="26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Fourier subspace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: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  <m:r>
                          <a:rPr lang="en-US" sz="2600" i="1">
                            <a:latin typeface="Cambria Math"/>
                          </a:rPr>
                          <m:t>∉</m:t>
                        </m:r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1−</m:t>
                    </m:r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endParaRPr lang="en-US" sz="26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/>
                  <a:t>Any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linear sketch makes error</a:t>
                </a:r>
                <a:r>
                  <a:rPr lang="en-US" sz="2600" dirty="0" smtClean="0"/>
                  <a:t> ½(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rad>
                  </m:oMath>
                </a14:m>
                <a:r>
                  <a:rPr lang="en-US" sz="2600" dirty="0" smtClean="0"/>
                  <a:t>)</a:t>
                </a:r>
                <a:endParaRPr lang="en-US" sz="2600" dirty="0"/>
              </a:p>
              <a:p>
                <a:r>
                  <a:rPr lang="en-US" sz="2800" b="1" dirty="0" smtClean="0"/>
                  <a:t>Definition </a:t>
                </a:r>
                <a:r>
                  <a:rPr lang="en-US" sz="2800" dirty="0" smtClean="0"/>
                  <a:t>(Approximate Fourier Dimension)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largest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is not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any Fourier subspace of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sz="2800" dirty="0" smtClean="0"/>
                  <a:t>Over</a:t>
                </a:r>
                <a:r>
                  <a:rPr lang="en-US" sz="2800" b="1" dirty="0" smtClean="0"/>
                  <a:t> uniform distribution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-dimensional sketch is enough for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en-US" sz="28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 smtClean="0"/>
                  <a:t>Fix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2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sz="2600" i="1">
                            <a:latin typeface="Cambria Math"/>
                          </a:rPr>
                          <m:t>+1</m:t>
                        </m:r>
                      </m:e>
                    </m:func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/>
                  <a:t>-dimensional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i="1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2600" b="0" i="1" dirty="0" smtClean="0">
                        <a:latin typeface="Cambria Math"/>
                      </a:rPr>
                      <m:t>1−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600" i="1" dirty="0" smtClean="0">
                    <a:latin typeface="Cambria Math"/>
                  </a:rPr>
                  <a:t> </a:t>
                </a:r>
              </a:p>
              <a:p>
                <a:pPr lvl="1"/>
                <a:r>
                  <a:rPr lang="en-US" dirty="0" smtClean="0"/>
                  <a:t>Output: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1" i="1" dirty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≥1−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20800"/>
                <a:ext cx="8839200" cy="5232400"/>
              </a:xfrm>
              <a:blipFill rotWithShape="1">
                <a:blip r:embed="rId3"/>
                <a:stretch>
                  <a:fillRect l="-1172" t="-1865" r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9067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𝜹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1,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</m:sup>
                    </m:sSubSup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latin typeface="Cambria Math"/>
                      </a:rPr>
                      <m:t>𝒇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bit-complexity of the </a:t>
                </a:r>
                <a:r>
                  <a:rPr lang="en-US" sz="2800" b="1" dirty="0" smtClean="0">
                    <a:latin typeface="Cambria Math" panose="02040503050406030204" pitchFamily="18" charset="0"/>
                  </a:rPr>
                  <a:t>best compression scheme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 allowing to compute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</a:rPr>
                  <a:t> with err.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</a:rPr>
                  <a:t> over uniform distribution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largest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is not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/>
                  <a:t>-concentrated on any Fourier subspace of </a:t>
                </a:r>
                <a:r>
                  <a:rPr lang="en-US" sz="2800" dirty="0" smtClean="0"/>
                  <a:t>dimension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sz="2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err="1" smtClean="0"/>
                  <a:t>Thm</a:t>
                </a:r>
                <a:r>
                  <a:rPr lang="en-US" sz="2800" b="1" dirty="0" smtClean="0"/>
                  <a:t>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 smtClean="0"/>
                  <a:t>Corollary: </a:t>
                </a:r>
                <a:r>
                  <a:rPr lang="en-US" sz="2800" dirty="0" smtClean="0"/>
                  <a:t>If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(∅)&lt;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sz="2800" dirty="0" smtClean="0"/>
                  <a:t> then there exists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1,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≥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This is optimal up to error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-dim. sketch has error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b>
                            <m:r>
                              <a:rPr lang="en-US" sz="28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  <m:sub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9067800" cy="5257800"/>
              </a:xfrm>
              <a:blipFill rotWithShape="0">
                <a:blip r:embed="rId2"/>
                <a:stretch>
                  <a:fillRect l="-1210" t="-1392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2712" y="3200400"/>
            <a:ext cx="8763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Example: Majority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Majority </a:t>
                </a:r>
                <a:r>
                  <a:rPr lang="en-US" sz="2800" dirty="0"/>
                  <a:t>function</a:t>
                </a:r>
                <a:r>
                  <a:rPr lang="en-US" sz="2800" dirty="0" smtClean="0"/>
                  <a:t>:</a:t>
                </a:r>
              </a:p>
              <a:p>
                <a:pPr marL="1257300" lvl="3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𝑴𝒂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≥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/2</m:t>
                        </m:r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800" dirty="0" smtClean="0"/>
                  <a:t> only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|</m:t>
                    </m:r>
                    <m:r>
                      <a:rPr lang="en-US" sz="2800" b="1" i="1" dirty="0">
                        <a:latin typeface="Cambria Math"/>
                      </a:rPr>
                      <m:t>𝑺</m:t>
                    </m:r>
                    <m:r>
                      <a:rPr lang="en-US" sz="28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 smtClean="0"/>
                  <a:t> is odd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𝛼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1±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1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800" dirty="0" smtClean="0"/>
                  <a:t>-dimensional subspace with most weight: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𝑠𝑝𝑎𝑛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,…,{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−1})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±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−3/2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(1/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1,</m:t>
                          </m:r>
                          <m:r>
                            <a:rPr lang="en-US" i="1" dirty="0"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𝑴𝒂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)≥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  <a:blipFill rotWithShape="1">
                <a:blip r:embed="rId2"/>
                <a:stretch>
                  <a:fillRect l="-1113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4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Random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105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generated via a stream of updates</a:t>
                </a:r>
              </a:p>
              <a:p>
                <a:r>
                  <a:rPr lang="en-US" dirty="0" smtClean="0"/>
                  <a:t>Each update randomly flips a </a:t>
                </a:r>
                <a:r>
                  <a:rPr lang="en-US" b="1" dirty="0" smtClean="0"/>
                  <a:t>random coordinate</a:t>
                </a:r>
              </a:p>
              <a:p>
                <a:r>
                  <a:rPr lang="en-US" b="1" dirty="0" smtClean="0"/>
                  <a:t>Goal</a:t>
                </a:r>
                <a:r>
                  <a:rPr lang="en-US" dirty="0" smtClean="0"/>
                  <a:t>: maintain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during the stream (error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Question</a:t>
                </a:r>
                <a:r>
                  <a:rPr lang="en-US" dirty="0" smtClean="0"/>
                  <a:t>: how much space necessary?</a:t>
                </a:r>
              </a:p>
              <a:p>
                <a:r>
                  <a:rPr lang="en-US" b="1" dirty="0" smtClean="0"/>
                  <a:t>Answer: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dirty="0" smtClean="0"/>
                  <a:t> </a:t>
                </a:r>
                <a:r>
                  <a:rPr lang="en-US" dirty="0" smtClean="0"/>
                  <a:t>best algorithm is </a:t>
                </a:r>
                <a:r>
                  <a:rPr lang="en-US" dirty="0" smtClean="0"/>
                  <a:t>linear </a:t>
                </a:r>
                <a:r>
                  <a:rPr lang="en-US" dirty="0" smtClean="0"/>
                  <a:t>sketch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after first O(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updates input is </a:t>
                </a:r>
                <a:r>
                  <a:rPr lang="en-US" dirty="0" smtClean="0"/>
                  <a:t>uniform</a:t>
                </a:r>
              </a:p>
              <a:p>
                <a:r>
                  <a:rPr lang="en-US" b="1" dirty="0" smtClean="0"/>
                  <a:t>Big open question:</a:t>
                </a:r>
              </a:p>
              <a:p>
                <a:pPr lvl="1"/>
                <a:r>
                  <a:rPr lang="en-US" dirty="0" smtClean="0"/>
                  <a:t>Is the same true if distribution is not uniform?</a:t>
                </a:r>
              </a:p>
              <a:p>
                <a:pPr lvl="1"/>
                <a:r>
                  <a:rPr lang="en-US" dirty="0" smtClean="0"/>
                  <a:t>True for very long streams, how about short ones?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105400"/>
              </a:xfrm>
              <a:blipFill rotWithShape="1">
                <a:blip r:embed="rId2"/>
                <a:stretch>
                  <a:fillRect l="-1517" t="-1434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0" dirty="0" smtClean="0">
                    <a:latin typeface="Cambria Math"/>
                  </a:rPr>
                  <a:t>Examples: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𝑂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b="0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err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3200" b="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(not) Equality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&gt; </m:t>
                    </m:r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Hamming Distance &gt; d  </a:t>
                </a:r>
                <a:endParaRPr lang="en-US" sz="3200" b="0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blipFill rotWithShape="1">
                <a:blip r:embed="rId2"/>
                <a:stretch>
                  <a:fillRect l="-1505" t="-3621" b="-8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209462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559554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870435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6788" y="4343400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88" y="4343400"/>
                <a:ext cx="192193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7955706" y="3479636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67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of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Well-studied (often for 2-way communication):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Montanaro,Osborne</a:t>
            </a:r>
            <a:r>
              <a:rPr lang="en-US" dirty="0" smtClean="0">
                <a:solidFill>
                  <a:srgbClr val="0070C0"/>
                </a:solidFill>
              </a:rPr>
              <a:t>], ArXiv’09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[Shi, Zhang], QIC’09,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[Tsang, Wong, </a:t>
            </a:r>
            <a:r>
              <a:rPr lang="en-US" dirty="0" err="1" smtClean="0">
                <a:solidFill>
                  <a:srgbClr val="0070C0"/>
                </a:solidFill>
              </a:rPr>
              <a:t>Xie</a:t>
            </a:r>
            <a:r>
              <a:rPr lang="en-US" dirty="0" smtClean="0">
                <a:solidFill>
                  <a:srgbClr val="0070C0"/>
                </a:solidFill>
              </a:rPr>
              <a:t>, Zhang], FOCS’13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[O’Donnell, Wright, </a:t>
            </a:r>
            <a:r>
              <a:rPr lang="en-US" dirty="0" err="1" smtClean="0">
                <a:solidFill>
                  <a:srgbClr val="0070C0"/>
                </a:solidFill>
              </a:rPr>
              <a:t>Zhao,Sun,Tan</a:t>
            </a:r>
            <a:r>
              <a:rPr lang="en-US" dirty="0" smtClean="0">
                <a:solidFill>
                  <a:srgbClr val="0070C0"/>
                </a:solidFill>
              </a:rPr>
              <a:t>], CCC’14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Hatami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Hosseini</a:t>
            </a:r>
            <a:r>
              <a:rPr lang="en-US" dirty="0" smtClean="0">
                <a:solidFill>
                  <a:srgbClr val="0070C0"/>
                </a:solidFill>
              </a:rPr>
              <a:t>, Lovett], FOCS’16</a:t>
            </a:r>
          </a:p>
          <a:p>
            <a:r>
              <a:rPr lang="en-US" dirty="0" smtClean="0"/>
              <a:t>Connections to log-rank conjecture </a:t>
            </a:r>
            <a:r>
              <a:rPr lang="en-US" dirty="0" smtClean="0">
                <a:solidFill>
                  <a:srgbClr val="0070C0"/>
                </a:solidFill>
              </a:rPr>
              <a:t>[Lovett’14]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Even special case for XOR-functions still open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sketching with parities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 smtClean="0"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0" dirty="0" smtClean="0"/>
                  <a:t>Parity = Linear function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Deterministic linear sketch</a:t>
                </a:r>
                <a:r>
                  <a:rPr lang="en-US" dirty="0" smtClean="0"/>
                  <a:t>: 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parities: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Randomized linear sketch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parities (random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):</a:t>
                </a:r>
                <a:r>
                  <a:rPr lang="en-US" b="1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	</a:t>
                </a:r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1-way </a:t>
            </a:r>
            <a:r>
              <a:rPr lang="en-US" dirty="0">
                <a:solidFill>
                  <a:srgbClr val="0070C0"/>
                </a:solidFill>
              </a:rPr>
              <a:t>Communication Complexity of </a:t>
            </a: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83" y="4419600"/>
                <a:ext cx="8556251" cy="2286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</a:t>
                </a:r>
                <a:r>
                  <a:rPr lang="en-US" dirty="0" smtClean="0"/>
                  <a:t>Bob is always correct 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[Montanaro-Osborne’09]: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deterministic lin. sketch complexity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“Fourier dimension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83" y="4419600"/>
                <a:ext cx="8556251" cy="2286000"/>
              </a:xfrm>
              <a:blipFill rotWithShape="0">
                <a:blip r:embed="rId2"/>
                <a:stretch>
                  <a:fillRect l="-1425" t="-3733" b="-7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2" y="1624687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082298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432390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743271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sz="32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rand. lin. sketch complexity (error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1" dirty="0" smtClean="0"/>
                  <a:t>Question: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? (true for symmetric)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32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blipFill rotWithShape="1">
                <a:blip r:embed="rId5"/>
                <a:stretch>
                  <a:fillRect l="-150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7955706" y="3352472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Distributional </a:t>
            </a:r>
            <a:r>
              <a:rPr lang="en-US" dirty="0">
                <a:solidFill>
                  <a:srgbClr val="0070C0"/>
                </a:solidFill>
              </a:rPr>
              <a:t>1-way </a:t>
            </a:r>
            <a:r>
              <a:rPr lang="en-US" dirty="0" smtClean="0">
                <a:solidFill>
                  <a:srgbClr val="0070C0"/>
                </a:solidFill>
              </a:rPr>
              <a:t>Communication under Uniform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Bob’s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over the uniform distribution over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Enough to consider deterministic messages only</a:t>
                </a:r>
              </a:p>
              <a:p>
                <a:r>
                  <a:rPr lang="en-US" dirty="0" smtClean="0"/>
                  <a:t>Motivation: streaming/distributed with random input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  <a:blipFill rotWithShape="1">
                <a:blip r:embed="rId2"/>
                <a:stretch>
                  <a:fillRect l="-1369" t="-5176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1" y="1624687"/>
            <a:ext cx="7792642" cy="1917874"/>
            <a:chOff x="270059" y="2476450"/>
            <a:chExt cx="7792642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59" y="2476450"/>
              <a:ext cx="3933639" cy="1917874"/>
              <a:chOff x="220931" y="1815926"/>
              <a:chExt cx="3933639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256" t="-10588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∼</m:t>
                        </m:r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  <a:p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341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77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3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4"/>
                <a:stretch>
                  <a:fillRect l="-1404" t="-1213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524000"/>
            <a:ext cx="8763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64809"/>
              </p:ext>
            </p:extLst>
          </p:nvPr>
        </p:nvGraphicFramePr>
        <p:xfrm>
          <a:off x="3314700" y="3962400"/>
          <a:ext cx="2438400" cy="24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27062"/>
              </p:ext>
            </p:extLst>
          </p:nvPr>
        </p:nvGraphicFramePr>
        <p:xfrm>
          <a:off x="7391400" y="4343400"/>
          <a:ext cx="45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i="1" dirty="0" smtClean="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419600" y="3803196"/>
            <a:ext cx="1295400" cy="122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55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blipFill rotWithShape="1">
                <a:blip r:embed="rId9"/>
                <a:stretch>
                  <a:fillRect l="-4000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blipFill rotWithShape="1">
                <a:blip r:embed="rId10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blipFill rotWithShape="1">
                <a:blip r:embed="rId11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1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If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𝑴</m:t>
                        </m:r>
                        <m:d>
                          <m:d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/>
                  <a:t>average “rectangle”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 subspace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b="1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if: </a:t>
                </a:r>
                <a:endParaRPr lang="en-US" sz="28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1" i="1" dirty="0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sz="2800" dirty="0" smtClean="0"/>
                  <a:t>Fix </a:t>
                </a:r>
                <a:r>
                  <a:rPr lang="en-US" sz="2800" dirty="0"/>
                  <a:t>a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 smtClean="0"/>
                  <a:t> typical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in a typical </a:t>
                </a:r>
                <a:r>
                  <a:rPr lang="en-US" sz="2800" dirty="0"/>
                  <a:t>“rectangle</a:t>
                </a:r>
                <a:r>
                  <a:rPr lang="en-US" sz="2800" dirty="0" smtClean="0"/>
                  <a:t>” are distinguished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b="1" dirty="0" err="1" smtClean="0"/>
                  <a:t>Lem</a:t>
                </a:r>
                <a:r>
                  <a:rPr lang="en-US" sz="2800" b="1" dirty="0" smtClean="0"/>
                  <a:t>: </a:t>
                </a:r>
                <a:r>
                  <a:rPr lang="en-US" sz="2800" dirty="0" smtClean="0"/>
                  <a:t>If a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+</a:t>
                </a:r>
              </a:p>
              <a:p>
                <a:pPr marL="0" indent="0">
                  <a:buNone/>
                </a:pPr>
                <a:r>
                  <a:rPr lang="en-US" sz="2800" dirty="0"/>
                  <a:t>1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-concentrated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2)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/>
                  <a:t>-concentrated </a:t>
                </a:r>
                <a:r>
                  <a:rPr lang="en-US" sz="2800" dirty="0" smtClean="0"/>
                  <a:t>on any 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)-dim</a:t>
                </a:r>
                <a:r>
                  <a:rPr lang="en-US" sz="2800" dirty="0"/>
                  <a:t>. subspace</a:t>
                </a:r>
                <a:r>
                  <a:rPr lang="en-US" sz="2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∼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3"/>
                <a:stretch>
                  <a:fillRect l="-1429" t="-739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9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𝑧</m:t>
                        </m:r>
                        <m:r>
                          <a:rPr lang="en-US" sz="2800" i="1" dirty="0">
                            <a:latin typeface="Cambria Math"/>
                          </a:rPr>
                          <m:t>∼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Error for fixed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= min(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</m:oMath>
                </a14:m>
                <a:r>
                  <a:rPr lang="en-US" sz="2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],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  <m:r>
                          <a:rPr lang="en-US" sz="2800" i="1" dirty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Average error for 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  <a:blipFill rotWithShape="1">
                <a:blip r:embed="rId3"/>
                <a:stretch>
                  <a:fillRect l="-1404" t="-1004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1371600"/>
            <a:ext cx="8763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5004"/>
              </p:ext>
            </p:extLst>
          </p:nvPr>
        </p:nvGraphicFramePr>
        <p:xfrm>
          <a:off x="3238500" y="4037435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blipFill rotWithShape="1"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457700" y="3961235"/>
            <a:ext cx="457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blipFill rotWithShape="1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“typical rectangle”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5236" t="-576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 Questions?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𝔾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Question: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Can one 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from a small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linear sketch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endParaRPr lang="en-US" dirty="0" smtClean="0">
                  <a:latin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</a:rPr>
                  <a:t>Allow randomized computation (99% success)</a:t>
                </a:r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Cambria Math"/>
                </a:endParaRP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2743200"/>
            <a:ext cx="8077200" cy="1143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Distributed computation among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machines: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(more </a:t>
                </a:r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machines can compute sketches locally: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 ℓ(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Send them to the coordinator who computes: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⊕⋯⊕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(coordinate-wise XORs)</a:t>
                </a:r>
              </a:p>
              <a:p>
                <a:pPr lvl="1"/>
                <a:r>
                  <a:rPr lang="en-US" dirty="0" smtClean="0"/>
                  <a:t>Coordinator computes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communication</a:t>
                </a:r>
                <a:r>
                  <a:rPr lang="en-US" b="1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  <a:blipFill rotWithShape="0">
                <a:blip r:embed="rId2"/>
                <a:stretch>
                  <a:fillRect l="-1599" t="-1392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6889"/>
              </p:ext>
            </p:extLst>
          </p:nvPr>
        </p:nvGraphicFramePr>
        <p:xfrm>
          <a:off x="1219200" y="55626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Streaming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generated through a sequence of </a:t>
                </a:r>
                <a:r>
                  <a:rPr lang="en-US" dirty="0" smtClean="0"/>
                  <a:t>updates </a:t>
                </a:r>
              </a:p>
              <a:p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flips </a:t>
                </a:r>
                <a:r>
                  <a:rPr lang="en-US" dirty="0" smtClean="0"/>
                  <a:t>bit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  <a:blipFill rotWithShape="1"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99991"/>
              </p:ext>
            </p:extLst>
          </p:nvPr>
        </p:nvGraphicFramePr>
        <p:xfrm>
          <a:off x="1589573" y="25908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5194" y="320375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Updates: (1, </a:t>
            </a:r>
            <a:r>
              <a:rPr lang="en-US" sz="2800" b="1" dirty="0" smtClean="0"/>
              <a:t>3</a:t>
            </a:r>
            <a:r>
              <a:rPr lang="en-US" sz="2800" b="1" dirty="0" smtClean="0"/>
              <a:t>, </a:t>
            </a:r>
            <a:r>
              <a:rPr lang="en-US" sz="2800" b="1" dirty="0" smtClean="0"/>
              <a:t>8, </a:t>
            </a:r>
            <a:r>
              <a:rPr lang="en-US" sz="2800" b="1" dirty="0"/>
              <a:t>3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49573"/>
              </p:ext>
            </p:extLst>
          </p:nvPr>
        </p:nvGraphicFramePr>
        <p:xfrm>
          <a:off x="1589573" y="380729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74009"/>
              </p:ext>
            </p:extLst>
          </p:nvPr>
        </p:nvGraphicFramePr>
        <p:xfrm>
          <a:off x="1589573" y="43467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9431"/>
              </p:ext>
            </p:extLst>
          </p:nvPr>
        </p:nvGraphicFramePr>
        <p:xfrm>
          <a:off x="1589573" y="54135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3782"/>
              </p:ext>
            </p:extLst>
          </p:nvPr>
        </p:nvGraphicFramePr>
        <p:xfrm>
          <a:off x="1589573" y="48801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/>
                  <a:t>allows to </a:t>
                </a:r>
                <a:r>
                  <a:rPr lang="en-US" sz="3200" dirty="0"/>
                  <a:t>compute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𝒙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/>
                  <a:t>bits of space</a:t>
                </a:r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blipFill rotWithShape="1">
                <a:blip r:embed="rId8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38" y="2311928"/>
            <a:ext cx="3814043" cy="376827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2930" y="6080202"/>
            <a:ext cx="8798669" cy="62539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5" grpId="0"/>
      <p:bldP spid="16" grpId="0"/>
      <p:bldP spid="1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Deterministic vs. Randomized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a deterministic sketch if and only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Equivalent to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Randomization can help:</a:t>
                </a:r>
              </a:p>
              <a:p>
                <a:pPr lvl="1"/>
                <a:r>
                  <a:rPr lang="en-US" b="1" dirty="0" smtClean="0"/>
                  <a:t>OR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: 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Has “Fourier dimension”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𝜹</m:t>
                        </m:r>
                      </m:e>
                    </m:func>
                  </m:oMath>
                </a14:m>
                <a:r>
                  <a:rPr lang="en-US" dirty="0" smtClean="0"/>
                  <a:t>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output 1, otherwise output 0</a:t>
                </a:r>
              </a:p>
              <a:p>
                <a:pPr lvl="1"/>
                <a:r>
                  <a:rPr lang="en-US" dirty="0" smtClean="0"/>
                  <a:t>Error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0">
                <a:blip r:embed="rId2"/>
                <a:stretch>
                  <a:fillRect l="-165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 switch: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</a:rPr>
                      <m:t>→1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Functions </a:t>
                </a:r>
                <a:r>
                  <a:rPr lang="en-US" dirty="0"/>
                  <a:t>as vectors form a vector space: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{−1,1}</m:t>
                      </m:r>
                      <m:r>
                        <a:rPr lang="en-US" i="1">
                          <a:latin typeface="Cambria Math"/>
                        </a:rPr>
                        <m:t>⇔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{−1,1}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Inner product on functions = “correlation”: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(for Boolean only)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  <a:blipFill rotWithShape="1">
                <a:blip r:embed="rId2"/>
                <a:stretch>
                  <a:fillRect l="-957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8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“Main Characters” are Parities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let </a:t>
                </a:r>
                <a:r>
                  <a:rPr lang="en-US" b="1" dirty="0" smtClean="0"/>
                  <a:t>character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uniquely </a:t>
                </a:r>
                <a:r>
                  <a:rPr lang="en-US" dirty="0"/>
                  <a:t>represented as 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</a:t>
                </a:r>
                <a:r>
                  <a:rPr lang="en-US" dirty="0"/>
                  <a:t>polynomial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a.k.a. </a:t>
                </a:r>
                <a:r>
                  <a:rPr lang="en-US" dirty="0"/>
                  <a:t>Fourier coefficient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≡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〈"/>
                        <m:endChr m:val="〉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Parseval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54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Fourier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≡ vectors in </a:t>
                </a:r>
                <a:r>
                  <a:rPr lang="en-US" dirty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“</m:t>
                    </m:r>
                  </m:oMath>
                </a14:m>
                <a:r>
                  <a:rPr lang="en-US" dirty="0" smtClean="0"/>
                  <a:t> =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smtClean="0"/>
                  <a:t>dimensional </a:t>
                </a:r>
                <a:r>
                  <a:rPr lang="en-US" dirty="0" smtClean="0"/>
                  <a:t>subspace in Fourier domain has all </a:t>
                </a:r>
                <a:r>
                  <a:rPr lang="en-US" dirty="0" smtClean="0"/>
                  <a:t>weight</a:t>
                </a:r>
                <a:endParaRPr lang="en-US" dirty="0" smtClean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800" b="1" i="1" dirty="0" smtClean="0">
                  <a:latin typeface="Cambria Math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⊆[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1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dirty="0" smtClean="0"/>
                  <a:t>Pick a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Sketch: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…,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𝒁</m:t>
                    </m:r>
                    <m:r>
                      <a:rPr lang="en-US" b="1" i="1" dirty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𝒁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21085</TotalTime>
  <Words>3220</Words>
  <Application>Microsoft Office PowerPoint</Application>
  <PresentationFormat>On-screen Show (4:3)</PresentationFormat>
  <Paragraphs>321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Linear sketching with parities</vt:lpstr>
      <vt:lpstr>Linear sketching with parities</vt:lpstr>
      <vt:lpstr>Linear sketching over GF_2</vt:lpstr>
      <vt:lpstr>Motivation: Distributed Computing</vt:lpstr>
      <vt:lpstr>Motivation: Streaming</vt:lpstr>
      <vt:lpstr>Deterministic vs. Randomized</vt:lpstr>
      <vt:lpstr>Fourier Analysis</vt:lpstr>
      <vt:lpstr>“Main Characters” are Parities</vt:lpstr>
      <vt:lpstr>Fourier Dimension</vt:lpstr>
      <vt:lpstr>Deterministic Sketching and Noise</vt:lpstr>
      <vt:lpstr>How Randomization Handles Noise</vt:lpstr>
      <vt:lpstr>Randomized Sketching: Hardness</vt:lpstr>
      <vt:lpstr>Randomized Sketching: Hardness</vt:lpstr>
      <vt:lpstr>Uniform Distribution + Approx. Dimension</vt:lpstr>
      <vt:lpstr>Sketching over Uniform Distribution</vt:lpstr>
      <vt:lpstr>Example: Majority</vt:lpstr>
      <vt:lpstr>Application: Random Streams</vt:lpstr>
      <vt:lpstr>1-way Communication Complexity of  XOR-functions</vt:lpstr>
      <vt:lpstr>Communication Complexity of  XOR-functions</vt:lpstr>
      <vt:lpstr>Deterministic 1-way Communication Complexity of XOR-functions</vt:lpstr>
      <vt:lpstr>1-way Communication Complexity of  XOR-functions</vt:lpstr>
      <vt:lpstr>Distributional 1-way Communication under Uniform Distribution</vt:lpstr>
      <vt:lpstr>D_ϵ^(1,U) and Approximate Fourier Dimension</vt:lpstr>
      <vt:lpstr>D_ϵ^(1,U) and Approximate Fourier Dimension</vt:lpstr>
      <vt:lpstr>D_ϵ^(1,U) and Approximate Fourier Dimension</vt:lpstr>
      <vt:lpstr>Thanks!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86</cp:revision>
  <dcterms:created xsi:type="dcterms:W3CDTF">2016-06-28T16:21:30Z</dcterms:created>
  <dcterms:modified xsi:type="dcterms:W3CDTF">2016-10-21T15:57:30Z</dcterms:modified>
</cp:coreProperties>
</file>