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86" r:id="rId3"/>
    <p:sldId id="257" r:id="rId4"/>
    <p:sldId id="304" r:id="rId5"/>
    <p:sldId id="285" r:id="rId6"/>
    <p:sldId id="259" r:id="rId7"/>
    <p:sldId id="258" r:id="rId8"/>
    <p:sldId id="288" r:id="rId9"/>
    <p:sldId id="290" r:id="rId10"/>
    <p:sldId id="289" r:id="rId11"/>
    <p:sldId id="292" r:id="rId12"/>
    <p:sldId id="287" r:id="rId13"/>
    <p:sldId id="291" r:id="rId14"/>
    <p:sldId id="293" r:id="rId15"/>
    <p:sldId id="295" r:id="rId16"/>
    <p:sldId id="296" r:id="rId17"/>
    <p:sldId id="297" r:id="rId18"/>
    <p:sldId id="268" r:id="rId19"/>
    <p:sldId id="300" r:id="rId20"/>
    <p:sldId id="301" r:id="rId21"/>
    <p:sldId id="298" r:id="rId22"/>
    <p:sldId id="302" r:id="rId23"/>
    <p:sldId id="303" r:id="rId24"/>
    <p:sldId id="299" r:id="rId25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61A8FC0-AE2E-4A9B-A216-5B59DC639FEA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460A7CD-D116-4794-A194-2A69DA21885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132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A7CD-D116-4794-A194-2A69DA218859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106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11C0-0010-6723-AEEC-9596D5994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11868-CDCB-0783-1A95-863E9AEC2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A1CCF-6516-9436-67A7-920FA9FE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A709-4DA3-192D-E870-36C1C866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FD1A-96A3-BF7A-BC5B-3B65876C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89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BB4A-7CF4-C261-0831-069EBEFC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E51D-13B4-AAB3-B4EF-0C6B2528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9AF8-FBF4-70CB-EA48-1A772A47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0008-39FD-AC6A-48B5-7CA7BF8A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E71C-C7AE-8953-B7E2-2C91C645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248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EFC60-E418-CDFE-728B-079BF376A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CB809-438F-0520-B25A-8FE7342B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6EDE-2BFF-EBD8-FD75-344FAB68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E6D8-498A-A600-1124-8B016B17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CBB93-CED9-B9E4-8CD8-2DF10B0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6172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25AB-A9F0-BD32-BD12-7C4B2F16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8855-9E7F-4ABD-9A97-FE075367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BD24-5221-D29B-6484-017F62BE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DEE7-971B-7DCB-1FD2-AABFF88A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749E8-6925-C553-46FA-94D4F48F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72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CE97-3901-FEF8-A340-61C941E5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E143-5331-A959-6128-74AD6A1C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9A33-E888-1D11-7DBB-1064BA83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5CBC-9019-504B-6157-4BFB1015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938F-33AA-E1E1-DBBD-9D813B3D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92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E8EA-EF4D-C55F-623F-401799F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46E0-A9F3-74F1-18B5-8DCC40922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5FD4F-2FE2-4EBA-C20E-8DA4813D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1D895-8567-4883-5B38-EC792A40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C1EA-76BF-3191-6306-8974937A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FCD37-F9DE-9382-5A6C-7D2ADB01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134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7F6B-9002-C531-158B-A11636BF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6A01-5358-3258-E76C-A2A2E9D8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273EE-4BEC-331C-5BC8-A8589D05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254D-D7EC-3CA9-EF9A-5B944C3EE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2FAB2-AB06-C43E-8A63-ECCC04632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DB8A2-256F-E9A5-ABF4-7F231F0F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E043-F766-616B-3E9C-0E393CB6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5D7CB-E93C-26CA-9291-0FE9A61A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020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CC3E-9609-A064-C5D0-87105F4E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A291F-9CC0-95CE-D54B-18F564E0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BF925-2C8B-7942-ABEE-6C0AFBAD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58F23-7E88-5AD4-8D6C-CB23B7B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06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3DF01-036A-A518-1502-B1113D5D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EE73E-1510-8045-9B08-08E051EC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BF53-9AA8-B0C5-F765-B1E8B71E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302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4039-A803-AF15-E345-7E685FB0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9443-295B-D478-900F-1EE7E075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B7C68-C3FE-079B-E864-E3C62E2C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E4653-C082-3B6A-37FC-7B418EAC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FB60-E5F4-FB2B-EB13-98252F2E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F62C7-92A9-0E92-1251-BC31F11D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9806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E753-5AAD-AB3E-9329-AF4A2562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26401-3BBF-93F8-FDC7-5744D255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BA4B5-8179-D74B-EFEB-F81EEE54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315E-9453-68AA-33D7-E73F7CB6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F6C0-9D93-E8BC-AD57-B4F956D4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BB6F-B029-077F-DCB6-575F0AA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6499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D5424-E86B-C7BA-E4ED-E225DDAE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D105-C70D-1738-B06E-EE3398F14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2902-230E-7929-DD61-F18E89A45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74DA3-170B-49DC-8AE0-6D0599CB0AE4}" type="datetimeFigureOut">
              <a:rPr lang="ar-EG" smtClean="0"/>
              <a:t>12/10/1446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C2CB-68DB-51AB-94E5-17A32E470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69FD-7486-ACCC-4C43-9B812F662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0062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A90A7-F893-087E-FAA5-9E3824B11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4169" y="373953"/>
            <a:ext cx="8026523" cy="4036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38BD9-DD60-CE74-071B-5CB7B4D3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5" y="486933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Name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Human Resources Dataset Analysis</a:t>
            </a:r>
            <a:b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Group 4</a:t>
            </a:r>
            <a:b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</a:t>
            </a:r>
            <a:b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Waleed Ameen </a:t>
            </a:r>
            <a:r>
              <a:rPr lang="en-US" sz="24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Abdelkhalik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Mohamed</a:t>
            </a: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ar-E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6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DEA714-6357-2BD4-DC2F-F03732F40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448A5-78D2-A88C-E99F-2DEFFB26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42" y="0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/>
              <a:t>Main Results</a:t>
            </a:r>
            <a:endParaRPr lang="ar-EG" b="1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B985BA1F-C0B3-0A92-0DD2-DCA8CB76C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81" y="927157"/>
            <a:ext cx="3941691" cy="394169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8DE62-2DCF-3BAE-DF98-A33CC479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172" y="1000946"/>
            <a:ext cx="7279202" cy="41925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Attrition vs Job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Attrition tends to occur more in departments where </a:t>
            </a:r>
            <a:r>
              <a:rPr lang="en-US" sz="1800" b="1" dirty="0"/>
              <a:t>job satisfaction is lower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Research &amp; Development</a:t>
            </a:r>
            <a:r>
              <a:rPr lang="en-US" sz="1800" dirty="0"/>
              <a:t> department shows the highest employee count and notable attrition.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 Average Monthly Income by Department</a:t>
            </a:r>
          </a:p>
          <a:p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Employees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who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left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company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earned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significantly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less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than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those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who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stayed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Attrition by Age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Age group 26–35 shows the highest number of employees and the highest attrition (116 )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36–45 group also shows attrition (43 cases).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Younger (&lt;25) and older (56+) groups have fewer attritions.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 Income by Marital Status &amp; Attrition</a:t>
            </a:r>
          </a:p>
          <a:p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salaries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singles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divorced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384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A6E10-D5BA-E9D0-09C4-0A8576C67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20DE4-9C71-BF3F-8F83-76CE57C5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29" y="-55822"/>
            <a:ext cx="10515599" cy="1325563"/>
          </a:xfrm>
        </p:spPr>
        <p:txBody>
          <a:bodyPr>
            <a:normAutofit/>
          </a:bodyPr>
          <a:lstStyle/>
          <a:p>
            <a:r>
              <a:rPr lang="en-GB" b="1" dirty="0"/>
              <a:t>Recommendations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C51D-F510-C7BB-EB9A-1FE183BC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75" y="1579632"/>
            <a:ext cx="8540686" cy="43513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salary policies, especially for employees aged 26–35.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Offer additional incentives in high-attrition departments like R&amp;D.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Improve work environment and increase recognition programs to boost satisfaction.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Address salary disparities in departments like HR where attrition is high.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career advancement opportunities for mid-career employees to reduce turnover.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ar-EG" altLang="ar-EG" sz="2000" dirty="0" err="1"/>
              <a:t>Improve</a:t>
            </a:r>
            <a:r>
              <a:rPr lang="ar-EG" altLang="ar-EG" sz="2000" dirty="0"/>
              <a:t> </a:t>
            </a:r>
            <a:r>
              <a:rPr lang="ar-EG" altLang="ar-EG" sz="2000" dirty="0" err="1"/>
              <a:t>work</a:t>
            </a:r>
            <a:r>
              <a:rPr lang="ar-EG" altLang="ar-EG" sz="2000" dirty="0"/>
              <a:t> </a:t>
            </a:r>
            <a:r>
              <a:rPr lang="ar-EG" altLang="ar-EG" sz="2000" dirty="0" err="1"/>
              <a:t>environment</a:t>
            </a:r>
            <a:r>
              <a:rPr lang="ar-EG" altLang="ar-EG" sz="2000" dirty="0"/>
              <a:t> </a:t>
            </a:r>
            <a:r>
              <a:rPr lang="ar-EG" altLang="ar-EG" sz="2000" dirty="0" err="1"/>
              <a:t>in</a:t>
            </a:r>
            <a:r>
              <a:rPr lang="ar-EG" altLang="ar-EG" sz="2000" dirty="0"/>
              <a:t> </a:t>
            </a:r>
            <a:r>
              <a:rPr lang="ar-EG" altLang="ar-EG" sz="2000" dirty="0" err="1"/>
              <a:t>the</a:t>
            </a:r>
            <a:r>
              <a:rPr lang="ar-EG" altLang="ar-EG" sz="2000" dirty="0"/>
              <a:t> R&amp;D </a:t>
            </a:r>
            <a:r>
              <a:rPr lang="ar-EG" altLang="ar-EG" sz="2000" dirty="0" err="1"/>
              <a:t>and</a:t>
            </a:r>
            <a:r>
              <a:rPr lang="ar-EG" altLang="ar-EG" sz="2000" dirty="0"/>
              <a:t> </a:t>
            </a:r>
            <a:r>
              <a:rPr lang="ar-EG" altLang="ar-EG" sz="2000" dirty="0" err="1"/>
              <a:t>Medical-related</a:t>
            </a:r>
            <a:r>
              <a:rPr lang="ar-EG" altLang="ar-EG" sz="2000" dirty="0"/>
              <a:t> </a:t>
            </a:r>
            <a:r>
              <a:rPr lang="ar-EG" altLang="ar-EG" sz="2000" dirty="0" err="1"/>
              <a:t>departments</a:t>
            </a:r>
            <a:r>
              <a:rPr lang="ar-EG" altLang="ar-EG" sz="2000" dirty="0"/>
              <a:t>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ar-EG" altLang="ar-EG" sz="2000" dirty="0" err="1"/>
              <a:t>Target</a:t>
            </a:r>
            <a:r>
              <a:rPr lang="ar-EG" altLang="ar-EG" sz="2000" dirty="0"/>
              <a:t> </a:t>
            </a:r>
            <a:r>
              <a:rPr lang="ar-EG" altLang="ar-EG" sz="2000" dirty="0" err="1"/>
              <a:t>satisfaction</a:t>
            </a:r>
            <a:r>
              <a:rPr lang="ar-EG" altLang="ar-EG" sz="2000" dirty="0"/>
              <a:t> </a:t>
            </a:r>
            <a:r>
              <a:rPr lang="ar-EG" altLang="ar-EG" sz="2000" dirty="0" err="1"/>
              <a:t>improvement</a:t>
            </a:r>
            <a:r>
              <a:rPr lang="ar-EG" altLang="ar-EG" sz="2000" dirty="0"/>
              <a:t> </a:t>
            </a:r>
            <a:r>
              <a:rPr lang="ar-EG" altLang="ar-EG" sz="2000" dirty="0" err="1"/>
              <a:t>programs</a:t>
            </a:r>
            <a:r>
              <a:rPr lang="ar-EG" altLang="ar-EG" sz="2000" dirty="0"/>
              <a:t> </a:t>
            </a:r>
            <a:r>
              <a:rPr lang="ar-EG" altLang="ar-EG" sz="2000" dirty="0" err="1"/>
              <a:t>for</a:t>
            </a:r>
            <a:r>
              <a:rPr lang="ar-EG" altLang="ar-EG" sz="2000" dirty="0"/>
              <a:t> </a:t>
            </a:r>
            <a:r>
              <a:rPr lang="ar-EG" altLang="ar-EG" sz="2000" dirty="0" err="1"/>
              <a:t>Millennials</a:t>
            </a:r>
            <a:r>
              <a:rPr lang="ar-EG" altLang="ar-EG" sz="2000" dirty="0"/>
              <a:t> </a:t>
            </a:r>
            <a:r>
              <a:rPr lang="ar-EG" altLang="ar-EG" sz="2000" dirty="0" err="1"/>
              <a:t>and</a:t>
            </a:r>
            <a:r>
              <a:rPr lang="ar-EG" altLang="ar-EG" sz="2000" dirty="0"/>
              <a:t> </a:t>
            </a:r>
            <a:r>
              <a:rPr lang="ar-EG" altLang="ar-EG" sz="2000" dirty="0" err="1"/>
              <a:t>Gen</a:t>
            </a:r>
            <a:r>
              <a:rPr lang="ar-EG" altLang="ar-EG" sz="2000" dirty="0"/>
              <a:t> Z.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ar-EG" altLang="ar-EG" sz="2000" dirty="0" err="1"/>
              <a:t>Expand</a:t>
            </a:r>
            <a:r>
              <a:rPr lang="ar-EG" altLang="ar-EG" sz="2000" dirty="0"/>
              <a:t> </a:t>
            </a:r>
            <a:r>
              <a:rPr lang="ar-EG" altLang="ar-EG" sz="2000" dirty="0" err="1"/>
              <a:t>training</a:t>
            </a:r>
            <a:r>
              <a:rPr lang="ar-EG" altLang="ar-EG" sz="2000" dirty="0"/>
              <a:t> </a:t>
            </a:r>
            <a:r>
              <a:rPr lang="ar-EG" altLang="ar-EG" sz="2000" dirty="0" err="1"/>
              <a:t>opportunities</a:t>
            </a:r>
            <a:r>
              <a:rPr lang="ar-EG" altLang="ar-EG" sz="2000" dirty="0"/>
              <a:t>, </a:t>
            </a:r>
            <a:r>
              <a:rPr lang="ar-EG" altLang="ar-EG" sz="2000" dirty="0" err="1"/>
              <a:t>especially</a:t>
            </a:r>
            <a:r>
              <a:rPr lang="ar-EG" altLang="ar-EG" sz="2000" dirty="0"/>
              <a:t> </a:t>
            </a:r>
            <a:r>
              <a:rPr lang="ar-EG" altLang="ar-EG" sz="2000" dirty="0" err="1"/>
              <a:t>for</a:t>
            </a:r>
            <a:r>
              <a:rPr lang="ar-EG" altLang="ar-EG" sz="2000" dirty="0"/>
              <a:t> </a:t>
            </a:r>
            <a:r>
              <a:rPr lang="ar-EG" altLang="ar-EG" sz="2000" dirty="0" err="1"/>
              <a:t>low-performing</a:t>
            </a:r>
            <a:r>
              <a:rPr lang="ar-EG" altLang="ar-EG" sz="2000" dirty="0"/>
              <a:t> </a:t>
            </a:r>
            <a:r>
              <a:rPr lang="ar-EG" altLang="ar-EG" sz="2000" dirty="0" err="1"/>
              <a:t>or</a:t>
            </a:r>
            <a:r>
              <a:rPr lang="ar-EG" altLang="ar-EG" sz="2000" dirty="0"/>
              <a:t> </a:t>
            </a:r>
            <a:r>
              <a:rPr lang="ar-EG" altLang="ar-EG" sz="2000" dirty="0" err="1"/>
              <a:t>dissatisfied</a:t>
            </a:r>
            <a:r>
              <a:rPr lang="ar-EG" altLang="ar-EG" sz="2000" dirty="0"/>
              <a:t> </a:t>
            </a:r>
            <a:r>
              <a:rPr lang="ar-EG" altLang="ar-EG" sz="2000" dirty="0" err="1"/>
              <a:t>employees</a:t>
            </a:r>
            <a:r>
              <a:rPr lang="ar-EG" altLang="ar-EG" sz="2000" dirty="0"/>
              <a:t>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ar-EG" altLang="ar-EG" sz="2000" dirty="0" err="1"/>
              <a:t>Conduct</a:t>
            </a:r>
            <a:r>
              <a:rPr lang="ar-EG" altLang="ar-EG" sz="2000" dirty="0"/>
              <a:t> </a:t>
            </a:r>
            <a:r>
              <a:rPr lang="ar-EG" altLang="ar-EG" sz="2000" dirty="0" err="1"/>
              <a:t>regular</a:t>
            </a:r>
            <a:r>
              <a:rPr lang="ar-EG" altLang="ar-EG" sz="2000" dirty="0"/>
              <a:t> </a:t>
            </a:r>
            <a:r>
              <a:rPr lang="ar-EG" altLang="ar-EG" sz="2000" dirty="0" err="1"/>
              <a:t>job</a:t>
            </a:r>
            <a:r>
              <a:rPr lang="ar-EG" altLang="ar-EG" sz="2000" dirty="0"/>
              <a:t> </a:t>
            </a:r>
            <a:r>
              <a:rPr lang="ar-EG" altLang="ar-EG" sz="2000" dirty="0" err="1"/>
              <a:t>satisfaction</a:t>
            </a:r>
            <a:r>
              <a:rPr lang="ar-EG" altLang="ar-EG" sz="2000" dirty="0"/>
              <a:t> </a:t>
            </a:r>
            <a:r>
              <a:rPr lang="ar-EG" altLang="ar-EG" sz="2000" dirty="0" err="1"/>
              <a:t>surveys</a:t>
            </a:r>
            <a:r>
              <a:rPr lang="ar-EG" altLang="ar-EG" sz="2000" dirty="0"/>
              <a:t> </a:t>
            </a:r>
            <a:r>
              <a:rPr lang="ar-EG" altLang="ar-EG" sz="2000" dirty="0" err="1"/>
              <a:t>to</a:t>
            </a:r>
            <a:r>
              <a:rPr lang="ar-EG" altLang="ar-EG" sz="2000" dirty="0"/>
              <a:t> </a:t>
            </a:r>
            <a:r>
              <a:rPr lang="ar-EG" altLang="ar-EG" sz="2000" dirty="0" err="1"/>
              <a:t>identify</a:t>
            </a:r>
            <a:r>
              <a:rPr lang="ar-EG" altLang="ar-EG" sz="2000" dirty="0"/>
              <a:t> </a:t>
            </a:r>
            <a:r>
              <a:rPr lang="ar-EG" altLang="ar-EG" sz="2000" dirty="0" err="1"/>
              <a:t>early</a:t>
            </a:r>
            <a:r>
              <a:rPr lang="ar-EG" altLang="ar-EG" sz="2000" dirty="0"/>
              <a:t> </a:t>
            </a:r>
            <a:r>
              <a:rPr lang="ar-EG" altLang="ar-EG" sz="2000" dirty="0" err="1"/>
              <a:t>signs</a:t>
            </a:r>
            <a:r>
              <a:rPr lang="ar-EG" altLang="ar-EG" sz="2000" dirty="0"/>
              <a:t> </a:t>
            </a:r>
            <a:r>
              <a:rPr lang="ar-EG" altLang="ar-EG" sz="2000" dirty="0" err="1"/>
              <a:t>of</a:t>
            </a:r>
            <a:r>
              <a:rPr lang="ar-EG" altLang="ar-EG" sz="2000" dirty="0"/>
              <a:t> </a:t>
            </a:r>
            <a:r>
              <a:rPr lang="ar-EG" altLang="ar-EG" sz="2000" dirty="0" err="1"/>
              <a:t>disengagement</a:t>
            </a:r>
            <a:r>
              <a:rPr lang="ar-EG" altLang="ar-EG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endParaRPr lang="ar-EG" sz="20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F927FF8F-20BB-8781-0B37-51ADC3EC4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8243" y="1579632"/>
            <a:ext cx="3318775" cy="3318775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549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39B4-19AC-B7FE-29B9-21B2C040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F9A5-7A41-100C-586D-3E1C5C73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90EDD-8908-3335-C690-37C196D0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" y="0"/>
            <a:ext cx="12170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5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37B421-D377-62E3-7553-95C3B432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BE61A-DFE3-629C-D98D-C52576DF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Main Results</a:t>
            </a:r>
            <a:endParaRPr lang="ar-EG" b="1" dirty="0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EEC43068-7EC7-7D70-F2F1-45DE90A52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621" y="3555468"/>
            <a:ext cx="2450885" cy="2450885"/>
          </a:xfrm>
          <a:prstGeom prst="rect">
            <a:avLst/>
          </a:prstGeom>
        </p:spPr>
      </p:pic>
      <p:sp>
        <p:nvSpPr>
          <p:cNvPr id="110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0FE9-27FC-D3F4-EA35-A69227C3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030" y="223736"/>
            <a:ext cx="6490170" cy="6235429"/>
          </a:xfrm>
        </p:spPr>
        <p:txBody>
          <a:bodyPr anchor="ctr">
            <a:normAutofit/>
          </a:bodyPr>
          <a:lstStyle/>
          <a:p>
            <a:pPr algn="justLow"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Monthly Income and Job Satisfaction by Attrition</a:t>
            </a:r>
          </a:p>
          <a:p>
            <a:pPr algn="justLow"/>
            <a:r>
              <a:rPr lang="en-US" sz="1800" b="1" dirty="0"/>
              <a:t>Insight:</a:t>
            </a:r>
            <a:r>
              <a:rPr lang="en-US" sz="1800" dirty="0"/>
              <a:t> Employees who left the company had </a:t>
            </a:r>
            <a:r>
              <a:rPr lang="en-US" sz="1800" b="1" dirty="0"/>
              <a:t>lower salaries and job satisfaction</a:t>
            </a:r>
            <a:r>
              <a:rPr lang="en-US" sz="1800" dirty="0"/>
              <a:t>, indicating these are key factors contributing to attrition.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 Attrition and Active Employees by Education Field</a:t>
            </a:r>
          </a:p>
          <a:p>
            <a:pPr algn="justLow"/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Highest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seen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among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employees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from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Life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Sciences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Medical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backgrounds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 Job Satisfaction by Generation and Attrition</a:t>
            </a:r>
          </a:p>
          <a:p>
            <a:pPr marL="0" marR="0" lvl="0" indent="0" algn="justLow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Younger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generations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Millennials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Z)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show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lower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job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satisfaction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especially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among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those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who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left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227013" marR="0" lvl="0" indent="-227013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Indicates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need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better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engagement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motivation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programs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these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age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groups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altLang="ar-EG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800" b="1" dirty="0"/>
              <a:t> Average Training Per Employee by Attrition</a:t>
            </a:r>
            <a:endParaRPr lang="ar-EG" sz="1800" b="1" dirty="0"/>
          </a:p>
          <a:p>
            <a:pPr algn="justLow"/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While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difference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small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it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suggests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slightly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more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training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correlates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with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higher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retention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algn="justLow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610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4FB6-3D24-B992-4387-379974C1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C38C-8B3E-9B11-253E-367CF92C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879DA-89FE-E48E-74D4-9FDE062D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" y="0"/>
            <a:ext cx="12172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9C930-9DCD-F50E-919A-4C99D843F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F59DDF1A-AB05-1960-7580-FDED4E3F9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7" name="Arc 116">
            <a:extLst>
              <a:ext uri="{FF2B5EF4-FFF2-40B4-BE49-F238E27FC236}">
                <a16:creationId xmlns:a16="http://schemas.microsoft.com/office/drawing/2014/main" id="{73C22343-B538-B0A7-775D-3D1D3286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0A97B-E117-8713-26EE-EE8DF826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 dirty="0"/>
              <a:t>Main Results</a:t>
            </a:r>
            <a:endParaRPr lang="ar-EG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F735F-0474-9C9D-12E1-8993D3D6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training averages last year were seen among: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Sales Representatives</a:t>
            </a:r>
            <a:r>
              <a:rPr lang="en-US" dirty="0"/>
              <a:t> with </a:t>
            </a:r>
            <a:r>
              <a:rPr lang="en-US" b="1" dirty="0"/>
              <a:t>3.06 days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Laboratory Technicians</a:t>
            </a:r>
            <a:r>
              <a:rPr lang="en-US" dirty="0"/>
              <a:t> with </a:t>
            </a:r>
            <a:r>
              <a:rPr lang="en-US" b="1" dirty="0"/>
              <a:t>3.04 days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Roles like Managers and Research Directors had relatively lower training averages.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income bracket </a:t>
            </a:r>
            <a:r>
              <a:rPr lang="en-US" b="1" dirty="0"/>
              <a:t>2000 - 5000</a:t>
            </a:r>
            <a:r>
              <a:rPr lang="en-US" dirty="0"/>
              <a:t> had the highest number of resignations (</a:t>
            </a:r>
            <a:r>
              <a:rPr lang="en-US" b="1" dirty="0"/>
              <a:t>142 out of 520 employees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income brackets experienced significantly lower attrition.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Research &amp; Development</a:t>
            </a:r>
            <a:r>
              <a:rPr lang="en-US" dirty="0"/>
              <a:t> department had the most traveling employees (</a:t>
            </a:r>
            <a:r>
              <a:rPr lang="en-US" b="1" dirty="0"/>
              <a:t>828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Followed by Sales (</a:t>
            </a:r>
            <a:r>
              <a:rPr lang="en-US" b="1" dirty="0"/>
              <a:t>354</a:t>
            </a:r>
            <a:r>
              <a:rPr lang="en-US" dirty="0"/>
              <a:t>), while HR had the least (</a:t>
            </a:r>
            <a:r>
              <a:rPr lang="en-US" b="1" dirty="0"/>
              <a:t>51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979AECD-BDBC-3AE3-74EA-80DEEA3BE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CE910BE3-1124-37F7-B5A4-764BA624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898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6F9C3-0825-8D6C-47D0-EEE8C5600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48072780-801D-20D8-8042-6EB9DFE25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7" name="Arc 116">
            <a:extLst>
              <a:ext uri="{FF2B5EF4-FFF2-40B4-BE49-F238E27FC236}">
                <a16:creationId xmlns:a16="http://schemas.microsoft.com/office/drawing/2014/main" id="{DB615E32-E95C-3492-EFD0-A13BAD610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0756-288D-2D72-CF3A-7339A9D2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 dirty="0"/>
              <a:t>Main Results</a:t>
            </a:r>
            <a:endParaRPr lang="ar-EG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FD046-EFEB-1F4A-432B-B431BE18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attrition rate is in </a:t>
            </a:r>
            <a:r>
              <a:rPr lang="en-US" b="1" dirty="0"/>
              <a:t>Research &amp; Development</a:t>
            </a:r>
            <a:r>
              <a:rPr lang="en-US" dirty="0"/>
              <a:t>: </a:t>
            </a:r>
            <a:r>
              <a:rPr lang="en-US" b="1" dirty="0"/>
              <a:t>21%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Followed by </a:t>
            </a:r>
            <a:r>
              <a:rPr lang="en-US" b="1" dirty="0"/>
              <a:t>Human Resources</a:t>
            </a:r>
            <a:r>
              <a:rPr lang="en-US" dirty="0"/>
              <a:t>: </a:t>
            </a:r>
            <a:r>
              <a:rPr lang="en-US" b="1" dirty="0"/>
              <a:t>19%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</a:t>
            </a:r>
            <a:r>
              <a:rPr lang="en-US" dirty="0"/>
              <a:t> has the lowest attrition rate: </a:t>
            </a:r>
            <a:r>
              <a:rPr lang="en-US" b="1" dirty="0"/>
              <a:t>14%</a:t>
            </a:r>
            <a:r>
              <a:rPr lang="en-US" dirty="0"/>
              <a:t>.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C6EDB05-555B-0A59-A830-C5E4EE5F8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62A4825D-B3AC-E3DA-C419-FDF9BBEAA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10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C3ADB-4784-9859-A7D2-B0BD8DE9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7CB7601-468E-C8A0-15AE-BDB8C1284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64B25D3B-F854-D0CA-084D-79E05F6D2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709FE-CDFE-F7B6-D5F9-696B1922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29" y="-55822"/>
            <a:ext cx="10515599" cy="1325563"/>
          </a:xfrm>
        </p:spPr>
        <p:txBody>
          <a:bodyPr>
            <a:normAutofit/>
          </a:bodyPr>
          <a:lstStyle/>
          <a:p>
            <a:r>
              <a:rPr lang="en-GB" b="1" dirty="0"/>
              <a:t>Recommendations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1804-709E-644F-73BF-589AC9D5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75" y="1579632"/>
            <a:ext cx="8540686" cy="4351338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Reassess work conditions in R&amp;D</a:t>
            </a:r>
            <a:r>
              <a:rPr lang="en-US" sz="2400" dirty="0"/>
              <a:t> to enhance employee retention.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Support low-income employees</a:t>
            </a:r>
            <a:r>
              <a:rPr lang="en-US" sz="2400" dirty="0"/>
              <a:t> through financial incentives or improved compensation.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Align training programs with retention strategies</a:t>
            </a:r>
            <a:r>
              <a:rPr lang="en-US" sz="2400" dirty="0"/>
              <a:t> to maximize benefits.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Review travel policies</a:t>
            </a:r>
            <a:r>
              <a:rPr lang="en-US" sz="2400" dirty="0"/>
              <a:t> and promote better work-life balance.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Conduct regular job satisfaction surveys</a:t>
            </a:r>
            <a:r>
              <a:rPr lang="en-US" sz="2400" dirty="0"/>
              <a:t>, especially in departments with high attrition.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endParaRPr lang="ar-EG" sz="2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F1D2580-4FCC-6827-0476-D02F41D8F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80EB233B-3E82-2D79-EEA5-550FF2314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8243" y="1579632"/>
            <a:ext cx="3318775" cy="3318775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581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0A47-0A63-2845-0D41-1369824D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88CFA-695D-381A-ABBC-E8042BF1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1"/>
            <a:ext cx="12192000" cy="682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B604D-AC54-6BC7-6443-C983ABFF0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4C1C4-2853-38D9-490B-10DA9EDF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8874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Main Results</a:t>
            </a:r>
            <a:endParaRPr lang="ar-EG" sz="3600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31BA0-2AF7-2F12-5147-AF8C0970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Millennials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Gen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highest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rates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Gen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X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Baby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Boomers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job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stability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ar-EG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who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stayed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earn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across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generations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Gen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X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highest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Gen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leavers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earn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least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ar-EG" sz="1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correlates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bachelor’s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master’s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degrees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Job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satisfaction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work-life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below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contribute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ar-EG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ar-EG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13110122-3000-936B-573F-AE08814F2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3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5207BA-4D35-8569-18DA-6250F185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36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ar-EG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9D9F5CB8-D608-5232-FC54-6D25CA31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02" r="20515" b="-1"/>
          <a:stretch/>
        </p:blipFill>
        <p:spPr>
          <a:xfrm>
            <a:off x="176428" y="1984442"/>
            <a:ext cx="2843468" cy="366153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8AC1-46E2-269B-7A4D-8C90DEFB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046" y="418784"/>
            <a:ext cx="7946425" cy="419252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/>
          </a:p>
          <a:p>
            <a:r>
              <a:rPr lang="en-US" sz="2000" dirty="0"/>
              <a:t>As part of advancing data-driven decision-making tools, this project aims to design an interactive </a:t>
            </a:r>
            <a:r>
              <a:rPr lang="en-US" sz="2000" b="1" dirty="0"/>
              <a:t>Power BI dashboard</a:t>
            </a:r>
            <a:r>
              <a:rPr lang="en-US" sz="2000" dirty="0"/>
              <a:t> to analyze Human Resources (HR) data for a global digital services company, such as IBM.</a:t>
            </a:r>
          </a:p>
          <a:p>
            <a:r>
              <a:rPr lang="en-US" sz="2000" dirty="0"/>
              <a:t>The project is based on a real-world dataset that includes </a:t>
            </a:r>
            <a:r>
              <a:rPr lang="en-US" sz="2000" b="1" dirty="0"/>
              <a:t>1,470 observations</a:t>
            </a:r>
            <a:r>
              <a:rPr lang="en-US" sz="2000" dirty="0"/>
              <a:t> and </a:t>
            </a:r>
            <a:r>
              <a:rPr lang="en-US" sz="2000" b="1" dirty="0"/>
              <a:t>35 features</a:t>
            </a:r>
            <a:r>
              <a:rPr lang="en-US" sz="2000" dirty="0"/>
              <a:t>, covering various HR dimensions such as job satisfaction, working hours, promotion opportunities, education level, and more. Fortunately, the dataset contains </a:t>
            </a:r>
            <a:r>
              <a:rPr lang="en-US" sz="2000" b="1" dirty="0"/>
              <a:t>no missing data</a:t>
            </a:r>
            <a:r>
              <a:rPr lang="en-US" sz="2000" dirty="0"/>
              <a:t>, which makes it easier to work with and ensures a smoother analysis process.</a:t>
            </a:r>
          </a:p>
          <a:p>
            <a:r>
              <a:rPr lang="en-US" sz="2000" dirty="0"/>
              <a:t>The dataset contains only two data types: </a:t>
            </a:r>
            <a:r>
              <a:rPr lang="en-US" sz="2000" b="1" dirty="0"/>
              <a:t>integers</a:t>
            </a:r>
            <a:r>
              <a:rPr lang="en-US" sz="2000" dirty="0"/>
              <a:t> and </a:t>
            </a:r>
            <a:r>
              <a:rPr lang="en-US" sz="2000" b="1" dirty="0"/>
              <a:t>text</a:t>
            </a:r>
            <a:r>
              <a:rPr lang="en-US" sz="2000" dirty="0"/>
              <a:t>. The main focus is on the </a:t>
            </a:r>
            <a:r>
              <a:rPr lang="en-US" sz="2000" b="1" dirty="0"/>
              <a:t>Attrition</a:t>
            </a:r>
            <a:r>
              <a:rPr lang="en-US" sz="2000" dirty="0"/>
              <a:t> label, which indicates whether an employee has left the organization.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core goal of the project is </a:t>
            </a:r>
            <a:r>
              <a:rPr lang="en-US" sz="2000" dirty="0"/>
              <a:t>to </a:t>
            </a:r>
            <a:r>
              <a:rPr lang="en-US" sz="2000" b="1" dirty="0"/>
              <a:t>identify the key factors behind employee attrition</a:t>
            </a:r>
            <a:r>
              <a:rPr lang="en-US" sz="2000" dirty="0"/>
              <a:t> and provide insights into why people are leaving the organization.</a:t>
            </a:r>
          </a:p>
          <a:p>
            <a:r>
              <a:rPr lang="en-US" sz="2000" dirty="0"/>
              <a:t>By the end of this project, the dashboard is expected to provide actionable insights that support HR decision-making processes, especially in </a:t>
            </a:r>
            <a:r>
              <a:rPr lang="en-US" sz="2000" b="1" dirty="0"/>
              <a:t>employee retention strategies</a:t>
            </a:r>
            <a:r>
              <a:rPr lang="en-US" sz="2000" dirty="0"/>
              <a:t> and workforce planning.</a:t>
            </a:r>
          </a:p>
          <a:p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3767078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6FD157-7625-DB02-3546-D3650C2C5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78C5D-C087-55D5-319D-83A84978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>
            <a:normAutofit/>
          </a:bodyPr>
          <a:lstStyle/>
          <a:p>
            <a:r>
              <a:rPr lang="en-GB" b="1" dirty="0"/>
              <a:t>Recommendations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A61A-5B40-77A1-97B5-63AF517E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950970" cy="3908588"/>
          </a:xfrm>
        </p:spPr>
        <p:txBody>
          <a:bodyPr>
            <a:normAutofit/>
          </a:bodyPr>
          <a:lstStyle/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EG" altLang="ar-EG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 job satisfaction through employee engagement initiatives and feedback loops.</a:t>
            </a:r>
            <a:endParaRPr kumimoji="0" lang="en-US" altLang="ar-EG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ar-EG" sz="2000"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Introduce flexible hours and mental wellness programs to enhance work-life balance.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ar-EG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 clear career paths and mentorship for younger generations to reduce attrition.</a:t>
            </a:r>
            <a:endParaRPr kumimoji="0" lang="en-US" altLang="ar-EG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ar-EG" altLang="ar-EG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Encourage further education to reduce attrition and enhance employee skillsets.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kumimoji="0" lang="ar-EG" altLang="ar-EG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ar-EG" altLang="ar-EG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822099A5-3B81-7229-DC40-AE7E019BC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362" y="2308377"/>
            <a:ext cx="3482910" cy="3482910"/>
          </a:xfrm>
          <a:prstGeom prst="rect">
            <a:avLst/>
          </a:prstGeom>
        </p:spPr>
      </p:pic>
      <p:sp>
        <p:nvSpPr>
          <p:cNvPr id="81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FF701B1-9B55-4F9A-AEC1-F4828E68A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ar-EG" altLang="ar-EG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ar-EG" altLang="ar-EG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2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7437-297A-D4D0-A710-AB71B85C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11F6-EA6F-789C-6D0F-E2772100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DC94E-2C13-E76C-02D1-DC644184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7"/>
            <a:ext cx="12192000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14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FC2492-751D-F1D8-77A5-1E4A96EB7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41B45-8211-BE59-2ADB-623189DF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>
            <a:normAutofit/>
          </a:bodyPr>
          <a:lstStyle/>
          <a:p>
            <a:r>
              <a:rPr lang="en-US" b="1" dirty="0"/>
              <a:t>Main Results</a:t>
            </a:r>
            <a:endParaRPr lang="ar-EG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7FB57-6E44-E939-8D4A-1987DCA2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950970" cy="390858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overall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remains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higher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than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target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16.1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%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vs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a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target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10%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..</a:t>
            </a:r>
            <a:endParaRPr kumimoji="0" lang="ar-EG" altLang="ar-EG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Research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Development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department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accounts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highest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number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attritions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)</a:t>
            </a:r>
            <a:r>
              <a:rPr kumimoji="0" lang="en-US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133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employees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),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followed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by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Sales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department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ar-EG" altLang="ar-EG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Job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satisfaction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is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below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target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indicating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decline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employee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engagement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or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loyalty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ar-EG" altLang="ar-EG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More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than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29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%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employees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suffer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from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poor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work-life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balance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which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is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critical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warning</a:t>
            </a:r>
            <a:r>
              <a:rPr kumimoji="0" lang="ar-EG" altLang="ar-EG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sign</a:t>
            </a:r>
            <a:endParaRPr kumimoji="0" lang="ar-EG" altLang="ar-EG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45D8BA60-6531-A762-82C7-1C856F8A8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362" y="2308377"/>
            <a:ext cx="3482910" cy="3482910"/>
          </a:xfrm>
          <a:prstGeom prst="rect">
            <a:avLst/>
          </a:prstGeom>
        </p:spPr>
      </p:pic>
      <p:sp>
        <p:nvSpPr>
          <p:cNvPr id="139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AD9501-ACA0-DB11-1CCE-F06789DA8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0B86793-9B8F-45ED-DF7F-2FF48070C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777541B-9AFD-64B7-8E5B-32211D21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5E036-AF40-EE93-9885-15986A6D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>
            <a:normAutofit/>
          </a:bodyPr>
          <a:lstStyle/>
          <a:p>
            <a:r>
              <a:rPr lang="en-GB" b="1" dirty="0"/>
              <a:t>Recommendations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43F0-21A6-3F40-0A28-CA0289ED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950970" cy="3908588"/>
          </a:xfrm>
        </p:spPr>
        <p:txBody>
          <a:bodyPr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interventions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R&amp;D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interviews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causes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supportive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culture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work-life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satisfaction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recognition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advancement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ar-EG" sz="2000" dirty="0"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tracking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aligned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targets</a:t>
            </a:r>
            <a:r>
              <a:rPr kumimoji="0" lang="ar-EG" altLang="ar-E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ar-EG" altLang="ar-E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ar-EG" altLang="ar-E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ar-EG" altLang="ar-EG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C9C1654-467D-9755-530A-899FD6FB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A6F8D5EB-5882-24B0-031D-F40C4550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362" y="2308377"/>
            <a:ext cx="3482910" cy="3482910"/>
          </a:xfrm>
          <a:prstGeom prst="rect">
            <a:avLst/>
          </a:prstGeom>
        </p:spPr>
      </p:pic>
      <p:sp>
        <p:nvSpPr>
          <p:cNvPr id="81" name="Rectangle 6">
            <a:extLst>
              <a:ext uri="{FF2B5EF4-FFF2-40B4-BE49-F238E27FC236}">
                <a16:creationId xmlns:a16="http://schemas.microsoft.com/office/drawing/2014/main" id="{A6DF6B77-B810-B909-8DC0-52455E97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DD310C3-5C3D-8133-450D-8EE3BDAE3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ar-EG" altLang="ar-EG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ar-EG" altLang="ar-EG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9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9D5EE-1DC7-8DA8-9C40-4AEA08DF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605127F-091B-D022-370E-59E729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71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6A2F-AC81-A8C2-F0B2-4120BE32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ar-EG" sz="4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7A31-DAD9-D05F-18A6-9A8FEE58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000" b="1" dirty="0"/>
              <a:t>Employee turnover can negatively impact the workplace, reducing efficiency and productivity. </a:t>
            </a:r>
          </a:p>
          <a:p>
            <a:r>
              <a:rPr lang="en-US" sz="2000" b="1" dirty="0"/>
              <a:t>This study aims to examine the various factors that contribute to employees leaving their jobs. These factors range from external causes, such as a negative work environment that may make employees feel undervalued and unappreciated, to personal reasons, such as an imbalance between work and personal life or the desire to pursue a different career path.</a:t>
            </a:r>
          </a:p>
          <a:p>
            <a:r>
              <a:rPr lang="en-US" sz="2000" b="1" dirty="0"/>
              <a:t> Understanding these reasons is crucial for employers to take appropriate measures to create a better work environment for their employees. To achieve this, we collected relevant datasets from Kaggle containing information about employees.</a:t>
            </a:r>
          </a:p>
          <a:p>
            <a:endParaRPr lang="ar-EG" sz="2000" b="1" dirty="0"/>
          </a:p>
        </p:txBody>
      </p:sp>
    </p:spTree>
    <p:extLst>
      <p:ext uri="{BB962C8B-B14F-4D97-AF65-F5344CB8AC3E}">
        <p14:creationId xmlns:p14="http://schemas.microsoft.com/office/powerpoint/2010/main" val="281551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diagram&#10;&#10;AI-generated content may be incorrect.">
            <a:extLst>
              <a:ext uri="{FF2B5EF4-FFF2-40B4-BE49-F238E27FC236}">
                <a16:creationId xmlns:a16="http://schemas.microsoft.com/office/drawing/2014/main" id="{5941F512-EEDA-2899-05F7-E04A44FEA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044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BB6ED-A858-1492-4E5E-DF1E7ED5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Main Questions</a:t>
            </a:r>
            <a:endParaRPr lang="ar-EG" sz="5400" dirty="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903D-73EB-1952-129D-A20007D3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500" b="1" dirty="0"/>
              <a:t>Overall Attrition Rate and Distribution:</a:t>
            </a:r>
            <a:r>
              <a:rPr lang="en-GB" sz="1500" dirty="0"/>
              <a:t> </a:t>
            </a:r>
          </a:p>
          <a:p>
            <a:pPr lvl="1"/>
            <a:r>
              <a:rPr lang="en-GB" sz="1500" dirty="0"/>
              <a:t>What is the overall attrition rate in the company, and how does it vary across different departments and age groups?</a:t>
            </a:r>
          </a:p>
          <a:p>
            <a:pPr>
              <a:buFont typeface="+mj-lt"/>
              <a:buAutoNum type="arabicPeriod"/>
            </a:pPr>
            <a:r>
              <a:rPr lang="en-GB" sz="1500" b="1" dirty="0"/>
              <a:t>Impact of Job-Related Factors on Attrition:</a:t>
            </a:r>
            <a:r>
              <a:rPr lang="en-GB" sz="1500" dirty="0"/>
              <a:t> </a:t>
            </a:r>
          </a:p>
          <a:p>
            <a:pPr lvl="1"/>
            <a:r>
              <a:rPr lang="en-GB" sz="1500" dirty="0"/>
              <a:t>How do job satisfaction, work-life balance, and years of employment affect attrition rates?</a:t>
            </a:r>
          </a:p>
          <a:p>
            <a:pPr>
              <a:buFont typeface="+mj-lt"/>
              <a:buAutoNum type="arabicPeriod"/>
            </a:pPr>
            <a:r>
              <a:rPr lang="en-GB" sz="1500" b="1" dirty="0"/>
              <a:t>Employee Distribution by Influencing Factors:</a:t>
            </a:r>
            <a:r>
              <a:rPr lang="en-GB" sz="1500" dirty="0"/>
              <a:t> </a:t>
            </a:r>
          </a:p>
          <a:p>
            <a:pPr lvl="1"/>
            <a:r>
              <a:rPr lang="en-GB" sz="1500" dirty="0"/>
              <a:t>How are employees distributed by job satisfaction level, work-life balance, and education field, and does this affect attrition?</a:t>
            </a:r>
          </a:p>
          <a:p>
            <a:pPr>
              <a:buFont typeface="+mj-lt"/>
              <a:buAutoNum type="arabicPeriod"/>
            </a:pPr>
            <a:r>
              <a:rPr lang="en-GB" sz="1500" b="1" dirty="0"/>
              <a:t>Workforce Analysis:</a:t>
            </a:r>
            <a:r>
              <a:rPr lang="en-GB" sz="1500" dirty="0"/>
              <a:t> </a:t>
            </a:r>
          </a:p>
          <a:p>
            <a:pPr lvl="1"/>
            <a:r>
              <a:rPr lang="en-GB" sz="1500" dirty="0"/>
              <a:t>What is the difference between active and resigned employees in terms of years of employment, and how are they distributed by education field?</a:t>
            </a:r>
          </a:p>
          <a:p>
            <a:pPr>
              <a:buFont typeface="+mj-lt"/>
              <a:buAutoNum type="arabicPeriod"/>
            </a:pPr>
            <a:r>
              <a:rPr lang="en-GB" sz="1500" b="1" dirty="0"/>
              <a:t>Averages of Satisfaction and Balance:</a:t>
            </a:r>
            <a:r>
              <a:rPr lang="en-GB" sz="1500" dirty="0"/>
              <a:t> </a:t>
            </a:r>
          </a:p>
          <a:p>
            <a:pPr lvl="1"/>
            <a:r>
              <a:rPr lang="en-GB" sz="1500" dirty="0"/>
              <a:t>What are the average job satisfaction and work-life balance in the company?</a:t>
            </a:r>
            <a:endParaRPr lang="ar-EG" sz="15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GB" sz="1500" b="1" dirty="0"/>
              <a:t>6-Analyzing Attrition Across Generations</a:t>
            </a:r>
            <a:endParaRPr lang="ar-EG" sz="1500" b="1" dirty="0"/>
          </a:p>
          <a:p>
            <a:pPr lvl="1"/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How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rates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vary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across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different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generations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what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are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influencing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factors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income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job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satisfaction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age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years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role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gender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)? </a:t>
            </a:r>
          </a:p>
          <a:p>
            <a:pPr marL="742950" lvl="1" indent="-285750">
              <a:buFont typeface="+mj-lt"/>
              <a:buAutoNum type="arabicPeriod"/>
            </a:pPr>
            <a:endParaRPr lang="ar-EG" sz="1500" dirty="0"/>
          </a:p>
          <a:p>
            <a:pPr marL="742950" lvl="1" indent="-285750">
              <a:buFont typeface="+mj-lt"/>
              <a:buAutoNum type="arabicPeriod"/>
            </a:pPr>
            <a:endParaRPr lang="en-GB" sz="1500" dirty="0"/>
          </a:p>
          <a:p>
            <a:endParaRPr lang="ar-EG" sz="1500" dirty="0"/>
          </a:p>
        </p:txBody>
      </p:sp>
    </p:spTree>
    <p:extLst>
      <p:ext uri="{BB962C8B-B14F-4D97-AF65-F5344CB8AC3E}">
        <p14:creationId xmlns:p14="http://schemas.microsoft.com/office/powerpoint/2010/main" val="42007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63E4E-4FC5-633B-0C84-DB26DE8F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" y="0"/>
            <a:ext cx="12154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9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ECE1B-DBE4-B5C7-A82C-51784688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Main Results</a:t>
            </a:r>
            <a:endParaRPr lang="ar-EG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A6F69C0F-A6DD-BDAD-11D5-162D2F37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621" y="3555468"/>
            <a:ext cx="2450885" cy="2450885"/>
          </a:xfrm>
          <a:prstGeom prst="rect">
            <a:avLst/>
          </a:prstGeom>
        </p:spPr>
      </p:pic>
      <p:sp>
        <p:nvSpPr>
          <p:cNvPr id="47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2E664-53D3-AE6F-AFFB-27CBC4D4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454" y="389106"/>
            <a:ext cx="5362010" cy="607768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Workforce Overview</a:t>
            </a:r>
          </a:p>
          <a:p>
            <a:r>
              <a:rPr lang="en-US" sz="1800" dirty="0"/>
              <a:t>The company employs a total of </a:t>
            </a:r>
            <a:r>
              <a:rPr lang="en-US" sz="1800" b="1" dirty="0"/>
              <a:t>1,470 staff</a:t>
            </a:r>
            <a:r>
              <a:rPr lang="en-US" sz="1800" dirty="0"/>
              <a:t>, out of which </a:t>
            </a:r>
            <a:r>
              <a:rPr lang="en-US" sz="1800" b="1" dirty="0"/>
              <a:t>1,233 are currently active</a:t>
            </a:r>
            <a:r>
              <a:rPr lang="en-US" sz="1800" dirty="0"/>
              <a:t> while </a:t>
            </a:r>
            <a:r>
              <a:rPr lang="en-US" sz="1800" b="1" dirty="0"/>
              <a:t>237 employees have left</a:t>
            </a:r>
            <a:r>
              <a:rPr lang="en-US" sz="1800" dirty="0"/>
              <a:t>, indicating an </a:t>
            </a:r>
            <a:r>
              <a:rPr lang="en-US" sz="1800" b="1" dirty="0"/>
              <a:t>attrition rate of 16.1%</a:t>
            </a:r>
            <a:r>
              <a:rPr lang="en-US" sz="1800" dirty="0"/>
              <a:t>. This figure is relatively high and could affect workforce stability.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Demographic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Gender</a:t>
            </a:r>
            <a:r>
              <a:rPr lang="en-US" sz="1800" dirty="0"/>
              <a:t>: Males </a:t>
            </a:r>
            <a:r>
              <a:rPr lang="en-US" sz="1800" b="1" dirty="0"/>
              <a:t>60% (882 employees)</a:t>
            </a:r>
            <a:r>
              <a:rPr lang="en-US" sz="1800" dirty="0"/>
              <a:t>, while females </a:t>
            </a:r>
            <a:r>
              <a:rPr lang="en-US" sz="1800" b="1" dirty="0"/>
              <a:t>40% (588 employees)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Marital Status</a:t>
            </a:r>
            <a:r>
              <a:rPr lang="en-US" sz="1800" dirty="0"/>
              <a:t>: </a:t>
            </a:r>
            <a:r>
              <a:rPr lang="en-US" sz="1800" b="1" u="sng" dirty="0">
                <a:solidFill>
                  <a:srgbClr val="C00000"/>
                </a:solidFill>
              </a:rPr>
              <a:t>Married</a:t>
            </a:r>
            <a:r>
              <a:rPr lang="en-US" sz="1800" dirty="0"/>
              <a:t> employees form the largest group at </a:t>
            </a:r>
            <a:r>
              <a:rPr lang="en-US" sz="1800" b="1" dirty="0"/>
              <a:t>45.8%</a:t>
            </a:r>
            <a:r>
              <a:rPr lang="en-US" sz="1800" dirty="0"/>
              <a:t>, followed by </a:t>
            </a:r>
            <a:r>
              <a:rPr lang="en-US" sz="1800" b="1" u="sng" dirty="0">
                <a:solidFill>
                  <a:srgbClr val="C00000"/>
                </a:solidFill>
              </a:rPr>
              <a:t>singles</a:t>
            </a:r>
            <a:r>
              <a:rPr lang="en-US" sz="1800" dirty="0"/>
              <a:t> at </a:t>
            </a:r>
            <a:r>
              <a:rPr lang="en-US" sz="1800" b="1" dirty="0"/>
              <a:t>31.97%</a:t>
            </a:r>
            <a:r>
              <a:rPr lang="en-US" sz="1800" dirty="0"/>
              <a:t>, and divorced employees.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Employees By Department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Research &amp; Development: 961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Sales: 446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Human Resources: 63 employees</a:t>
            </a:r>
          </a:p>
        </p:txBody>
      </p:sp>
    </p:spTree>
    <p:extLst>
      <p:ext uri="{BB962C8B-B14F-4D97-AF65-F5344CB8AC3E}">
        <p14:creationId xmlns:p14="http://schemas.microsoft.com/office/powerpoint/2010/main" val="20153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76CCAB-C43E-46B5-CFA2-99768B9D8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115C8-5CA7-639D-4DF6-C460D4F8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130" y="-413791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Main Results</a:t>
            </a:r>
            <a:endParaRPr lang="ar-EG" sz="4000" b="1" dirty="0"/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B2384093-9E22-8253-C331-310C5100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D4840-5750-0584-898C-9FFE1EE9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03" y="1254205"/>
            <a:ext cx="6134454" cy="3197464"/>
          </a:xfrm>
        </p:spPr>
        <p:txBody>
          <a:bodyPr anchor="t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. Education Levels</a:t>
            </a:r>
          </a:p>
          <a:p>
            <a:pPr algn="just"/>
            <a:r>
              <a:rPr lang="en-US" sz="2000" dirty="0"/>
              <a:t>The majority of employees hold a </a:t>
            </a:r>
            <a:r>
              <a:rPr lang="en-US" sz="2000" b="1" dirty="0"/>
              <a:t>Bachelor’s degree (572 employees)</a:t>
            </a:r>
            <a:r>
              <a:rPr lang="en-US" sz="2000" dirty="0"/>
              <a:t>, followed by Master’s (398), College-level education (282), Below College (170), and Doctorate holders (48).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u="sng" dirty="0">
                <a:solidFill>
                  <a:srgbClr val="C00000"/>
                </a:solidFill>
              </a:rPr>
              <a:t>. Workplace Satisfaction and Experience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Overall Job Satisfaction</a:t>
            </a:r>
            <a:r>
              <a:rPr lang="en-US" sz="2000" dirty="0"/>
              <a:t> is relatively low at </a:t>
            </a:r>
            <a:r>
              <a:rPr lang="en-US" sz="2000" b="1" dirty="0"/>
              <a:t>2.7 out of 5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Average years with current manager</a:t>
            </a:r>
            <a:r>
              <a:rPr lang="en-US" sz="2000" dirty="0"/>
              <a:t>: 4.12 years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Average monthly income</a:t>
            </a:r>
            <a:r>
              <a:rPr lang="en-US" sz="2000" dirty="0"/>
              <a:t>: 6.5K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Average training sessions per employee</a:t>
            </a:r>
            <a:r>
              <a:rPr lang="en-US" sz="2000" dirty="0"/>
              <a:t>: 2.8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b="1" u="sng" dirty="0">
                <a:solidFill>
                  <a:srgbClr val="C00000"/>
                </a:solidFill>
              </a:rPr>
              <a:t>Age Analysis by Department </a:t>
            </a:r>
            <a:r>
              <a:rPr lang="en-GB" sz="2000" b="1" dirty="0"/>
              <a:t>(</a:t>
            </a:r>
            <a:r>
              <a:rPr lang="en-US" sz="2000" b="1" dirty="0"/>
              <a:t> HR 37.8 years –   R&amp;D37 Years-Sales 36.5 Years)</a:t>
            </a:r>
            <a:endParaRPr lang="en-GB" sz="2000" b="1" dirty="0"/>
          </a:p>
          <a:p>
            <a:pPr marL="0" indent="0" algn="just">
              <a:buNone/>
            </a:pPr>
            <a:endParaRPr lang="en-US" sz="20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71900-B535-3733-B7CD-E90D0872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" y="0"/>
            <a:ext cx="11994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2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1445</Words>
  <Application>Microsoft Office PowerPoint</Application>
  <PresentationFormat>Widescreen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Wingdings</vt:lpstr>
      <vt:lpstr>Office Theme</vt:lpstr>
      <vt:lpstr>Project Name: Human Resources Dataset Analysis Group 4  BY Waleed Ameen Abdelkhalik  Mohamed </vt:lpstr>
      <vt:lpstr>Introduction</vt:lpstr>
      <vt:lpstr>Introduction</vt:lpstr>
      <vt:lpstr>PowerPoint Presentation</vt:lpstr>
      <vt:lpstr>Main Questions</vt:lpstr>
      <vt:lpstr>PowerPoint Presentation</vt:lpstr>
      <vt:lpstr>Main Results</vt:lpstr>
      <vt:lpstr>Main Results</vt:lpstr>
      <vt:lpstr>PowerPoint Presentation</vt:lpstr>
      <vt:lpstr>Main Results</vt:lpstr>
      <vt:lpstr>Recommendations</vt:lpstr>
      <vt:lpstr>PowerPoint Presentation</vt:lpstr>
      <vt:lpstr>Main Results</vt:lpstr>
      <vt:lpstr>PowerPoint Presentation</vt:lpstr>
      <vt:lpstr>Main Results</vt:lpstr>
      <vt:lpstr>Main Results</vt:lpstr>
      <vt:lpstr>Recommendations</vt:lpstr>
      <vt:lpstr>PowerPoint Presentation</vt:lpstr>
      <vt:lpstr>Main Results</vt:lpstr>
      <vt:lpstr>Recommendations</vt:lpstr>
      <vt:lpstr>PowerPoint Presentation</vt:lpstr>
      <vt:lpstr>Main Results</vt:lpstr>
      <vt:lpstr>Recommendations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Waleed Mohammed</dc:creator>
  <cp:lastModifiedBy>waleed ameen abdelkhalek</cp:lastModifiedBy>
  <cp:revision>9</cp:revision>
  <dcterms:created xsi:type="dcterms:W3CDTF">2025-03-28T11:33:43Z</dcterms:created>
  <dcterms:modified xsi:type="dcterms:W3CDTF">2025-04-10T18:07:00Z</dcterms:modified>
</cp:coreProperties>
</file>