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5" r:id="rId1"/>
    <p:sldMasterId id="2147484365" r:id="rId2"/>
    <p:sldMasterId id="2147484420" r:id="rId3"/>
    <p:sldMasterId id="2147484508" r:id="rId4"/>
  </p:sldMasterIdLst>
  <p:notesMasterIdLst>
    <p:notesMasterId r:id="rId13"/>
  </p:notesMasterIdLst>
  <p:handoutMasterIdLst>
    <p:handoutMasterId r:id="rId14"/>
  </p:handoutMasterIdLst>
  <p:sldIdLst>
    <p:sldId id="1624" r:id="rId5"/>
    <p:sldId id="1629" r:id="rId6"/>
    <p:sldId id="1633" r:id="rId7"/>
    <p:sldId id="1632" r:id="rId8"/>
    <p:sldId id="1631" r:id="rId9"/>
    <p:sldId id="1630" r:id="rId10"/>
    <p:sldId id="1641" r:id="rId11"/>
    <p:sldId id="1640" r:id="rId12"/>
  </p:sldIdLst>
  <p:sldSz cx="9144000" cy="5143500" type="screen16x9"/>
  <p:notesSz cx="7010400" cy="9296400"/>
  <p:defaultTextStyle>
    <a:defPPr>
      <a:defRPr lang="en-US"/>
    </a:defPPr>
    <a:lvl1pPr marL="0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706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412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118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820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517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235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6931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628" algn="l" defTabSz="9134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Agenda" id="{771621ED-13E0-2242-9C09-D28E6943D0A5}">
          <p14:sldIdLst>
            <p14:sldId id="1624"/>
            <p14:sldId id="1629"/>
            <p14:sldId id="1633"/>
            <p14:sldId id="1632"/>
            <p14:sldId id="1631"/>
            <p14:sldId id="1630"/>
            <p14:sldId id="1641"/>
            <p14:sldId id="16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92">
          <p15:clr>
            <a:srgbClr val="A4A3A4"/>
          </p15:clr>
        </p15:guide>
        <p15:guide id="2" orient="horz" pos="842">
          <p15:clr>
            <a:srgbClr val="A4A3A4"/>
          </p15:clr>
        </p15:guide>
        <p15:guide id="3" orient="horz" pos="540">
          <p15:clr>
            <a:srgbClr val="A4A3A4"/>
          </p15:clr>
        </p15:guide>
        <p15:guide id="4" orient="horz" pos="2281">
          <p15:clr>
            <a:srgbClr val="A4A3A4"/>
          </p15:clr>
        </p15:guide>
        <p15:guide id="5" orient="horz" pos="2776">
          <p15:clr>
            <a:srgbClr val="A4A3A4"/>
          </p15:clr>
        </p15:guide>
        <p15:guide id="6" orient="horz" pos="648">
          <p15:clr>
            <a:srgbClr val="A4A3A4"/>
          </p15:clr>
        </p15:guide>
        <p15:guide id="7" orient="horz" pos="1739">
          <p15:clr>
            <a:srgbClr val="A4A3A4"/>
          </p15:clr>
        </p15:guide>
        <p15:guide id="8" pos="2880">
          <p15:clr>
            <a:srgbClr val="A4A3A4"/>
          </p15:clr>
        </p15:guide>
        <p15:guide id="9" pos="5619">
          <p15:clr>
            <a:srgbClr val="A4A3A4"/>
          </p15:clr>
        </p15:guide>
        <p15:guide id="10" pos="3091">
          <p15:clr>
            <a:srgbClr val="A4A3A4"/>
          </p15:clr>
        </p15:guide>
        <p15:guide id="11" pos="291">
          <p15:clr>
            <a:srgbClr val="A4A3A4"/>
          </p15:clr>
        </p15:guide>
        <p15:guide id="12" pos="23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PATWARD" initials="V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EB4"/>
    <a:srgbClr val="F8E5DD"/>
    <a:srgbClr val="74D9F0"/>
    <a:srgbClr val="CDE9EC"/>
    <a:srgbClr val="C9EAEF"/>
    <a:srgbClr val="BDF2FE"/>
    <a:srgbClr val="CCEF9C"/>
    <a:srgbClr val="2ACBE7"/>
    <a:srgbClr val="68EE28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 autoAdjust="0"/>
    <p:restoredTop sz="72472" autoAdjust="0"/>
  </p:normalViewPr>
  <p:slideViewPr>
    <p:cSldViewPr snapToGrid="0">
      <p:cViewPr varScale="1">
        <p:scale>
          <a:sx n="117" d="100"/>
          <a:sy n="117" d="100"/>
        </p:scale>
        <p:origin x="1632" y="176"/>
      </p:cViewPr>
      <p:guideLst>
        <p:guide orient="horz" pos="1492"/>
        <p:guide orient="horz" pos="842"/>
        <p:guide orient="horz" pos="540"/>
        <p:guide orient="horz" pos="2281"/>
        <p:guide orient="horz" pos="2776"/>
        <p:guide orient="horz" pos="648"/>
        <p:guide orient="horz" pos="1739"/>
        <p:guide pos="2880"/>
        <p:guide pos="5619"/>
        <p:guide pos="3091"/>
        <p:guide pos="291"/>
        <p:guide pos="2327"/>
      </p:guideLst>
    </p:cSldViewPr>
  </p:slideViewPr>
  <p:outlineViewPr>
    <p:cViewPr>
      <p:scale>
        <a:sx n="33" d="100"/>
        <a:sy n="33" d="100"/>
      </p:scale>
      <p:origin x="0" y="-19136"/>
    </p:cViewPr>
  </p:outlineViewPr>
  <p:notesTextViewPr>
    <p:cViewPr>
      <p:scale>
        <a:sx n="3" d="2"/>
        <a:sy n="3" d="2"/>
      </p:scale>
      <p:origin x="0" y="-16"/>
    </p:cViewPr>
  </p:notesTextViewPr>
  <p:sorterViewPr>
    <p:cViewPr>
      <p:scale>
        <a:sx n="160" d="100"/>
        <a:sy n="160" d="100"/>
      </p:scale>
      <p:origin x="0" y="-6224"/>
    </p:cViewPr>
  </p:sorterViewPr>
  <p:notesViewPr>
    <p:cSldViewPr snapToGrid="0" snapToObjects="1">
      <p:cViewPr>
        <p:scale>
          <a:sx n="165" d="100"/>
          <a:sy n="165" d="100"/>
        </p:scale>
        <p:origin x="1568" y="-80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1" cy="464820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200"/>
            </a:lvl1pPr>
          </a:lstStyle>
          <a:p>
            <a:r>
              <a:rPr lang="en-US" sz="1000"/>
              <a:t>Oracle Cloud at Customer Launch, Steve Daheb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1" cy="464820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200"/>
            </a:lvl1pPr>
          </a:lstStyle>
          <a:p>
            <a:r>
              <a:rPr lang="en-US" sz="1000"/>
              <a:t>Delivered March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669632" cy="464820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l">
              <a:defRPr sz="1200"/>
            </a:lvl1pPr>
          </a:lstStyle>
          <a:p>
            <a:r>
              <a:rPr lang="en-US" sz="1000"/>
              <a:t>Copyright 2016 Oracle Corporation.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883442" y="8829967"/>
            <a:ext cx="1125336" cy="464820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r">
              <a:defRPr sz="1200"/>
            </a:lvl1pPr>
          </a:lstStyle>
          <a:p>
            <a:r>
              <a:rPr lang="en-US" sz="1000" dirty="0"/>
              <a:t>Page </a:t>
            </a:r>
            <a:fld id="{AECABB6E-EB62-4D88-B3E7-408903A4E4B0}" type="slidenum">
              <a:rPr lang="en-US" sz="100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59739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1" cy="464820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000"/>
            </a:lvl1pPr>
          </a:lstStyle>
          <a:p>
            <a:r>
              <a:rPr lang="en-US"/>
              <a:t>Oracle Cloud at Customer Launch, Steve Daheb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1" cy="464820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000"/>
            </a:lvl1pPr>
          </a:lstStyle>
          <a:p>
            <a:r>
              <a:rPr lang="en-US"/>
              <a:t>Delivered March 2016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338138"/>
            <a:ext cx="6351588" cy="3573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5" tIns="47023" rIns="94045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8286" y="4108805"/>
            <a:ext cx="6691803" cy="4498032"/>
          </a:xfrm>
          <a:prstGeom prst="rect">
            <a:avLst/>
          </a:prstGeom>
        </p:spPr>
        <p:txBody>
          <a:bodyPr vert="horz" lIns="94045" tIns="47023" rIns="94045" bIns="47023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325245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3412" rtl="0" eaLnBrk="1" latinLnBrk="0" hangingPunct="1">
      <a:spcBef>
        <a:spcPts val="600"/>
      </a:spcBef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288925" indent="-171450" algn="l" defTabSz="913412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577850" indent="-171450" algn="l" defTabSz="913412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625475" indent="0" algn="l" defTabSz="913412" rtl="0" eaLnBrk="1" latinLnBrk="0" hangingPunct="1"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914400" indent="0" algn="l" defTabSz="913412" rtl="0" eaLnBrk="1" latinLnBrk="0" hangingPunct="1">
      <a:defRPr sz="11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3517" algn="l" defTabSz="9134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235" algn="l" defTabSz="9134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931" algn="l" defTabSz="9134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628" algn="l" defTabSz="9134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autonomous-database/feature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3538" y="384175"/>
            <a:ext cx="4610100" cy="2593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63537" y="3428999"/>
            <a:ext cx="5704753" cy="4468091"/>
          </a:xfrm>
        </p:spPr>
        <p:txBody>
          <a:bodyPr>
            <a:noAutofit/>
          </a:bodyPr>
          <a:lstStyle/>
          <a:p>
            <a:r>
              <a:rPr lang="en-US" baseline="0" dirty="0"/>
              <a:t>Introduce yourself – Your Journey, your passion –tech/non-tech</a:t>
            </a:r>
          </a:p>
          <a:p>
            <a:r>
              <a:rPr lang="en-US" baseline="0" dirty="0"/>
              <a:t>Get into the Role of a Solutions Engineer presenting to customers that are only barely aware of cloud computing</a:t>
            </a:r>
          </a:p>
          <a:p>
            <a:r>
              <a:rPr lang="en-US" baseline="0" dirty="0"/>
              <a:t>- Here to make our products work for you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0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2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 you are going to explain why Oracle is the most complete cloud</a:t>
            </a:r>
          </a:p>
          <a:p>
            <a:pPr marL="0" marR="0" lvl="0" indent="0" algn="l" defTabSz="91341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Suggestion: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=M-muLK1i-OA to get a better understanding of what Oracle offers –so you can talk to slides that follow better.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3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3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cloud service that combines best-in-class networking, compute and storage</a:t>
            </a:r>
          </a:p>
        </p:txBody>
      </p:sp>
    </p:spTree>
    <p:extLst>
      <p:ext uri="{BB962C8B-B14F-4D97-AF65-F5344CB8AC3E}">
        <p14:creationId xmlns:p14="http://schemas.microsoft.com/office/powerpoint/2010/main" val="2435711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4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Platform as a Service layer: Oracle offers the broadest range of PaaS services in the industry that enables developers, IT professionals, and business leaders to develop, extend, and secure applications that leverage advanced analytics. </a:t>
            </a:r>
          </a:p>
        </p:txBody>
      </p:sp>
    </p:spTree>
    <p:extLst>
      <p:ext uri="{BB962C8B-B14F-4D97-AF65-F5344CB8AC3E}">
        <p14:creationId xmlns:p14="http://schemas.microsoft.com/office/powerpoint/2010/main" val="187275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5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Software as a Service layer: Oracle offers the most integrated, complete Cloud suite of SaaS applications, enabling customers to modernize their business using the latest technologies such as artificial intelligence and machine learning.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services on demand</a:t>
            </a:r>
          </a:p>
        </p:txBody>
      </p:sp>
    </p:spTree>
    <p:extLst>
      <p:ext uri="{BB962C8B-B14F-4D97-AF65-F5344CB8AC3E}">
        <p14:creationId xmlns:p14="http://schemas.microsoft.com/office/powerpoint/2010/main" val="96616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5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srgbClr val="5F5F5F"/>
                </a:solidFill>
              </a:rPr>
              <a:pPr/>
              <a:t>6</a:t>
            </a:fld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top is Data as a Service layer.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Cloud provides data from a wide variety of Oracle and third-party sources that customers can leverage for deeper insights into their clients to enable modern marketing campaigns. </a:t>
            </a:r>
          </a:p>
        </p:txBody>
      </p:sp>
    </p:spTree>
    <p:extLst>
      <p:ext uri="{BB962C8B-B14F-4D97-AF65-F5344CB8AC3E}">
        <p14:creationId xmlns:p14="http://schemas.microsoft.com/office/powerpoint/2010/main" val="735285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Using links above, review information about Oracle’s Autonomous Database – </a:t>
            </a:r>
          </a:p>
          <a:p>
            <a:r>
              <a:rPr lang="en-US" dirty="0"/>
              <a:t>2. Build a slide to communicate what is an Autonomous Database and why is the best course of action for a customer looking to store data in the cloud.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https://www.oracle.com/database/autonomous-database.html</a:t>
            </a:r>
          </a:p>
          <a:p>
            <a:r>
              <a:rPr lang="en-US" dirty="0">
                <a:hlinkClick r:id="rId3"/>
              </a:rPr>
              <a:t>https://www.oracle.com/database/autonomous-database/feature.html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Oracle Cloud at Customer Launch, Steve Daheb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Delivered March 2016</a:t>
            </a:r>
          </a:p>
        </p:txBody>
      </p:sp>
    </p:spTree>
    <p:extLst>
      <p:ext uri="{BB962C8B-B14F-4D97-AF65-F5344CB8AC3E}">
        <p14:creationId xmlns:p14="http://schemas.microsoft.com/office/powerpoint/2010/main" val="410128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3538" y="384175"/>
            <a:ext cx="4610100" cy="2593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63537" y="3428999"/>
            <a:ext cx="5704753" cy="4468091"/>
          </a:xfrm>
        </p:spPr>
        <p:txBody>
          <a:bodyPr>
            <a:no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72D9AE-7182-4680-8F79-479C4181FF08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4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CE3E4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1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45293" y="81366"/>
            <a:ext cx="8853413" cy="4759559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 cstate="email">
            <a:alphaModFix amt="4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964" t="7432" r="17569" b="6494"/>
          <a:stretch/>
        </p:blipFill>
        <p:spPr>
          <a:xfrm rot="5400000" flipH="1">
            <a:off x="6786037" y="-692420"/>
            <a:ext cx="1398293" cy="3050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email">
            <a:alphaModFix amt="4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964" t="7432"/>
          <a:stretch/>
        </p:blipFill>
        <p:spPr>
          <a:xfrm rot="16200000">
            <a:off x="794321" y="-549556"/>
            <a:ext cx="2225110" cy="3612251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430" cy="5143500"/>
            <a:chOff x="0" y="0"/>
            <a:chExt cx="12189398" cy="6858000"/>
          </a:xfrm>
          <a:solidFill>
            <a:srgbClr val="D8E1E6"/>
          </a:solidFill>
        </p:grpSpPr>
        <p:sp>
          <p:nvSpPr>
            <p:cNvPr id="15" name="Rectangle 14"/>
            <p:cNvSpPr/>
            <p:nvPr/>
          </p:nvSpPr>
          <p:spPr bwMode="gray">
            <a:xfrm>
              <a:off x="0" y="0"/>
              <a:ext cx="193962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11995151" y="0"/>
              <a:ext cx="193960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0" y="6400800"/>
              <a:ext cx="12189396" cy="4572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9" name="Rectangle 18"/>
            <p:cNvSpPr/>
            <p:nvPr/>
          </p:nvSpPr>
          <p:spPr bwMode="gray">
            <a:xfrm>
              <a:off x="0" y="0"/>
              <a:ext cx="12189398" cy="1920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pic>
        <p:nvPicPr>
          <p:cNvPr id="29" name="Picture 28" descr="Oracle logo in white on red staging background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68" y="4697730"/>
            <a:ext cx="1219171" cy="445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9212" y="4917186"/>
            <a:ext cx="286320" cy="13716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r">
              <a:defRPr sz="638">
                <a:solidFill>
                  <a:schemeClr val="tx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4033555" y="4917186"/>
            <a:ext cx="2400925" cy="1371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sz="638" dirty="0">
                <a:solidFill>
                  <a:schemeClr val="tx1"/>
                </a:solidFill>
              </a:rPr>
              <a:t>Copyright © </a:t>
            </a:r>
            <a:r>
              <a:rPr lang="en-US" sz="638" dirty="0">
                <a:solidFill>
                  <a:schemeClr val="tx1"/>
                </a:solidFill>
              </a:rPr>
              <a:t>2018,</a:t>
            </a:r>
            <a:r>
              <a:rPr sz="638" dirty="0">
                <a:solidFill>
                  <a:schemeClr val="tx1"/>
                </a:solidFill>
              </a:rPr>
              <a:t> Oracle and/or its affiliates. All rights reserved.  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965" y="1030308"/>
            <a:ext cx="8346073" cy="257474"/>
          </a:xfrm>
        </p:spPr>
        <p:txBody>
          <a:bodyPr>
            <a:noAutofit/>
          </a:bodyPr>
          <a:lstStyle>
            <a:lvl1pPr marL="1191" indent="0">
              <a:spcBef>
                <a:spcPts val="0"/>
              </a:spcBef>
              <a:buFontTx/>
              <a:buNone/>
              <a:defRPr sz="1799" b="1" baseline="0"/>
            </a:lvl1pPr>
            <a:lvl2pPr marL="1191" indent="0">
              <a:buFontTx/>
              <a:buNone/>
              <a:defRPr sz="1799"/>
            </a:lvl2pPr>
            <a:lvl3pPr marL="1191" indent="0">
              <a:buFontTx/>
              <a:buNone/>
              <a:defRPr sz="1799"/>
            </a:lvl3pPr>
            <a:lvl4pPr marL="1191" indent="0">
              <a:buFontTx/>
              <a:buNone/>
              <a:defRPr sz="1799"/>
            </a:lvl4pPr>
            <a:lvl5pPr marL="1191" indent="0">
              <a:buFontTx/>
              <a:buNone/>
              <a:defRPr sz="1799"/>
            </a:lvl5pPr>
            <a:lvl6pPr marL="1191" indent="0">
              <a:buFontTx/>
              <a:buNone/>
              <a:defRPr sz="1799"/>
            </a:lvl6pPr>
            <a:lvl7pPr marL="1191" indent="0">
              <a:buFontTx/>
              <a:buNone/>
              <a:defRPr sz="1799"/>
            </a:lvl7pPr>
            <a:lvl8pPr marL="1191" indent="0">
              <a:buFontTx/>
              <a:buNone/>
              <a:defRPr sz="1799"/>
            </a:lvl8pPr>
            <a:lvl9pPr marL="1191" indent="0">
              <a:buFontTx/>
              <a:buNone/>
              <a:defRPr sz="1799"/>
            </a:lvl9pPr>
          </a:lstStyle>
          <a:p>
            <a:pPr lvl="0"/>
            <a:r>
              <a:rPr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7830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JE Launch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C51EAA63-D034-42AE-91FA-B13B9518C7BE}" type="slidenum">
              <a:rPr/>
              <a:p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137415" y="4917186"/>
            <a:ext cx="920038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C55C7B-5E5C-D447-9BFF-07422F49C101}" type="datetime1">
              <a:rPr lang="mr-IN" smtClean="0"/>
              <a:pPr/>
              <a:t>29/4/19</a:t>
            </a:fld>
            <a:endParaRPr lang="mr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67751" y="4917186"/>
            <a:ext cx="2027399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 – Oracle Internal/Restricted/Highly Restricted</a:t>
            </a:r>
          </a:p>
        </p:txBody>
      </p:sp>
      <p:pic>
        <p:nvPicPr>
          <p:cNvPr id="8" name="Picture 7" descr="Oracle logo in white on red staging background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68" y="4697730"/>
            <a:ext cx="1219171" cy="44577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98964" y="554832"/>
            <a:ext cx="7202776" cy="110251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8965" y="2572089"/>
            <a:ext cx="2898547" cy="18856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8925" y="1714500"/>
            <a:ext cx="7202776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033555" y="4917186"/>
            <a:ext cx="2400925" cy="1371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638" dirty="0">
                <a:solidFill>
                  <a:schemeClr val="bg1"/>
                </a:solidFill>
              </a:rPr>
              <a:t>Copyright © 2018, Oracle and/or its affiliates. All rights reserved. 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481" y="390085"/>
            <a:ext cx="1621051" cy="76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30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57746" y="113299"/>
            <a:ext cx="9005812" cy="4736522"/>
          </a:xfrm>
          <a:prstGeom prst="rect">
            <a:avLst/>
          </a:prstGeom>
        </p:spPr>
      </p:pic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964" y="1030308"/>
            <a:ext cx="8346072" cy="257474"/>
          </a:xfrm>
        </p:spPr>
        <p:txBody>
          <a:bodyPr>
            <a:noAutofit/>
          </a:bodyPr>
          <a:lstStyle>
            <a:lvl1pPr marL="1191" indent="0">
              <a:spcBef>
                <a:spcPts val="0"/>
              </a:spcBef>
              <a:buFontTx/>
              <a:buNone/>
              <a:defRPr sz="1799" b="1" baseline="0"/>
            </a:lvl1pPr>
            <a:lvl2pPr marL="1191" indent="0">
              <a:buFontTx/>
              <a:buNone/>
              <a:defRPr sz="1799"/>
            </a:lvl2pPr>
            <a:lvl3pPr marL="1191" indent="0">
              <a:buFontTx/>
              <a:buNone/>
              <a:defRPr sz="1799"/>
            </a:lvl3pPr>
            <a:lvl4pPr marL="1191" indent="0">
              <a:buFontTx/>
              <a:buNone/>
              <a:defRPr sz="1799"/>
            </a:lvl4pPr>
            <a:lvl5pPr marL="1191" indent="0">
              <a:buFontTx/>
              <a:buNone/>
              <a:defRPr sz="1799"/>
            </a:lvl5pPr>
            <a:lvl6pPr marL="1191" indent="0">
              <a:buFontTx/>
              <a:buNone/>
              <a:defRPr sz="1799"/>
            </a:lvl6pPr>
            <a:lvl7pPr marL="1191" indent="0">
              <a:buFontTx/>
              <a:buNone/>
              <a:defRPr sz="1799"/>
            </a:lvl7pPr>
            <a:lvl8pPr marL="1191" indent="0">
              <a:buFontTx/>
              <a:buNone/>
              <a:defRPr sz="1799"/>
            </a:lvl8pPr>
            <a:lvl9pPr marL="1191" indent="0">
              <a:buFontTx/>
              <a:buNone/>
              <a:defRPr sz="1799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-214" y="0"/>
            <a:ext cx="9144431" cy="5143500"/>
            <a:chOff x="-287" y="0"/>
            <a:chExt cx="12189399" cy="6858000"/>
          </a:xfrm>
          <a:solidFill>
            <a:srgbClr val="D8E1E6"/>
          </a:solidFill>
        </p:grpSpPr>
        <p:sp>
          <p:nvSpPr>
            <p:cNvPr id="10" name="Rectangle 9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49"/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49"/>
            </a:p>
          </p:txBody>
        </p:sp>
        <p:sp>
          <p:nvSpPr>
            <p:cNvPr id="12" name="Rectangle 11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49"/>
            </a:p>
          </p:txBody>
        </p:sp>
        <p:sp>
          <p:nvSpPr>
            <p:cNvPr id="13" name="Rectangle 12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49"/>
            </a:p>
          </p:txBody>
        </p:sp>
      </p:grpSp>
      <p:pic>
        <p:nvPicPr>
          <p:cNvPr id="14" name="Picture 13" descr="Oracle logo in white on red staging backgroun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68" y="4697730"/>
            <a:ext cx="1219171" cy="44577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C83C-F076-8647-B801-E4E22196B57D}" type="datetime1">
              <a:rPr lang="en-US"/>
              <a:pPr/>
              <a:t>4/29/19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67752" y="4917186"/>
            <a:ext cx="2057936" cy="1371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– Oracle Internal/Restricted/Highly Restricted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59212" y="4917186"/>
            <a:ext cx="286320" cy="137160"/>
          </a:xfrm>
          <a:prstGeom prst="rect">
            <a:avLst/>
          </a:prstGeom>
        </p:spPr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/>
          </a:p>
        </p:txBody>
      </p:sp>
      <p:sp>
        <p:nvSpPr>
          <p:cNvPr id="15" name="TextBox 14"/>
          <p:cNvSpPr txBox="1"/>
          <p:nvPr userDrawn="1"/>
        </p:nvSpPr>
        <p:spPr>
          <a:xfrm>
            <a:off x="4033555" y="4917186"/>
            <a:ext cx="2400925" cy="1371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lang="en-US" sz="638" dirty="0">
                <a:solidFill>
                  <a:srgbClr val="58595B"/>
                </a:solidFill>
              </a:rPr>
              <a:t>Copyright © 2018, Oracle and/or its affiliates. All rights reserved.  |</a:t>
            </a:r>
          </a:p>
        </p:txBody>
      </p:sp>
    </p:spTree>
    <p:extLst>
      <p:ext uri="{BB962C8B-B14F-4D97-AF65-F5344CB8AC3E}">
        <p14:creationId xmlns:p14="http://schemas.microsoft.com/office/powerpoint/2010/main" val="211360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O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57747" y="86589"/>
            <a:ext cx="9005812" cy="473652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34368" y="4917186"/>
            <a:ext cx="2057936" cy="137160"/>
          </a:xfrm>
          <a:prstGeom prst="rect">
            <a:avLst/>
          </a:prstGeom>
        </p:spPr>
        <p:txBody>
          <a:bodyPr lIns="182884" tIns="91443" rIns="182884" bIns="91443"/>
          <a:lstStyle>
            <a:lvl1pPr defTabSz="342730" fontAlgn="auto">
              <a:spcBef>
                <a:spcPts val="0"/>
              </a:spcBef>
              <a:spcAft>
                <a:spcPts val="0"/>
              </a:spcAft>
              <a:defRPr sz="675"/>
            </a:lvl1pPr>
          </a:lstStyle>
          <a:p>
            <a:r>
              <a:rPr lang="en-US" kern="0">
                <a:solidFill>
                  <a:srgbClr val="5F5F5F"/>
                </a:solidFill>
                <a:ea typeface="Calibri"/>
                <a:cs typeface="Calibri"/>
                <a:sym typeface="Calibri"/>
              </a:rPr>
              <a:t>Oracle Confidential – Internal/Restricted/Highly Restricted</a:t>
            </a:r>
            <a:endParaRPr lang="en-US" kern="0" dirty="0">
              <a:solidFill>
                <a:srgbClr val="5F5F5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54219" y="4939604"/>
            <a:ext cx="93801" cy="92333"/>
          </a:xfrm>
        </p:spPr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9723" y="0"/>
            <a:ext cx="9144430" cy="5143500"/>
            <a:chOff x="0" y="0"/>
            <a:chExt cx="12189398" cy="6858000"/>
          </a:xfrm>
          <a:solidFill>
            <a:srgbClr val="D8E1E6"/>
          </a:solidFill>
        </p:grpSpPr>
        <p:sp>
          <p:nvSpPr>
            <p:cNvPr id="8" name="Rectangle 7"/>
            <p:cNvSpPr/>
            <p:nvPr/>
          </p:nvSpPr>
          <p:spPr bwMode="gray">
            <a:xfrm>
              <a:off x="0" y="0"/>
              <a:ext cx="193962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5151" y="0"/>
              <a:ext cx="193960" cy="6858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0" y="6400800"/>
              <a:ext cx="12189396" cy="4572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0" y="0"/>
              <a:ext cx="12189398" cy="19202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68" y="4697731"/>
            <a:ext cx="1219171" cy="445769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6334368" y="4917186"/>
            <a:ext cx="2057936" cy="137160"/>
          </a:xfrm>
          <a:prstGeom prst="rect">
            <a:avLst/>
          </a:prstGeom>
        </p:spPr>
        <p:txBody>
          <a:bodyPr vert="horz" wrap="none" lIns="137163" tIns="68582" rIns="137163" bIns="68582" rtlCol="0" anchor="ctr" anchorCtr="0">
            <a:noAutofit/>
          </a:bodyPr>
          <a:lstStyle>
            <a:defPPr>
              <a:defRPr lang="en-US"/>
            </a:defPPr>
            <a:lvl1pPr marL="0" algn="l" defTabSz="456973" rtl="0" eaLnBrk="1" fontAlgn="auto" latinLnBrk="0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75" kern="0">
                <a:solidFill>
                  <a:srgbClr val="5F5F5F"/>
                </a:solidFill>
                <a:ea typeface="Calibri"/>
                <a:cs typeface="Calibri"/>
                <a:sym typeface="Calibri"/>
              </a:rPr>
              <a:t>Oracle Confidential – Internal/Restricted/Highly Restricted</a:t>
            </a:r>
            <a:endParaRPr lang="en-US" sz="675" kern="0" dirty="0">
              <a:solidFill>
                <a:srgbClr val="5F5F5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8654219" y="4939604"/>
            <a:ext cx="93801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1EAA63-D034-42AE-91FA-B13B9518C7BE}" type="slidenum">
              <a:rPr lang="uk-UA" sz="638" smtClean="0"/>
              <a:pPr/>
              <a:t>‹#›</a:t>
            </a:fld>
            <a:endParaRPr lang="uk-UA" sz="638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033554" y="4917186"/>
            <a:ext cx="2400926" cy="1371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r"/>
            <a:r>
              <a:rPr sz="638" dirty="0">
                <a:solidFill>
                  <a:schemeClr val="tx1"/>
                </a:solidFill>
              </a:rPr>
              <a:t>Copyright © </a:t>
            </a:r>
            <a:r>
              <a:rPr lang="en-US" sz="638" dirty="0">
                <a:solidFill>
                  <a:schemeClr val="tx1"/>
                </a:solidFill>
              </a:rPr>
              <a:t>2018,</a:t>
            </a:r>
            <a:r>
              <a:rPr sz="638" dirty="0">
                <a:solidFill>
                  <a:schemeClr val="tx1"/>
                </a:solidFill>
              </a:rPr>
              <a:t> Oracle and/or its affiliates. All rights reserved.  |</a:t>
            </a:r>
          </a:p>
        </p:txBody>
      </p:sp>
    </p:spTree>
    <p:extLst>
      <p:ext uri="{BB962C8B-B14F-4D97-AF65-F5344CB8AC3E}">
        <p14:creationId xmlns:p14="http://schemas.microsoft.com/office/powerpoint/2010/main" val="1296428854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3302" y="4917186"/>
            <a:ext cx="920038" cy="137160"/>
          </a:xfrm>
          <a:prstGeom prst="rect">
            <a:avLst/>
          </a:prstGeom>
        </p:spPr>
        <p:txBody>
          <a:bodyPr/>
          <a:lstStyle/>
          <a:p>
            <a:fld id="{480137A7-E611-43E6-8DF3-079D77C0E782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4/29/19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84683" y="4917186"/>
            <a:ext cx="1874530" cy="13716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Confidential--Internal Use Only</a:t>
            </a:r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D2D36-0E43-C64D-B6C6-29DC083BCD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2341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56" y="165796"/>
            <a:ext cx="8347075" cy="34855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99258" y="545392"/>
            <a:ext cx="8346073" cy="257474"/>
          </a:xfrm>
        </p:spPr>
        <p:txBody>
          <a:bodyPr>
            <a:noAutofit/>
          </a:bodyPr>
          <a:lstStyle>
            <a:lvl1pPr marL="1191" indent="0">
              <a:spcBef>
                <a:spcPts val="0"/>
              </a:spcBef>
              <a:buFontTx/>
              <a:buNone/>
              <a:defRPr sz="1800" b="1" baseline="0">
                <a:solidFill>
                  <a:schemeClr val="accent1"/>
                </a:solidFill>
              </a:defRPr>
            </a:lvl1pPr>
            <a:lvl2pPr marL="1191" indent="0">
              <a:buFontTx/>
              <a:buNone/>
              <a:defRPr sz="1800"/>
            </a:lvl2pPr>
            <a:lvl3pPr marL="1191" indent="0">
              <a:buFontTx/>
              <a:buNone/>
              <a:defRPr sz="1800"/>
            </a:lvl3pPr>
            <a:lvl4pPr marL="1191" indent="0">
              <a:buFontTx/>
              <a:buNone/>
              <a:defRPr sz="1800"/>
            </a:lvl4pPr>
            <a:lvl5pPr marL="1191" indent="0">
              <a:buFontTx/>
              <a:buNone/>
              <a:defRPr sz="1800"/>
            </a:lvl5pPr>
            <a:lvl6pPr marL="1191" indent="0">
              <a:buFontTx/>
              <a:buNone/>
              <a:defRPr sz="1800"/>
            </a:lvl6pPr>
            <a:lvl7pPr marL="1191" indent="0">
              <a:buFontTx/>
              <a:buNone/>
              <a:defRPr sz="1800"/>
            </a:lvl7pPr>
            <a:lvl8pPr marL="1191" indent="0">
              <a:buFontTx/>
              <a:buNone/>
              <a:defRPr sz="1800"/>
            </a:lvl8pPr>
            <a:lvl9pPr marL="1191" indent="0">
              <a:buFontTx/>
              <a:buNone/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70" y="1133215"/>
            <a:ext cx="8347065" cy="33244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35BC8-DC4D-CA43-A5BA-6F750C1D116E}" type="slidenum">
              <a:rPr lang="en-US">
                <a:solidFill>
                  <a:srgbClr val="5F5F5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6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0"/>
            <a:ext cx="141990" cy="4963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9020639" y="-1"/>
            <a:ext cx="141988" cy="4963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4804664"/>
            <a:ext cx="9143999" cy="33121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0"/>
            <a:ext cx="9052560" cy="13911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pic>
        <p:nvPicPr>
          <p:cNvPr id="19" name="Oracle red badge logo" descr="Oracle logo in white on red staging background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398963" y="4697730"/>
            <a:ext cx="1217463" cy="44577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963" y="304800"/>
            <a:ext cx="8346073" cy="6667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467" y="1143001"/>
            <a:ext cx="8347065" cy="3314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176237" y="4871108"/>
            <a:ext cx="4008638" cy="21869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sz="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Copyright © </a:t>
            </a:r>
            <a:r>
              <a:rPr lang="en-US" sz="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2018</a:t>
            </a:r>
            <a:r>
              <a:rPr lang="en-US" sz="700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sz="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Oracle and/or its affiliates. All rights reserved.</a:t>
            </a:r>
            <a:r>
              <a:rPr lang="en-US" sz="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Oracle Confidential. Internal Use Only.</a:t>
            </a:r>
            <a:r>
              <a:rPr sz="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1526" y="4896085"/>
            <a:ext cx="286320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51EAA63-D034-42AE-91FA-B13B9518C7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6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522" r:id="rId2"/>
    <p:sldLayoutId id="2147484564" r:id="rId3"/>
    <p:sldLayoutId id="2147484579" r:id="rId4"/>
    <p:sldLayoutId id="2147484744" r:id="rId5"/>
    <p:sldLayoutId id="214748474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9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89154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6299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0589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7734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4" orient="horz" pos="41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Border"/>
          <p:cNvGrpSpPr>
            <a:grpSpLocks/>
          </p:cNvGrpSpPr>
          <p:nvPr/>
        </p:nvGrpSpPr>
        <p:grpSpPr bwMode="auto">
          <a:xfrm>
            <a:off x="148" y="0"/>
            <a:ext cx="9144000" cy="51435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4692" cy="68516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4420" y="6351"/>
              <a:ext cx="194692" cy="68516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7" y="0"/>
              <a:ext cx="12189399" cy="1926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98752" y="304800"/>
            <a:ext cx="8347075" cy="36467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8752" y="829809"/>
            <a:ext cx="8347075" cy="362789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7909" y="4916786"/>
            <a:ext cx="2092325" cy="138112"/>
          </a:xfrm>
          <a:prstGeom prst="rect">
            <a:avLst/>
          </a:prstGeom>
          <a:noFill/>
        </p:spPr>
        <p:txBody>
          <a:bodyPr wrap="none" lIns="0" tIns="0" rIns="0" bIns="0" anchor="ctr"/>
          <a:lstStyle>
            <a:lvl1pPr defTabSz="6842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9F9F9F"/>
                </a:solidFill>
                <a:latin typeface="Calibri" charset="0"/>
              </a:rPr>
              <a:t>Copyright © 2018 Oracle and/or its affiliates. All rights reserved.  | Oracle Confidential.  Internal Use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1142" y="4916786"/>
            <a:ext cx="285750" cy="138112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675" b="1" smtClean="0">
                <a:solidFill>
                  <a:schemeClr val="tx1"/>
                </a:solidFill>
                <a:latin typeface="Calibri" charset="0"/>
                <a:cs typeface="Arial" charset="0"/>
              </a:defRPr>
            </a:lvl1pPr>
          </a:lstStyle>
          <a:p>
            <a:pPr defTabSz="908878" fontAlgn="base">
              <a:spcBef>
                <a:spcPct val="0"/>
              </a:spcBef>
              <a:spcAft>
                <a:spcPct val="0"/>
              </a:spcAft>
              <a:defRPr/>
            </a:pPr>
            <a:fld id="{1D391294-1921-E34A-8D81-568FF3B4B5B3}" type="slidenum">
              <a:rPr lang="en-US" smtClean="0">
                <a:ea typeface="ＭＳ Ｐゴシック" charset="0"/>
              </a:rPr>
              <a:pPr defTabSz="90887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39435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4346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6pPr>
      <a:lvl7pPr marL="908690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7pPr>
      <a:lvl8pPr marL="1363034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8pPr>
      <a:lvl9pPr marL="1817375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9pPr>
    </p:titleStyle>
    <p:bodyStyle>
      <a:lvl1pPr marL="167231" indent="-167231" algn="l" defTabSz="678381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Clr>
          <a:srgbClr val="9F9F9F"/>
        </a:buClr>
        <a:buFont typeface="Arial" charset="0"/>
        <a:buChar char="•"/>
        <a:defRPr sz="21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72402" indent="-167231" algn="l" defTabSz="678381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2714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13075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–"/>
        <a:defRPr sz="1425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883478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056298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6730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97059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67382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0704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1495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2261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2989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03702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44484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85253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25975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Border"/>
          <p:cNvGrpSpPr>
            <a:grpSpLocks/>
          </p:cNvGrpSpPr>
          <p:nvPr/>
        </p:nvGrpSpPr>
        <p:grpSpPr bwMode="auto">
          <a:xfrm>
            <a:off x="4" y="0"/>
            <a:ext cx="9144000" cy="51435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4692" cy="68516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638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4420" y="6351"/>
              <a:ext cx="194692" cy="68516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638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638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7" y="0"/>
              <a:ext cx="12189399" cy="1926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638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027" name="Oracle red badge logo" descr="Oracle logo in white on red staging background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398465" y="4697556"/>
            <a:ext cx="1217612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98603" y="304800"/>
            <a:ext cx="8347075" cy="666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8603" y="1143000"/>
            <a:ext cx="8347075" cy="3314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2654" y="4916497"/>
            <a:ext cx="920750" cy="138112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600" smtClean="0">
                <a:solidFill>
                  <a:srgbClr val="9F9F9F"/>
                </a:solidFill>
                <a:latin typeface="Calibri" charset="0"/>
                <a:cs typeface="Arial" charset="0"/>
              </a:defRPr>
            </a:lvl1pPr>
          </a:lstStyle>
          <a:p>
            <a:pPr defTabSz="90906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2630" y="4916497"/>
            <a:ext cx="2092325" cy="138112"/>
          </a:xfrm>
          <a:prstGeom prst="rect">
            <a:avLst/>
          </a:prstGeom>
          <a:noFill/>
        </p:spPr>
        <p:txBody>
          <a:bodyPr wrap="none" lIns="0" tIns="0" rIns="0" bIns="0" anchor="ctr"/>
          <a:lstStyle>
            <a:lvl1pPr defTabSz="6842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9F9F9F"/>
                </a:solidFill>
                <a:latin typeface="Calibri" charset="0"/>
              </a:rPr>
              <a:t>Copyright © 2018 Oracle and/or its affiliates. All rights reserved.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4954" y="4916497"/>
            <a:ext cx="1874838" cy="1381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6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09068">
              <a:defRPr/>
            </a:pPr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9790" y="4916497"/>
            <a:ext cx="285750" cy="138112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600" smtClean="0">
                <a:solidFill>
                  <a:srgbClr val="9F9F9F"/>
                </a:solidFill>
                <a:latin typeface="Calibri" charset="0"/>
                <a:cs typeface="Arial" charset="0"/>
              </a:defRPr>
            </a:lvl1pPr>
          </a:lstStyle>
          <a:p>
            <a:pPr defTabSz="909068" fontAlgn="base">
              <a:spcBef>
                <a:spcPct val="0"/>
              </a:spcBef>
              <a:spcAft>
                <a:spcPct val="0"/>
              </a:spcAft>
              <a:defRPr/>
            </a:pPr>
            <a:fld id="{1D391294-1921-E34A-8D81-568FF3B4B5B3}" type="slidenum">
              <a:rPr lang="en-US" smtClean="0">
                <a:ea typeface="ＭＳ Ｐゴシック" charset="0"/>
              </a:rPr>
              <a:pPr defTabSz="90906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0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</p:sldLayoutIdLst>
  <p:transition spd="med">
    <p:fade/>
  </p:transition>
  <p:hf hdr="0" ftr="0" dt="0"/>
  <p:txStyles>
    <p:titleStyle>
      <a:lvl1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defTabSz="67852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4440" algn="l" defTabSz="680075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6pPr>
      <a:lvl7pPr marL="908880" algn="l" defTabSz="680075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7pPr>
      <a:lvl8pPr marL="1363319" algn="l" defTabSz="680075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8pPr>
      <a:lvl9pPr marL="1817755" algn="l" defTabSz="680075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9pPr>
    </p:titleStyle>
    <p:bodyStyle>
      <a:lvl1pPr marL="167266" indent="-167266" algn="l" defTabSz="678523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Clr>
          <a:srgbClr val="9F9F9F"/>
        </a:buClr>
        <a:buFont typeface="Arial" charset="0"/>
        <a:buChar char="•"/>
        <a:defRPr sz="21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72478" indent="-167266" algn="l" defTabSz="678523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2828" indent="-134078" algn="l" defTabSz="678523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13225" indent="-134078" algn="l" defTabSz="678523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–"/>
        <a:defRPr sz="1425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883663" indent="-134078" algn="l" defTabSz="678523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056518" indent="-136285" algn="l" defTabSz="681638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6985" indent="-136285" algn="l" defTabSz="681638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97348" indent="-136285" algn="l" defTabSz="681638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67709" indent="-136285" algn="l" defTabSz="681638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0777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1638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2474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3274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04057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44910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85748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26545" algn="l" defTabSz="681638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Border"/>
          <p:cNvGrpSpPr>
            <a:grpSpLocks/>
          </p:cNvGrpSpPr>
          <p:nvPr/>
        </p:nvGrpSpPr>
        <p:grpSpPr bwMode="auto">
          <a:xfrm>
            <a:off x="148" y="0"/>
            <a:ext cx="9144000" cy="5143500"/>
            <a:chOff x="-287" y="0"/>
            <a:chExt cx="12189399" cy="6858000"/>
          </a:xfrm>
        </p:grpSpPr>
        <p:sp>
          <p:nvSpPr>
            <p:cNvPr id="8" name="Rectangle 7"/>
            <p:cNvSpPr/>
            <p:nvPr/>
          </p:nvSpPr>
          <p:spPr bwMode="gray">
            <a:xfrm>
              <a:off x="-287" y="0"/>
              <a:ext cx="194692" cy="68516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gray">
            <a:xfrm>
              <a:off x="11994420" y="6351"/>
              <a:ext cx="194692" cy="68516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gray">
            <a:xfrm>
              <a:off x="-287" y="6400800"/>
              <a:ext cx="12189399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gray">
            <a:xfrm>
              <a:off x="-287" y="0"/>
              <a:ext cx="12189399" cy="19261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1495">
                <a:defRPr/>
              </a:pPr>
              <a:endParaRPr sz="1425" dirty="0">
                <a:solidFill>
                  <a:srgbClr val="FFFFFF"/>
                </a:solidFill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398752" y="304800"/>
            <a:ext cx="8347075" cy="36467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8752" y="829809"/>
            <a:ext cx="8347075" cy="362789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7909" y="4916786"/>
            <a:ext cx="2092325" cy="138112"/>
          </a:xfrm>
          <a:prstGeom prst="rect">
            <a:avLst/>
          </a:prstGeom>
          <a:noFill/>
        </p:spPr>
        <p:txBody>
          <a:bodyPr wrap="none" lIns="0" tIns="0" rIns="0" bIns="0" anchor="ctr"/>
          <a:lstStyle>
            <a:lvl1pPr defTabSz="6842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68421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9F9F9F"/>
                </a:solidFill>
                <a:latin typeface="Calibri" charset="0"/>
              </a:rPr>
              <a:t>Copyright © 2018 Oracle and/or its affiliates. All rights reserved.  | Oracle Confidential.  Internal Use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1142" y="4916786"/>
            <a:ext cx="285750" cy="138112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675" b="1" smtClean="0">
                <a:solidFill>
                  <a:schemeClr val="tx1"/>
                </a:solidFill>
                <a:latin typeface="Calibri" charset="0"/>
                <a:cs typeface="Arial" charset="0"/>
              </a:defRPr>
            </a:lvl1pPr>
          </a:lstStyle>
          <a:p>
            <a:pPr defTabSz="908878" fontAlgn="base">
              <a:spcBef>
                <a:spcPct val="0"/>
              </a:spcBef>
              <a:spcAft>
                <a:spcPct val="0"/>
              </a:spcAft>
              <a:defRPr/>
            </a:pPr>
            <a:fld id="{1D391294-1921-E34A-8D81-568FF3B4B5B3}" type="slidenum">
              <a:rPr lang="en-US" smtClean="0">
                <a:solidFill>
                  <a:srgbClr val="5F5F5F"/>
                </a:solidFill>
                <a:ea typeface="ＭＳ Ｐゴシック" charset="0"/>
              </a:rPr>
              <a:pPr defTabSz="90887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5F5F5F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46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9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defTabSz="67838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4346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6pPr>
      <a:lvl7pPr marL="908690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7pPr>
      <a:lvl8pPr marL="1363034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8pPr>
      <a:lvl9pPr marL="1817375" algn="l" defTabSz="679933" rtl="0" fontAlgn="base">
        <a:lnSpc>
          <a:spcPct val="80000"/>
        </a:lnSpc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Calibri" pitchFamily="34" charset="0"/>
        </a:defRPr>
      </a:lvl9pPr>
    </p:titleStyle>
    <p:bodyStyle>
      <a:lvl1pPr marL="167231" indent="-167231" algn="l" defTabSz="678381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Clr>
          <a:srgbClr val="9F9F9F"/>
        </a:buClr>
        <a:buFont typeface="Arial" charset="0"/>
        <a:buChar char="•"/>
        <a:defRPr sz="21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72402" indent="-167231" algn="l" defTabSz="678381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9F9F9F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2714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13075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–"/>
        <a:defRPr sz="1425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883478" indent="-134048" algn="l" defTabSz="678381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rgbClr val="9F9F9F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056298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6730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97059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67382" indent="-136256" algn="l" defTabSz="681495" rtl="0" eaLnBrk="1" latinLnBrk="0" hangingPunct="1">
        <a:lnSpc>
          <a:spcPct val="90000"/>
        </a:lnSpc>
        <a:spcBef>
          <a:spcPts val="45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0704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1495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2261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2989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03702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44484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85253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25975" algn="l" defTabSz="681495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>
                <a:solidFill>
                  <a:srgbClr val="FFFFFF">
                    <a:alpha val="0"/>
                  </a:srgbClr>
                </a:solidFill>
              </a:rPr>
              <a:pPr/>
              <a:t>1</a:t>
            </a:fld>
            <a:endParaRPr lang="uk-UA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444" y="1004408"/>
            <a:ext cx="5270316" cy="110251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Cloud &amp; Autonomous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60710" y="3003490"/>
            <a:ext cx="3275866" cy="757694"/>
          </a:xfrm>
        </p:spPr>
        <p:txBody>
          <a:bodyPr/>
          <a:lstStyle/>
          <a:p>
            <a:r>
              <a:rPr lang="en-US" sz="2400" b="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George Yates</a:t>
            </a:r>
          </a:p>
          <a:p>
            <a:r>
              <a:rPr lang="en-US" sz="2400" b="0" dirty="0">
                <a:solidFill>
                  <a:schemeClr val="bg1">
                    <a:lumMod val="75000"/>
                  </a:schemeClr>
                </a:solidFill>
                <a:ea typeface="Calibri" charset="0"/>
                <a:cs typeface="Calibri" charset="0"/>
              </a:rPr>
              <a:t>Solution Engineer, Oracle</a:t>
            </a:r>
            <a:endParaRPr lang="en-US" sz="2400" dirty="0">
              <a:ea typeface="Calibri" charset="0"/>
              <a:cs typeface="Calibri" charset="0"/>
            </a:endParaRPr>
          </a:p>
          <a:p>
            <a:endParaRPr lang="en-US" sz="2400" b="0" dirty="0">
              <a:ea typeface="Calibri" charset="0"/>
              <a:cs typeface="Calibri" charset="0"/>
            </a:endParaRPr>
          </a:p>
          <a:p>
            <a:endParaRPr lang="en-US" sz="1050" dirty="0">
              <a:ea typeface="Calibri" charset="0"/>
              <a:cs typeface="Calibri" charset="0"/>
            </a:endParaRPr>
          </a:p>
          <a:p>
            <a:endParaRPr lang="en-US" sz="2400" dirty="0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514352" y="669132"/>
            <a:ext cx="7200900" cy="110251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5F5F5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17517" y="64126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5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2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2018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0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3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2018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357074" y="838341"/>
            <a:ext cx="3972394" cy="3252189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205740" rIns="205740" bIns="2057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/>
              <a:t>Infrastructure-as-a-Service</a:t>
            </a:r>
          </a:p>
          <a:p>
            <a:pPr>
              <a:lnSpc>
                <a:spcPct val="90000"/>
              </a:lnSpc>
            </a:pPr>
            <a:endParaRPr lang="en-US" altLang="zh-TW" sz="2400" b="1" dirty="0"/>
          </a:p>
          <a:p>
            <a:pPr>
              <a:lnSpc>
                <a:spcPct val="90000"/>
              </a:lnSpc>
            </a:pPr>
            <a:r>
              <a:rPr lang="en-US" dirty="0"/>
              <a:t>Hardware and software that powers it all – servers, storage, networks, operating systems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grpSp>
        <p:nvGrpSpPr>
          <p:cNvPr id="7" name="Group 5"/>
          <p:cNvGrpSpPr/>
          <p:nvPr/>
        </p:nvGrpSpPr>
        <p:grpSpPr bwMode="gray">
          <a:xfrm>
            <a:off x="4989079" y="946388"/>
            <a:ext cx="3046247" cy="2696925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24" name="Rectangle 23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DaaS</a:t>
              </a:r>
            </a:p>
          </p:txBody>
        </p:sp>
        <p:sp>
          <p:nvSpPr>
            <p:cNvPr id="27" name="Rectangle 26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SaaS</a:t>
              </a:r>
            </a:p>
          </p:txBody>
        </p:sp>
        <p:sp>
          <p:nvSpPr>
            <p:cNvPr id="28" name="Rectangle 27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PaaS</a:t>
              </a:r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100000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825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5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cxnSp>
        <p:nvCxnSpPr>
          <p:cNvPr id="8" name="Straight Connector 7"/>
          <p:cNvCxnSpPr>
            <a:cxnSpLocks/>
          </p:cNvCxnSpPr>
          <p:nvPr/>
        </p:nvCxnSpPr>
        <p:spPr>
          <a:xfrm>
            <a:off x="4442028" y="3384029"/>
            <a:ext cx="618344" cy="0"/>
          </a:xfrm>
          <a:prstGeom prst="line">
            <a:avLst/>
          </a:prstGeom>
          <a:ln w="41275">
            <a:solidFill>
              <a:schemeClr val="accent5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00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4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2018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grpSp>
        <p:nvGrpSpPr>
          <p:cNvPr id="6" name="Group 5"/>
          <p:cNvGrpSpPr>
            <a:grpSpLocks noChangeAspect="1"/>
          </p:cNvGrpSpPr>
          <p:nvPr/>
        </p:nvGrpSpPr>
        <p:grpSpPr bwMode="gray">
          <a:xfrm>
            <a:off x="4981673" y="1022981"/>
            <a:ext cx="3033980" cy="2686064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33" name="Rectangle 32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DaaS</a:t>
              </a:r>
            </a:p>
          </p:txBody>
        </p:sp>
        <p:sp>
          <p:nvSpPr>
            <p:cNvPr id="34" name="Rectangle 33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SaaS</a:t>
              </a: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825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5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9" name="Rectangle 38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IaaS</a:t>
              </a:r>
            </a:p>
          </p:txBody>
        </p:sp>
      </p:grp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4442027" y="2788171"/>
            <a:ext cx="539646" cy="0"/>
          </a:xfrm>
          <a:prstGeom prst="line">
            <a:avLst/>
          </a:prstGeom>
          <a:ln w="41275">
            <a:solidFill>
              <a:schemeClr val="accent5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8391" y="838341"/>
            <a:ext cx="3972394" cy="3252189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205740" rIns="205740" bIns="2057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/>
              <a:t>Platform-as-a-Servic</a:t>
            </a:r>
            <a:r>
              <a:rPr lang="en-US" altLang="zh-TW" sz="2700" b="1" dirty="0"/>
              <a:t>e</a:t>
            </a:r>
          </a:p>
          <a:p>
            <a:pPr>
              <a:lnSpc>
                <a:spcPct val="90000"/>
              </a:lnSpc>
            </a:pPr>
            <a:endParaRPr lang="en-US" altLang="zh-TW" sz="2700" b="1" dirty="0"/>
          </a:p>
          <a:p>
            <a:pPr>
              <a:lnSpc>
                <a:spcPct val="90000"/>
              </a:lnSpc>
            </a:pPr>
            <a:r>
              <a:rPr lang="en-US" dirty="0"/>
              <a:t>Set of tools and services designed to make coding and deploying those applications quick and efficient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935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61923" y="129232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6" y="0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5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2018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grpSp>
        <p:nvGrpSpPr>
          <p:cNvPr id="6" name="Group 5"/>
          <p:cNvGrpSpPr>
            <a:grpSpLocks noChangeAspect="1"/>
          </p:cNvGrpSpPr>
          <p:nvPr/>
        </p:nvGrpSpPr>
        <p:grpSpPr bwMode="gray">
          <a:xfrm>
            <a:off x="4991665" y="1061505"/>
            <a:ext cx="3033980" cy="2686064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28" name="Rectangle 27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DaaS</a:t>
              </a:r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825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5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30" name="Rectangle 29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PaaS</a:t>
              </a:r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IaaS</a:t>
              </a:r>
            </a:p>
          </p:txBody>
        </p:sp>
      </p:grp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4442028" y="2102372"/>
            <a:ext cx="494675" cy="0"/>
          </a:xfrm>
          <a:prstGeom prst="line">
            <a:avLst/>
          </a:prstGeom>
          <a:ln w="41275">
            <a:solidFill>
              <a:schemeClr val="accent5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8391" y="838341"/>
            <a:ext cx="3972394" cy="3252189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205740" rIns="205740" bIns="2057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/>
              <a:t>Software-as-a-Service</a:t>
            </a:r>
          </a:p>
          <a:p>
            <a:pPr>
              <a:lnSpc>
                <a:spcPct val="90000"/>
              </a:lnSpc>
            </a:pPr>
            <a:endParaRPr lang="en-US" altLang="zh-TW" sz="2400" b="1" dirty="0"/>
          </a:p>
          <a:p>
            <a:r>
              <a:rPr lang="en-US" dirty="0"/>
              <a:t>Applications are designed for end-users, delivered over the web</a:t>
            </a:r>
            <a:endParaRPr lang="en-US" sz="2100" dirty="0">
              <a:solidFill>
                <a:schemeClr val="tx1">
                  <a:lumMod val="50000"/>
                </a:schemeClr>
              </a:solidFill>
              <a:latin typeface="Calibri" charset="0"/>
              <a:cs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54" name="Rectangle 53" descr="Full slide 4-color photo can be inserted here"/>
          <p:cNvSpPr/>
          <p:nvPr/>
        </p:nvSpPr>
        <p:spPr bwMode="gray">
          <a:xfrm>
            <a:off x="157161" y="363460"/>
            <a:ext cx="8829678" cy="4660653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2" name="Border"/>
          <p:cNvGrpSpPr/>
          <p:nvPr/>
        </p:nvGrpSpPr>
        <p:grpSpPr bwMode="gray">
          <a:xfrm>
            <a:off x="975" y="19167"/>
            <a:ext cx="9142049" cy="5143500"/>
            <a:chOff x="-287" y="0"/>
            <a:chExt cx="12189399" cy="6858000"/>
          </a:xfrm>
        </p:grpSpPr>
        <p:sp>
          <p:nvSpPr>
            <p:cNvPr id="45" name="Rectangle 44"/>
            <p:cNvSpPr/>
            <p:nvPr/>
          </p:nvSpPr>
          <p:spPr bwMode="gray">
            <a:xfrm>
              <a:off x="-287" y="0"/>
              <a:ext cx="193962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11995151" y="5854"/>
              <a:ext cx="193960" cy="68521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-286" y="6400800"/>
              <a:ext cx="12189396" cy="45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-286" y="0"/>
              <a:ext cx="12189398" cy="1920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8458200" y="4917186"/>
            <a:ext cx="286246" cy="13716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6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 bwMode="gray">
          <a:xfrm>
            <a:off x="4493420" y="4917186"/>
            <a:ext cx="2090738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Copyright © 2018 </a:t>
            </a:r>
            <a:r>
              <a:rPr sz="600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and/or its affiliates. All rights reserved.  </a:t>
            </a:r>
          </a:p>
        </p:txBody>
      </p:sp>
      <p:pic>
        <p:nvPicPr>
          <p:cNvPr id="37" name="Picture 36" descr="Oracle logo in white on red staging background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/>
          </p:cNvSpPr>
          <p:nvPr/>
        </p:nvSpPr>
        <p:spPr bwMode="gray">
          <a:xfrm>
            <a:off x="3601988" y="725594"/>
            <a:ext cx="5579705" cy="3235868"/>
          </a:xfrm>
          <a:custGeom>
            <a:avLst/>
            <a:gdLst>
              <a:gd name="T0" fmla="*/ 670 w 1276"/>
              <a:gd name="T1" fmla="*/ 739 h 739"/>
              <a:gd name="T2" fmla="*/ 300 w 1276"/>
              <a:gd name="T3" fmla="*/ 739 h 739"/>
              <a:gd name="T4" fmla="*/ 57 w 1276"/>
              <a:gd name="T5" fmla="*/ 593 h 739"/>
              <a:gd name="T6" fmla="*/ 103 w 1276"/>
              <a:gd name="T7" fmla="*/ 278 h 739"/>
              <a:gd name="T8" fmla="*/ 300 w 1276"/>
              <a:gd name="T9" fmla="*/ 196 h 739"/>
              <a:gd name="T10" fmla="*/ 310 w 1276"/>
              <a:gd name="T11" fmla="*/ 189 h 739"/>
              <a:gd name="T12" fmla="*/ 521 w 1276"/>
              <a:gd name="T13" fmla="*/ 16 h 739"/>
              <a:gd name="T14" fmla="*/ 794 w 1276"/>
              <a:gd name="T15" fmla="*/ 154 h 739"/>
              <a:gd name="T16" fmla="*/ 805 w 1276"/>
              <a:gd name="T17" fmla="*/ 160 h 739"/>
              <a:gd name="T18" fmla="*/ 1036 w 1276"/>
              <a:gd name="T19" fmla="*/ 272 h 739"/>
              <a:gd name="T20" fmla="*/ 1049 w 1276"/>
              <a:gd name="T21" fmla="*/ 278 h 739"/>
              <a:gd name="T22" fmla="*/ 1263 w 1276"/>
              <a:gd name="T23" fmla="*/ 459 h 739"/>
              <a:gd name="T24" fmla="*/ 1208 w 1276"/>
              <a:gd name="T25" fmla="*/ 668 h 739"/>
              <a:gd name="T26" fmla="*/ 1065 w 1276"/>
              <a:gd name="T27" fmla="*/ 737 h 739"/>
              <a:gd name="T28" fmla="*/ 1039 w 1276"/>
              <a:gd name="T29" fmla="*/ 739 h 739"/>
              <a:gd name="T30" fmla="*/ 670 w 1276"/>
              <a:gd name="T31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" h="739">
                <a:moveTo>
                  <a:pt x="670" y="739"/>
                </a:moveTo>
                <a:cubicBezTo>
                  <a:pt x="547" y="739"/>
                  <a:pt x="424" y="739"/>
                  <a:pt x="300" y="739"/>
                </a:cubicBezTo>
                <a:cubicBezTo>
                  <a:pt x="192" y="737"/>
                  <a:pt x="109" y="689"/>
                  <a:pt x="57" y="593"/>
                </a:cubicBezTo>
                <a:cubicBezTo>
                  <a:pt x="0" y="492"/>
                  <a:pt x="21" y="359"/>
                  <a:pt x="103" y="278"/>
                </a:cubicBezTo>
                <a:cubicBezTo>
                  <a:pt x="158" y="223"/>
                  <a:pt x="223" y="196"/>
                  <a:pt x="300" y="196"/>
                </a:cubicBezTo>
                <a:cubicBezTo>
                  <a:pt x="305" y="196"/>
                  <a:pt x="307" y="194"/>
                  <a:pt x="310" y="189"/>
                </a:cubicBezTo>
                <a:cubicBezTo>
                  <a:pt x="348" y="92"/>
                  <a:pt x="419" y="34"/>
                  <a:pt x="521" y="16"/>
                </a:cubicBezTo>
                <a:cubicBezTo>
                  <a:pt x="631" y="0"/>
                  <a:pt x="742" y="57"/>
                  <a:pt x="794" y="154"/>
                </a:cubicBezTo>
                <a:cubicBezTo>
                  <a:pt x="797" y="158"/>
                  <a:pt x="800" y="160"/>
                  <a:pt x="805" y="160"/>
                </a:cubicBezTo>
                <a:cubicBezTo>
                  <a:pt x="901" y="158"/>
                  <a:pt x="979" y="196"/>
                  <a:pt x="1036" y="272"/>
                </a:cubicBezTo>
                <a:cubicBezTo>
                  <a:pt x="1039" y="276"/>
                  <a:pt x="1042" y="278"/>
                  <a:pt x="1049" y="278"/>
                </a:cubicBezTo>
                <a:cubicBezTo>
                  <a:pt x="1154" y="278"/>
                  <a:pt x="1245" y="356"/>
                  <a:pt x="1263" y="459"/>
                </a:cubicBezTo>
                <a:cubicBezTo>
                  <a:pt x="1276" y="537"/>
                  <a:pt x="1259" y="608"/>
                  <a:pt x="1208" y="668"/>
                </a:cubicBezTo>
                <a:cubicBezTo>
                  <a:pt x="1170" y="710"/>
                  <a:pt x="1122" y="733"/>
                  <a:pt x="1065" y="737"/>
                </a:cubicBezTo>
                <a:cubicBezTo>
                  <a:pt x="1057" y="739"/>
                  <a:pt x="1047" y="739"/>
                  <a:pt x="1039" y="739"/>
                </a:cubicBezTo>
                <a:cubicBezTo>
                  <a:pt x="915" y="739"/>
                  <a:pt x="794" y="739"/>
                  <a:pt x="670" y="739"/>
                </a:cubicBezTo>
                <a:close/>
              </a:path>
            </a:pathLst>
          </a:custGeom>
          <a:gradFill>
            <a:gsLst>
              <a:gs pos="95575">
                <a:schemeClr val="accent5">
                  <a:alpha val="78000"/>
                </a:schemeClr>
              </a:gs>
              <a:gs pos="1000">
                <a:schemeClr val="bg2"/>
              </a:gs>
              <a:gs pos="42000">
                <a:schemeClr val="bg2"/>
              </a:gs>
            </a:gsLst>
            <a:lin ang="0" scaled="0"/>
          </a:gradFill>
          <a:ln w="76200" cap="flat">
            <a:noFill/>
            <a:prstDash val="solid"/>
            <a:miter lim="800000"/>
            <a:headEnd/>
            <a:tailEnd/>
          </a:ln>
          <a:effectLst>
            <a:outerShdw blurRad="368300" dist="419100" dir="8100000" algn="tr" rotWithShape="0">
              <a:prstClr val="black">
                <a:alpha val="40000"/>
              </a:prstClr>
            </a:outerShdw>
          </a:effectLst>
          <a:scene3d>
            <a:camera prst="perspectiveHeroicExtremeRightFacing" fov="2700000">
              <a:rot lat="21546000" lon="19471383" rev="176530"/>
            </a:camera>
            <a:lightRig rig="threePt" dir="t"/>
          </a:scene3d>
          <a:sp3d extrusionH="730250">
            <a:bevelT/>
          </a:sp3d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5F5F5F"/>
              </a:solidFill>
            </a:endParaRPr>
          </a:p>
        </p:txBody>
      </p:sp>
      <p:grpSp>
        <p:nvGrpSpPr>
          <p:cNvPr id="4" name="Group 5"/>
          <p:cNvGrpSpPr/>
          <p:nvPr/>
        </p:nvGrpSpPr>
        <p:grpSpPr bwMode="gray">
          <a:xfrm>
            <a:off x="4919160" y="1273925"/>
            <a:ext cx="2689676" cy="2381243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5" name="Rectangle 4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6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SaaS</a:t>
              </a:r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PaaS</a:t>
              </a: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/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/>
                  </a:solidFill>
                </a:rPr>
                <a:t>IaaS</a:t>
              </a:r>
            </a:p>
          </p:txBody>
        </p:sp>
      </p:grpSp>
      <p:sp>
        <p:nvSpPr>
          <p:cNvPr id="23" name="TextBox 22"/>
          <p:cNvSpPr txBox="1"/>
          <p:nvPr/>
        </p:nvSpPr>
        <p:spPr bwMode="gray">
          <a:xfrm>
            <a:off x="470389" y="2810028"/>
            <a:ext cx="3011015" cy="8332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50" dirty="0">
                <a:solidFill>
                  <a:srgbClr val="FFFFFF"/>
                </a:solidFill>
                <a:ea typeface="Calibri" charset="0"/>
                <a:cs typeface="Calibri" charset="0"/>
              </a:rPr>
              <a:t>CLOUD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34" y="2169766"/>
            <a:ext cx="2965852" cy="42115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 bwMode="gray">
          <a:xfrm>
            <a:off x="734047" y="791623"/>
            <a:ext cx="2642822" cy="8844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  <a:ea typeface="Calibri" charset="0"/>
                <a:cs typeface="Calibri" charset="0"/>
              </a:rPr>
              <a:t>The Most Complete Cloud</a:t>
            </a: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 bwMode="gray">
          <a:xfrm>
            <a:off x="458391" y="2693787"/>
            <a:ext cx="3500438" cy="0"/>
          </a:xfrm>
          <a:prstGeom prst="line">
            <a:avLst/>
          </a:pr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8391" y="838341"/>
            <a:ext cx="3972394" cy="3252189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205740" rIns="205740" bIns="2057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/>
              <a:t>Data-as-a-Service</a:t>
            </a:r>
          </a:p>
          <a:p>
            <a:pPr>
              <a:tabLst>
                <a:tab pos="2912269" algn="l"/>
              </a:tabLst>
            </a:pPr>
            <a:r>
              <a:rPr lang="en-US" dirty="0">
                <a:solidFill>
                  <a:schemeClr val="bg1"/>
                </a:solidFill>
                <a:ea typeface="Calibri" charset="0"/>
                <a:cs typeface="Calibri" charset="0"/>
              </a:rPr>
              <a:t>Data Cloud provides data from a wide variety of Oracle and third-party sources that customers can leverage for deeper insights into their clients to enable modern marketing campaigns.</a:t>
            </a:r>
          </a:p>
          <a:p>
            <a:pPr>
              <a:tabLst>
                <a:tab pos="2912269" algn="l"/>
              </a:tabLst>
            </a:pPr>
            <a:endParaRPr lang="en-US" dirty="0">
              <a:solidFill>
                <a:schemeClr val="bg1"/>
              </a:solidFill>
              <a:ea typeface="Calibri" charset="0"/>
              <a:cs typeface="Calibri" charset="0"/>
            </a:endParaRPr>
          </a:p>
          <a:p>
            <a:pPr>
              <a:tabLst>
                <a:tab pos="2912269" algn="l"/>
              </a:tabLst>
            </a:pPr>
            <a:endParaRPr lang="en-US" dirty="0">
              <a:solidFill>
                <a:schemeClr val="bg1"/>
              </a:solidFill>
              <a:ea typeface="Calibri" charset="0"/>
              <a:cs typeface="Calibri" charset="0"/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gray">
          <a:xfrm>
            <a:off x="4992233" y="1106794"/>
            <a:ext cx="3033980" cy="2686064"/>
            <a:chOff x="5980842" y="967459"/>
            <a:chExt cx="4710177" cy="4082643"/>
          </a:xfrm>
          <a:effectLst>
            <a:outerShdw blurRad="228600" dist="266700" dir="8100000" algn="t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20952000" lon="19746000" rev="372000"/>
            </a:camera>
            <a:lightRig rig="balanced" dir="t">
              <a:rot lat="0" lon="0" rev="18600000"/>
            </a:lightRig>
          </a:scene3d>
        </p:grpSpPr>
        <p:sp>
          <p:nvSpPr>
            <p:cNvPr id="32" name="Rectangle 31"/>
            <p:cNvSpPr/>
            <p:nvPr/>
          </p:nvSpPr>
          <p:spPr bwMode="gray">
            <a:xfrm>
              <a:off x="5989637" y="967459"/>
              <a:ext cx="4701381" cy="933593"/>
            </a:xfrm>
            <a:prstGeom prst="rect">
              <a:avLst/>
            </a:prstGeom>
            <a:gradFill>
              <a:gsLst>
                <a:gs pos="95575">
                  <a:schemeClr val="accent2">
                    <a:alpha val="87000"/>
                  </a:schemeClr>
                </a:gs>
                <a:gs pos="1000">
                  <a:schemeClr val="accent1"/>
                </a:gs>
                <a:gs pos="42000">
                  <a:schemeClr val="accent1"/>
                </a:gs>
              </a:gsLst>
              <a:lin ang="0" scaled="0"/>
            </a:gradFill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8255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4050" dirty="0">
                  <a:solidFill>
                    <a:srgbClr val="FFFFFF"/>
                  </a:solidFill>
                </a:rPr>
                <a:t>DaaS</a:t>
              </a:r>
            </a:p>
          </p:txBody>
        </p:sp>
        <p:sp>
          <p:nvSpPr>
            <p:cNvPr id="33" name="Rectangle 32"/>
            <p:cNvSpPr/>
            <p:nvPr/>
          </p:nvSpPr>
          <p:spPr bwMode="gray">
            <a:xfrm>
              <a:off x="5980842" y="2018908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SaaS</a:t>
              </a:r>
            </a:p>
          </p:txBody>
        </p:sp>
        <p:sp>
          <p:nvSpPr>
            <p:cNvPr id="34" name="Rectangle 33"/>
            <p:cNvSpPr/>
            <p:nvPr/>
          </p:nvSpPr>
          <p:spPr bwMode="gray">
            <a:xfrm>
              <a:off x="5989638" y="3070357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PaaS</a:t>
              </a: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5989638" y="4116509"/>
              <a:ext cx="4701381" cy="933593"/>
            </a:xfrm>
            <a:prstGeom prst="rect">
              <a:avLst/>
            </a:prstGeom>
            <a:noFill/>
            <a:ln w="19050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 extrusionH="520700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3000" dirty="0">
                  <a:solidFill>
                    <a:srgbClr val="FFFFFF">
                      <a:alpha val="0"/>
                    </a:srgbClr>
                  </a:solidFill>
                </a:rPr>
                <a:t>IaaS</a:t>
              </a:r>
            </a:p>
          </p:txBody>
        </p:sp>
      </p:grp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4430785" y="1495271"/>
            <a:ext cx="460947" cy="0"/>
          </a:xfrm>
          <a:prstGeom prst="line">
            <a:avLst/>
          </a:prstGeom>
          <a:ln w="41275">
            <a:solidFill>
              <a:schemeClr val="accent5"/>
            </a:solidFill>
            <a:miter lim="800000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8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C0D3CB-79DC-1B4F-8C19-19E53E9DB5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91" y="163"/>
            <a:ext cx="9141619" cy="5142161"/>
          </a:xfrm>
          <a:prstGeom prst="rect">
            <a:avLst/>
          </a:prstGeom>
          <a:ln w="19050">
            <a:noFill/>
          </a:ln>
          <a:effectLst/>
        </p:spPr>
      </p:pic>
      <p:sp>
        <p:nvSpPr>
          <p:cNvPr id="8" name="Rectangle 7" descr="Full slide 4-color photo can be inserted here">
            <a:extLst>
              <a:ext uri="{FF2B5EF4-FFF2-40B4-BE49-F238E27FC236}">
                <a16:creationId xmlns:a16="http://schemas.microsoft.com/office/drawing/2014/main" id="{52D0C6AD-1F3B-3F4E-A35E-3903E6A8E267}"/>
              </a:ext>
            </a:extLst>
          </p:cNvPr>
          <p:cNvSpPr/>
          <p:nvPr/>
        </p:nvSpPr>
        <p:spPr bwMode="gray">
          <a:xfrm>
            <a:off x="0" y="183044"/>
            <a:ext cx="9228641" cy="4960455"/>
          </a:xfrm>
          <a:prstGeom prst="rect">
            <a:avLst/>
          </a:prstGeom>
          <a:solidFill>
            <a:schemeClr val="accent4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20A101-70CF-423E-AEB5-3B63F666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7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9E140-507B-AE48-BAFF-BA317BEE6198}"/>
              </a:ext>
            </a:extLst>
          </p:cNvPr>
          <p:cNvSpPr/>
          <p:nvPr/>
        </p:nvSpPr>
        <p:spPr>
          <a:xfrm>
            <a:off x="780644" y="768655"/>
            <a:ext cx="7667351" cy="3252189"/>
          </a:xfrm>
          <a:prstGeom prst="rect">
            <a:avLst/>
          </a:prstGeom>
          <a:solidFill>
            <a:schemeClr val="accent5"/>
          </a:solidFill>
          <a:ln w="19050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5740" tIns="205740" rIns="205740" bIns="2057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 dirty="0"/>
              <a:t>Autonomous Database</a:t>
            </a:r>
          </a:p>
          <a:p>
            <a:pPr>
              <a:tabLst>
                <a:tab pos="2912269" algn="l"/>
              </a:tabLst>
            </a:pPr>
            <a:r>
              <a:rPr lang="en-US" dirty="0">
                <a:solidFill>
                  <a:schemeClr val="bg1"/>
                </a:solidFill>
                <a:ea typeface="Calibri" charset="0"/>
                <a:cs typeface="Calibri" charset="0"/>
              </a:rPr>
              <a:t>Oracle’s Autonomous Database offers a cloud based data storage service that is self-driving, self-securing, and self-repairing, giving you a database that is run at maximum efficiency, while freeing up your workforce to generate value for the enterprise.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55517B-816E-2D4E-970A-66576A50CDDC}"/>
              </a:ext>
            </a:extLst>
          </p:cNvPr>
          <p:cNvSpPr/>
          <p:nvPr/>
        </p:nvSpPr>
        <p:spPr bwMode="gray">
          <a:xfrm>
            <a:off x="1953" y="4789006"/>
            <a:ext cx="9142047" cy="3429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rgbClr val="FFFFFF"/>
              </a:solidFill>
            </a:endParaRPr>
          </a:p>
        </p:txBody>
      </p:sp>
      <p:pic>
        <p:nvPicPr>
          <p:cNvPr id="14" name="Picture 13" descr="Oracle logo in white on red staging background">
            <a:extLst>
              <a:ext uri="{FF2B5EF4-FFF2-40B4-BE49-F238E27FC236}">
                <a16:creationId xmlns:a16="http://schemas.microsoft.com/office/drawing/2014/main" id="{A353E16C-5ADD-4142-A842-CF25106F8ED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8955" y="4697730"/>
            <a:ext cx="1218854" cy="4457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48643B-17A0-B74C-B7E2-9F6E9E423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2394749"/>
            <a:ext cx="62103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3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uk-UA">
                <a:solidFill>
                  <a:srgbClr val="FFFFFF">
                    <a:alpha val="0"/>
                  </a:srgbClr>
                </a:solidFill>
              </a:rPr>
              <a:pPr/>
              <a:t>8</a:t>
            </a:fld>
            <a:endParaRPr lang="uk-UA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9444" y="1004408"/>
            <a:ext cx="5270316" cy="110251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Questions?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60710" y="3003490"/>
            <a:ext cx="3275866" cy="757694"/>
          </a:xfrm>
        </p:spPr>
        <p:txBody>
          <a:bodyPr/>
          <a:lstStyle/>
          <a:p>
            <a:endParaRPr lang="en-US" sz="2400" dirty="0">
              <a:ea typeface="Calibri" charset="0"/>
              <a:cs typeface="Calibri" charset="0"/>
            </a:endParaRPr>
          </a:p>
          <a:p>
            <a:endParaRPr lang="en-US" sz="2400" b="0" dirty="0">
              <a:ea typeface="Calibri" charset="0"/>
              <a:cs typeface="Calibri" charset="0"/>
            </a:endParaRPr>
          </a:p>
          <a:p>
            <a:endParaRPr lang="en-US" sz="1050" dirty="0">
              <a:ea typeface="Calibri" charset="0"/>
              <a:cs typeface="Calibri" charset="0"/>
            </a:endParaRPr>
          </a:p>
          <a:p>
            <a:endParaRPr lang="en-US" sz="2400" dirty="0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514352" y="669132"/>
            <a:ext cx="7200900" cy="110251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5F5F5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17517" y="64126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0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Cloud Days Template_BW_V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Days Template_BW_V1.potx" id="{0D54323A-2E3B-4F66-9CB3-01814D7074F5}" vid="{B7400241-5A67-42C7-93F7-39673BB4136F}"/>
    </a:ext>
  </a:extLst>
</a:theme>
</file>

<file path=ppt/theme/theme2.xml><?xml version="1.0" encoding="utf-8"?>
<a:theme xmlns:a="http://schemas.openxmlformats.org/drawingml/2006/main" name="15_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ctr" defTabSz="913793">
          <a:lnSpc>
            <a:spcPct val="90000"/>
          </a:lnSpc>
          <a:defRPr sz="3199" dirty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3.xml><?xml version="1.0" encoding="utf-8"?>
<a:theme xmlns:a="http://schemas.openxmlformats.org/drawingml/2006/main" name="16_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4.xml><?xml version="1.0" encoding="utf-8"?>
<a:theme xmlns:a="http://schemas.openxmlformats.org/drawingml/2006/main" name="17_Oracle_16x9_2014_521">
  <a:themeElements>
    <a:clrScheme name="Oracle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F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5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ctr" defTabSz="913793">
          <a:lnSpc>
            <a:spcPct val="90000"/>
          </a:lnSpc>
          <a:defRPr sz="3199" dirty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acle_16x9_2014_521" id="{11138A86-4CFD-4AAE-84ED-85FDB159739F}" vid="{ADD436DE-0EC9-4932-BD4C-5E9FA04FA01B}"/>
    </a:ext>
  </a:extLst>
</a:theme>
</file>

<file path=ppt/theme/theme5.xml><?xml version="1.0" encoding="utf-8"?>
<a:theme xmlns:a="http://schemas.openxmlformats.org/drawingml/2006/main" name="Office Theme">
  <a:themeElements>
    <a:clrScheme name="Oracle 2012">
      <a:dk1>
        <a:sysClr val="windowText" lastClr="000000"/>
      </a:dk1>
      <a:lt1>
        <a:sysClr val="window" lastClr="FFFFFF"/>
      </a:lt1>
      <a:dk2>
        <a:srgbClr val="424545"/>
      </a:dk2>
      <a:lt2>
        <a:srgbClr val="A3A3A3"/>
      </a:lt2>
      <a:accent1>
        <a:srgbClr val="FF1414"/>
      </a:accent1>
      <a:accent2>
        <a:srgbClr val="E5E5E5"/>
      </a:accent2>
      <a:accent3>
        <a:srgbClr val="8BAAC3"/>
      </a:accent3>
      <a:accent4>
        <a:srgbClr val="5B6981"/>
      </a:accent4>
      <a:accent5>
        <a:srgbClr val="7D7369"/>
      </a:accent5>
      <a:accent6>
        <a:srgbClr val="786464"/>
      </a:accent6>
      <a:hlink>
        <a:srgbClr val="0000FF"/>
      </a:hlink>
      <a:folHlink>
        <a:srgbClr val="800080"/>
      </a:folHlink>
    </a:clrScheme>
    <a:fontScheme name="Oracle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76683</TotalTime>
  <Words>584</Words>
  <Application>Microsoft Macintosh PowerPoint</Application>
  <PresentationFormat>On-screen Show (16:9)</PresentationFormat>
  <Paragraphs>106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1_Cloud Days Template_BW_V1</vt:lpstr>
      <vt:lpstr>15_Oracle_16x9_2014_521</vt:lpstr>
      <vt:lpstr>16_Oracle_16x9_2014_521</vt:lpstr>
      <vt:lpstr>17_Oracle_16x9_2014_521</vt:lpstr>
      <vt:lpstr>Cloud &amp; Autonomous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FY18 Strategy</dc:title>
  <dc:creator>MBKUMAR</dc:creator>
  <cp:lastModifiedBy>George Yates</cp:lastModifiedBy>
  <cp:revision>3630</cp:revision>
  <cp:lastPrinted>2017-10-24T17:33:58Z</cp:lastPrinted>
  <dcterms:created xsi:type="dcterms:W3CDTF">2012-05-31T20:53:14Z</dcterms:created>
  <dcterms:modified xsi:type="dcterms:W3CDTF">2019-05-01T18:08:17Z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dDocName">
    <vt:lpwstr>CNT2536855</vt:lpwstr>
  </property>
  <property fmtid="{D5CDD505-2E9C-101B-9397-08002B2CF9AE}" pid="3" name="DISProperties">
    <vt:lpwstr>DISdDocName,DIScgiUrl,DISdUser,DISdID,DISidcName,DISTaskPaneUrl</vt:lpwstr>
  </property>
  <property fmtid="{D5CDD505-2E9C-101B-9397-08002B2CF9AE}" pid="4" name="DIScgiUrl">
    <vt:lpwstr>http://content.oracle.com/content/idcplg</vt:lpwstr>
  </property>
  <property fmtid="{D5CDD505-2E9C-101B-9397-08002B2CF9AE}" pid="5" name="DISdUser">
    <vt:lpwstr>anonymous</vt:lpwstr>
  </property>
  <property fmtid="{D5CDD505-2E9C-101B-9397-08002B2CF9AE}" pid="6" name="DISdID">
    <vt:lpwstr>6399714</vt:lpwstr>
  </property>
  <property fmtid="{D5CDD505-2E9C-101B-9397-08002B2CF9AE}" pid="7" name="DISidcName">
    <vt:lpwstr>sites_contrib_prod</vt:lpwstr>
  </property>
  <property fmtid="{D5CDD505-2E9C-101B-9397-08002B2CF9AE}" pid="8" name="DISTaskPaneUrl">
    <vt:lpwstr>http://content.oracle.com/content/idcplg?IdcService=DESKTOP_DOC_INFO&amp;dDocName=CNT2536855&amp;dID=6399714&amp;ClientControlled=DocMan,taskpane&amp;coreContentOnly=1</vt:lpwstr>
  </property>
</Properties>
</file>