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411" r:id="rId2"/>
    <p:sldId id="393" r:id="rId3"/>
    <p:sldId id="489" r:id="rId4"/>
    <p:sldId id="390" r:id="rId5"/>
    <p:sldId id="391" r:id="rId6"/>
    <p:sldId id="516" r:id="rId7"/>
    <p:sldId id="404" r:id="rId8"/>
    <p:sldId id="389" r:id="rId9"/>
    <p:sldId id="517" r:id="rId10"/>
    <p:sldId id="518" r:id="rId11"/>
    <p:sldId id="365" r:id="rId12"/>
    <p:sldId id="519" r:id="rId13"/>
    <p:sldId id="520" r:id="rId14"/>
    <p:sldId id="521" r:id="rId15"/>
    <p:sldId id="522" r:id="rId16"/>
    <p:sldId id="523" r:id="rId17"/>
    <p:sldId id="396" r:id="rId18"/>
    <p:sldId id="397" r:id="rId19"/>
    <p:sldId id="503" r:id="rId20"/>
    <p:sldId id="419" r:id="rId21"/>
    <p:sldId id="407" r:id="rId22"/>
    <p:sldId id="417" r:id="rId23"/>
    <p:sldId id="418" r:id="rId24"/>
    <p:sldId id="369" r:id="rId25"/>
    <p:sldId id="453" r:id="rId26"/>
    <p:sldId id="441" r:id="rId27"/>
    <p:sldId id="440" r:id="rId28"/>
    <p:sldId id="524" r:id="rId29"/>
    <p:sldId id="445" r:id="rId30"/>
    <p:sldId id="449" r:id="rId31"/>
    <p:sldId id="458" r:id="rId32"/>
    <p:sldId id="450" r:id="rId33"/>
    <p:sldId id="446" r:id="rId34"/>
    <p:sldId id="451" r:id="rId35"/>
    <p:sldId id="452" r:id="rId36"/>
    <p:sldId id="447" r:id="rId37"/>
    <p:sldId id="448" r:id="rId38"/>
    <p:sldId id="461" r:id="rId39"/>
    <p:sldId id="460" r:id="rId40"/>
    <p:sldId id="457" r:id="rId41"/>
    <p:sldId id="525" r:id="rId42"/>
    <p:sldId id="502" r:id="rId43"/>
  </p:sldIdLst>
  <p:sldSz cx="12192000" cy="6858000"/>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B3525167-C32B-409A-81B2-CA1EF3FA8C94}">
          <p14:sldIdLst>
            <p14:sldId id="411"/>
            <p14:sldId id="393"/>
            <p14:sldId id="489"/>
            <p14:sldId id="390"/>
            <p14:sldId id="391"/>
            <p14:sldId id="516"/>
            <p14:sldId id="404"/>
            <p14:sldId id="389"/>
            <p14:sldId id="517"/>
            <p14:sldId id="518"/>
            <p14:sldId id="365"/>
            <p14:sldId id="519"/>
            <p14:sldId id="520"/>
            <p14:sldId id="521"/>
            <p14:sldId id="522"/>
            <p14:sldId id="523"/>
            <p14:sldId id="396"/>
            <p14:sldId id="397"/>
            <p14:sldId id="503"/>
            <p14:sldId id="419"/>
            <p14:sldId id="407"/>
            <p14:sldId id="417"/>
            <p14:sldId id="418"/>
            <p14:sldId id="369"/>
            <p14:sldId id="453"/>
            <p14:sldId id="441"/>
            <p14:sldId id="440"/>
            <p14:sldId id="524"/>
            <p14:sldId id="445"/>
            <p14:sldId id="449"/>
            <p14:sldId id="458"/>
            <p14:sldId id="450"/>
            <p14:sldId id="446"/>
            <p14:sldId id="451"/>
            <p14:sldId id="452"/>
            <p14:sldId id="447"/>
            <p14:sldId id="448"/>
            <p14:sldId id="461"/>
            <p14:sldId id="460"/>
            <p14:sldId id="457"/>
            <p14:sldId id="525"/>
            <p14:sldId id="50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6" autoAdjust="0"/>
    <p:restoredTop sz="94684"/>
  </p:normalViewPr>
  <p:slideViewPr>
    <p:cSldViewPr snapToGrid="0">
      <p:cViewPr varScale="1">
        <p:scale>
          <a:sx n="70" d="100"/>
          <a:sy n="70" d="100"/>
        </p:scale>
        <p:origin x="90" y="1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238513-6A48-410C-B204-4FEE9568FFDF}" type="datetimeFigureOut">
              <a:rPr lang="en-US" smtClean="0"/>
              <a:t>9/6/2025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3DEA1-D524-42F5-8EBC-A519826896C9}" type="slidenum">
              <a:rPr lang="en-US" smtClean="0"/>
              <a:t>‹#›</a:t>
            </a:fld>
            <a:endParaRPr lang="en-US"/>
          </a:p>
        </p:txBody>
      </p:sp>
    </p:spTree>
    <p:extLst>
      <p:ext uri="{BB962C8B-B14F-4D97-AF65-F5344CB8AC3E}">
        <p14:creationId xmlns:p14="http://schemas.microsoft.com/office/powerpoint/2010/main" val="68112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238513-6A48-410C-B204-4FEE9568FFDF}" type="datetimeFigureOut">
              <a:rPr lang="en-US" smtClean="0"/>
              <a:t>9/6/2025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3DEA1-D524-42F5-8EBC-A519826896C9}" type="slidenum">
              <a:rPr lang="en-US" smtClean="0"/>
              <a:t>‹#›</a:t>
            </a:fld>
            <a:endParaRPr lang="en-US"/>
          </a:p>
        </p:txBody>
      </p:sp>
    </p:spTree>
    <p:extLst>
      <p:ext uri="{BB962C8B-B14F-4D97-AF65-F5344CB8AC3E}">
        <p14:creationId xmlns:p14="http://schemas.microsoft.com/office/powerpoint/2010/main" val="858647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238513-6A48-410C-B204-4FEE9568FFDF}" type="datetimeFigureOut">
              <a:rPr lang="en-US" smtClean="0"/>
              <a:t>9/6/2025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3DEA1-D524-42F5-8EBC-A519826896C9}" type="slidenum">
              <a:rPr lang="en-US" smtClean="0"/>
              <a:t>‹#›</a:t>
            </a:fld>
            <a:endParaRPr lang="en-US"/>
          </a:p>
        </p:txBody>
      </p:sp>
    </p:spTree>
    <p:extLst>
      <p:ext uri="{BB962C8B-B14F-4D97-AF65-F5344CB8AC3E}">
        <p14:creationId xmlns:p14="http://schemas.microsoft.com/office/powerpoint/2010/main" val="590507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238513-6A48-410C-B204-4FEE9568FFDF}" type="datetimeFigureOut">
              <a:rPr lang="en-US" smtClean="0"/>
              <a:t>9/6/2025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3DEA1-D524-42F5-8EBC-A519826896C9}" type="slidenum">
              <a:rPr lang="en-US" smtClean="0"/>
              <a:t>‹#›</a:t>
            </a:fld>
            <a:endParaRPr lang="en-US"/>
          </a:p>
        </p:txBody>
      </p:sp>
    </p:spTree>
    <p:extLst>
      <p:ext uri="{BB962C8B-B14F-4D97-AF65-F5344CB8AC3E}">
        <p14:creationId xmlns:p14="http://schemas.microsoft.com/office/powerpoint/2010/main" val="369018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238513-6A48-410C-B204-4FEE9568FFDF}" type="datetimeFigureOut">
              <a:rPr lang="en-US" smtClean="0"/>
              <a:t>9/6/2025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3DEA1-D524-42F5-8EBC-A519826896C9}" type="slidenum">
              <a:rPr lang="en-US" smtClean="0"/>
              <a:t>‹#›</a:t>
            </a:fld>
            <a:endParaRPr lang="en-US"/>
          </a:p>
        </p:txBody>
      </p:sp>
    </p:spTree>
    <p:extLst>
      <p:ext uri="{BB962C8B-B14F-4D97-AF65-F5344CB8AC3E}">
        <p14:creationId xmlns:p14="http://schemas.microsoft.com/office/powerpoint/2010/main" val="537150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238513-6A48-410C-B204-4FEE9568FFDF}" type="datetimeFigureOut">
              <a:rPr lang="en-US" smtClean="0"/>
              <a:t>9/6/2025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13DEA1-D524-42F5-8EBC-A519826896C9}" type="slidenum">
              <a:rPr lang="en-US" smtClean="0"/>
              <a:t>‹#›</a:t>
            </a:fld>
            <a:endParaRPr lang="en-US"/>
          </a:p>
        </p:txBody>
      </p:sp>
    </p:spTree>
    <p:extLst>
      <p:ext uri="{BB962C8B-B14F-4D97-AF65-F5344CB8AC3E}">
        <p14:creationId xmlns:p14="http://schemas.microsoft.com/office/powerpoint/2010/main" val="2945990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238513-6A48-410C-B204-4FEE9568FFDF}" type="datetimeFigureOut">
              <a:rPr lang="en-US" smtClean="0"/>
              <a:t>9/6/2025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13DEA1-D524-42F5-8EBC-A519826896C9}" type="slidenum">
              <a:rPr lang="en-US" smtClean="0"/>
              <a:t>‹#›</a:t>
            </a:fld>
            <a:endParaRPr lang="en-US"/>
          </a:p>
        </p:txBody>
      </p:sp>
    </p:spTree>
    <p:extLst>
      <p:ext uri="{BB962C8B-B14F-4D97-AF65-F5344CB8AC3E}">
        <p14:creationId xmlns:p14="http://schemas.microsoft.com/office/powerpoint/2010/main" val="3845455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238513-6A48-410C-B204-4FEE9568FFDF}" type="datetimeFigureOut">
              <a:rPr lang="en-US" smtClean="0"/>
              <a:t>9/6/2025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13DEA1-D524-42F5-8EBC-A519826896C9}" type="slidenum">
              <a:rPr lang="en-US" smtClean="0"/>
              <a:t>‹#›</a:t>
            </a:fld>
            <a:endParaRPr lang="en-US"/>
          </a:p>
        </p:txBody>
      </p:sp>
    </p:spTree>
    <p:extLst>
      <p:ext uri="{BB962C8B-B14F-4D97-AF65-F5344CB8AC3E}">
        <p14:creationId xmlns:p14="http://schemas.microsoft.com/office/powerpoint/2010/main" val="2131202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238513-6A48-410C-B204-4FEE9568FFDF}" type="datetimeFigureOut">
              <a:rPr lang="en-US" smtClean="0"/>
              <a:t>9/6/2025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13DEA1-D524-42F5-8EBC-A519826896C9}" type="slidenum">
              <a:rPr lang="en-US" smtClean="0"/>
              <a:t>‹#›</a:t>
            </a:fld>
            <a:endParaRPr lang="en-US"/>
          </a:p>
        </p:txBody>
      </p:sp>
    </p:spTree>
    <p:extLst>
      <p:ext uri="{BB962C8B-B14F-4D97-AF65-F5344CB8AC3E}">
        <p14:creationId xmlns:p14="http://schemas.microsoft.com/office/powerpoint/2010/main" val="1818024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238513-6A48-410C-B204-4FEE9568FFDF}" type="datetimeFigureOut">
              <a:rPr lang="en-US" smtClean="0"/>
              <a:t>9/6/2025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13DEA1-D524-42F5-8EBC-A519826896C9}" type="slidenum">
              <a:rPr lang="en-US" smtClean="0"/>
              <a:t>‹#›</a:t>
            </a:fld>
            <a:endParaRPr lang="en-US"/>
          </a:p>
        </p:txBody>
      </p:sp>
    </p:spTree>
    <p:extLst>
      <p:ext uri="{BB962C8B-B14F-4D97-AF65-F5344CB8AC3E}">
        <p14:creationId xmlns:p14="http://schemas.microsoft.com/office/powerpoint/2010/main" val="2932785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238513-6A48-410C-B204-4FEE9568FFDF}" type="datetimeFigureOut">
              <a:rPr lang="en-US" smtClean="0"/>
              <a:t>9/6/2025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13DEA1-D524-42F5-8EBC-A519826896C9}" type="slidenum">
              <a:rPr lang="en-US" smtClean="0"/>
              <a:t>‹#›</a:t>
            </a:fld>
            <a:endParaRPr lang="en-US"/>
          </a:p>
        </p:txBody>
      </p:sp>
    </p:spTree>
    <p:extLst>
      <p:ext uri="{BB962C8B-B14F-4D97-AF65-F5344CB8AC3E}">
        <p14:creationId xmlns:p14="http://schemas.microsoft.com/office/powerpoint/2010/main" val="873888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238513-6A48-410C-B204-4FEE9568FFDF}" type="datetimeFigureOut">
              <a:rPr lang="en-US" smtClean="0"/>
              <a:t>9/6/2025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13DEA1-D524-42F5-8EBC-A519826896C9}" type="slidenum">
              <a:rPr lang="en-US" smtClean="0"/>
              <a:t>‹#›</a:t>
            </a:fld>
            <a:endParaRPr lang="en-US"/>
          </a:p>
        </p:txBody>
      </p:sp>
    </p:spTree>
    <p:extLst>
      <p:ext uri="{BB962C8B-B14F-4D97-AF65-F5344CB8AC3E}">
        <p14:creationId xmlns:p14="http://schemas.microsoft.com/office/powerpoint/2010/main" val="2018561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you.com/" TargetMode="External"/><Relationship Id="rId3" Type="http://schemas.openxmlformats.org/officeDocument/2006/relationships/hyperlink" Target="https://support.google.com/websearch/answer/14901683?hl=en" TargetMode="External"/><Relationship Id="rId7" Type="http://schemas.openxmlformats.org/officeDocument/2006/relationships/hyperlink" Target="https://openai.com/index/searchgpt-prototype/" TargetMode="External"/><Relationship Id="rId2" Type="http://schemas.openxmlformats.org/officeDocument/2006/relationships/hyperlink" Target="http://perplexity.ai/" TargetMode="External"/><Relationship Id="rId1" Type="http://schemas.openxmlformats.org/officeDocument/2006/relationships/slideLayout" Target="../slideLayouts/slideLayout2.xml"/><Relationship Id="rId6" Type="http://schemas.openxmlformats.org/officeDocument/2006/relationships/hyperlink" Target="https://www.bing.com/chat" TargetMode="External"/><Relationship Id="rId5" Type="http://schemas.openxmlformats.org/officeDocument/2006/relationships/hyperlink" Target="https://search.brave.com/" TargetMode="External"/><Relationship Id="rId4" Type="http://schemas.openxmlformats.org/officeDocument/2006/relationships/hyperlink" Target="https://arc.net/blog/arc-search"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perplexity.ai/" TargetMode="External"/><Relationship Id="rId2" Type="http://schemas.openxmlformats.org/officeDocument/2006/relationships/hyperlink" Target="https://elicit.com/" TargetMode="External"/><Relationship Id="rId1" Type="http://schemas.openxmlformats.org/officeDocument/2006/relationships/slideLayout" Target="../slideLayouts/slideLayout2.xml"/><Relationship Id="rId6" Type="http://schemas.openxmlformats.org/officeDocument/2006/relationships/hyperlink" Target="https://quillbot.com/" TargetMode="External"/><Relationship Id="rId5" Type="http://schemas.openxmlformats.org/officeDocument/2006/relationships/hyperlink" Target="https://durable.co/" TargetMode="External"/><Relationship Id="rId4" Type="http://schemas.openxmlformats.org/officeDocument/2006/relationships/hyperlink" Target="https://www.adobe.com/products/firefly.htm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lumalabs.ai/dream-machine" TargetMode="External"/><Relationship Id="rId2" Type="http://schemas.openxmlformats.org/officeDocument/2006/relationships/hyperlink" Target="https://mojo.vn/" TargetMode="External"/><Relationship Id="rId1" Type="http://schemas.openxmlformats.org/officeDocument/2006/relationships/slideLayout" Target="../slideLayouts/slideLayout2.xml"/><Relationship Id="rId4" Type="http://schemas.openxmlformats.org/officeDocument/2006/relationships/hyperlink" Target="https://shipfa.st/tools/logo-fas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anythingllm.com/" TargetMode="External"/><Relationship Id="rId2" Type="http://schemas.openxmlformats.org/officeDocument/2006/relationships/hyperlink" Target="https://www.suppa.ai/" TargetMode="External"/><Relationship Id="rId1" Type="http://schemas.openxmlformats.org/officeDocument/2006/relationships/slideLayout" Target="../slideLayouts/slideLayout2.xml"/><Relationship Id="rId6" Type="http://schemas.openxmlformats.org/officeDocument/2006/relationships/hyperlink" Target="https://www.capitol.ai/marketing" TargetMode="External"/><Relationship Id="rId5" Type="http://schemas.openxmlformats.org/officeDocument/2006/relationships/hyperlink" Target="https://typeset.io/ai-writer" TargetMode="External"/><Relationship Id="rId4" Type="http://schemas.openxmlformats.org/officeDocument/2006/relationships/hyperlink" Target="https://weavel.ai/"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umeryk.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hyperlink" Target="https://analytics.google.com/" TargetMode="External"/><Relationship Id="rId3" Type="http://schemas.openxmlformats.org/officeDocument/2006/relationships/hyperlink" Target="https://github.com/microsoft/ai-agents-for-beginners" TargetMode="External"/><Relationship Id="rId7" Type="http://schemas.openxmlformats.org/officeDocument/2006/relationships/hyperlink" Target="https://base44.com/" TargetMode="External"/><Relationship Id="rId2" Type="http://schemas.openxmlformats.org/officeDocument/2006/relationships/hyperlink" Target="https://github.com/microsoft/AI-For-Beginners" TargetMode="External"/><Relationship Id="rId1" Type="http://schemas.openxmlformats.org/officeDocument/2006/relationships/slideLayout" Target="../slideLayouts/slideLayout2.xml"/><Relationship Id="rId6" Type="http://schemas.openxmlformats.org/officeDocument/2006/relationships/hyperlink" Target="https://aistudio.google.com/" TargetMode="External"/><Relationship Id="rId5" Type="http://schemas.openxmlformats.org/officeDocument/2006/relationships/hyperlink" Target="https://academy.openai.com/" TargetMode="External"/><Relationship Id="rId4" Type="http://schemas.openxmlformats.org/officeDocument/2006/relationships/hyperlink" Target="https://github.com/HandsOnLLM/Hands-On-Large-Language-Models"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s://generativeai.pub/" TargetMode="External"/><Relationship Id="rId3" Type="http://schemas.openxmlformats.org/officeDocument/2006/relationships/hyperlink" Target="https://claude.ai/new" TargetMode="External"/><Relationship Id="rId7" Type="http://schemas.openxmlformats.org/officeDocument/2006/relationships/hyperlink" Target="https://x.ai/news/grok-4" TargetMode="External"/><Relationship Id="rId2" Type="http://schemas.openxmlformats.org/officeDocument/2006/relationships/hyperlink" Target="https://www.canva.com/" TargetMode="External"/><Relationship Id="rId1" Type="http://schemas.openxmlformats.org/officeDocument/2006/relationships/slideLayout" Target="../slideLayouts/slideLayout2.xml"/><Relationship Id="rId6" Type="http://schemas.openxmlformats.org/officeDocument/2006/relationships/hyperlink" Target="https://www.genspark.ai/agents" TargetMode="External"/><Relationship Id="rId11" Type="http://schemas.openxmlformats.org/officeDocument/2006/relationships/hyperlink" Target="https://imgtoimg.ai/" TargetMode="External"/><Relationship Id="rId5" Type="http://schemas.openxmlformats.org/officeDocument/2006/relationships/hyperlink" Target="https://dia-tts.com/" TargetMode="External"/><Relationship Id="rId10" Type="http://schemas.openxmlformats.org/officeDocument/2006/relationships/hyperlink" Target="https://ai.meta.com/get-meta-ai" TargetMode="External"/><Relationship Id="rId4" Type="http://schemas.openxmlformats.org/officeDocument/2006/relationships/hyperlink" Target="https://www.copy.ai/" TargetMode="External"/><Relationship Id="rId9" Type="http://schemas.openxmlformats.org/officeDocument/2006/relationships/hyperlink" Target="https://huggingface.co/"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https://www.perplexity.ai/" TargetMode="External"/><Relationship Id="rId3" Type="http://schemas.openxmlformats.org/officeDocument/2006/relationships/hyperlink" Target="https://lovable.dev/" TargetMode="External"/><Relationship Id="rId7" Type="http://schemas.openxmlformats.org/officeDocument/2006/relationships/hyperlink" Target="https://github.com/openai/openai-cookbook" TargetMode="External"/><Relationship Id="rId2" Type="http://schemas.openxmlformats.org/officeDocument/2006/relationships/hyperlink" Target="https://theresanaiforthat.com/@taaft/image-to-image-generator/" TargetMode="External"/><Relationship Id="rId1" Type="http://schemas.openxmlformats.org/officeDocument/2006/relationships/slideLayout" Target="../slideLayouts/slideLayout2.xml"/><Relationship Id="rId6" Type="http://schemas.openxmlformats.org/officeDocument/2006/relationships/hyperlink" Target="https://github.com/openai" TargetMode="External"/><Relationship Id="rId5" Type="http://schemas.openxmlformats.org/officeDocument/2006/relationships/hyperlink" Target="https://ollama.com/download" TargetMode="External"/><Relationship Id="rId10" Type="http://schemas.openxmlformats.org/officeDocument/2006/relationships/hyperlink" Target="https://www.notion.so/product/ai" TargetMode="External"/><Relationship Id="rId4" Type="http://schemas.openxmlformats.org/officeDocument/2006/relationships/hyperlink" Target="https://ai.meta.com/get-meta-ai" TargetMode="External"/><Relationship Id="rId9" Type="http://schemas.openxmlformats.org/officeDocument/2006/relationships/hyperlink" Target="https://www.pictory.ai/"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s://generativeai.pub/" TargetMode="External"/><Relationship Id="rId3" Type="http://schemas.openxmlformats.org/officeDocument/2006/relationships/hyperlink" Target="https://translate.google.com/" TargetMode="External"/><Relationship Id="rId7" Type="http://schemas.openxmlformats.org/officeDocument/2006/relationships/hyperlink" Target="https://flowgpt.com/" TargetMode="External"/><Relationship Id="rId2" Type="http://schemas.openxmlformats.org/officeDocument/2006/relationships/hyperlink" Target="https://surferseo.com/" TargetMode="External"/><Relationship Id="rId1" Type="http://schemas.openxmlformats.org/officeDocument/2006/relationships/slideLayout" Target="../slideLayouts/slideLayout2.xml"/><Relationship Id="rId6" Type="http://schemas.openxmlformats.org/officeDocument/2006/relationships/hyperlink" Target="https://github.com/NirDiamant/RAG_Techniques" TargetMode="External"/><Relationship Id="rId5" Type="http://schemas.openxmlformats.org/officeDocument/2006/relationships/hyperlink" Target="https://www.jasper.ai/" TargetMode="External"/><Relationship Id="rId10" Type="http://schemas.openxmlformats.org/officeDocument/2006/relationships/hyperlink" Target="https://github.com/patchy631/ai-engineering-hub" TargetMode="External"/><Relationship Id="rId4" Type="http://schemas.openxmlformats.org/officeDocument/2006/relationships/hyperlink" Target="https://zapier.com/" TargetMode="External"/><Relationship Id="rId9" Type="http://schemas.openxmlformats.org/officeDocument/2006/relationships/hyperlink" Target="https://prompthero.com/"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stanford-cs221.github.io/autumn2019/?utm_source=chatgpt.com" TargetMode="External"/><Relationship Id="rId2" Type="http://schemas.openxmlformats.org/officeDocument/2006/relationships/hyperlink" Target="https://github.com/youssefHosni/Data-Science-Interview-Questions-Answer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lnkd.in/gby_5vns" TargetMode="External"/><Relationship Id="rId2" Type="http://schemas.openxmlformats.org/officeDocument/2006/relationships/hyperlink" Target="https://github.com/microsoft/ML-For-Beginners" TargetMode="External"/><Relationship Id="rId1" Type="http://schemas.openxmlformats.org/officeDocument/2006/relationships/slideLayout" Target="../slideLayouts/slideLayout2.xml"/><Relationship Id="rId6" Type="http://schemas.openxmlformats.org/officeDocument/2006/relationships/hyperlink" Target="https://docs.anthropic.com/en/home" TargetMode="External"/><Relationship Id="rId5" Type="http://schemas.openxmlformats.org/officeDocument/2006/relationships/hyperlink" Target="https://anthropic.skilljar.com/" TargetMode="External"/><Relationship Id="rId4" Type="http://schemas.openxmlformats.org/officeDocument/2006/relationships/hyperlink" Target="https://lnkd.in/grgJGawB"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azure.microsoft.com/en-us/products/ai-services/ai-translator" TargetMode="External"/><Relationship Id="rId2" Type="http://schemas.openxmlformats.org/officeDocument/2006/relationships/hyperlink" Target="https://www.llama.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lnkd.in/grBjis42" TargetMode="External"/><Relationship Id="rId2" Type="http://schemas.openxmlformats.org/officeDocument/2006/relationships/hyperlink" Target="http://deeplearning.ai/" TargetMode="External"/><Relationship Id="rId1" Type="http://schemas.openxmlformats.org/officeDocument/2006/relationships/slideLayout" Target="../slideLayouts/slideLayout2.xml"/><Relationship Id="rId5" Type="http://schemas.openxmlformats.org/officeDocument/2006/relationships/hyperlink" Target="https://lnkd.in/gdQT4hgA" TargetMode="External"/><Relationship Id="rId4" Type="http://schemas.openxmlformats.org/officeDocument/2006/relationships/hyperlink" Target="https://lnkd.in/g2JEEkcS"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lnkd.in/gnP-FK44()" TargetMode="External"/><Relationship Id="rId2" Type="http://schemas.openxmlformats.org/officeDocument/2006/relationships/hyperlink" Target="https://lnkd.in/garW8bFk" TargetMode="External"/><Relationship Id="rId1" Type="http://schemas.openxmlformats.org/officeDocument/2006/relationships/slideLayout" Target="../slideLayouts/slideLayout2.xml"/><Relationship Id="rId4" Type="http://schemas.openxmlformats.org/officeDocument/2006/relationships/hyperlink" Target="https://lnkd.in/gCaHF8kT"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lnkd.in/gw4BwhJ2" TargetMode="External"/><Relationship Id="rId7" Type="http://schemas.openxmlformats.org/officeDocument/2006/relationships/hyperlink" Target="https://lnkd.in/gHewehvu" TargetMode="External"/><Relationship Id="rId2" Type="http://schemas.openxmlformats.org/officeDocument/2006/relationships/hyperlink" Target="https://lnkd.in/gFad6pNE" TargetMode="External"/><Relationship Id="rId1" Type="http://schemas.openxmlformats.org/officeDocument/2006/relationships/slideLayout" Target="../slideLayouts/slideLayout2.xml"/><Relationship Id="rId6" Type="http://schemas.openxmlformats.org/officeDocument/2006/relationships/hyperlink" Target="https://lnkd.in/gaa5strv" TargetMode="External"/><Relationship Id="rId5" Type="http://schemas.openxmlformats.org/officeDocument/2006/relationships/hyperlink" Target="https://lnkd.in/gHYZ3WKn" TargetMode="External"/><Relationship Id="rId4" Type="http://schemas.openxmlformats.org/officeDocument/2006/relationships/hyperlink" Target="https://lnkd.in/g3PsGrKy"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lnkd.in/gnG-SMAA" TargetMode="External"/><Relationship Id="rId2" Type="http://schemas.openxmlformats.org/officeDocument/2006/relationships/hyperlink" Target="https://lnkd.in/g53wXSHA" TargetMode="External"/><Relationship Id="rId1" Type="http://schemas.openxmlformats.org/officeDocument/2006/relationships/slideLayout" Target="../slideLayouts/slideLayout2.xml"/><Relationship Id="rId6" Type="http://schemas.openxmlformats.org/officeDocument/2006/relationships/hyperlink" Target="https://lnkd.in/gbAH3JYc" TargetMode="External"/><Relationship Id="rId5" Type="http://schemas.openxmlformats.org/officeDocument/2006/relationships/hyperlink" Target="https://lnkd.in/gu3y2X_p" TargetMode="External"/><Relationship Id="rId4" Type="http://schemas.openxmlformats.org/officeDocument/2006/relationships/hyperlink" Target="https://lnkd.in/gb5EdRwg"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lnkd.in/gT86tcF9" TargetMode="External"/><Relationship Id="rId2" Type="http://schemas.openxmlformats.org/officeDocument/2006/relationships/hyperlink" Target="https://lnkd.in/gQdsGqKP" TargetMode="External"/><Relationship Id="rId1" Type="http://schemas.openxmlformats.org/officeDocument/2006/relationships/slideLayout" Target="../slideLayouts/slideLayout2.xml"/><Relationship Id="rId6" Type="http://schemas.openxmlformats.org/officeDocument/2006/relationships/hyperlink" Target="https://lnkd.in/gTcJ5Xrw" TargetMode="External"/><Relationship Id="rId5" Type="http://schemas.openxmlformats.org/officeDocument/2006/relationships/hyperlink" Target="https://lnkd.in/gHhuE-j8" TargetMode="External"/><Relationship Id="rId4" Type="http://schemas.openxmlformats.org/officeDocument/2006/relationships/hyperlink" Target="https://www.mindstream.news/"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lnkd.in/gNdG_Z-k" TargetMode="External"/><Relationship Id="rId2" Type="http://schemas.openxmlformats.org/officeDocument/2006/relationships/hyperlink" Target="https://lnkd.in/gQy8F7UB" TargetMode="External"/><Relationship Id="rId1" Type="http://schemas.openxmlformats.org/officeDocument/2006/relationships/slideLayout" Target="../slideLayouts/slideLayout2.xml"/><Relationship Id="rId6" Type="http://schemas.openxmlformats.org/officeDocument/2006/relationships/hyperlink" Target="https://lnkd.in/gP_bvV6K" TargetMode="External"/><Relationship Id="rId5" Type="http://schemas.openxmlformats.org/officeDocument/2006/relationships/hyperlink" Target="https://lnkd.in/gZ7Fdt-E" TargetMode="External"/><Relationship Id="rId4" Type="http://schemas.openxmlformats.org/officeDocument/2006/relationships/hyperlink" Target="https://lnkd.in/g2Qe8KY2"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lnkd.in/gbQUPZGZ" TargetMode="External"/><Relationship Id="rId7" Type="http://schemas.openxmlformats.org/officeDocument/2006/relationships/hyperlink" Target="https://lnkd.in/gbBNsczg" TargetMode="External"/><Relationship Id="rId2" Type="http://schemas.openxmlformats.org/officeDocument/2006/relationships/hyperlink" Target="https://lnkd.in/gYKmEkeQ" TargetMode="External"/><Relationship Id="rId1" Type="http://schemas.openxmlformats.org/officeDocument/2006/relationships/slideLayout" Target="../slideLayouts/slideLayout2.xml"/><Relationship Id="rId6" Type="http://schemas.openxmlformats.org/officeDocument/2006/relationships/hyperlink" Target="https://lnkd.in/gPh9JGJ8" TargetMode="External"/><Relationship Id="rId5" Type="http://schemas.openxmlformats.org/officeDocument/2006/relationships/hyperlink" Target="https://lnkd.in/gXmiRPiK" TargetMode="External"/><Relationship Id="rId4" Type="http://schemas.openxmlformats.org/officeDocument/2006/relationships/hyperlink" Target="https://lnkd.in/gF6hGiQJ"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lnkd.in/gF6hGiQJ" TargetMode="External"/><Relationship Id="rId2" Type="http://schemas.openxmlformats.org/officeDocument/2006/relationships/hyperlink" Target="https://lnkd.in/g3BNJnvv" TargetMode="External"/><Relationship Id="rId1" Type="http://schemas.openxmlformats.org/officeDocument/2006/relationships/slideLayout" Target="../slideLayouts/slideLayout2.xml"/><Relationship Id="rId6" Type="http://schemas.openxmlformats.org/officeDocument/2006/relationships/hyperlink" Target="https://lnkd.in/gbBNsczg" TargetMode="External"/><Relationship Id="rId5" Type="http://schemas.openxmlformats.org/officeDocument/2006/relationships/hyperlink" Target="https://lnkd.in/gPh9JGJ8" TargetMode="External"/><Relationship Id="rId4" Type="http://schemas.openxmlformats.org/officeDocument/2006/relationships/hyperlink" Target="https://lnkd.in/gXmiRPiK"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lnkd.in/gQdsGqKP" TargetMode="External"/><Relationship Id="rId2" Type="http://schemas.openxmlformats.org/officeDocument/2006/relationships/hyperlink" Target="https://lnkd.in/g3BNJnvv" TargetMode="External"/><Relationship Id="rId1" Type="http://schemas.openxmlformats.org/officeDocument/2006/relationships/slideLayout" Target="../slideLayouts/slideLayout2.xml"/><Relationship Id="rId4" Type="http://schemas.openxmlformats.org/officeDocument/2006/relationships/hyperlink" Target="https://lnkd.in/gT86tcF9"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lnkd.in/gT86tcF9" TargetMode="External"/><Relationship Id="rId2" Type="http://schemas.openxmlformats.org/officeDocument/2006/relationships/hyperlink" Target="https://lnkd.in/gQdsGqK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blog.google/products/maps/google-maps-generative-ai-local-guides/?utm_source=newsletter.ai-forall.com&amp;utm_medium=referral&amp;utm_campaign=gemini-ultra-is-now-available" TargetMode="External"/><Relationship Id="rId3" Type="http://schemas.openxmlformats.org/officeDocument/2006/relationships/hyperlink" Target="https://link.mail.beehiiv.com/ss/c/u001.CEOYCSogZK36gvPEqrru91SDuUZ4DQcYuPiVNEhssMyHbu3Njz2vFFDufq2ojgPKYPe8MvTXeD3SumsmkDTpu45JZd1UslL_F6Xht9BdnwkQ4JNdWIG1xonzlMxvmfVQ64ePCQEcH2J4kIOeuknGGk6y2VGD83ZdO60_Uja8Av55bOssOLKmWtZn7VidqScBJ_T9ZRqHdXgkQXF90OtwMAitpYWPHom3Ub_yjCkGPYg/49c/IWVxipHtR_mfM-7dCknrsw/h34/h001.DZdp6r3gGwYzeNKR6vXxyfYBDeKzDaHi1glhPoLshyk" TargetMode="External"/><Relationship Id="rId7" Type="http://schemas.openxmlformats.org/officeDocument/2006/relationships/hyperlink" Target="https://huggingface.co/chat/assistants?utm_source=newsletter.ai-forall.com&amp;utm_medium=referral&amp;utm_campaign=gemini-ultra-is-now-available" TargetMode="External"/><Relationship Id="rId2" Type="http://schemas.openxmlformats.org/officeDocument/2006/relationships/hyperlink" Target="https://link.mail.beehiiv.com/ss/c/u001.CEOYCSogZK36gvPEqrru9xkjNcrwsAUfHPpISCyByOyIvy0PkB41k8R_iQVLLlKserJJU27hz6k5mUpKUHS2TMRyyykuh_TX4h0TRIh6JscSTHM_R0ZCJfM3K-V4J0O4BdzMZcdFCbfJCd-wTPoycBeyNGUIErSoVtjCke8mIf-2KTs5qOTwAFO29Ln8WEeOvGo60V7uKv5iIYYrCiayv02xk3bz4sg6ajjpyGaqbzY/49c/IWVxipHtR_mfM-7dCknrsw/h33/h001.mLhTPiw-0ndHuOdGb27ETQ-mBXW2h7MLtELuKjRkOlw" TargetMode="External"/><Relationship Id="rId1" Type="http://schemas.openxmlformats.org/officeDocument/2006/relationships/slideLayout" Target="../slideLayouts/slideLayout2.xml"/><Relationship Id="rId6" Type="http://schemas.openxmlformats.org/officeDocument/2006/relationships/hyperlink" Target="https://link.mail.beehiiv.com/ss/c/u001.CEOYCSogZK36gvPEqrru91szpOwxil30r94eQqK0FJKj-cvyZfNekiMxJC_GF_6dN9yyCdrk6ND4k_2Eb7EFcFp1Qhu7cRNID5fmRPckDiFu4fHuD5kAEbWunCicGKW7nY_w4WQZRdPnFbGq--0uJUlPmLFBHwNxQRVysf7jp_kbqUG1BA8L7G72TyDG7pDYv5fRKIqsT9aZJOXRzjkAKn9YV6MywHxAczBq8IJrX8w/49c/IWVxipHtR_mfM-7dCknrsw/h37/h001.U6NwkfOHu1Etqj1q9KVFqfbz9_18wSZQNZ7OsjFX2xA" TargetMode="External"/><Relationship Id="rId5" Type="http://schemas.openxmlformats.org/officeDocument/2006/relationships/hyperlink" Target="https://link.mail.beehiiv.com/ss/c/u001.CEOYCSogZK36gvPEqrru9w20v12hHXurTqw5YEagAMMWkXEGkxkR7jGU5eG0b_Alt8LpwM7Ex-l_SU4CBQYbEhtWO52gdsYbg7Xq_LeqX2qGnV78a8seKib7YBoGsAIQSW1YHAtbMmKoWTzX8FT9bm56fqpuPqAm8WtItrFeEWRGeWQooKxJJjy3fKEeljowa9Zz-etzSsxk9kjU5jwRYQPG6b-prrf4qy29VT6Rbqc/49c/IWVxipHtR_mfM-7dCknrsw/h36/h001.zLywslja1_96PhDwjL5imnp45Pk_pEjNQlbgPzt2BIg" TargetMode="External"/><Relationship Id="rId10" Type="http://schemas.openxmlformats.org/officeDocument/2006/relationships/hyperlink" Target="https://www.aboutamazon.com/news/retail/amazon-rufus?utm_source=newsletter.ai-forall.com&amp;utm_medium=referral&amp;utm_campaign=gemini-ultra-is-now-available" TargetMode="External"/><Relationship Id="rId4" Type="http://schemas.openxmlformats.org/officeDocument/2006/relationships/hyperlink" Target="https://link.mail.beehiiv.com/ss/c/u001.SEAfaBU3-Y4J1yE48UphLHYPg09GmG6Mlz3G3ONETViBVR0vhAF8ky7x4YsWyaNuHYm1SMCMsCPiV3WQPHhCn9W2a1ljEUSRaQDyb9z9vWsN8trQKi19RH8-u31tFCdOwbI0fwHAVwtaFxnvk5Z8hWqkHBl3mn683j0Ti_RE9QI_lw4QESMCH4ah1syVXH271Oen8YDb8aa9CX5fF-70Y_YFunCAi6md6Ik5olwH4ak/49c/IWVxipHtR_mfM-7dCknrsw/h35/h001.vurPTRnNoC1sb6gf45ws8G8fAR7VU5kSPOQ7-Uq_A94" TargetMode="External"/><Relationship Id="rId9" Type="http://schemas.openxmlformats.org/officeDocument/2006/relationships/hyperlink" Target="https://blog.research.google/2024/01/mobilediffusion-rapid-text-to-image.html?utm_source=newsletter.ai-forall.com&amp;utm_medium=referral&amp;utm_campaign=gemini-ultra-is-now-available" TargetMode="External"/></Relationships>
</file>

<file path=ppt/slides/_rels/slide40.xml.rels><?xml version="1.0" encoding="UTF-8" standalone="yes"?>
<Relationships xmlns="http://schemas.openxmlformats.org/package/2006/relationships"><Relationship Id="rId3" Type="http://schemas.openxmlformats.org/officeDocument/2006/relationships/hyperlink" Target="https://lnkd.in/gTcJ5Xrw" TargetMode="External"/><Relationship Id="rId2" Type="http://schemas.openxmlformats.org/officeDocument/2006/relationships/hyperlink" Target="https://lnkd.in/gHhuE-j8" TargetMode="External"/><Relationship Id="rId1" Type="http://schemas.openxmlformats.org/officeDocument/2006/relationships/slideLayout" Target="../slideLayouts/slideLayout2.xml"/><Relationship Id="rId6" Type="http://schemas.openxmlformats.org/officeDocument/2006/relationships/hyperlink" Target="https://lnkd.in/gdgauv_7" TargetMode="External"/><Relationship Id="rId5" Type="http://schemas.openxmlformats.org/officeDocument/2006/relationships/hyperlink" Target="https://careerservices.cwu.edu/blog/2025/01/08/free-ai-courses/" TargetMode="External"/><Relationship Id="rId4" Type="http://schemas.openxmlformats.org/officeDocument/2006/relationships/hyperlink" Target="https://www.mygreatlearning.com/ai/free-courses"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lnkd.in/gTcJ5Xrw" TargetMode="External"/><Relationship Id="rId2" Type="http://schemas.openxmlformats.org/officeDocument/2006/relationships/hyperlink" Target="https://lnkd.in/gHhuE-j8" TargetMode="External"/><Relationship Id="rId1" Type="http://schemas.openxmlformats.org/officeDocument/2006/relationships/slideLayout" Target="../slideLayouts/slideLayout2.xml"/><Relationship Id="rId6" Type="http://schemas.openxmlformats.org/officeDocument/2006/relationships/hyperlink" Target="https://lnkd.in/gdgauv_7" TargetMode="External"/><Relationship Id="rId5" Type="http://schemas.openxmlformats.org/officeDocument/2006/relationships/hyperlink" Target="https://careerservices.cwu.edu/blog/2025/01/08/free-ai-courses/" TargetMode="External"/><Relationship Id="rId4" Type="http://schemas.openxmlformats.org/officeDocument/2006/relationships/hyperlink" Target="https://www.mygreatlearning.com/ai/free-courses"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hyperlink" Target="https://learn.microsoft.com/en-us/windows/python/beginners" TargetMode="External"/><Relationship Id="rId1" Type="http://schemas.openxmlformats.org/officeDocument/2006/relationships/slideLayout" Target="../slideLayouts/slideLayout2.xml"/><Relationship Id="rId4" Type="http://schemas.openxmlformats.org/officeDocument/2006/relationships/hyperlink" Target="https://replit.com/"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arstechnica.com/information-technology/2024/02/deepfake-scammer-walks-off-with-25-million-in-first-of-its-kind-ai-heist/?utm_source=newsletter.ai-forall.com&amp;utm_medium=referral&amp;utm_campaign=gemini-ultra-is-now-available" TargetMode="External"/><Relationship Id="rId3" Type="http://schemas.openxmlformats.org/officeDocument/2006/relationships/hyperlink" Target="https://help.openai.com/en/articles/8912793-c2pa-in-dall-e-3?utm_source=newsletter.ai-forall.com&amp;utm_medium=referral&amp;utm_campaign=gemini-ultra-is-now-available" TargetMode="External"/><Relationship Id="rId7" Type="http://schemas.openxmlformats.org/officeDocument/2006/relationships/hyperlink" Target="https://www.cedars-sinai.org/newsroom/cedars-sinai-behavioral-health-app-launches-on-apple-vision-pro/?utm_source=newsletter.ai-forall.com&amp;utm_medium=referral&amp;utm_campaign=gemini-ultra-is-now-available" TargetMode="External"/><Relationship Id="rId2" Type="http://schemas.openxmlformats.org/officeDocument/2006/relationships/hyperlink" Target="https://about.fb.com/news/2024/02/labeling-ai-generated-images-on-facebook-instagram-and-threads/?utm_source=newsletter.ai-forall.com&amp;utm_medium=referral&amp;utm_campaign=gemini-ultra-is-now-available" TargetMode="External"/><Relationship Id="rId1" Type="http://schemas.openxmlformats.org/officeDocument/2006/relationships/slideLayout" Target="../slideLayouts/slideLayout2.xml"/><Relationship Id="rId6" Type="http://schemas.openxmlformats.org/officeDocument/2006/relationships/hyperlink" Target="https://arxiv.org/pdf/2310.07062.pdf?utm_source=newsletter.ai-forall.com&amp;utm_medium=referral&amp;utm_campaign=gemini-ultra-is-now-available" TargetMode="External"/><Relationship Id="rId5" Type="http://schemas.openxmlformats.org/officeDocument/2006/relationships/hyperlink" Target="https://www.theverge.com/2024/2/7/24065125/apple-generative-ai-image-editing-mgie-open-source-model?utm_source=newsletter.ai-forall.com&amp;utm_medium=referral&amp;utm_campaign=gemini-ultra-is-now-available" TargetMode="External"/><Relationship Id="rId10" Type="http://schemas.openxmlformats.org/officeDocument/2006/relationships/hyperlink" Target="https://www.axios.com/local/dallas/2024/02/09/fcc-ai-voice-ban-scams-linked-texas?utm_source=newsletter.ai-forall.com&amp;utm_medium=referral&amp;utm_campaign=gemini-ultra-is-now-available" TargetMode="External"/><Relationship Id="rId4" Type="http://schemas.openxmlformats.org/officeDocument/2006/relationships/hyperlink" Target="https://blogs.microsoft.com/on-the-issues/2024/02/05/journalism-news-generative-ai-democracy-forward/?utm_source=newsletter.ai-forall.com&amp;utm_medium=referral&amp;utm_campaign=gemini-ultra-is-now-available" TargetMode="External"/><Relationship Id="rId9" Type="http://schemas.openxmlformats.org/officeDocument/2006/relationships/hyperlink" Target="https://www.404media.co/inside-the-underground-site-where-ai-neural-networks-churns-out-fake-ids-onlyfake/?utm_source=newsletter.ai-forall.com&amp;utm_medium=referral&amp;utm_campaign=gemini-ultra-is-now-availabl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spectrum.ieee.org/the-short-strange-life-of-the-first-friendly-robot#toggle-gdpr" TargetMode="External"/><Relationship Id="rId7" Type="http://schemas.openxmlformats.org/officeDocument/2006/relationships/hyperlink" Target="https://computerhistory.org/profile/john-mccarthy/#:~:text=McCarthy%20coined%20the%20term%20%E2%80%9CAI,programming%20language%20lisp%20in%201958." TargetMode="External"/><Relationship Id="rId2" Type="http://schemas.openxmlformats.org/officeDocument/2006/relationships/hyperlink" Target="https://www.gutenberg.org/files/59112/59112-h/59112-h.htm" TargetMode="External"/><Relationship Id="rId1" Type="http://schemas.openxmlformats.org/officeDocument/2006/relationships/slideLayout" Target="../slideLayouts/slideLayout2.xml"/><Relationship Id="rId6" Type="http://schemas.openxmlformats.org/officeDocument/2006/relationships/hyperlink" Target="https://history.computer.org/pioneers/samuel.html" TargetMode="External"/><Relationship Id="rId5" Type="http://schemas.openxmlformats.org/officeDocument/2006/relationships/hyperlink" Target="https://academic.oup.com/mind/article/LIX/236/433/986238" TargetMode="External"/><Relationship Id="rId4" Type="http://schemas.openxmlformats.org/officeDocument/2006/relationships/hyperlink" Target="https://monoskop.org/images/b/bc/Berkeley_Edmund_Callis_Giant_Brains_or_Machines_That_Think.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B822-BB88-46ED-FEF5-0F2AC600D617}"/>
              </a:ext>
            </a:extLst>
          </p:cNvPr>
          <p:cNvSpPr>
            <a:spLocks noGrp="1"/>
          </p:cNvSpPr>
          <p:nvPr>
            <p:ph type="title"/>
          </p:nvPr>
        </p:nvSpPr>
        <p:spPr>
          <a:xfrm>
            <a:off x="838200" y="41040"/>
            <a:ext cx="10515600" cy="639997"/>
          </a:xfrm>
        </p:spPr>
        <p:txBody>
          <a:bodyPr>
            <a:normAutofit fontScale="90000"/>
          </a:bodyPr>
          <a:lstStyle/>
          <a:p>
            <a:pPr algn="ctr"/>
            <a:r>
              <a:rPr lang="en-US" dirty="0">
                <a:solidFill>
                  <a:srgbClr val="7030A0"/>
                </a:solidFill>
                <a:latin typeface="Arial" panose="020B0604020202020204" pitchFamily="34" charset="0"/>
                <a:cs typeface="Arial" panose="020B0604020202020204" pitchFamily="34" charset="0"/>
              </a:rPr>
              <a:t>Introductory Level</a:t>
            </a:r>
          </a:p>
        </p:txBody>
      </p:sp>
      <p:sp>
        <p:nvSpPr>
          <p:cNvPr id="3" name="Content Placeholder 2">
            <a:extLst>
              <a:ext uri="{FF2B5EF4-FFF2-40B4-BE49-F238E27FC236}">
                <a16:creationId xmlns:a16="http://schemas.microsoft.com/office/drawing/2014/main" id="{4D463AC0-6F61-E729-44F9-CE23C884EE12}"/>
              </a:ext>
            </a:extLst>
          </p:cNvPr>
          <p:cNvSpPr>
            <a:spLocks noGrp="1"/>
          </p:cNvSpPr>
          <p:nvPr>
            <p:ph idx="1"/>
          </p:nvPr>
        </p:nvSpPr>
        <p:spPr>
          <a:xfrm>
            <a:off x="838200" y="681038"/>
            <a:ext cx="10515600" cy="5495926"/>
          </a:xfrm>
        </p:spPr>
        <p:txBody>
          <a:bodyPr/>
          <a:lstStyle/>
          <a:p>
            <a:pPr marL="0" indent="0" algn="ctr">
              <a:buNone/>
            </a:pPr>
            <a:endParaRPr lang="en-US" b="1" dirty="0">
              <a:solidFill>
                <a:srgbClr val="3333FF"/>
              </a:solidFill>
              <a:latin typeface="Arial" panose="020B0604020202020204" pitchFamily="34" charset="0"/>
              <a:cs typeface="Arial" panose="020B0604020202020204" pitchFamily="34" charset="0"/>
            </a:endParaRPr>
          </a:p>
          <a:p>
            <a:pPr marL="0" indent="0" algn="ctr">
              <a:buNone/>
            </a:pPr>
            <a:endParaRPr lang="en-US" b="1" dirty="0">
              <a:solidFill>
                <a:srgbClr val="3333FF"/>
              </a:solidFill>
              <a:latin typeface="Arial" panose="020B0604020202020204" pitchFamily="34" charset="0"/>
              <a:cs typeface="Arial" panose="020B0604020202020204" pitchFamily="34" charset="0"/>
            </a:endParaRPr>
          </a:p>
          <a:p>
            <a:pPr marL="0" indent="0" algn="ctr">
              <a:buNone/>
            </a:pPr>
            <a:endParaRPr lang="en-US" b="1" dirty="0">
              <a:solidFill>
                <a:srgbClr val="3333FF"/>
              </a:solidFill>
              <a:latin typeface="Arial" panose="020B0604020202020204" pitchFamily="34" charset="0"/>
              <a:cs typeface="Arial" panose="020B0604020202020204" pitchFamily="34" charset="0"/>
            </a:endParaRPr>
          </a:p>
          <a:p>
            <a:pPr marL="0" indent="0" algn="ctr">
              <a:buNone/>
            </a:pPr>
            <a:r>
              <a:rPr lang="en-US" b="1" dirty="0">
                <a:solidFill>
                  <a:srgbClr val="3333FF"/>
                </a:solidFill>
                <a:latin typeface="Arial" panose="020B0604020202020204" pitchFamily="34" charset="0"/>
                <a:cs typeface="Arial" panose="020B0604020202020204" pitchFamily="34" charset="0"/>
              </a:rPr>
              <a:t>Generative AI And Chatbots</a:t>
            </a:r>
            <a:br>
              <a:rPr lang="en-US" b="1" dirty="0">
                <a:solidFill>
                  <a:srgbClr val="3333FF"/>
                </a:solidFill>
                <a:latin typeface="Arial" panose="020B0604020202020204" pitchFamily="34" charset="0"/>
                <a:cs typeface="Arial" panose="020B0604020202020204" pitchFamily="34" charset="0"/>
              </a:rPr>
            </a:br>
            <a:r>
              <a:rPr lang="en-US" b="1" dirty="0">
                <a:solidFill>
                  <a:srgbClr val="3333FF"/>
                </a:solidFill>
                <a:latin typeface="Arial" panose="020B0604020202020204" pitchFamily="34" charset="0"/>
                <a:cs typeface="Arial" panose="020B0604020202020204" pitchFamily="34" charset="0"/>
              </a:rPr>
              <a:t>Tun Aung Gyaw</a:t>
            </a:r>
          </a:p>
          <a:p>
            <a:pPr marL="0" indent="0" algn="ctr">
              <a:buNone/>
            </a:pPr>
            <a:r>
              <a:rPr lang="en-US" b="1" dirty="0">
                <a:solidFill>
                  <a:srgbClr val="3333FF"/>
                </a:solidFill>
                <a:latin typeface="Arial" panose="020B0604020202020204" pitchFamily="34" charset="0"/>
                <a:cs typeface="Arial" panose="020B0604020202020204" pitchFamily="34" charset="0"/>
              </a:rPr>
              <a:t>Date of Revision</a:t>
            </a:r>
            <a:br>
              <a:rPr lang="en-US" b="1" dirty="0">
                <a:solidFill>
                  <a:srgbClr val="3333FF"/>
                </a:solidFill>
                <a:latin typeface="Arial" panose="020B0604020202020204" pitchFamily="34" charset="0"/>
                <a:cs typeface="Arial" panose="020B0604020202020204" pitchFamily="34" charset="0"/>
              </a:rPr>
            </a:br>
            <a:r>
              <a:rPr lang="en-US" b="1" dirty="0">
                <a:solidFill>
                  <a:srgbClr val="3333FF"/>
                </a:solidFill>
                <a:latin typeface="Arial" panose="020B0604020202020204" pitchFamily="34" charset="0"/>
                <a:cs typeface="Arial" panose="020B0604020202020204" pitchFamily="34" charset="0"/>
              </a:rPr>
              <a:t>September 6th, 2025</a:t>
            </a:r>
            <a:endParaRPr lang="en-US" dirty="0">
              <a:solidFill>
                <a:srgbClr val="3333FF"/>
              </a:solidFill>
              <a:latin typeface="Arial" panose="020B0604020202020204" pitchFamily="34" charset="0"/>
              <a:cs typeface="Arial" panose="020B0604020202020204" pitchFamily="34" charset="0"/>
            </a:endParaRPr>
          </a:p>
          <a:p>
            <a:pPr algn="ctr"/>
            <a:endParaRPr lang="en-US" dirty="0"/>
          </a:p>
        </p:txBody>
      </p:sp>
    </p:spTree>
    <p:extLst>
      <p:ext uri="{BB962C8B-B14F-4D97-AF65-F5344CB8AC3E}">
        <p14:creationId xmlns:p14="http://schemas.microsoft.com/office/powerpoint/2010/main" val="3891147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5CFEC1-99F6-1208-A34B-24D5226B7C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EDA399-3309-AB6A-CD4A-5D529483E64B}"/>
              </a:ext>
            </a:extLst>
          </p:cNvPr>
          <p:cNvSpPr>
            <a:spLocks noGrp="1"/>
          </p:cNvSpPr>
          <p:nvPr>
            <p:ph type="title"/>
          </p:nvPr>
        </p:nvSpPr>
        <p:spPr>
          <a:xfrm>
            <a:off x="838200" y="57014"/>
            <a:ext cx="10515600" cy="648666"/>
          </a:xfrm>
        </p:spPr>
        <p:txBody>
          <a:bodyPr>
            <a:normAutofit/>
          </a:bodyPr>
          <a:lstStyle/>
          <a:p>
            <a:pPr algn="ctr"/>
            <a:r>
              <a:rPr lang="en-US" sz="4000" b="1" dirty="0">
                <a:solidFill>
                  <a:srgbClr val="3333FF"/>
                </a:solidFill>
                <a:latin typeface="Arial" panose="020B0604020202020204" pitchFamily="34" charset="0"/>
                <a:cs typeface="Arial" panose="020B0604020202020204" pitchFamily="34" charset="0"/>
              </a:rPr>
              <a:t>Reference - History of AI -5 </a:t>
            </a:r>
            <a:endParaRPr lang="en-US" sz="4000" dirty="0"/>
          </a:p>
        </p:txBody>
      </p:sp>
      <p:sp>
        <p:nvSpPr>
          <p:cNvPr id="3" name="Content Placeholder 2">
            <a:extLst>
              <a:ext uri="{FF2B5EF4-FFF2-40B4-BE49-F238E27FC236}">
                <a16:creationId xmlns:a16="http://schemas.microsoft.com/office/drawing/2014/main" id="{ED212796-39BA-66FC-E667-E94A18962B8E}"/>
              </a:ext>
            </a:extLst>
          </p:cNvPr>
          <p:cNvSpPr>
            <a:spLocks noGrp="1"/>
          </p:cNvSpPr>
          <p:nvPr>
            <p:ph idx="1"/>
          </p:nvPr>
        </p:nvSpPr>
        <p:spPr>
          <a:xfrm>
            <a:off x="838200" y="854764"/>
            <a:ext cx="10515600" cy="5946221"/>
          </a:xfrm>
        </p:spPr>
        <p:txBody>
          <a:bodyPr>
            <a:noAutofit/>
          </a:bodyPr>
          <a:lstStyle/>
          <a:p>
            <a:r>
              <a:rPr lang="en-US" b="1" i="0" u="none" strike="noStrike" baseline="0" dirty="0">
                <a:latin typeface="Arial" panose="020B0604020202020204" pitchFamily="34" charset="0"/>
                <a:cs typeface="Arial" panose="020B0604020202020204" pitchFamily="34" charset="0"/>
              </a:rPr>
              <a:t>AI agents: 1993-2011</a:t>
            </a:r>
            <a:endParaRPr lang="en-US" b="0" i="0" u="none" strike="noStrike" baseline="0" dirty="0">
              <a:latin typeface="Arial" panose="020B0604020202020204" pitchFamily="34" charset="0"/>
              <a:cs typeface="Arial" panose="020B0604020202020204" pitchFamily="34" charset="0"/>
            </a:endParaRPr>
          </a:p>
          <a:p>
            <a:pPr lvl="1"/>
            <a:r>
              <a:rPr lang="en-US" sz="2800" b="0" i="0" u="none" strike="noStrike" baseline="0" dirty="0">
                <a:latin typeface="Arial" panose="020B0604020202020204" pitchFamily="34" charset="0"/>
                <a:cs typeface="Arial" panose="020B0604020202020204" pitchFamily="34" charset="0"/>
              </a:rPr>
              <a:t>2003: Nasa landed two rovers onto Mars (Spirit and Opportunity) and they navigated the surface of the planet without human intervention</a:t>
            </a:r>
          </a:p>
          <a:p>
            <a:pPr lvl="1"/>
            <a:r>
              <a:rPr lang="en-US" sz="2800" b="0" i="0" u="none" strike="noStrike" baseline="0" dirty="0">
                <a:latin typeface="Arial" panose="020B0604020202020204" pitchFamily="34" charset="0"/>
                <a:cs typeface="Arial" panose="020B0604020202020204" pitchFamily="34" charset="0"/>
              </a:rPr>
              <a:t>2006: Companies such as Twitter, Facebook, and Netflix started utilizing AI as a part </a:t>
            </a:r>
            <a:r>
              <a:rPr lang="en-US" sz="2800" b="0" i="0" u="none" strike="noStrike" baseline="0" dirty="0" err="1">
                <a:latin typeface="Arial" panose="020B0604020202020204" pitchFamily="34" charset="0"/>
                <a:cs typeface="Arial" panose="020B0604020202020204" pitchFamily="34" charset="0"/>
              </a:rPr>
              <a:t>oftheir</a:t>
            </a:r>
            <a:r>
              <a:rPr lang="en-US" sz="2800" b="0" i="0" u="none" strike="noStrike" baseline="0" dirty="0">
                <a:latin typeface="Arial" panose="020B0604020202020204" pitchFamily="34" charset="0"/>
                <a:cs typeface="Arial" panose="020B0604020202020204" pitchFamily="34" charset="0"/>
              </a:rPr>
              <a:t> advertising and user experience (UX) algorithms </a:t>
            </a:r>
          </a:p>
          <a:p>
            <a:pPr lvl="1"/>
            <a:r>
              <a:rPr lang="en-US" sz="2800" b="0" i="0" u="none" strike="noStrike" baseline="0" dirty="0">
                <a:latin typeface="Arial" panose="020B0604020202020204" pitchFamily="34" charset="0"/>
                <a:cs typeface="Arial" panose="020B0604020202020204" pitchFamily="34" charset="0"/>
              </a:rPr>
              <a:t>2010: Microsoft launched the Xbox 360 Kinect, the first gaming hardware designed to track body movement and translate it into gaming directions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470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EDF2F-C6B4-78A5-1ACF-0DAAA33CE2A6}"/>
              </a:ext>
            </a:extLst>
          </p:cNvPr>
          <p:cNvSpPr>
            <a:spLocks noGrp="1"/>
          </p:cNvSpPr>
          <p:nvPr>
            <p:ph type="title"/>
          </p:nvPr>
        </p:nvSpPr>
        <p:spPr>
          <a:xfrm>
            <a:off x="838200" y="57013"/>
            <a:ext cx="10515600" cy="638727"/>
          </a:xfrm>
        </p:spPr>
        <p:txBody>
          <a:bodyPr>
            <a:noAutofit/>
          </a:bodyPr>
          <a:lstStyle/>
          <a:p>
            <a:pPr algn="ctr"/>
            <a:r>
              <a:rPr lang="en-US" sz="4000" b="1" dirty="0">
                <a:solidFill>
                  <a:srgbClr val="3333FF"/>
                </a:solidFill>
                <a:latin typeface="Arial" panose="020B0604020202020204" pitchFamily="34" charset="0"/>
                <a:cs typeface="Arial" panose="020B0604020202020204" pitchFamily="34" charset="0"/>
              </a:rPr>
              <a:t>Reference –  History of AI - 6</a:t>
            </a:r>
            <a:endParaRPr lang="en-US" sz="4000" dirty="0"/>
          </a:p>
        </p:txBody>
      </p:sp>
      <p:sp>
        <p:nvSpPr>
          <p:cNvPr id="3" name="Content Placeholder 2">
            <a:extLst>
              <a:ext uri="{FF2B5EF4-FFF2-40B4-BE49-F238E27FC236}">
                <a16:creationId xmlns:a16="http://schemas.microsoft.com/office/drawing/2014/main" id="{E4A49A4C-ABFA-7C6C-4F5D-0D8BA05E58F0}"/>
              </a:ext>
            </a:extLst>
          </p:cNvPr>
          <p:cNvSpPr>
            <a:spLocks noGrp="1"/>
          </p:cNvSpPr>
          <p:nvPr>
            <p:ph idx="1"/>
          </p:nvPr>
        </p:nvSpPr>
        <p:spPr>
          <a:xfrm>
            <a:off x="838200" y="776292"/>
            <a:ext cx="10515600" cy="5903475"/>
          </a:xfrm>
        </p:spPr>
        <p:txBody>
          <a:bodyPr>
            <a:noAutofit/>
          </a:bodyPr>
          <a:lstStyle/>
          <a:p>
            <a:pPr lvl="1"/>
            <a:r>
              <a:rPr lang="en-US" sz="2800" dirty="0">
                <a:latin typeface="Arial" panose="020B0604020202020204" pitchFamily="34" charset="0"/>
                <a:cs typeface="Arial" panose="020B0604020202020204" pitchFamily="34" charset="0"/>
              </a:rPr>
              <a:t>2011: An NLP computer programmed to answer questions named Watson (created </a:t>
            </a:r>
            <a:r>
              <a:rPr lang="en-US" sz="2800" dirty="0" err="1">
                <a:latin typeface="Arial" panose="020B0604020202020204" pitchFamily="34" charset="0"/>
                <a:cs typeface="Arial" panose="020B0604020202020204" pitchFamily="34" charset="0"/>
              </a:rPr>
              <a:t>byIBM</a:t>
            </a:r>
            <a:r>
              <a:rPr lang="en-US" sz="2800" dirty="0">
                <a:latin typeface="Arial" panose="020B0604020202020204" pitchFamily="34" charset="0"/>
                <a:cs typeface="Arial" panose="020B0604020202020204" pitchFamily="34" charset="0"/>
              </a:rPr>
              <a:t>) won Jeopardy against two former champions in a televised game </a:t>
            </a:r>
          </a:p>
          <a:p>
            <a:pPr lvl="1"/>
            <a:r>
              <a:rPr lang="en-US" sz="2800" dirty="0">
                <a:latin typeface="Arial" panose="020B0604020202020204" pitchFamily="34" charset="0"/>
                <a:cs typeface="Arial" panose="020B0604020202020204" pitchFamily="34" charset="0"/>
              </a:rPr>
              <a:t>2011: Apple released Siri, the first popular virtual assistant </a:t>
            </a:r>
          </a:p>
          <a:p>
            <a:r>
              <a:rPr lang="en-US" b="1" i="0" u="none" strike="noStrike" baseline="0" dirty="0">
                <a:latin typeface="Arial" panose="020B0604020202020204" pitchFamily="34" charset="0"/>
                <a:cs typeface="Arial" panose="020B0604020202020204" pitchFamily="34" charset="0"/>
              </a:rPr>
              <a:t>Artificial General Intelligence: 2012-present</a:t>
            </a:r>
            <a:endParaRPr lang="en-US" b="0" i="0" u="none" strike="noStrike" baseline="0" dirty="0">
              <a:latin typeface="Arial" panose="020B0604020202020204" pitchFamily="34" charset="0"/>
              <a:cs typeface="Arial" panose="020B0604020202020204" pitchFamily="34" charset="0"/>
            </a:endParaRPr>
          </a:p>
          <a:p>
            <a:pPr lvl="1"/>
            <a:r>
              <a:rPr lang="en-US" sz="2800" b="0" i="0" u="none" strike="noStrike" baseline="0" dirty="0">
                <a:latin typeface="Arial" panose="020B0604020202020204" pitchFamily="34" charset="0"/>
                <a:cs typeface="Arial" panose="020B0604020202020204" pitchFamily="34" charset="0"/>
              </a:rPr>
              <a:t>2012: Google (Jeff Dean and Andrew Ng) - a neural network to recognize cats by showing it unlabeled images and no background information. </a:t>
            </a:r>
          </a:p>
          <a:p>
            <a:pPr lvl="1"/>
            <a:r>
              <a:rPr lang="en-US" sz="2800" b="0" i="0" u="none" strike="noStrike" baseline="0" dirty="0">
                <a:latin typeface="Arial" panose="020B0604020202020204" pitchFamily="34" charset="0"/>
                <a:cs typeface="Arial" panose="020B0604020202020204" pitchFamily="34" charset="0"/>
              </a:rPr>
              <a:t>2015: Elon Musk, Stephen Hawking, and Steve Wozniak (and over 3,000 others) signed an open letter to the worlds’ government systems banning the development of (and later, use of) autonomous weapons for purposes of war.</a:t>
            </a:r>
          </a:p>
          <a:p>
            <a:pPr marL="457200" lvl="1" indent="0">
              <a:buNone/>
            </a:pPr>
            <a:endParaRPr lang="en-US" sz="2800" b="0" i="0" u="none" strike="noStrike" baseline="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08049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C7157-DE18-BE35-94D2-5F4DAFEF8D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B55ED5-3B68-C8F8-DA56-5DE331938B31}"/>
              </a:ext>
            </a:extLst>
          </p:cNvPr>
          <p:cNvSpPr>
            <a:spLocks noGrp="1"/>
          </p:cNvSpPr>
          <p:nvPr>
            <p:ph type="title"/>
          </p:nvPr>
        </p:nvSpPr>
        <p:spPr>
          <a:xfrm>
            <a:off x="838200" y="57013"/>
            <a:ext cx="10515600" cy="638727"/>
          </a:xfrm>
        </p:spPr>
        <p:txBody>
          <a:bodyPr>
            <a:noAutofit/>
          </a:bodyPr>
          <a:lstStyle/>
          <a:p>
            <a:pPr algn="ctr"/>
            <a:r>
              <a:rPr lang="en-US" sz="4000" b="1" dirty="0">
                <a:solidFill>
                  <a:srgbClr val="3333FF"/>
                </a:solidFill>
                <a:latin typeface="Arial" panose="020B0604020202020204" pitchFamily="34" charset="0"/>
                <a:cs typeface="Arial" panose="020B0604020202020204" pitchFamily="34" charset="0"/>
              </a:rPr>
              <a:t>Reference –  History of AI - 7</a:t>
            </a:r>
            <a:endParaRPr lang="en-US" sz="4000" dirty="0"/>
          </a:p>
        </p:txBody>
      </p:sp>
      <p:sp>
        <p:nvSpPr>
          <p:cNvPr id="3" name="Content Placeholder 2">
            <a:extLst>
              <a:ext uri="{FF2B5EF4-FFF2-40B4-BE49-F238E27FC236}">
                <a16:creationId xmlns:a16="http://schemas.microsoft.com/office/drawing/2014/main" id="{701F4451-2FFD-A9B5-7C13-A784089F25F0}"/>
              </a:ext>
            </a:extLst>
          </p:cNvPr>
          <p:cNvSpPr>
            <a:spLocks noGrp="1"/>
          </p:cNvSpPr>
          <p:nvPr>
            <p:ph idx="1"/>
          </p:nvPr>
        </p:nvSpPr>
        <p:spPr>
          <a:xfrm>
            <a:off x="838200" y="776292"/>
            <a:ext cx="10515600" cy="5903475"/>
          </a:xfrm>
        </p:spPr>
        <p:txBody>
          <a:bodyPr>
            <a:noAutofit/>
          </a:bodyPr>
          <a:lstStyle/>
          <a:p>
            <a:r>
              <a:rPr lang="en-US" b="1" i="0" u="none" strike="noStrike" baseline="0" dirty="0">
                <a:latin typeface="Arial" panose="020B0604020202020204" pitchFamily="34" charset="0"/>
                <a:cs typeface="Arial" panose="020B0604020202020204" pitchFamily="34" charset="0"/>
              </a:rPr>
              <a:t>Artificial General Intelligence: 2012-present</a:t>
            </a:r>
            <a:endParaRPr lang="en-US" b="0" i="0" u="none" strike="noStrike" baseline="0" dirty="0">
              <a:latin typeface="Arial" panose="020B0604020202020204" pitchFamily="34" charset="0"/>
              <a:cs typeface="Arial" panose="020B0604020202020204" pitchFamily="34" charset="0"/>
            </a:endParaRPr>
          </a:p>
          <a:p>
            <a:pPr lvl="1"/>
            <a:r>
              <a:rPr lang="en-US" sz="2800" b="0" i="0" u="none" strike="noStrike" baseline="0" dirty="0">
                <a:latin typeface="Arial" panose="020B0604020202020204" pitchFamily="34" charset="0"/>
                <a:cs typeface="Arial" panose="020B0604020202020204" pitchFamily="34" charset="0"/>
              </a:rPr>
              <a:t>2016: Hanson Robotics -  humanoid robot named Sophia, with a realistic human appearance and the ability to see and replicate emotions, as well as to communicate.</a:t>
            </a:r>
          </a:p>
          <a:p>
            <a:pPr lvl="1"/>
            <a:r>
              <a:rPr lang="en-US" sz="2800" b="0" i="0" u="none" strike="noStrike" baseline="0" dirty="0">
                <a:latin typeface="Arial" panose="020B0604020202020204" pitchFamily="34" charset="0"/>
                <a:cs typeface="Arial" panose="020B0604020202020204" pitchFamily="34" charset="0"/>
              </a:rPr>
              <a:t>2017: Facebook </a:t>
            </a:r>
            <a:r>
              <a:rPr lang="en-US" sz="2800" dirty="0">
                <a:latin typeface="Arial" panose="020B0604020202020204" pitchFamily="34" charset="0"/>
                <a:cs typeface="Arial" panose="020B0604020202020204" pitchFamily="34" charset="0"/>
              </a:rPr>
              <a:t>- </a:t>
            </a:r>
            <a:r>
              <a:rPr lang="en-US" sz="2800" b="0" i="0" u="none" strike="noStrike" baseline="0" dirty="0">
                <a:latin typeface="Arial" panose="020B0604020202020204" pitchFamily="34" charset="0"/>
                <a:cs typeface="Arial" panose="020B0604020202020204" pitchFamily="34" charset="0"/>
              </a:rPr>
              <a:t>two AI chatbots to converse and learn how to negotiate, but as they went back and forth they ended up forgoing English and developing their own language, completely autonomously </a:t>
            </a:r>
          </a:p>
          <a:p>
            <a:endParaRPr lang="en-US" dirty="0"/>
          </a:p>
        </p:txBody>
      </p:sp>
    </p:spTree>
    <p:extLst>
      <p:ext uri="{BB962C8B-B14F-4D97-AF65-F5344CB8AC3E}">
        <p14:creationId xmlns:p14="http://schemas.microsoft.com/office/powerpoint/2010/main" val="3687055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6CD356-497E-D22F-BF21-1F7594A9A53E}"/>
              </a:ext>
            </a:extLst>
          </p:cNvPr>
          <p:cNvSpPr>
            <a:spLocks noGrp="1"/>
          </p:cNvSpPr>
          <p:nvPr>
            <p:ph idx="1"/>
          </p:nvPr>
        </p:nvSpPr>
        <p:spPr>
          <a:xfrm>
            <a:off x="838200" y="940526"/>
            <a:ext cx="10515600" cy="5236437"/>
          </a:xfrm>
        </p:spPr>
        <p:txBody>
          <a:bodyPr>
            <a:normAutofit/>
          </a:bodyPr>
          <a:lstStyle/>
          <a:p>
            <a:pPr lvl="1"/>
            <a:r>
              <a:rPr lang="en-US" sz="2800" dirty="0">
                <a:latin typeface="Arial" panose="020B0604020202020204" pitchFamily="34" charset="0"/>
                <a:cs typeface="Arial" panose="020B0604020202020204" pitchFamily="34" charset="0"/>
              </a:rPr>
              <a:t>2018: A Chinese tech group called Alibaba’s language-processing AI beat human intellect on a Stanford reading and comprehension test </a:t>
            </a:r>
          </a:p>
          <a:p>
            <a:pPr lvl="1"/>
            <a:r>
              <a:rPr lang="en-US" sz="2800" dirty="0">
                <a:latin typeface="Arial" panose="020B0604020202020204" pitchFamily="34" charset="0"/>
                <a:cs typeface="Arial" panose="020B0604020202020204" pitchFamily="34" charset="0"/>
              </a:rPr>
              <a:t>2019: Google’s </a:t>
            </a:r>
            <a:r>
              <a:rPr lang="en-US" sz="2800" dirty="0" err="1">
                <a:latin typeface="Arial" panose="020B0604020202020204" pitchFamily="34" charset="0"/>
                <a:cs typeface="Arial" panose="020B0604020202020204" pitchFamily="34" charset="0"/>
              </a:rPr>
              <a:t>AlphaStar</a:t>
            </a:r>
            <a:r>
              <a:rPr lang="en-US" sz="2800" dirty="0">
                <a:latin typeface="Arial" panose="020B0604020202020204" pitchFamily="34" charset="0"/>
                <a:cs typeface="Arial" panose="020B0604020202020204" pitchFamily="34" charset="0"/>
              </a:rPr>
              <a:t> reached Grandmaster on the video game StarCraft 2,outperforming all but .2% of human players </a:t>
            </a:r>
          </a:p>
          <a:p>
            <a:pPr lvl="1"/>
            <a:r>
              <a:rPr lang="en-US" sz="2800" dirty="0">
                <a:latin typeface="Arial" panose="020B0604020202020204" pitchFamily="34" charset="0"/>
                <a:cs typeface="Arial" panose="020B0604020202020204" pitchFamily="34" charset="0"/>
              </a:rPr>
              <a:t>2020: OpenAI started beta testing GPT-3, a model that uses Deep Learning to </a:t>
            </a:r>
            <a:r>
              <a:rPr lang="en-US" sz="2800" dirty="0" err="1">
                <a:latin typeface="Arial" panose="020B0604020202020204" pitchFamily="34" charset="0"/>
                <a:cs typeface="Arial" panose="020B0604020202020204" pitchFamily="34" charset="0"/>
              </a:rPr>
              <a:t>createcode</a:t>
            </a:r>
            <a:r>
              <a:rPr lang="en-US" sz="2800" dirty="0">
                <a:latin typeface="Arial" panose="020B0604020202020204" pitchFamily="34" charset="0"/>
                <a:cs typeface="Arial" panose="020B0604020202020204" pitchFamily="34" charset="0"/>
              </a:rPr>
              <a:t>, poetry, and other such language and writing tasks </a:t>
            </a:r>
          </a:p>
          <a:p>
            <a:pPr lvl="1"/>
            <a:r>
              <a:rPr lang="en-US" sz="2800" dirty="0">
                <a:latin typeface="Arial" panose="020B0604020202020204" pitchFamily="34" charset="0"/>
                <a:cs typeface="Arial" panose="020B0604020202020204" pitchFamily="34" charset="0"/>
              </a:rPr>
              <a:t>2021: OpenAI developed DALL-E, which can process and understand images enough to produce accurate captions, moving AI one step closer to understanding the visual world</a:t>
            </a:r>
          </a:p>
          <a:p>
            <a:endParaRPr lang="en-US"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4B3E19DF-42A8-AFAF-314A-FBF0E5C1D37C}"/>
              </a:ext>
            </a:extLst>
          </p:cNvPr>
          <p:cNvSpPr>
            <a:spLocks noGrp="1"/>
          </p:cNvSpPr>
          <p:nvPr>
            <p:ph type="title"/>
          </p:nvPr>
        </p:nvSpPr>
        <p:spPr>
          <a:xfrm>
            <a:off x="838200" y="65088"/>
            <a:ext cx="10515600" cy="744537"/>
          </a:xfrm>
        </p:spPr>
        <p:txBody>
          <a:bodyPr>
            <a:normAutofit/>
          </a:bodyPr>
          <a:lstStyle/>
          <a:p>
            <a:pPr algn="ctr"/>
            <a:r>
              <a:rPr lang="en-US" sz="4000" b="1" dirty="0">
                <a:solidFill>
                  <a:srgbClr val="3333FF"/>
                </a:solidFill>
                <a:latin typeface="Arial" panose="020B0604020202020204" pitchFamily="34" charset="0"/>
                <a:cs typeface="Arial" panose="020B0604020202020204" pitchFamily="34" charset="0"/>
              </a:rPr>
              <a:t>Reference – History of AI - 8</a:t>
            </a:r>
            <a:endParaRPr lang="en-US" sz="4000" dirty="0"/>
          </a:p>
        </p:txBody>
      </p:sp>
    </p:spTree>
    <p:extLst>
      <p:ext uri="{BB962C8B-B14F-4D97-AF65-F5344CB8AC3E}">
        <p14:creationId xmlns:p14="http://schemas.microsoft.com/office/powerpoint/2010/main" val="3488001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74F77A-8553-4077-FCE4-38C71D1D31F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6EAB51-CC48-3FA3-9E8E-B8AC2A0E3C9D}"/>
              </a:ext>
            </a:extLst>
          </p:cNvPr>
          <p:cNvSpPr>
            <a:spLocks noGrp="1"/>
          </p:cNvSpPr>
          <p:nvPr>
            <p:ph idx="1"/>
          </p:nvPr>
        </p:nvSpPr>
        <p:spPr>
          <a:xfrm>
            <a:off x="838200" y="944380"/>
            <a:ext cx="10515600" cy="5913620"/>
          </a:xfrm>
        </p:spPr>
        <p:txBody>
          <a:bodyPr>
            <a:normAutofit/>
          </a:bodyPr>
          <a:lstStyle/>
          <a:p>
            <a:r>
              <a:rPr lang="en-US" b="1" dirty="0">
                <a:latin typeface="Arial" panose="020B0604020202020204" pitchFamily="34" charset="0"/>
                <a:cs typeface="Arial" panose="020B0604020202020204" pitchFamily="34" charset="0"/>
              </a:rPr>
              <a:t>Prompt</a:t>
            </a:r>
            <a:r>
              <a:rPr lang="en-US" dirty="0">
                <a:latin typeface="Arial" panose="020B0604020202020204" pitchFamily="34" charset="0"/>
                <a:cs typeface="Arial" panose="020B0604020202020204" pitchFamily="34" charset="0"/>
              </a:rPr>
              <a:t> - The text or question you give to an AI to get a response. Think of it as giving instructions to a very smart intern.</a:t>
            </a:r>
          </a:p>
          <a:p>
            <a:r>
              <a:rPr lang="en-US" b="1" dirty="0"/>
              <a:t>Model</a:t>
            </a:r>
            <a:r>
              <a:rPr lang="en-US" dirty="0"/>
              <a:t> - The final AI program that can do tasks after learning from data. ChatGPT is a model. Claude is a model.</a:t>
            </a:r>
          </a:p>
          <a:p>
            <a:r>
              <a:rPr lang="en-US" b="1" dirty="0"/>
              <a:t>Training</a:t>
            </a:r>
            <a:r>
              <a:rPr lang="en-US" dirty="0"/>
              <a:t> - The process where AI learns from examples to get better at its job. Like teaching someone to recognize cats by showing them 10,000 cat photos.</a:t>
            </a:r>
          </a:p>
          <a:p>
            <a:r>
              <a:rPr lang="en-US" b="1" dirty="0"/>
              <a:t>Fine-Tuning</a:t>
            </a:r>
            <a:r>
              <a:rPr lang="en-US" dirty="0"/>
              <a:t> - Training an AI a bit more on specific data to make it better at particular tasks. Like giving your intern specialized training for your industry</a:t>
            </a:r>
          </a:p>
          <a:p>
            <a:r>
              <a:rPr lang="en-US" b="1" dirty="0"/>
              <a:t>Chatbot</a:t>
            </a:r>
            <a:r>
              <a:rPr lang="en-US" dirty="0"/>
              <a:t> - A computer program that talks to people in text or voice. Your customer service chat window probably has one</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1F53A7B6-9E68-D1CF-9E19-7E65F3630D9E}"/>
              </a:ext>
            </a:extLst>
          </p:cNvPr>
          <p:cNvSpPr>
            <a:spLocks noGrp="1"/>
          </p:cNvSpPr>
          <p:nvPr>
            <p:ph type="title"/>
          </p:nvPr>
        </p:nvSpPr>
        <p:spPr>
          <a:xfrm>
            <a:off x="838200" y="65088"/>
            <a:ext cx="10515600" cy="744537"/>
          </a:xfrm>
        </p:spPr>
        <p:txBody>
          <a:bodyPr>
            <a:normAutofit/>
          </a:bodyPr>
          <a:lstStyle/>
          <a:p>
            <a:pPr algn="ctr"/>
            <a:r>
              <a:rPr lang="en-US" sz="4000" b="1" dirty="0">
                <a:solidFill>
                  <a:srgbClr val="3333FF"/>
                </a:solidFill>
                <a:latin typeface="Arial" panose="020B0604020202020204" pitchFamily="34" charset="0"/>
                <a:cs typeface="Arial" panose="020B0604020202020204" pitchFamily="34" charset="0"/>
              </a:rPr>
              <a:t>Reference – AI Terms</a:t>
            </a:r>
            <a:endParaRPr lang="en-US" sz="4000" dirty="0"/>
          </a:p>
        </p:txBody>
      </p:sp>
    </p:spTree>
    <p:extLst>
      <p:ext uri="{BB962C8B-B14F-4D97-AF65-F5344CB8AC3E}">
        <p14:creationId xmlns:p14="http://schemas.microsoft.com/office/powerpoint/2010/main" val="3650413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D87F4E-2B90-A916-A99A-27331CD3A1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74A17D-A4F5-C5EA-5E2E-50A0DCEAA645}"/>
              </a:ext>
            </a:extLst>
          </p:cNvPr>
          <p:cNvSpPr>
            <a:spLocks noGrp="1"/>
          </p:cNvSpPr>
          <p:nvPr>
            <p:ph idx="1"/>
          </p:nvPr>
        </p:nvSpPr>
        <p:spPr>
          <a:xfrm>
            <a:off x="838200" y="944380"/>
            <a:ext cx="10515600" cy="5913620"/>
          </a:xfrm>
        </p:spPr>
        <p:txBody>
          <a:bodyPr>
            <a:normAutofit/>
          </a:bodyPr>
          <a:lstStyle/>
          <a:p>
            <a:r>
              <a:rPr lang="en-US" b="1" dirty="0"/>
              <a:t>Algorithm</a:t>
            </a:r>
            <a:r>
              <a:rPr lang="en-US" dirty="0"/>
              <a:t> - Step-by-step instructions for solving a problem. Like a recipe, but for computers.</a:t>
            </a:r>
          </a:p>
          <a:p>
            <a:r>
              <a:rPr lang="en-US" b="1" dirty="0"/>
              <a:t>Bias</a:t>
            </a:r>
            <a:r>
              <a:rPr lang="en-US" dirty="0"/>
              <a:t> - When an AI unfairly prefers some answers, often because of limited training data. The AI equivalent of having blind spots.</a:t>
            </a:r>
          </a:p>
          <a:p>
            <a:r>
              <a:rPr lang="en-US" b="1" dirty="0"/>
              <a:t>Hallucination</a:t>
            </a:r>
            <a:r>
              <a:rPr lang="en-US" dirty="0"/>
              <a:t> - When AI makes up stuff that isn't true or isn't based on facts. Yes, that's the actual technical term</a:t>
            </a:r>
            <a:endParaRPr lang="en-US"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01A79EB3-0B4E-C564-9F78-596DF0E99A38}"/>
              </a:ext>
            </a:extLst>
          </p:cNvPr>
          <p:cNvSpPr>
            <a:spLocks noGrp="1"/>
          </p:cNvSpPr>
          <p:nvPr>
            <p:ph type="title"/>
          </p:nvPr>
        </p:nvSpPr>
        <p:spPr>
          <a:xfrm>
            <a:off x="838200" y="65088"/>
            <a:ext cx="10515600" cy="744537"/>
          </a:xfrm>
        </p:spPr>
        <p:txBody>
          <a:bodyPr>
            <a:normAutofit/>
          </a:bodyPr>
          <a:lstStyle/>
          <a:p>
            <a:pPr algn="ctr"/>
            <a:r>
              <a:rPr lang="en-US" sz="4000" b="1" dirty="0">
                <a:solidFill>
                  <a:srgbClr val="3333FF"/>
                </a:solidFill>
                <a:latin typeface="Arial" panose="020B0604020202020204" pitchFamily="34" charset="0"/>
                <a:cs typeface="Arial" panose="020B0604020202020204" pitchFamily="34" charset="0"/>
              </a:rPr>
              <a:t>Reference – AI Terms Continued</a:t>
            </a:r>
            <a:endParaRPr lang="en-US" sz="4000" dirty="0"/>
          </a:p>
        </p:txBody>
      </p:sp>
    </p:spTree>
    <p:extLst>
      <p:ext uri="{BB962C8B-B14F-4D97-AF65-F5344CB8AC3E}">
        <p14:creationId xmlns:p14="http://schemas.microsoft.com/office/powerpoint/2010/main" val="2329838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8A279C-F01A-9BF8-B64C-E34EE49D97BA}"/>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07E6F71-CB7A-1758-D140-0F9B2E2DE577}"/>
              </a:ext>
            </a:extLst>
          </p:cNvPr>
          <p:cNvPicPr>
            <a:picLocks noGrp="1" noChangeAspect="1"/>
          </p:cNvPicPr>
          <p:nvPr>
            <p:ph idx="1"/>
          </p:nvPr>
        </p:nvPicPr>
        <p:blipFill>
          <a:blip r:embed="rId2"/>
          <a:stretch>
            <a:fillRect/>
          </a:stretch>
        </p:blipFill>
        <p:spPr>
          <a:xfrm>
            <a:off x="3072984" y="809625"/>
            <a:ext cx="5381468" cy="5983287"/>
          </a:xfrm>
          <a:prstGeom prst="rect">
            <a:avLst/>
          </a:prstGeom>
        </p:spPr>
      </p:pic>
      <p:sp>
        <p:nvSpPr>
          <p:cNvPr id="4" name="Title 1">
            <a:extLst>
              <a:ext uri="{FF2B5EF4-FFF2-40B4-BE49-F238E27FC236}">
                <a16:creationId xmlns:a16="http://schemas.microsoft.com/office/drawing/2014/main" id="{B1BA3441-B3EF-4F16-E782-741B95316834}"/>
              </a:ext>
            </a:extLst>
          </p:cNvPr>
          <p:cNvSpPr>
            <a:spLocks noGrp="1"/>
          </p:cNvSpPr>
          <p:nvPr>
            <p:ph type="title"/>
          </p:nvPr>
        </p:nvSpPr>
        <p:spPr>
          <a:xfrm>
            <a:off x="838200" y="65088"/>
            <a:ext cx="10515600" cy="744537"/>
          </a:xfrm>
        </p:spPr>
        <p:txBody>
          <a:bodyPr>
            <a:normAutofit/>
          </a:bodyPr>
          <a:lstStyle/>
          <a:p>
            <a:pPr algn="ctr"/>
            <a:r>
              <a:rPr lang="en-US" sz="4000" b="1" dirty="0">
                <a:solidFill>
                  <a:srgbClr val="3333FF"/>
                </a:solidFill>
                <a:latin typeface="Arial" panose="020B0604020202020204" pitchFamily="34" charset="0"/>
                <a:cs typeface="Arial" panose="020B0604020202020204" pitchFamily="34" charset="0"/>
              </a:rPr>
              <a:t>Reference – AI Terms Continued</a:t>
            </a:r>
            <a:endParaRPr lang="en-US" sz="4000" dirty="0"/>
          </a:p>
        </p:txBody>
      </p:sp>
    </p:spTree>
    <p:extLst>
      <p:ext uri="{BB962C8B-B14F-4D97-AF65-F5344CB8AC3E}">
        <p14:creationId xmlns:p14="http://schemas.microsoft.com/office/powerpoint/2010/main" val="1422255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F8A25-72B5-93E6-0D49-DE57B3766BD8}"/>
              </a:ext>
            </a:extLst>
          </p:cNvPr>
          <p:cNvSpPr>
            <a:spLocks noGrp="1"/>
          </p:cNvSpPr>
          <p:nvPr>
            <p:ph type="title"/>
          </p:nvPr>
        </p:nvSpPr>
        <p:spPr>
          <a:xfrm>
            <a:off x="838200" y="163420"/>
            <a:ext cx="10515600" cy="777875"/>
          </a:xfrm>
        </p:spPr>
        <p:txBody>
          <a:bodyPr>
            <a:normAutofit/>
          </a:bodyPr>
          <a:lstStyle/>
          <a:p>
            <a:pPr algn="ctr"/>
            <a:r>
              <a:rPr lang="en-US" sz="4000" b="1" dirty="0">
                <a:solidFill>
                  <a:srgbClr val="7030A0"/>
                </a:solidFill>
                <a:latin typeface="Arial" panose="020B0604020202020204" pitchFamily="34" charset="0"/>
                <a:cs typeface="Arial" panose="020B0604020202020204" pitchFamily="34" charset="0"/>
              </a:rPr>
              <a:t>Reference – Best AI Search Engine</a:t>
            </a:r>
            <a:endParaRPr lang="en-US" sz="4000" dirty="0">
              <a:solidFill>
                <a:srgbClr val="7030A0"/>
              </a:solidFill>
            </a:endParaRPr>
          </a:p>
        </p:txBody>
      </p:sp>
      <p:sp>
        <p:nvSpPr>
          <p:cNvPr id="3" name="Content Placeholder 2">
            <a:extLst>
              <a:ext uri="{FF2B5EF4-FFF2-40B4-BE49-F238E27FC236}">
                <a16:creationId xmlns:a16="http://schemas.microsoft.com/office/drawing/2014/main" id="{C996D586-6FB9-BE25-9074-6F41919F3DE3}"/>
              </a:ext>
            </a:extLst>
          </p:cNvPr>
          <p:cNvSpPr>
            <a:spLocks noGrp="1"/>
          </p:cNvSpPr>
          <p:nvPr>
            <p:ph idx="1"/>
          </p:nvPr>
        </p:nvSpPr>
        <p:spPr>
          <a:xfrm>
            <a:off x="838200" y="1035423"/>
            <a:ext cx="10515600" cy="5141539"/>
          </a:xfrm>
        </p:spPr>
        <p:txBody>
          <a:bodyPr>
            <a:normAutofit/>
          </a:bodyPr>
          <a:lstStyle/>
          <a:p>
            <a:r>
              <a:rPr lang="en-US" b="1" i="0" u="sng" dirty="0" err="1">
                <a:solidFill>
                  <a:srgbClr val="2D2E2E"/>
                </a:solidFill>
                <a:effectLst/>
                <a:latin typeface="Arial" panose="020B0604020202020204" pitchFamily="34" charset="0"/>
                <a:cs typeface="Arial" panose="020B0604020202020204" pitchFamily="34" charset="0"/>
                <a:hlinkClick r:id="rId2"/>
              </a:rPr>
              <a:t>Perplexity</a:t>
            </a:r>
            <a:r>
              <a:rPr lang="en-US" b="1" i="0" u="sng" dirty="0" err="1">
                <a:solidFill>
                  <a:srgbClr val="2D2E2E"/>
                </a:solidFill>
                <a:effectLst/>
                <a:latin typeface="Arial" panose="020B0604020202020204" pitchFamily="34" charset="0"/>
                <a:cs typeface="Arial" panose="020B0604020202020204" pitchFamily="34" charset="0"/>
              </a:rPr>
              <a:t>:</a:t>
            </a:r>
            <a:r>
              <a:rPr lang="en-US" b="0" i="0" dirty="0" err="1">
                <a:solidFill>
                  <a:srgbClr val="403F3E"/>
                </a:solidFill>
                <a:effectLst/>
                <a:latin typeface="Arial" panose="020B0604020202020204" pitchFamily="34" charset="0"/>
                <a:cs typeface="Arial" panose="020B0604020202020204" pitchFamily="34" charset="0"/>
              </a:rPr>
              <a:t>is</a:t>
            </a:r>
            <a:r>
              <a:rPr lang="en-US" b="0" i="0" dirty="0">
                <a:solidFill>
                  <a:srgbClr val="403F3E"/>
                </a:solidFill>
                <a:effectLst/>
                <a:latin typeface="Arial" panose="020B0604020202020204" pitchFamily="34" charset="0"/>
                <a:cs typeface="Arial" panose="020B0604020202020204" pitchFamily="34" charset="0"/>
              </a:rPr>
              <a:t> a search engine built with AI from the ground up</a:t>
            </a:r>
          </a:p>
          <a:p>
            <a:r>
              <a:rPr lang="en-US" b="1" i="0" u="sng" dirty="0">
                <a:solidFill>
                  <a:srgbClr val="2D2E2E"/>
                </a:solidFill>
                <a:effectLst/>
                <a:latin typeface="Arial" panose="020B0604020202020204" pitchFamily="34" charset="0"/>
                <a:cs typeface="Arial" panose="020B0604020202020204" pitchFamily="34" charset="0"/>
                <a:hlinkClick r:id="rId3"/>
              </a:rPr>
              <a:t>Google AI Overviews</a:t>
            </a:r>
            <a:r>
              <a:rPr lang="en-US" b="1" i="0" u="sng" dirty="0">
                <a:solidFill>
                  <a:srgbClr val="2D2E2E"/>
                </a:solidFill>
                <a:effectLst/>
                <a:latin typeface="Arial" panose="020B0604020202020204" pitchFamily="34" charset="0"/>
                <a:cs typeface="Arial" panose="020B0604020202020204" pitchFamily="34" charset="0"/>
              </a:rPr>
              <a:t>: </a:t>
            </a:r>
            <a:r>
              <a:rPr lang="en-US" b="0" i="0" dirty="0">
                <a:solidFill>
                  <a:srgbClr val="403F3E"/>
                </a:solidFill>
                <a:effectLst/>
                <a:latin typeface="Arial" panose="020B0604020202020204" pitchFamily="34" charset="0"/>
                <a:cs typeface="Arial" panose="020B0604020202020204" pitchFamily="34" charset="0"/>
              </a:rPr>
              <a:t>traditional search engines and generative AI in one place</a:t>
            </a:r>
          </a:p>
          <a:p>
            <a:r>
              <a:rPr lang="en-US" b="1" i="0" u="sng" dirty="0">
                <a:solidFill>
                  <a:srgbClr val="2D2E2E"/>
                </a:solidFill>
                <a:effectLst/>
                <a:latin typeface="Arial" panose="020B0604020202020204" pitchFamily="34" charset="0"/>
                <a:cs typeface="Arial" panose="020B0604020202020204" pitchFamily="34" charset="0"/>
                <a:hlinkClick r:id="rId4"/>
              </a:rPr>
              <a:t>Arc Search</a:t>
            </a:r>
            <a:r>
              <a:rPr lang="en-US" b="1" i="0" u="sng" dirty="0">
                <a:solidFill>
                  <a:srgbClr val="2D2E2E"/>
                </a:solidFill>
                <a:effectLst/>
                <a:latin typeface="Arial" panose="020B0604020202020204" pitchFamily="34" charset="0"/>
                <a:cs typeface="Arial" panose="020B0604020202020204" pitchFamily="34" charset="0"/>
              </a:rPr>
              <a:t>: </a:t>
            </a:r>
            <a:r>
              <a:rPr lang="en-US" i="0" dirty="0">
                <a:solidFill>
                  <a:srgbClr val="2D2E2E"/>
                </a:solidFill>
                <a:effectLst/>
                <a:latin typeface="Arial" panose="020B0604020202020204" pitchFamily="34" charset="0"/>
                <a:cs typeface="Arial" panose="020B0604020202020204" pitchFamily="34" charset="0"/>
              </a:rPr>
              <a:t>It </a:t>
            </a:r>
            <a:r>
              <a:rPr lang="en-US" b="0" i="0" dirty="0">
                <a:solidFill>
                  <a:srgbClr val="403F3E"/>
                </a:solidFill>
                <a:effectLst/>
                <a:latin typeface="Arial" panose="020B0604020202020204" pitchFamily="34" charset="0"/>
                <a:cs typeface="Arial" panose="020B0604020202020204" pitchFamily="34" charset="0"/>
              </a:rPr>
              <a:t>is great on mobile. Only available on iPhones and iPads</a:t>
            </a:r>
          </a:p>
          <a:p>
            <a:r>
              <a:rPr lang="en-US" b="1" i="0" u="sng" dirty="0">
                <a:effectLst/>
                <a:latin typeface="Arial" panose="020B0604020202020204" pitchFamily="34" charset="0"/>
                <a:cs typeface="Arial" panose="020B0604020202020204" pitchFamily="34" charset="0"/>
                <a:hlinkClick r:id="rId5"/>
              </a:rPr>
              <a:t>Brave Search</a:t>
            </a:r>
            <a:r>
              <a:rPr lang="en-US" i="0" dirty="0">
                <a:effectLst/>
                <a:latin typeface="Arial" panose="020B0604020202020204" pitchFamily="34" charset="0"/>
                <a:cs typeface="Arial" panose="020B0604020202020204" pitchFamily="34" charset="0"/>
              </a:rPr>
              <a:t>:  </a:t>
            </a:r>
            <a:r>
              <a:rPr lang="en-US" b="0" i="0" dirty="0">
                <a:solidFill>
                  <a:srgbClr val="403F3E"/>
                </a:solidFill>
                <a:effectLst/>
                <a:latin typeface="Arial" panose="020B0604020202020204" pitchFamily="34" charset="0"/>
                <a:cs typeface="Arial" panose="020B0604020202020204" pitchFamily="34" charset="0"/>
              </a:rPr>
              <a:t>an AI search engine</a:t>
            </a:r>
          </a:p>
          <a:p>
            <a:r>
              <a:rPr lang="en-US" b="1" i="0" u="sng" dirty="0">
                <a:effectLst/>
                <a:latin typeface="Arial" panose="020B0604020202020204" pitchFamily="34" charset="0"/>
                <a:cs typeface="Arial" panose="020B0604020202020204" pitchFamily="34" charset="0"/>
                <a:hlinkClick r:id="rId6"/>
              </a:rPr>
              <a:t>Microsoft Bing</a:t>
            </a:r>
            <a:r>
              <a:rPr lang="en-US" dirty="0">
                <a:solidFill>
                  <a:srgbClr val="403F3E"/>
                </a:solidFill>
                <a:latin typeface="Arial" panose="020B0604020202020204" pitchFamily="34" charset="0"/>
                <a:cs typeface="Arial" panose="020B0604020202020204" pitchFamily="34" charset="0"/>
              </a:rPr>
              <a:t>: It </a:t>
            </a:r>
            <a:r>
              <a:rPr lang="en-US" b="0" i="0" dirty="0">
                <a:solidFill>
                  <a:srgbClr val="403F3E"/>
                </a:solidFill>
                <a:effectLst/>
                <a:latin typeface="Arial" panose="020B0604020202020204" pitchFamily="34" charset="0"/>
                <a:cs typeface="Arial" panose="020B0604020202020204" pitchFamily="34" charset="0"/>
              </a:rPr>
              <a:t>now supplements its traditional search engine with AI-generated overviews</a:t>
            </a:r>
            <a:endParaRPr lang="en-US" b="1" i="0" dirty="0">
              <a:solidFill>
                <a:srgbClr val="2D2E2E"/>
              </a:solidFill>
              <a:effectLst/>
              <a:latin typeface="Arial" panose="020B0604020202020204" pitchFamily="34" charset="0"/>
              <a:cs typeface="Arial" panose="020B0604020202020204" pitchFamily="34" charset="0"/>
            </a:endParaRPr>
          </a:p>
          <a:p>
            <a:r>
              <a:rPr lang="en-US" b="1" i="0" u="sng" dirty="0" err="1">
                <a:effectLst/>
                <a:latin typeface="Arial" panose="020B0604020202020204" pitchFamily="34" charset="0"/>
                <a:cs typeface="Arial" panose="020B0604020202020204" pitchFamily="34" charset="0"/>
                <a:hlinkClick r:id="rId7"/>
              </a:rPr>
              <a:t>SearchGPT</a:t>
            </a:r>
            <a:r>
              <a:rPr lang="en-US" b="1" i="0" u="sng" dirty="0">
                <a:effectLst/>
                <a:latin typeface="Arial" panose="020B0604020202020204" pitchFamily="34" charset="0"/>
                <a:cs typeface="Arial" panose="020B0604020202020204" pitchFamily="34" charset="0"/>
              </a:rPr>
              <a:t>: </a:t>
            </a:r>
            <a:r>
              <a:rPr lang="en-US" b="0" i="0" dirty="0">
                <a:solidFill>
                  <a:srgbClr val="403F3E"/>
                </a:solidFill>
                <a:effectLst/>
                <a:latin typeface="Arial" panose="020B0604020202020204" pitchFamily="34" charset="0"/>
                <a:cs typeface="Arial" panose="020B0604020202020204" pitchFamily="34" charset="0"/>
              </a:rPr>
              <a:t>an AI search engine</a:t>
            </a:r>
          </a:p>
          <a:p>
            <a:r>
              <a:rPr lang="en-US" b="1" i="0" u="sng" dirty="0">
                <a:effectLst/>
                <a:latin typeface="Arial" panose="020B0604020202020204" pitchFamily="34" charset="0"/>
                <a:cs typeface="Arial" panose="020B0604020202020204" pitchFamily="34" charset="0"/>
                <a:hlinkClick r:id="rId8"/>
              </a:rPr>
              <a:t>You.com</a:t>
            </a:r>
            <a:r>
              <a:rPr lang="en-US" u="sng" dirty="0">
                <a:solidFill>
                  <a:srgbClr val="403F3E"/>
                </a:solidFill>
                <a:latin typeface="Arial" panose="020B0604020202020204" pitchFamily="34" charset="0"/>
                <a:cs typeface="Arial" panose="020B0604020202020204" pitchFamily="34" charset="0"/>
              </a:rPr>
              <a:t>: </a:t>
            </a:r>
            <a:r>
              <a:rPr lang="en-US" b="0" i="0" dirty="0">
                <a:solidFill>
                  <a:srgbClr val="403F3E"/>
                </a:solidFill>
                <a:effectLst/>
                <a:latin typeface="Arial" panose="020B0604020202020204" pitchFamily="34" charset="0"/>
                <a:cs typeface="Arial" panose="020B0604020202020204" pitchFamily="34" charset="0"/>
              </a:rPr>
              <a:t>an AI assistant tool</a:t>
            </a:r>
            <a:endParaRPr lang="en-US" b="1" i="0" dirty="0">
              <a:solidFill>
                <a:srgbClr val="2D2E2E"/>
              </a:solidFill>
              <a:effectLst/>
              <a:latin typeface="Arial" panose="020B0604020202020204" pitchFamily="34" charset="0"/>
              <a:cs typeface="Arial" panose="020B0604020202020204" pitchFamily="34" charset="0"/>
            </a:endParaRPr>
          </a:p>
          <a:p>
            <a:endParaRPr lang="en-US" b="1" i="0" dirty="0">
              <a:solidFill>
                <a:srgbClr val="2D2E2E"/>
              </a:solidFill>
              <a:effectLst/>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8479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0DFE5-3059-0EEE-85F8-1B6CFE399EF9}"/>
              </a:ext>
            </a:extLst>
          </p:cNvPr>
          <p:cNvSpPr>
            <a:spLocks noGrp="1"/>
          </p:cNvSpPr>
          <p:nvPr>
            <p:ph type="title"/>
          </p:nvPr>
        </p:nvSpPr>
        <p:spPr>
          <a:xfrm>
            <a:off x="838200" y="136527"/>
            <a:ext cx="11033234" cy="982825"/>
          </a:xfrm>
        </p:spPr>
        <p:txBody>
          <a:bodyPr>
            <a:noAutofit/>
          </a:bodyPr>
          <a:lstStyle/>
          <a:p>
            <a:pPr algn="ctr"/>
            <a:r>
              <a:rPr lang="en-US" sz="4000" b="1" i="0" dirty="0">
                <a:solidFill>
                  <a:srgbClr val="7030A0"/>
                </a:solidFill>
                <a:effectLst/>
                <a:latin typeface="Arial" panose="020B0604020202020204" pitchFamily="34" charset="0"/>
                <a:cs typeface="Arial" panose="020B0604020202020204" pitchFamily="34" charset="0"/>
              </a:rPr>
              <a:t>Tools That WILL Make You RICH</a:t>
            </a:r>
            <a:endParaRPr lang="en-US" sz="4000" dirty="0">
              <a:solidFill>
                <a:srgbClr val="7030A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0AA4841-F70B-2C02-860A-93207E08A701}"/>
              </a:ext>
            </a:extLst>
          </p:cNvPr>
          <p:cNvSpPr>
            <a:spLocks noGrp="1"/>
          </p:cNvSpPr>
          <p:nvPr>
            <p:ph idx="1"/>
          </p:nvPr>
        </p:nvSpPr>
        <p:spPr>
          <a:xfrm>
            <a:off x="838200" y="1292772"/>
            <a:ext cx="10515600" cy="5713146"/>
          </a:xfrm>
        </p:spPr>
        <p:txBody>
          <a:bodyPr>
            <a:noAutofit/>
          </a:bodyPr>
          <a:lstStyle/>
          <a:p>
            <a:r>
              <a:rPr lang="en-US" i="0" dirty="0">
                <a:solidFill>
                  <a:srgbClr val="242424"/>
                </a:solidFill>
                <a:effectLst/>
                <a:latin typeface="Arial" panose="020B0604020202020204" pitchFamily="34" charset="0"/>
                <a:cs typeface="Arial" panose="020B0604020202020204" pitchFamily="34" charset="0"/>
              </a:rPr>
              <a:t>1. </a:t>
            </a:r>
            <a:r>
              <a:rPr lang="en-US" b="1" i="0" dirty="0">
                <a:solidFill>
                  <a:srgbClr val="3333FF"/>
                </a:solidFill>
                <a:effectLst/>
                <a:latin typeface="Arial" panose="020B0604020202020204" pitchFamily="34" charset="0"/>
                <a:cs typeface="Arial" panose="020B0604020202020204" pitchFamily="34" charset="0"/>
              </a:rPr>
              <a:t>Elicit</a:t>
            </a:r>
            <a:r>
              <a:rPr lang="en-US" i="0" dirty="0">
                <a:solidFill>
                  <a:srgbClr val="242424"/>
                </a:solidFill>
                <a:effectLst/>
                <a:latin typeface="Arial" panose="020B0604020202020204" pitchFamily="34" charset="0"/>
                <a:cs typeface="Arial" panose="020B0604020202020204" pitchFamily="34" charset="0"/>
              </a:rPr>
              <a:t> — Transforming Tech Consulting and Research: </a:t>
            </a:r>
          </a:p>
          <a:p>
            <a:pPr lvl="1"/>
            <a:r>
              <a:rPr lang="en-US" sz="2800" i="0" dirty="0">
                <a:solidFill>
                  <a:srgbClr val="242424"/>
                </a:solidFill>
                <a:effectLst/>
                <a:latin typeface="Arial" panose="020B0604020202020204" pitchFamily="34" charset="0"/>
                <a:cs typeface="Arial" panose="020B0604020202020204" pitchFamily="34" charset="0"/>
                <a:hlinkClick r:id="rId2"/>
              </a:rPr>
              <a:t>https://elicit.com/</a:t>
            </a:r>
            <a:endParaRPr lang="en-US" sz="2800" i="0" dirty="0">
              <a:solidFill>
                <a:srgbClr val="242424"/>
              </a:solidFill>
              <a:effectLst/>
              <a:latin typeface="Arial" panose="020B0604020202020204" pitchFamily="34" charset="0"/>
              <a:cs typeface="Arial" panose="020B0604020202020204" pitchFamily="34" charset="0"/>
            </a:endParaRPr>
          </a:p>
          <a:p>
            <a:r>
              <a:rPr lang="en-US" i="0" dirty="0">
                <a:solidFill>
                  <a:srgbClr val="242424"/>
                </a:solidFill>
                <a:effectLst/>
                <a:latin typeface="Arial" panose="020B0604020202020204" pitchFamily="34" charset="0"/>
                <a:cs typeface="Arial" panose="020B0604020202020204" pitchFamily="34" charset="0"/>
              </a:rPr>
              <a:t>2. </a:t>
            </a:r>
            <a:r>
              <a:rPr lang="en-US" b="1" i="0" dirty="0">
                <a:solidFill>
                  <a:srgbClr val="3333FF"/>
                </a:solidFill>
                <a:effectLst/>
                <a:latin typeface="Arial" panose="020B0604020202020204" pitchFamily="34" charset="0"/>
                <a:cs typeface="Arial" panose="020B0604020202020204" pitchFamily="34" charset="0"/>
              </a:rPr>
              <a:t>Perplexity</a:t>
            </a:r>
            <a:r>
              <a:rPr lang="en-US" i="0" dirty="0">
                <a:solidFill>
                  <a:srgbClr val="242424"/>
                </a:solidFill>
                <a:effectLst/>
                <a:latin typeface="Arial" panose="020B0604020202020204" pitchFamily="34" charset="0"/>
                <a:cs typeface="Arial" panose="020B0604020202020204" pitchFamily="34" charset="0"/>
              </a:rPr>
              <a:t> — Your AI Knowledge Engine: </a:t>
            </a:r>
          </a:p>
          <a:p>
            <a:pPr lvl="1"/>
            <a:r>
              <a:rPr lang="en-US" sz="2800" i="0" dirty="0">
                <a:solidFill>
                  <a:srgbClr val="242424"/>
                </a:solidFill>
                <a:effectLst/>
                <a:latin typeface="Arial" panose="020B0604020202020204" pitchFamily="34" charset="0"/>
                <a:cs typeface="Arial" panose="020B0604020202020204" pitchFamily="34" charset="0"/>
                <a:hlinkClick r:id="rId3"/>
              </a:rPr>
              <a:t>https://www.perplexity.ai</a:t>
            </a:r>
            <a:endParaRPr lang="en-US" sz="2800" i="0" dirty="0">
              <a:solidFill>
                <a:srgbClr val="242424"/>
              </a:solidFill>
              <a:effectLst/>
              <a:latin typeface="Arial" panose="020B0604020202020204" pitchFamily="34" charset="0"/>
              <a:cs typeface="Arial" panose="020B0604020202020204" pitchFamily="34" charset="0"/>
            </a:endParaRPr>
          </a:p>
          <a:p>
            <a:r>
              <a:rPr lang="en-US" i="0" dirty="0">
                <a:solidFill>
                  <a:srgbClr val="242424"/>
                </a:solidFill>
                <a:effectLst/>
                <a:latin typeface="Arial" panose="020B0604020202020204" pitchFamily="34" charset="0"/>
                <a:cs typeface="Arial" panose="020B0604020202020204" pitchFamily="34" charset="0"/>
              </a:rPr>
              <a:t>3. </a:t>
            </a:r>
            <a:r>
              <a:rPr lang="en-US" b="1" i="0" dirty="0">
                <a:solidFill>
                  <a:srgbClr val="3333FF"/>
                </a:solidFill>
                <a:effectLst/>
                <a:latin typeface="Arial" panose="020B0604020202020204" pitchFamily="34" charset="0"/>
                <a:cs typeface="Arial" panose="020B0604020202020204" pitchFamily="34" charset="0"/>
              </a:rPr>
              <a:t>Adobe Firefly </a:t>
            </a:r>
            <a:r>
              <a:rPr lang="en-US" i="0" dirty="0">
                <a:solidFill>
                  <a:srgbClr val="242424"/>
                </a:solidFill>
                <a:effectLst/>
                <a:latin typeface="Arial" panose="020B0604020202020204" pitchFamily="34" charset="0"/>
                <a:cs typeface="Arial" panose="020B0604020202020204" pitchFamily="34" charset="0"/>
              </a:rPr>
              <a:t>— Unleashing Creative Potential with AI</a:t>
            </a:r>
          </a:p>
          <a:p>
            <a:pPr lvl="1"/>
            <a:r>
              <a:rPr lang="en-US" sz="2800" i="0" dirty="0">
                <a:solidFill>
                  <a:srgbClr val="242424"/>
                </a:solidFill>
                <a:effectLst/>
                <a:latin typeface="Arial" panose="020B0604020202020204" pitchFamily="34" charset="0"/>
                <a:cs typeface="Arial" panose="020B0604020202020204" pitchFamily="34" charset="0"/>
                <a:hlinkClick r:id="rId4"/>
              </a:rPr>
              <a:t>https://www.adobe.com/products/firefly.html</a:t>
            </a:r>
            <a:endParaRPr lang="en-US" sz="2800" i="0" dirty="0">
              <a:solidFill>
                <a:srgbClr val="242424"/>
              </a:solidFill>
              <a:effectLst/>
              <a:latin typeface="Arial" panose="020B0604020202020204" pitchFamily="34" charset="0"/>
              <a:cs typeface="Arial" panose="020B0604020202020204" pitchFamily="34" charset="0"/>
            </a:endParaRPr>
          </a:p>
          <a:p>
            <a:r>
              <a:rPr lang="en-US" i="0" dirty="0">
                <a:solidFill>
                  <a:srgbClr val="242424"/>
                </a:solidFill>
                <a:effectLst/>
                <a:latin typeface="Arial" panose="020B0604020202020204" pitchFamily="34" charset="0"/>
                <a:cs typeface="Arial" panose="020B0604020202020204" pitchFamily="34" charset="0"/>
              </a:rPr>
              <a:t>4. </a:t>
            </a:r>
            <a:r>
              <a:rPr lang="en-US" b="1" i="0" dirty="0">
                <a:solidFill>
                  <a:srgbClr val="3333FF"/>
                </a:solidFill>
                <a:effectLst/>
                <a:latin typeface="Arial" panose="020B0604020202020204" pitchFamily="34" charset="0"/>
                <a:cs typeface="Arial" panose="020B0604020202020204" pitchFamily="34" charset="0"/>
              </a:rPr>
              <a:t>Durable</a:t>
            </a:r>
            <a:r>
              <a:rPr lang="en-US" i="0" dirty="0">
                <a:solidFill>
                  <a:srgbClr val="242424"/>
                </a:solidFill>
                <a:effectLst/>
                <a:latin typeface="Arial" panose="020B0604020202020204" pitchFamily="34" charset="0"/>
                <a:cs typeface="Arial" panose="020B0604020202020204" pitchFamily="34" charset="0"/>
              </a:rPr>
              <a:t> — Effortless Website Building: </a:t>
            </a:r>
          </a:p>
          <a:p>
            <a:pPr lvl="1"/>
            <a:r>
              <a:rPr lang="en-US" sz="2800" i="0" dirty="0">
                <a:solidFill>
                  <a:srgbClr val="242424"/>
                </a:solidFill>
                <a:effectLst/>
                <a:latin typeface="Arial" panose="020B0604020202020204" pitchFamily="34" charset="0"/>
                <a:cs typeface="Arial" panose="020B0604020202020204" pitchFamily="34" charset="0"/>
                <a:hlinkClick r:id="rId5"/>
              </a:rPr>
              <a:t>https://durable.co</a:t>
            </a:r>
            <a:endParaRPr lang="en-US" sz="2800" i="0" dirty="0">
              <a:solidFill>
                <a:srgbClr val="242424"/>
              </a:solidFill>
              <a:effectLst/>
              <a:latin typeface="Arial" panose="020B0604020202020204" pitchFamily="34" charset="0"/>
              <a:cs typeface="Arial" panose="020B0604020202020204" pitchFamily="34" charset="0"/>
            </a:endParaRPr>
          </a:p>
          <a:p>
            <a:r>
              <a:rPr lang="en-US" i="0" dirty="0">
                <a:solidFill>
                  <a:srgbClr val="242424"/>
                </a:solidFill>
                <a:effectLst/>
                <a:latin typeface="Arial" panose="020B0604020202020204" pitchFamily="34" charset="0"/>
                <a:cs typeface="Arial" panose="020B0604020202020204" pitchFamily="34" charset="0"/>
              </a:rPr>
              <a:t>5. </a:t>
            </a:r>
            <a:r>
              <a:rPr lang="en-US" b="1" i="0" dirty="0" err="1">
                <a:solidFill>
                  <a:srgbClr val="3333FF"/>
                </a:solidFill>
                <a:effectLst/>
                <a:latin typeface="Arial" panose="020B0604020202020204" pitchFamily="34" charset="0"/>
                <a:cs typeface="Arial" panose="020B0604020202020204" pitchFamily="34" charset="0"/>
              </a:rPr>
              <a:t>QuillBot</a:t>
            </a:r>
            <a:r>
              <a:rPr lang="en-US" i="0" dirty="0">
                <a:solidFill>
                  <a:srgbClr val="242424"/>
                </a:solidFill>
                <a:effectLst/>
                <a:latin typeface="Arial" panose="020B0604020202020204" pitchFamily="34" charset="0"/>
                <a:cs typeface="Arial" panose="020B0604020202020204" pitchFamily="34" charset="0"/>
              </a:rPr>
              <a:t> — AI-Powered Content Creation: </a:t>
            </a:r>
          </a:p>
          <a:p>
            <a:pPr lvl="1"/>
            <a:r>
              <a:rPr lang="en-US" sz="2800" i="0" dirty="0">
                <a:solidFill>
                  <a:srgbClr val="242424"/>
                </a:solidFill>
                <a:effectLst/>
                <a:latin typeface="Arial" panose="020B0604020202020204" pitchFamily="34" charset="0"/>
                <a:cs typeface="Arial" panose="020B0604020202020204" pitchFamily="34" charset="0"/>
                <a:hlinkClick r:id="rId6"/>
              </a:rPr>
              <a:t>https://quillbot.com</a:t>
            </a:r>
            <a:endParaRPr lang="en-US" sz="2800" i="0" dirty="0">
              <a:solidFill>
                <a:srgbClr val="242424"/>
              </a:solidFill>
              <a:effectLst/>
              <a:latin typeface="Arial" panose="020B0604020202020204" pitchFamily="34" charset="0"/>
              <a:cs typeface="Arial" panose="020B0604020202020204" pitchFamily="34" charset="0"/>
            </a:endParaRPr>
          </a:p>
          <a:p>
            <a:pPr marL="0" indent="0">
              <a:buNone/>
            </a:pPr>
            <a:endParaRPr lang="en-US" i="0" dirty="0">
              <a:solidFill>
                <a:srgbClr val="242424"/>
              </a:solidFill>
              <a:effectLst/>
              <a:latin typeface="Arial" panose="020B0604020202020204" pitchFamily="34" charset="0"/>
              <a:cs typeface="Arial" panose="020B0604020202020204" pitchFamily="34" charset="0"/>
            </a:endParaRPr>
          </a:p>
          <a:p>
            <a:endParaRPr lang="en-US" i="0" dirty="0">
              <a:solidFill>
                <a:srgbClr val="242424"/>
              </a:solidFill>
              <a:effectLst/>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6518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65CA6-85BB-D430-6817-4540C5BD16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5640FF-4DC5-7877-8466-24E49F280770}"/>
              </a:ext>
            </a:extLst>
          </p:cNvPr>
          <p:cNvSpPr>
            <a:spLocks noGrp="1"/>
          </p:cNvSpPr>
          <p:nvPr>
            <p:ph type="title"/>
          </p:nvPr>
        </p:nvSpPr>
        <p:spPr>
          <a:xfrm>
            <a:off x="838200" y="136527"/>
            <a:ext cx="11033234" cy="982825"/>
          </a:xfrm>
        </p:spPr>
        <p:txBody>
          <a:bodyPr>
            <a:noAutofit/>
          </a:bodyPr>
          <a:lstStyle/>
          <a:p>
            <a:pPr algn="ctr"/>
            <a:r>
              <a:rPr lang="en-US" sz="4000" b="1" i="0" dirty="0">
                <a:solidFill>
                  <a:srgbClr val="7030A0"/>
                </a:solidFill>
                <a:effectLst/>
                <a:latin typeface="Arial" panose="020B0604020202020204" pitchFamily="34" charset="0"/>
                <a:cs typeface="Arial" panose="020B0604020202020204" pitchFamily="34" charset="0"/>
              </a:rPr>
              <a:t>Tools That WILL Make You RICH</a:t>
            </a:r>
            <a:endParaRPr lang="en-US" sz="4000" dirty="0">
              <a:solidFill>
                <a:srgbClr val="7030A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1A09B0D-5038-07D5-6A3D-30230D0EA2D6}"/>
              </a:ext>
            </a:extLst>
          </p:cNvPr>
          <p:cNvSpPr>
            <a:spLocks noGrp="1"/>
          </p:cNvSpPr>
          <p:nvPr>
            <p:ph idx="1"/>
          </p:nvPr>
        </p:nvSpPr>
        <p:spPr>
          <a:xfrm>
            <a:off x="838200" y="1292772"/>
            <a:ext cx="10515600" cy="5108028"/>
          </a:xfrm>
        </p:spPr>
        <p:txBody>
          <a:bodyPr>
            <a:noAutofit/>
          </a:bodyPr>
          <a:lstStyle/>
          <a:p>
            <a:pPr>
              <a:buFont typeface="Wingdings" panose="05000000000000000000" pitchFamily="2" charset="2"/>
              <a:buChar char="v"/>
            </a:pPr>
            <a:r>
              <a:rPr lang="en-US" i="0" dirty="0">
                <a:solidFill>
                  <a:srgbClr val="3333FF"/>
                </a:solidFill>
                <a:effectLst/>
                <a:latin typeface="Arial" panose="020B0604020202020204" pitchFamily="34" charset="0"/>
                <a:cs typeface="Arial" panose="020B0604020202020204" pitchFamily="34" charset="0"/>
              </a:rPr>
              <a:t> 6. </a:t>
            </a:r>
            <a:r>
              <a:rPr lang="en-US" b="1" i="0" dirty="0">
                <a:solidFill>
                  <a:srgbClr val="3333FF"/>
                </a:solidFill>
                <a:effectLst/>
                <a:latin typeface="Arial" panose="020B0604020202020204" pitchFamily="34" charset="0"/>
                <a:cs typeface="Arial" panose="020B0604020202020204" pitchFamily="34" charset="0"/>
              </a:rPr>
              <a:t>Mojo AI </a:t>
            </a:r>
            <a:r>
              <a:rPr lang="en-US" i="0" dirty="0">
                <a:solidFill>
                  <a:srgbClr val="3333FF"/>
                </a:solidFill>
                <a:effectLst/>
                <a:latin typeface="Arial" panose="020B0604020202020204" pitchFamily="34" charset="0"/>
                <a:cs typeface="Arial" panose="020B0604020202020204" pitchFamily="34" charset="0"/>
              </a:rPr>
              <a:t>— Animate Logos to Stand Out: </a:t>
            </a:r>
          </a:p>
          <a:p>
            <a:pPr lvl="1"/>
            <a:r>
              <a:rPr lang="en-US" sz="2800" i="0" dirty="0">
                <a:solidFill>
                  <a:srgbClr val="0563C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https://mojo.</a:t>
            </a:r>
            <a:r>
              <a:rPr lang="en-US" sz="2800" i="0" dirty="0">
                <a:solidFill>
                  <a:srgbClr val="3333FF"/>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vn</a:t>
            </a:r>
            <a:endParaRPr lang="en-US" sz="2800" i="0" dirty="0">
              <a:solidFill>
                <a:srgbClr val="3333FF"/>
              </a:solidFill>
              <a:effectLst/>
              <a:latin typeface="Arial" panose="020B0604020202020204" pitchFamily="34" charset="0"/>
              <a:cs typeface="Arial" panose="020B0604020202020204" pitchFamily="34" charset="0"/>
            </a:endParaRPr>
          </a:p>
          <a:p>
            <a:pPr>
              <a:buFont typeface="Wingdings" panose="05000000000000000000" pitchFamily="2" charset="2"/>
              <a:buChar char="v"/>
            </a:pPr>
            <a:r>
              <a:rPr lang="en-US" b="1" dirty="0">
                <a:solidFill>
                  <a:srgbClr val="3333FF"/>
                </a:solidFill>
                <a:latin typeface="Arial" panose="020B0604020202020204" pitchFamily="34" charset="0"/>
                <a:cs typeface="Arial" panose="020B0604020202020204" pitchFamily="34" charset="0"/>
              </a:rPr>
              <a:t>7. Luna AI Dream Machine </a:t>
            </a:r>
            <a:r>
              <a:rPr lang="en-US" dirty="0">
                <a:solidFill>
                  <a:srgbClr val="242424"/>
                </a:solidFill>
                <a:latin typeface="Arial" panose="020B0604020202020204" pitchFamily="34" charset="0"/>
                <a:cs typeface="Arial" panose="020B0604020202020204" pitchFamily="34" charset="0"/>
              </a:rPr>
              <a:t>— From Text and Images to Video</a:t>
            </a:r>
          </a:p>
          <a:p>
            <a:pPr lvl="1"/>
            <a:r>
              <a:rPr lang="en-US" sz="2800" dirty="0">
                <a:solidFill>
                  <a:srgbClr val="242424"/>
                </a:solidFill>
                <a:latin typeface="Arial" panose="020B0604020202020204" pitchFamily="34" charset="0"/>
                <a:cs typeface="Arial" panose="020B0604020202020204" pitchFamily="34" charset="0"/>
                <a:hlinkClick r:id="rId3"/>
              </a:rPr>
              <a:t>https://lumalabs.ai/dream-machine</a:t>
            </a:r>
            <a:endParaRPr lang="en-US" sz="2800" dirty="0">
              <a:solidFill>
                <a:srgbClr val="242424"/>
              </a:solidFill>
              <a:latin typeface="Arial" panose="020B0604020202020204" pitchFamily="34" charset="0"/>
              <a:cs typeface="Arial" panose="020B0604020202020204" pitchFamily="34" charset="0"/>
            </a:endParaRPr>
          </a:p>
          <a:p>
            <a:pPr>
              <a:buFont typeface="Wingdings" panose="05000000000000000000" pitchFamily="2" charset="2"/>
              <a:buChar char="v"/>
            </a:pPr>
            <a:r>
              <a:rPr lang="en-US" dirty="0">
                <a:solidFill>
                  <a:srgbClr val="3333FF"/>
                </a:solidFill>
                <a:latin typeface="Arial" panose="020B0604020202020204" pitchFamily="34" charset="0"/>
                <a:cs typeface="Arial" panose="020B0604020202020204" pitchFamily="34" charset="0"/>
              </a:rPr>
              <a:t>8</a:t>
            </a:r>
            <a:r>
              <a:rPr lang="en-US" dirty="0">
                <a:solidFill>
                  <a:srgbClr val="242424"/>
                </a:solidFill>
                <a:latin typeface="Arial" panose="020B0604020202020204" pitchFamily="34" charset="0"/>
                <a:cs typeface="Arial" panose="020B0604020202020204" pitchFamily="34" charset="0"/>
              </a:rPr>
              <a:t>. </a:t>
            </a:r>
            <a:r>
              <a:rPr lang="en-US" b="1" dirty="0" err="1">
                <a:solidFill>
                  <a:srgbClr val="3333FF"/>
                </a:solidFill>
                <a:latin typeface="Arial" panose="020B0604020202020204" pitchFamily="34" charset="0"/>
                <a:cs typeface="Arial" panose="020B0604020202020204" pitchFamily="34" charset="0"/>
              </a:rPr>
              <a:t>LogoFast</a:t>
            </a:r>
            <a:r>
              <a:rPr lang="en-US" dirty="0">
                <a:solidFill>
                  <a:srgbClr val="242424"/>
                </a:solidFill>
                <a:latin typeface="Arial" panose="020B0604020202020204" pitchFamily="34" charset="0"/>
                <a:cs typeface="Arial" panose="020B0604020202020204" pitchFamily="34" charset="0"/>
              </a:rPr>
              <a:t> — Speedy Logo Design: </a:t>
            </a:r>
          </a:p>
          <a:p>
            <a:pPr lvl="1"/>
            <a:r>
              <a:rPr lang="en-US" sz="2800" dirty="0">
                <a:solidFill>
                  <a:srgbClr val="242424"/>
                </a:solidFill>
                <a:latin typeface="Arial" panose="020B0604020202020204" pitchFamily="34" charset="0"/>
                <a:cs typeface="Arial" panose="020B0604020202020204" pitchFamily="34" charset="0"/>
                <a:hlinkClick r:id="rId4"/>
              </a:rPr>
              <a:t>https://shipfa.st/tools/logo-fast</a:t>
            </a:r>
            <a:endParaRPr lang="en-US" sz="2800" dirty="0">
              <a:solidFill>
                <a:srgbClr val="242424"/>
              </a:solidFill>
              <a:latin typeface="Arial" panose="020B0604020202020204" pitchFamily="34" charset="0"/>
              <a:cs typeface="Arial" panose="020B0604020202020204" pitchFamily="34" charset="0"/>
            </a:endParaRPr>
          </a:p>
          <a:p>
            <a:pPr lvl="1"/>
            <a:endParaRPr lang="en-US" sz="2800" i="0" dirty="0">
              <a:solidFill>
                <a:srgbClr val="242424"/>
              </a:solidFill>
              <a:effectLst/>
              <a:latin typeface="Arial" panose="020B0604020202020204" pitchFamily="34" charset="0"/>
              <a:cs typeface="Arial" panose="020B0604020202020204" pitchFamily="34" charset="0"/>
            </a:endParaRPr>
          </a:p>
          <a:p>
            <a:endParaRPr lang="en-US" i="0" dirty="0">
              <a:solidFill>
                <a:srgbClr val="242424"/>
              </a:solidFill>
              <a:effectLst/>
              <a:latin typeface="Arial" panose="020B0604020202020204" pitchFamily="34" charset="0"/>
              <a:cs typeface="Arial" panose="020B0604020202020204" pitchFamily="34" charset="0"/>
            </a:endParaRPr>
          </a:p>
          <a:p>
            <a:endParaRPr lang="en-US" i="0" dirty="0">
              <a:solidFill>
                <a:srgbClr val="242424"/>
              </a:solidFill>
              <a:effectLst/>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349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9F21A-A772-81A9-67C3-28EA7CA3042E}"/>
              </a:ext>
            </a:extLst>
          </p:cNvPr>
          <p:cNvSpPr>
            <a:spLocks noGrp="1"/>
          </p:cNvSpPr>
          <p:nvPr>
            <p:ph type="title"/>
          </p:nvPr>
        </p:nvSpPr>
        <p:spPr>
          <a:xfrm>
            <a:off x="838200" y="142389"/>
            <a:ext cx="10515600" cy="643060"/>
          </a:xfrm>
        </p:spPr>
        <p:txBody>
          <a:bodyPr>
            <a:normAutofit/>
          </a:bodyPr>
          <a:lstStyle/>
          <a:p>
            <a:pPr algn="ctr"/>
            <a:r>
              <a:rPr lang="en-US" sz="4000" b="1" dirty="0">
                <a:solidFill>
                  <a:srgbClr val="7030A0"/>
                </a:solidFill>
                <a:latin typeface="Arial" panose="020B0604020202020204" pitchFamily="34" charset="0"/>
                <a:cs typeface="Arial" panose="020B0604020202020204" pitchFamily="34" charset="0"/>
              </a:rPr>
              <a:t>Platforms</a:t>
            </a:r>
          </a:p>
        </p:txBody>
      </p:sp>
      <p:sp>
        <p:nvSpPr>
          <p:cNvPr id="3" name="Content Placeholder 2">
            <a:extLst>
              <a:ext uri="{FF2B5EF4-FFF2-40B4-BE49-F238E27FC236}">
                <a16:creationId xmlns:a16="http://schemas.microsoft.com/office/drawing/2014/main" id="{F054463A-26DE-C01B-F6A5-8E46D6E64F1F}"/>
              </a:ext>
            </a:extLst>
          </p:cNvPr>
          <p:cNvSpPr>
            <a:spLocks noGrp="1"/>
          </p:cNvSpPr>
          <p:nvPr>
            <p:ph idx="1"/>
          </p:nvPr>
        </p:nvSpPr>
        <p:spPr>
          <a:xfrm>
            <a:off x="838200" y="982639"/>
            <a:ext cx="10515600" cy="5194324"/>
          </a:xfrm>
        </p:spPr>
        <p:txBody>
          <a:bodyPr>
            <a:noAutofit/>
          </a:bodyPr>
          <a:lstStyle/>
          <a:p>
            <a:r>
              <a:rPr lang="en-US" b="1" i="0" u="sng" dirty="0" err="1">
                <a:solidFill>
                  <a:srgbClr val="3333FF"/>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Suppa</a:t>
            </a:r>
            <a:r>
              <a:rPr lang="en-US" b="1" i="0" u="sng" dirty="0">
                <a:effectLst/>
                <a:latin typeface="Arial" panose="020B0604020202020204" pitchFamily="34" charset="0"/>
                <a:cs typeface="Arial" panose="020B0604020202020204" pitchFamily="34" charset="0"/>
              </a:rPr>
              <a:t> </a:t>
            </a:r>
            <a:r>
              <a:rPr lang="en-US" b="1" i="0" dirty="0">
                <a:effectLst/>
                <a:latin typeface="Arial" panose="020B0604020202020204" pitchFamily="34" charset="0"/>
                <a:cs typeface="Arial" panose="020B0604020202020204" pitchFamily="34" charset="0"/>
              </a:rPr>
              <a:t>: </a:t>
            </a:r>
            <a:r>
              <a:rPr lang="en-US" i="0" dirty="0">
                <a:effectLst/>
                <a:latin typeface="Arial" panose="020B0604020202020204" pitchFamily="34" charset="0"/>
                <a:cs typeface="Arial" panose="020B0604020202020204" pitchFamily="34" charset="0"/>
              </a:rPr>
              <a:t>It </a:t>
            </a:r>
            <a:r>
              <a:rPr lang="en-US" i="0" u="sng" dirty="0">
                <a:effectLst/>
                <a:latin typeface="Arial" panose="020B0604020202020204" pitchFamily="34" charset="0"/>
                <a:cs typeface="Arial" panose="020B0604020202020204" pitchFamily="34" charset="0"/>
              </a:rPr>
              <a:t>i</a:t>
            </a:r>
            <a:r>
              <a:rPr lang="en-US" i="0" dirty="0">
                <a:solidFill>
                  <a:srgbClr val="242424"/>
                </a:solidFill>
                <a:effectLst/>
                <a:latin typeface="Arial" panose="020B0604020202020204" pitchFamily="34" charset="0"/>
                <a:cs typeface="Arial" panose="020B0604020202020204" pitchFamily="34" charset="0"/>
              </a:rPr>
              <a:t>s a platform that enables users to create smart AI chatbots designed to enhance customer trust</a:t>
            </a:r>
          </a:p>
          <a:p>
            <a:r>
              <a:rPr lang="en-US" b="1" i="0" u="sng" dirty="0" err="1">
                <a:solidFill>
                  <a:srgbClr val="3333FF"/>
                </a:solidFill>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AnythingLLM</a:t>
            </a:r>
            <a:r>
              <a:rPr lang="en-US" b="1" i="0" dirty="0">
                <a:solidFill>
                  <a:srgbClr val="242424"/>
                </a:solidFill>
                <a:effectLst/>
                <a:latin typeface="Arial" panose="020B0604020202020204" pitchFamily="34" charset="0"/>
                <a:cs typeface="Arial" panose="020B0604020202020204" pitchFamily="34" charset="0"/>
              </a:rPr>
              <a:t> </a:t>
            </a:r>
            <a:r>
              <a:rPr lang="en-US" b="0" i="0" dirty="0">
                <a:solidFill>
                  <a:srgbClr val="242424"/>
                </a:solidFill>
                <a:effectLst/>
                <a:latin typeface="Arial" panose="020B0604020202020204" pitchFamily="34" charset="0"/>
                <a:cs typeface="Arial" panose="020B0604020202020204" pitchFamily="34" charset="0"/>
              </a:rPr>
              <a:t>is an all-in-one AI application designed to be flexible, secure, and private</a:t>
            </a:r>
          </a:p>
          <a:p>
            <a:r>
              <a:rPr lang="en-US" b="1" i="0" u="sng" dirty="0">
                <a:solidFill>
                  <a:srgbClr val="3333FF"/>
                </a:solidFill>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Ape</a:t>
            </a:r>
            <a:r>
              <a:rPr lang="en-US" u="sng" dirty="0">
                <a:solidFill>
                  <a:srgbClr val="242424"/>
                </a:solidFill>
                <a:latin typeface="Arial" panose="020B0604020202020204" pitchFamily="34" charset="0"/>
                <a:cs typeface="Arial" panose="020B0604020202020204" pitchFamily="34" charset="0"/>
              </a:rPr>
              <a:t>: </a:t>
            </a:r>
            <a:r>
              <a:rPr lang="en-US" b="0" i="0" dirty="0">
                <a:solidFill>
                  <a:srgbClr val="242424"/>
                </a:solidFill>
                <a:effectLst/>
                <a:latin typeface="Arial" panose="020B0604020202020204" pitchFamily="34" charset="0"/>
                <a:cs typeface="Arial" panose="020B0604020202020204" pitchFamily="34" charset="0"/>
              </a:rPr>
              <a:t>an AI prompt engineer designed to enhance the performance of language model applications</a:t>
            </a:r>
          </a:p>
          <a:p>
            <a:r>
              <a:rPr lang="en-US" b="1" i="0" u="sng" dirty="0">
                <a:solidFill>
                  <a:srgbClr val="0563C1"/>
                </a:solidFill>
                <a:effectLst/>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AI writing</a:t>
            </a:r>
            <a:r>
              <a:rPr lang="en-US" b="0" i="0" u="sng" dirty="0">
                <a:solidFill>
                  <a:srgbClr val="3333FF"/>
                </a:solidFill>
                <a:effectLst/>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 </a:t>
            </a:r>
            <a:r>
              <a:rPr lang="en-US" b="0" i="0" dirty="0">
                <a:solidFill>
                  <a:srgbClr val="242424"/>
                </a:solidFill>
                <a:effectLst/>
                <a:latin typeface="Arial" panose="020B0604020202020204" pitchFamily="34" charset="0"/>
                <a:cs typeface="Arial" panose="020B0604020202020204" pitchFamily="34" charset="0"/>
              </a:rPr>
              <a:t>tools automate various writing tasks, such as grammar and spelling checks, which speeds up the writing and editing process</a:t>
            </a:r>
          </a:p>
          <a:p>
            <a:r>
              <a:rPr lang="en-US" b="1" i="0" u="sng" dirty="0">
                <a:solidFill>
                  <a:srgbClr val="3333FF"/>
                </a:solidFill>
                <a:effectLst/>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Capitol AI</a:t>
            </a:r>
            <a:r>
              <a:rPr lang="en-US" b="0" i="0" dirty="0">
                <a:solidFill>
                  <a:srgbClr val="3333FF"/>
                </a:solidFill>
                <a:effectLst/>
                <a:latin typeface="Arial" panose="020B0604020202020204" pitchFamily="34" charset="0"/>
                <a:cs typeface="Arial" panose="020B0604020202020204" pitchFamily="34" charset="0"/>
              </a:rPr>
              <a:t> </a:t>
            </a:r>
            <a:r>
              <a:rPr lang="en-US" b="0" i="0" dirty="0">
                <a:solidFill>
                  <a:srgbClr val="242424"/>
                </a:solidFill>
                <a:effectLst/>
                <a:latin typeface="Arial" panose="020B0604020202020204" pitchFamily="34" charset="0"/>
                <a:cs typeface="Arial" panose="020B0604020202020204" pitchFamily="34" charset="0"/>
              </a:rPr>
              <a:t>is a platform focused on data storytelling powered by generative AI</a:t>
            </a:r>
            <a:endParaRPr lang="en-US" i="0" dirty="0">
              <a:effectLst/>
              <a:latin typeface="Arial" panose="020B0604020202020204" pitchFamily="34" charset="0"/>
              <a:cs typeface="Arial" panose="020B0604020202020204" pitchFamily="34" charset="0"/>
            </a:endParaRPr>
          </a:p>
          <a:p>
            <a:endParaRPr lang="en-US" b="1" i="0" dirty="0">
              <a:solidFill>
                <a:srgbClr val="202124"/>
              </a:solidFill>
              <a:effectLst/>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5631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6E8DA5-D002-D40F-4296-223AA97B1B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7B3656-68FD-4087-AE4A-0707B1BD8584}"/>
              </a:ext>
            </a:extLst>
          </p:cNvPr>
          <p:cNvSpPr>
            <a:spLocks noGrp="1"/>
          </p:cNvSpPr>
          <p:nvPr>
            <p:ph type="title"/>
          </p:nvPr>
        </p:nvSpPr>
        <p:spPr>
          <a:xfrm>
            <a:off x="838200" y="60325"/>
            <a:ext cx="10515600" cy="732155"/>
          </a:xfrm>
        </p:spPr>
        <p:txBody>
          <a:bodyPr>
            <a:normAutofit/>
          </a:bodyPr>
          <a:lstStyle/>
          <a:p>
            <a:pPr algn="ctr"/>
            <a:r>
              <a:rPr lang="en-US" sz="4000" b="1" dirty="0">
                <a:solidFill>
                  <a:srgbClr val="3333FF"/>
                </a:solidFill>
                <a:latin typeface="Arial" panose="020B0604020202020204" pitchFamily="34" charset="0"/>
                <a:cs typeface="Arial" panose="020B0604020202020204" pitchFamily="34" charset="0"/>
              </a:rPr>
              <a:t>Reference – AI for Business</a:t>
            </a:r>
            <a:endParaRPr lang="en-US" sz="4000" dirty="0"/>
          </a:p>
        </p:txBody>
      </p:sp>
      <p:sp>
        <p:nvSpPr>
          <p:cNvPr id="3" name="Content Placeholder 2">
            <a:extLst>
              <a:ext uri="{FF2B5EF4-FFF2-40B4-BE49-F238E27FC236}">
                <a16:creationId xmlns:a16="http://schemas.microsoft.com/office/drawing/2014/main" id="{1E6D5B1E-A548-1E5D-6352-7AA4D2B224B3}"/>
              </a:ext>
            </a:extLst>
          </p:cNvPr>
          <p:cNvSpPr>
            <a:spLocks noGrp="1"/>
          </p:cNvSpPr>
          <p:nvPr>
            <p:ph idx="1"/>
          </p:nvPr>
        </p:nvSpPr>
        <p:spPr>
          <a:xfrm>
            <a:off x="838200" y="944880"/>
            <a:ext cx="11353800" cy="5913120"/>
          </a:xfrm>
        </p:spPr>
        <p:txBody>
          <a:bodyPr>
            <a:normAutofit/>
          </a:bodyPr>
          <a:lstStyle/>
          <a:p>
            <a:r>
              <a:rPr lang="en-US" sz="3600" dirty="0">
                <a:latin typeface="Arial" panose="020B0604020202020204" pitchFamily="34" charset="0"/>
                <a:cs typeface="Arial" panose="020B0604020202020204" pitchFamily="34" charset="0"/>
                <a:hlinkClick r:id="rId2"/>
              </a:rPr>
              <a:t>https://tumeryk.com/</a:t>
            </a:r>
            <a:endParaRPr lang="en-US" sz="3600" dirty="0">
              <a:latin typeface="Arial" panose="020B0604020202020204" pitchFamily="34" charset="0"/>
              <a:cs typeface="Arial" panose="020B0604020202020204" pitchFamily="34" charset="0"/>
            </a:endParaRPr>
          </a:p>
          <a:p>
            <a:endParaRPr lang="en-US" sz="3600" dirty="0">
              <a:latin typeface="Arial" panose="020B0604020202020204" pitchFamily="34" charset="0"/>
              <a:cs typeface="Arial" panose="020B0604020202020204" pitchFamily="34" charset="0"/>
            </a:endParaRPr>
          </a:p>
          <a:p>
            <a:endParaRPr lang="en-US" sz="3600" dirty="0">
              <a:latin typeface="Arial" panose="020B0604020202020204" pitchFamily="34" charset="0"/>
              <a:cs typeface="Arial" panose="020B0604020202020204" pitchFamily="34" charset="0"/>
            </a:endParaRPr>
          </a:p>
          <a:p>
            <a:endParaRPr lang="en-US" sz="3600" dirty="0">
              <a:latin typeface="Arial" panose="020B0604020202020204" pitchFamily="34" charset="0"/>
              <a:cs typeface="Arial" panose="020B0604020202020204" pitchFamily="34" charset="0"/>
            </a:endParaRPr>
          </a:p>
          <a:p>
            <a:endParaRPr lang="en-US" sz="3600" dirty="0">
              <a:latin typeface="Arial" panose="020B0604020202020204" pitchFamily="34" charset="0"/>
              <a:cs typeface="Arial" panose="020B0604020202020204" pitchFamily="34" charset="0"/>
            </a:endParaRPr>
          </a:p>
          <a:p>
            <a:endParaRPr lang="en-US" sz="3600" dirty="0">
              <a:latin typeface="Arial" panose="020B0604020202020204" pitchFamily="34" charset="0"/>
              <a:cs typeface="Arial" panose="020B0604020202020204" pitchFamily="34" charset="0"/>
            </a:endParaRPr>
          </a:p>
          <a:p>
            <a:endParaRPr lang="en-US" sz="3600" dirty="0">
              <a:latin typeface="Arial" panose="020B0604020202020204" pitchFamily="34" charset="0"/>
              <a:cs typeface="Arial" panose="020B0604020202020204" pitchFamily="34" charset="0"/>
            </a:endParaRPr>
          </a:p>
          <a:p>
            <a:endParaRPr lang="en-US" sz="3600" dirty="0">
              <a:latin typeface="Arial" panose="020B0604020202020204" pitchFamily="34" charset="0"/>
              <a:cs typeface="Arial" panose="020B0604020202020204" pitchFamily="34" charset="0"/>
            </a:endParaRPr>
          </a:p>
          <a:p>
            <a:endParaRPr lang="en-US" sz="36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B221180-137F-FCB6-3432-C3FCC4D4A251}"/>
              </a:ext>
            </a:extLst>
          </p:cNvPr>
          <p:cNvPicPr>
            <a:picLocks noChangeAspect="1"/>
          </p:cNvPicPr>
          <p:nvPr/>
        </p:nvPicPr>
        <p:blipFill>
          <a:blip r:embed="rId3"/>
          <a:stretch>
            <a:fillRect/>
          </a:stretch>
        </p:blipFill>
        <p:spPr>
          <a:xfrm>
            <a:off x="4486275" y="1714494"/>
            <a:ext cx="7530434" cy="4957762"/>
          </a:xfrm>
          <a:prstGeom prst="rect">
            <a:avLst/>
          </a:prstGeom>
        </p:spPr>
      </p:pic>
    </p:spTree>
    <p:extLst>
      <p:ext uri="{BB962C8B-B14F-4D97-AF65-F5344CB8AC3E}">
        <p14:creationId xmlns:p14="http://schemas.microsoft.com/office/powerpoint/2010/main" val="1713901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5209EC-EF56-4544-4DD3-71009E5026FD}"/>
              </a:ext>
            </a:extLst>
          </p:cNvPr>
          <p:cNvSpPr txBox="1"/>
          <p:nvPr/>
        </p:nvSpPr>
        <p:spPr>
          <a:xfrm>
            <a:off x="1191987" y="33766"/>
            <a:ext cx="9370909" cy="707886"/>
          </a:xfrm>
          <a:prstGeom prst="rect">
            <a:avLst/>
          </a:prstGeom>
          <a:noFill/>
        </p:spPr>
        <p:txBody>
          <a:bodyPr wrap="square" rtlCol="0">
            <a:spAutoFit/>
          </a:bodyPr>
          <a:lstStyle/>
          <a:p>
            <a:pPr algn="ctr"/>
            <a:r>
              <a:rPr lang="en-US" sz="4000" b="1" dirty="0">
                <a:solidFill>
                  <a:srgbClr val="3333FF"/>
                </a:solidFill>
                <a:latin typeface="Arial" panose="020B0604020202020204" pitchFamily="34" charset="0"/>
                <a:cs typeface="Arial" panose="020B0604020202020204" pitchFamily="34" charset="0"/>
              </a:rPr>
              <a:t>Reference – AI Music Generator</a:t>
            </a:r>
          </a:p>
        </p:txBody>
      </p:sp>
      <p:sp>
        <p:nvSpPr>
          <p:cNvPr id="3" name="TextBox 2">
            <a:extLst>
              <a:ext uri="{FF2B5EF4-FFF2-40B4-BE49-F238E27FC236}">
                <a16:creationId xmlns:a16="http://schemas.microsoft.com/office/drawing/2014/main" id="{6491E501-9197-68EE-A128-9C5A242C25EF}"/>
              </a:ext>
            </a:extLst>
          </p:cNvPr>
          <p:cNvSpPr txBox="1"/>
          <p:nvPr/>
        </p:nvSpPr>
        <p:spPr>
          <a:xfrm>
            <a:off x="1022228" y="994177"/>
            <a:ext cx="9808682" cy="4832092"/>
          </a:xfrm>
          <a:prstGeom prst="rect">
            <a:avLst/>
          </a:prstGeom>
          <a:noFill/>
        </p:spPr>
        <p:txBody>
          <a:bodyPr wrap="square" rtlCol="0">
            <a:spAutoFit/>
          </a:bodyPr>
          <a:lstStyle/>
          <a:p>
            <a:r>
              <a:rPr lang="my-MM" sz="2800" dirty="0">
                <a:latin typeface="Arial" panose="020B0604020202020204" pitchFamily="34" charset="0"/>
              </a:rPr>
              <a:t>ချစ်ခြင်းသည်လှစွာသောတေးသံတစ်ခု၊ မျှော်လင့်ခြင်းနှင့်အိပ်မက်များနှင့်အတူ</a:t>
            </a:r>
          </a:p>
          <a:p>
            <a:r>
              <a:rPr lang="my-MM" sz="2800" dirty="0">
                <a:latin typeface="Arial" panose="020B0604020202020204" pitchFamily="34" charset="0"/>
              </a:rPr>
              <a:t>[</a:t>
            </a:r>
            <a:r>
              <a:rPr lang="en-US" sz="2800" dirty="0">
                <a:latin typeface="Arial" panose="020B0604020202020204" pitchFamily="34" charset="0"/>
                <a:cs typeface="Arial" panose="020B0604020202020204" pitchFamily="34" charset="0"/>
              </a:rPr>
              <a:t>Verse 1]</a:t>
            </a:r>
          </a:p>
          <a:p>
            <a:r>
              <a:rPr lang="my-MM" sz="2800" dirty="0">
                <a:latin typeface="Arial" panose="020B0604020202020204" pitchFamily="34" charset="0"/>
              </a:rPr>
              <a:t>အိပ်မက်ထဲမှာ မင်းအမြဲရှိတယ်၊</a:t>
            </a:r>
          </a:p>
          <a:p>
            <a:r>
              <a:rPr lang="my-MM" sz="2800" dirty="0">
                <a:latin typeface="Arial" panose="020B0604020202020204" pitchFamily="34" charset="0"/>
              </a:rPr>
              <a:t>ညအလင်းစဉ်တွေအောက်မှာရယ်စကားတစ်ချပျော်လှတဲ့မျက်နှာ၊</a:t>
            </a:r>
          </a:p>
          <a:p>
            <a:r>
              <a:rPr lang="my-MM" sz="2800" dirty="0">
                <a:latin typeface="Arial" panose="020B0604020202020204" pitchFamily="34" charset="0"/>
              </a:rPr>
              <a:t>ငါ့ရဲ့နှလုံးသားက လွမ်းနေတယ် မင်းအတွက်ပဲ။</a:t>
            </a:r>
          </a:p>
          <a:p>
            <a:r>
              <a:rPr lang="my-MM" sz="2800" dirty="0">
                <a:latin typeface="Arial" panose="020B0604020202020204" pitchFamily="34" charset="0"/>
              </a:rPr>
              <a:t>[</a:t>
            </a:r>
            <a:r>
              <a:rPr lang="en-US" sz="2800" dirty="0">
                <a:latin typeface="Arial" panose="020B0604020202020204" pitchFamily="34" charset="0"/>
                <a:cs typeface="Arial" panose="020B0604020202020204" pitchFamily="34" charset="0"/>
              </a:rPr>
              <a:t>Chorus]</a:t>
            </a:r>
          </a:p>
          <a:p>
            <a:r>
              <a:rPr lang="my-MM" sz="2800" dirty="0">
                <a:latin typeface="Arial" panose="020B0604020202020204" pitchFamily="34" charset="0"/>
              </a:rPr>
              <a:t>မင်းကသာနားမှာရှိရင် ဘဝလုံးကျနော်ပျော်မယ်၊</a:t>
            </a:r>
          </a:p>
          <a:p>
            <a:r>
              <a:rPr lang="my-MM" sz="2800" dirty="0">
                <a:latin typeface="Arial" panose="020B0604020202020204" pitchFamily="34" charset="0"/>
              </a:rPr>
              <a:t>အချစ်မီးအလင်းလိုပဲ မင်းရဲ့နွေးထွေးမှုကြောင့် ရွှင်ပါတယ်။</a:t>
            </a:r>
          </a:p>
          <a:p>
            <a:r>
              <a:rPr lang="my-MM" sz="2800" dirty="0">
                <a:latin typeface="Arial" panose="020B0604020202020204" pitchFamily="34" charset="0"/>
              </a:rPr>
              <a:t>နောင်တမရှိဘဲ ရင်ခုန်သံထဲမှာ</a:t>
            </a:r>
          </a:p>
          <a:p>
            <a:r>
              <a:rPr lang="my-MM" sz="2800" dirty="0">
                <a:latin typeface="Arial" panose="020B0604020202020204" pitchFamily="34" charset="0"/>
              </a:rPr>
              <a:t>မင်းနဲ့ငါ — အနာဂတ်တစ်ခုတည်း။</a:t>
            </a:r>
          </a:p>
        </p:txBody>
      </p:sp>
    </p:spTree>
    <p:extLst>
      <p:ext uri="{BB962C8B-B14F-4D97-AF65-F5344CB8AC3E}">
        <p14:creationId xmlns:p14="http://schemas.microsoft.com/office/powerpoint/2010/main" val="726459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D0243-E533-8442-AA21-AAA0A936DD4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EAF8274-9BC1-5CD9-AE70-35C1866D111B}"/>
              </a:ext>
            </a:extLst>
          </p:cNvPr>
          <p:cNvSpPr txBox="1"/>
          <p:nvPr/>
        </p:nvSpPr>
        <p:spPr>
          <a:xfrm>
            <a:off x="662152" y="33766"/>
            <a:ext cx="11098923" cy="707886"/>
          </a:xfrm>
          <a:prstGeom prst="rect">
            <a:avLst/>
          </a:prstGeom>
          <a:noFill/>
        </p:spPr>
        <p:txBody>
          <a:bodyPr wrap="square" rtlCol="0">
            <a:spAutoFit/>
          </a:bodyPr>
          <a:lstStyle/>
          <a:p>
            <a:pPr algn="ctr"/>
            <a:r>
              <a:rPr lang="en-US" sz="4000" b="1" dirty="0">
                <a:solidFill>
                  <a:srgbClr val="3333FF"/>
                </a:solidFill>
                <a:latin typeface="Arial" panose="020B0604020202020204" pitchFamily="34" charset="0"/>
                <a:cs typeface="Arial" panose="020B0604020202020204" pitchFamily="34" charset="0"/>
              </a:rPr>
              <a:t>Reference – AI Music Generator Continued</a:t>
            </a:r>
          </a:p>
        </p:txBody>
      </p:sp>
      <p:sp>
        <p:nvSpPr>
          <p:cNvPr id="3" name="TextBox 2">
            <a:extLst>
              <a:ext uri="{FF2B5EF4-FFF2-40B4-BE49-F238E27FC236}">
                <a16:creationId xmlns:a16="http://schemas.microsoft.com/office/drawing/2014/main" id="{4FF4ABB5-6696-BC1E-8C2F-57EE2905E369}"/>
              </a:ext>
            </a:extLst>
          </p:cNvPr>
          <p:cNvSpPr txBox="1"/>
          <p:nvPr/>
        </p:nvSpPr>
        <p:spPr>
          <a:xfrm>
            <a:off x="1191986" y="820755"/>
            <a:ext cx="9717751" cy="4401205"/>
          </a:xfrm>
          <a:prstGeom prst="rect">
            <a:avLst/>
          </a:prstGeom>
          <a:noFill/>
        </p:spPr>
        <p:txBody>
          <a:bodyPr wrap="square" rtlCol="0">
            <a:spAutoFit/>
          </a:bodyPr>
          <a:lstStyle/>
          <a:p>
            <a:r>
              <a:rPr lang="my-MM" sz="2800" dirty="0">
                <a:latin typeface="Arial" panose="020B0604020202020204" pitchFamily="34" charset="0"/>
              </a:rPr>
              <a:t>[</a:t>
            </a:r>
            <a:r>
              <a:rPr lang="en-US" sz="2800" dirty="0">
                <a:latin typeface="Arial" panose="020B0604020202020204" pitchFamily="34" charset="0"/>
                <a:cs typeface="Arial" panose="020B0604020202020204" pitchFamily="34" charset="0"/>
              </a:rPr>
              <a:t>Verse 2]</a:t>
            </a:r>
          </a:p>
          <a:p>
            <a:r>
              <a:rPr lang="my-MM" sz="2800" dirty="0">
                <a:latin typeface="Arial" panose="020B0604020202020204" pitchFamily="34" charset="0"/>
              </a:rPr>
              <a:t>မင်းပြုံးတဲ့အခါ ငါ့အတွင်းမှာ တိတ်တဆိတ်တေးသံတစ်ပုဒ်သံလာတယ်၊</a:t>
            </a:r>
          </a:p>
          <a:p>
            <a:r>
              <a:rPr lang="my-MM" sz="2800" dirty="0">
                <a:latin typeface="Arial" panose="020B0604020202020204" pitchFamily="34" charset="0"/>
              </a:rPr>
              <a:t>လေသံထဲကပင် မင်းရဲ့အမည်ကိုဆွတ်ခေါ်နေသလို၊</a:t>
            </a:r>
          </a:p>
          <a:p>
            <a:r>
              <a:rPr lang="my-MM" sz="2800" dirty="0">
                <a:latin typeface="Arial" panose="020B0604020202020204" pitchFamily="34" charset="0"/>
              </a:rPr>
              <a:t>တစ်စုံတစ်ယောက်လုံးငါဖြစ်ချင်တယ် မင်းအတွက်။</a:t>
            </a:r>
          </a:p>
          <a:p>
            <a:r>
              <a:rPr lang="my-MM" sz="2800" dirty="0">
                <a:latin typeface="Arial" panose="020B0604020202020204" pitchFamily="34" charset="0"/>
              </a:rPr>
              <a:t>[</a:t>
            </a:r>
            <a:r>
              <a:rPr lang="en-US" sz="2800" dirty="0">
                <a:latin typeface="Arial" panose="020B0604020202020204" pitchFamily="34" charset="0"/>
                <a:cs typeface="Arial" panose="020B0604020202020204" pitchFamily="34" charset="0"/>
              </a:rPr>
              <a:t>Chorus]</a:t>
            </a:r>
          </a:p>
          <a:p>
            <a:r>
              <a:rPr lang="my-MM" sz="2800" dirty="0">
                <a:latin typeface="Arial" panose="020B0604020202020204" pitchFamily="34" charset="0"/>
              </a:rPr>
              <a:t>မင်းကသာနားမှာရှိရင် ဘဝလုံးကျနော်ပျော်မယ်၊</a:t>
            </a:r>
          </a:p>
          <a:p>
            <a:r>
              <a:rPr lang="my-MM" sz="2800" dirty="0">
                <a:latin typeface="Arial" panose="020B0604020202020204" pitchFamily="34" charset="0"/>
              </a:rPr>
              <a:t>အချစ်မီးအလင်းလိုပဲ မင်းရဲ့နွေးထွေးမှုကြောင့် ရွှင်ပါတယ်။</a:t>
            </a:r>
          </a:p>
          <a:p>
            <a:r>
              <a:rPr lang="my-MM" sz="2800" dirty="0">
                <a:latin typeface="Arial" panose="020B0604020202020204" pitchFamily="34" charset="0"/>
              </a:rPr>
              <a:t>နောင်တမရှိဘဲ ရင်ခုန်သံထဲမှာ</a:t>
            </a:r>
          </a:p>
          <a:p>
            <a:r>
              <a:rPr lang="my-MM" sz="2800" dirty="0">
                <a:latin typeface="Arial" panose="020B0604020202020204" pitchFamily="34" charset="0"/>
              </a:rPr>
              <a:t>မင်းနဲ့ငါ — အနာဂတ်တစ်ခုတည်း။</a:t>
            </a:r>
          </a:p>
        </p:txBody>
      </p:sp>
    </p:spTree>
    <p:extLst>
      <p:ext uri="{BB962C8B-B14F-4D97-AF65-F5344CB8AC3E}">
        <p14:creationId xmlns:p14="http://schemas.microsoft.com/office/powerpoint/2010/main" val="2447331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4A9E5-85F0-FE9F-26CA-5B121286018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0415B74-D454-1448-1B8C-6F3CA255F22C}"/>
              </a:ext>
            </a:extLst>
          </p:cNvPr>
          <p:cNvSpPr txBox="1"/>
          <p:nvPr/>
        </p:nvSpPr>
        <p:spPr>
          <a:xfrm>
            <a:off x="662152" y="33766"/>
            <a:ext cx="11098923" cy="707886"/>
          </a:xfrm>
          <a:prstGeom prst="rect">
            <a:avLst/>
          </a:prstGeom>
          <a:noFill/>
        </p:spPr>
        <p:txBody>
          <a:bodyPr wrap="square" rtlCol="0">
            <a:spAutoFit/>
          </a:bodyPr>
          <a:lstStyle/>
          <a:p>
            <a:pPr algn="ctr"/>
            <a:r>
              <a:rPr lang="en-US" sz="4000" b="1" dirty="0">
                <a:solidFill>
                  <a:srgbClr val="3333FF"/>
                </a:solidFill>
                <a:latin typeface="Arial" panose="020B0604020202020204" pitchFamily="34" charset="0"/>
                <a:cs typeface="Arial" panose="020B0604020202020204" pitchFamily="34" charset="0"/>
              </a:rPr>
              <a:t>Reference – AI Music Generator Continued</a:t>
            </a:r>
          </a:p>
        </p:txBody>
      </p:sp>
      <p:sp>
        <p:nvSpPr>
          <p:cNvPr id="3" name="TextBox 2">
            <a:extLst>
              <a:ext uri="{FF2B5EF4-FFF2-40B4-BE49-F238E27FC236}">
                <a16:creationId xmlns:a16="http://schemas.microsoft.com/office/drawing/2014/main" id="{B87F0E40-B3EE-6F8E-CEAE-64D6EE6A24DD}"/>
              </a:ext>
            </a:extLst>
          </p:cNvPr>
          <p:cNvSpPr txBox="1"/>
          <p:nvPr/>
        </p:nvSpPr>
        <p:spPr>
          <a:xfrm>
            <a:off x="1191986" y="820755"/>
            <a:ext cx="9717751" cy="3539430"/>
          </a:xfrm>
          <a:prstGeom prst="rect">
            <a:avLst/>
          </a:prstGeom>
          <a:noFill/>
        </p:spPr>
        <p:txBody>
          <a:bodyPr wrap="square" rtlCol="0">
            <a:spAutoFit/>
          </a:bodyPr>
          <a:lstStyle/>
          <a:p>
            <a:r>
              <a:rPr lang="my-MM" sz="2800" dirty="0">
                <a:latin typeface="Arial" panose="020B0604020202020204" pitchFamily="34" charset="0"/>
              </a:rPr>
              <a:t>[</a:t>
            </a:r>
            <a:r>
              <a:rPr lang="en-US" sz="2800" dirty="0">
                <a:latin typeface="Arial" panose="020B0604020202020204" pitchFamily="34" charset="0"/>
                <a:cs typeface="Arial" panose="020B0604020202020204" pitchFamily="34" charset="0"/>
              </a:rPr>
              <a:t>Bridge]</a:t>
            </a:r>
          </a:p>
          <a:p>
            <a:r>
              <a:rPr lang="my-MM" sz="2800" dirty="0">
                <a:latin typeface="Arial" panose="020B0604020202020204" pitchFamily="34" charset="0"/>
              </a:rPr>
              <a:t>သက်တမ်းထဲမှာ အမြဲတမ်းနားရမယ်ဆိုရင်</a:t>
            </a:r>
          </a:p>
          <a:p>
            <a:r>
              <a:rPr lang="my-MM" sz="2800" dirty="0">
                <a:latin typeface="Arial" panose="020B0604020202020204" pitchFamily="34" charset="0"/>
              </a:rPr>
              <a:t>မင်းရဲ့အသံကိုတော့ငါမင်းနဲ့အမြဲလိုချင်တယ်။</a:t>
            </a:r>
          </a:p>
          <a:p>
            <a:r>
              <a:rPr lang="my-MM" sz="2800" dirty="0">
                <a:latin typeface="Arial" panose="020B0604020202020204" pitchFamily="34" charset="0"/>
              </a:rPr>
              <a:t>[</a:t>
            </a:r>
            <a:r>
              <a:rPr lang="en-US" sz="2800" dirty="0">
                <a:latin typeface="Arial" panose="020B0604020202020204" pitchFamily="34" charset="0"/>
                <a:cs typeface="Arial" panose="020B0604020202020204" pitchFamily="34" charset="0"/>
              </a:rPr>
              <a:t>Finale]</a:t>
            </a:r>
          </a:p>
          <a:p>
            <a:r>
              <a:rPr lang="my-MM" sz="2800" dirty="0">
                <a:latin typeface="Arial" panose="020B0604020202020204" pitchFamily="34" charset="0"/>
              </a:rPr>
              <a:t>အလင်းတန်းထဲမှာ စိတ်လှုပ်ရှားမှုတိုးလာတယ်</a:t>
            </a:r>
          </a:p>
          <a:p>
            <a:r>
              <a:rPr lang="my-MM" sz="2800" dirty="0">
                <a:latin typeface="Arial" panose="020B0604020202020204" pitchFamily="34" charset="0"/>
              </a:rPr>
              <a:t>မင်းနဲ့အတူရှိခြင်းက ငါ့ရဲ့အချစ်တော်ပဲ…</a:t>
            </a:r>
          </a:p>
          <a:p>
            <a:r>
              <a:rPr lang="my-MM" sz="2800" dirty="0">
                <a:latin typeface="Arial" panose="020B0604020202020204" pitchFamily="34" charset="0"/>
              </a:rPr>
              <a:t>[</a:t>
            </a:r>
            <a:r>
              <a:rPr lang="en-US" sz="2800" dirty="0">
                <a:latin typeface="Arial" panose="020B0604020202020204" pitchFamily="34" charset="0"/>
                <a:cs typeface="Arial" panose="020B0604020202020204" pitchFamily="34" charset="0"/>
              </a:rPr>
              <a:t>End]</a:t>
            </a:r>
          </a:p>
          <a:p>
            <a:endParaRPr lang="my-MM" sz="2800" dirty="0">
              <a:latin typeface="Arial" panose="020B0604020202020204" pitchFamily="34" charset="0"/>
            </a:endParaRPr>
          </a:p>
        </p:txBody>
      </p:sp>
    </p:spTree>
    <p:extLst>
      <p:ext uri="{BB962C8B-B14F-4D97-AF65-F5344CB8AC3E}">
        <p14:creationId xmlns:p14="http://schemas.microsoft.com/office/powerpoint/2010/main" val="2392691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E4662-9BD9-9761-1E16-358C28DE9323}"/>
              </a:ext>
            </a:extLst>
          </p:cNvPr>
          <p:cNvSpPr>
            <a:spLocks noGrp="1"/>
          </p:cNvSpPr>
          <p:nvPr>
            <p:ph type="title"/>
          </p:nvPr>
        </p:nvSpPr>
        <p:spPr>
          <a:xfrm>
            <a:off x="838200" y="57013"/>
            <a:ext cx="10515600" cy="598971"/>
          </a:xfrm>
        </p:spPr>
        <p:txBody>
          <a:bodyPr>
            <a:noAutofit/>
          </a:bodyPr>
          <a:lstStyle/>
          <a:p>
            <a:pPr algn="ctr"/>
            <a:r>
              <a:rPr lang="en-US" sz="4000" b="1" dirty="0">
                <a:solidFill>
                  <a:srgbClr val="7030A0"/>
                </a:solidFill>
                <a:latin typeface="Arial" panose="020B0604020202020204" pitchFamily="34" charset="0"/>
                <a:cs typeface="Arial" panose="020B0604020202020204" pitchFamily="34" charset="0"/>
              </a:rPr>
              <a:t>Tools and Resources</a:t>
            </a:r>
            <a:endParaRPr lang="en-US" sz="4000" b="1" dirty="0">
              <a:solidFill>
                <a:srgbClr val="7030A0"/>
              </a:solidFill>
            </a:endParaRPr>
          </a:p>
        </p:txBody>
      </p:sp>
      <p:sp>
        <p:nvSpPr>
          <p:cNvPr id="3" name="Content Placeholder 2">
            <a:extLst>
              <a:ext uri="{FF2B5EF4-FFF2-40B4-BE49-F238E27FC236}">
                <a16:creationId xmlns:a16="http://schemas.microsoft.com/office/drawing/2014/main" id="{4230B3D6-2FA3-A677-B799-AF002677001F}"/>
              </a:ext>
            </a:extLst>
          </p:cNvPr>
          <p:cNvSpPr>
            <a:spLocks noGrp="1"/>
          </p:cNvSpPr>
          <p:nvPr>
            <p:ph idx="1"/>
          </p:nvPr>
        </p:nvSpPr>
        <p:spPr>
          <a:xfrm>
            <a:off x="838200" y="815008"/>
            <a:ext cx="10515600" cy="6042992"/>
          </a:xfrm>
        </p:spPr>
        <p:txBody>
          <a:bodyPr>
            <a:noAutofit/>
          </a:bodyPr>
          <a:lstStyle/>
          <a:p>
            <a:pPr>
              <a:buFont typeface="Wingdings" panose="05000000000000000000" pitchFamily="2" charset="2"/>
              <a:buChar char="v"/>
            </a:pPr>
            <a:r>
              <a:rPr lang="en-US" dirty="0">
                <a:solidFill>
                  <a:srgbClr val="3333FF"/>
                </a:solidFill>
                <a:latin typeface="Arial" panose="020B0604020202020204" pitchFamily="34" charset="0"/>
                <a:cs typeface="Arial" panose="020B0604020202020204" pitchFamily="34" charset="0"/>
                <a:hlinkClick r:id="rId2"/>
              </a:rPr>
              <a:t>https://github.com/microsoft/AI-For-Beginners</a:t>
            </a:r>
            <a:endParaRPr lang="en-US" dirty="0">
              <a:solidFill>
                <a:srgbClr val="3333FF"/>
              </a:solidFill>
              <a:latin typeface="Arial" panose="020B0604020202020204" pitchFamily="34" charset="0"/>
              <a:cs typeface="Arial" panose="020B0604020202020204" pitchFamily="34" charset="0"/>
            </a:endParaRPr>
          </a:p>
          <a:p>
            <a:pPr>
              <a:buFont typeface="Wingdings" panose="05000000000000000000" pitchFamily="2" charset="2"/>
              <a:buChar char="v"/>
            </a:pPr>
            <a:r>
              <a:rPr lang="en-US" dirty="0">
                <a:solidFill>
                  <a:srgbClr val="3333FF"/>
                </a:solidFill>
                <a:latin typeface="Arial" panose="020B0604020202020204" pitchFamily="34" charset="0"/>
                <a:cs typeface="Arial" panose="020B0604020202020204" pitchFamily="34" charset="0"/>
                <a:hlinkClick r:id="rId3"/>
              </a:rPr>
              <a:t>https://github.com/microsoft/ai-agents-for-beginners</a:t>
            </a:r>
            <a:endParaRPr lang="en-US" dirty="0">
              <a:solidFill>
                <a:srgbClr val="3333FF"/>
              </a:solidFill>
              <a:latin typeface="Arial" panose="020B0604020202020204" pitchFamily="34" charset="0"/>
              <a:cs typeface="Arial" panose="020B0604020202020204" pitchFamily="34" charset="0"/>
            </a:endParaRPr>
          </a:p>
          <a:p>
            <a:pPr>
              <a:buFont typeface="Wingdings" panose="05000000000000000000" pitchFamily="2" charset="2"/>
              <a:buChar char="v"/>
            </a:pPr>
            <a:r>
              <a:rPr lang="en-US" dirty="0">
                <a:solidFill>
                  <a:srgbClr val="3333FF"/>
                </a:solidFill>
                <a:latin typeface="Arial" panose="020B0604020202020204" pitchFamily="34" charset="0"/>
                <a:cs typeface="Arial" panose="020B0604020202020204" pitchFamily="34" charset="0"/>
                <a:hlinkClick r:id="rId4"/>
              </a:rPr>
              <a:t>https://github.com/HandsOnLLM/Hands-On-Large-Language-Models</a:t>
            </a:r>
            <a:endParaRPr lang="en-US" dirty="0">
              <a:solidFill>
                <a:srgbClr val="3333FF"/>
              </a:solidFill>
              <a:latin typeface="Arial" panose="020B0604020202020204" pitchFamily="34" charset="0"/>
              <a:cs typeface="Arial" panose="020B0604020202020204" pitchFamily="34" charset="0"/>
            </a:endParaRPr>
          </a:p>
          <a:p>
            <a:pPr>
              <a:buFont typeface="Wingdings" panose="05000000000000000000" pitchFamily="2" charset="2"/>
              <a:buChar char="v"/>
            </a:pPr>
            <a:r>
              <a:rPr lang="en-US" b="1" dirty="0">
                <a:solidFill>
                  <a:srgbClr val="FF0000"/>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https://academy.openai.com</a:t>
            </a:r>
            <a:endParaRPr lang="en-US" b="1" dirty="0">
              <a:solidFill>
                <a:srgbClr val="FF0000"/>
              </a:solidFill>
              <a:latin typeface="Arial" panose="020B0604020202020204" pitchFamily="34" charset="0"/>
              <a:cs typeface="Arial" panose="020B0604020202020204" pitchFamily="34" charset="0"/>
            </a:endParaRPr>
          </a:p>
          <a:p>
            <a:pPr>
              <a:buFont typeface="Wingdings" panose="05000000000000000000" pitchFamily="2" charset="2"/>
              <a:buChar char="v"/>
            </a:pPr>
            <a:r>
              <a:rPr lang="en-US" b="1" dirty="0">
                <a:solidFill>
                  <a:srgbClr val="FF0000"/>
                </a:solidFill>
                <a:latin typeface="Arial" panose="020B0604020202020204" pitchFamily="34" charset="0"/>
                <a:cs typeface="Arial" panose="020B0604020202020204" pitchFamily="34" charset="0"/>
              </a:rPr>
              <a:t>https://academy.openai.com/home</a:t>
            </a:r>
          </a:p>
          <a:p>
            <a:pPr>
              <a:buFont typeface="Wingdings" panose="05000000000000000000" pitchFamily="2" charset="2"/>
              <a:buChar char="v"/>
            </a:pPr>
            <a:r>
              <a:rPr lang="en-US" dirty="0">
                <a:solidFill>
                  <a:srgbClr val="FF0000"/>
                </a:solidFill>
                <a:latin typeface="Arial" panose="020B0604020202020204" pitchFamily="34" charset="0"/>
                <a:cs typeface="Arial" panose="020B0604020202020204" pitchFamily="34" charset="0"/>
                <a:hlinkClick r:id="rId6"/>
              </a:rPr>
              <a:t>https://aistudio.google.com</a:t>
            </a:r>
            <a:r>
              <a:rPr lang="en-US" dirty="0">
                <a:solidFill>
                  <a:srgbClr val="FF0000"/>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(to run Gemma 3)</a:t>
            </a:r>
          </a:p>
          <a:p>
            <a:pPr>
              <a:buFont typeface="Wingdings" panose="05000000000000000000" pitchFamily="2" charset="2"/>
              <a:buChar char="v"/>
            </a:pPr>
            <a:r>
              <a:rPr lang="en-US" dirty="0">
                <a:latin typeface="Arial" panose="020B0604020202020204" pitchFamily="34" charset="0"/>
                <a:cs typeface="Arial" panose="020B0604020202020204" pitchFamily="34" charset="0"/>
                <a:hlinkClick r:id="rId7"/>
              </a:rPr>
              <a:t>https://www.airtable.com/ (Visual Business Database)</a:t>
            </a:r>
          </a:p>
          <a:p>
            <a:pPr>
              <a:buFont typeface="Wingdings" panose="05000000000000000000" pitchFamily="2" charset="2"/>
              <a:buChar char="v"/>
            </a:pPr>
            <a:r>
              <a:rPr lang="en-US" dirty="0">
                <a:latin typeface="Arial" panose="020B0604020202020204" pitchFamily="34" charset="0"/>
                <a:cs typeface="Arial" panose="020B0604020202020204" pitchFamily="34" charset="0"/>
                <a:hlinkClick r:id="rId8"/>
              </a:rPr>
              <a:t>https://analytics.google.com</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r>
              <a:rPr lang="en-US" dirty="0">
                <a:latin typeface="Arial" panose="020B0604020202020204" pitchFamily="34" charset="0"/>
                <a:cs typeface="Arial" panose="020B0604020202020204" pitchFamily="34" charset="0"/>
              </a:rPr>
              <a:t>https://anthropic.skilljar.com/</a:t>
            </a:r>
          </a:p>
          <a:p>
            <a:pPr>
              <a:buFont typeface="Wingdings" panose="05000000000000000000" pitchFamily="2" charset="2"/>
              <a:buChar char="v"/>
            </a:pPr>
            <a:r>
              <a:rPr lang="en-US" dirty="0">
                <a:latin typeface="Arial" panose="020B0604020202020204" pitchFamily="34" charset="0"/>
                <a:cs typeface="Arial" panose="020B0604020202020204" pitchFamily="34" charset="0"/>
                <a:hlinkClick r:id="rId7"/>
              </a:rPr>
              <a:t>https://base44.com/</a:t>
            </a:r>
            <a:endParaRPr lang="en-US" dirty="0">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5575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1F797-A417-9D7E-5D2C-3B7A7A9962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945C82-F1C7-73D0-7E7C-4362FD457341}"/>
              </a:ext>
            </a:extLst>
          </p:cNvPr>
          <p:cNvSpPr>
            <a:spLocks noGrp="1"/>
          </p:cNvSpPr>
          <p:nvPr>
            <p:ph type="title"/>
          </p:nvPr>
        </p:nvSpPr>
        <p:spPr>
          <a:xfrm>
            <a:off x="838200" y="57013"/>
            <a:ext cx="10515600" cy="598971"/>
          </a:xfrm>
        </p:spPr>
        <p:txBody>
          <a:bodyPr>
            <a:noAutofit/>
          </a:bodyPr>
          <a:lstStyle/>
          <a:p>
            <a:pPr algn="ctr"/>
            <a:r>
              <a:rPr lang="en-US" sz="4000" b="1" dirty="0">
                <a:solidFill>
                  <a:srgbClr val="7030A0"/>
                </a:solidFill>
                <a:latin typeface="Arial" panose="020B0604020202020204" pitchFamily="34" charset="0"/>
                <a:cs typeface="Arial" panose="020B0604020202020204" pitchFamily="34" charset="0"/>
              </a:rPr>
              <a:t>Tools and Resources Continued</a:t>
            </a:r>
            <a:endParaRPr lang="en-US" sz="4000" b="1" dirty="0">
              <a:solidFill>
                <a:srgbClr val="7030A0"/>
              </a:solidFill>
            </a:endParaRPr>
          </a:p>
        </p:txBody>
      </p:sp>
      <p:sp>
        <p:nvSpPr>
          <p:cNvPr id="3" name="Content Placeholder 2">
            <a:extLst>
              <a:ext uri="{FF2B5EF4-FFF2-40B4-BE49-F238E27FC236}">
                <a16:creationId xmlns:a16="http://schemas.microsoft.com/office/drawing/2014/main" id="{F60BBE16-FFA0-3696-1636-31D086EC696D}"/>
              </a:ext>
            </a:extLst>
          </p:cNvPr>
          <p:cNvSpPr>
            <a:spLocks noGrp="1"/>
          </p:cNvSpPr>
          <p:nvPr>
            <p:ph idx="1"/>
          </p:nvPr>
        </p:nvSpPr>
        <p:spPr>
          <a:xfrm>
            <a:off x="838200" y="815008"/>
            <a:ext cx="10515600" cy="6042992"/>
          </a:xfrm>
        </p:spPr>
        <p:txBody>
          <a:bodyPr>
            <a:noAutofit/>
          </a:bodyPr>
          <a:lstStyle/>
          <a:p>
            <a:pPr>
              <a:buFont typeface="Wingdings" panose="05000000000000000000" pitchFamily="2" charset="2"/>
              <a:buChar char="v"/>
            </a:pPr>
            <a:r>
              <a:rPr lang="en-US" dirty="0">
                <a:latin typeface="Arial" panose="020B0604020202020204" pitchFamily="34" charset="0"/>
                <a:cs typeface="Arial" panose="020B0604020202020204" pitchFamily="34" charset="0"/>
                <a:hlinkClick r:id="rId2"/>
              </a:rPr>
              <a:t>https://www.canva.com</a:t>
            </a:r>
            <a:r>
              <a:rPr lang="en-US" dirty="0">
                <a:latin typeface="Arial" panose="020B0604020202020204" pitchFamily="34" charset="0"/>
                <a:cs typeface="Arial" panose="020B0604020202020204" pitchFamily="34" charset="0"/>
              </a:rPr>
              <a:t> (design tools, templates, Magic Studio)</a:t>
            </a:r>
          </a:p>
          <a:p>
            <a:pPr>
              <a:buFont typeface="Wingdings" panose="05000000000000000000" pitchFamily="2" charset="2"/>
              <a:buChar char="v"/>
            </a:pPr>
            <a:r>
              <a:rPr lang="en-US" dirty="0">
                <a:latin typeface="Arial" panose="020B0604020202020204" pitchFamily="34" charset="0"/>
                <a:cs typeface="Arial" panose="020B0604020202020204" pitchFamily="34" charset="0"/>
                <a:hlinkClick r:id="rId3"/>
              </a:rPr>
              <a:t>https://claude.ai/new</a:t>
            </a:r>
            <a:endParaRPr lang="en-US" dirty="0">
              <a:solidFill>
                <a:srgbClr val="C00000"/>
              </a:solidFill>
              <a:latin typeface="Arial" panose="020B0604020202020204" pitchFamily="34" charset="0"/>
              <a:cs typeface="Arial" panose="020B0604020202020204" pitchFamily="34" charset="0"/>
            </a:endParaRPr>
          </a:p>
          <a:p>
            <a:pPr>
              <a:buFont typeface="Wingdings" panose="05000000000000000000" pitchFamily="2" charset="2"/>
              <a:buChar char="v"/>
            </a:pPr>
            <a:r>
              <a:rPr lang="en-US" dirty="0">
                <a:latin typeface="Arial" panose="020B0604020202020204" pitchFamily="34" charset="0"/>
                <a:cs typeface="Arial" panose="020B0604020202020204" pitchFamily="34" charset="0"/>
                <a:hlinkClick r:id="rId4"/>
              </a:rPr>
              <a:t>https://www.copy.ai/</a:t>
            </a:r>
            <a:r>
              <a:rPr lang="en-US" dirty="0">
                <a:latin typeface="Arial" panose="020B0604020202020204" pitchFamily="34" charset="0"/>
                <a:cs typeface="Arial" panose="020B0604020202020204" pitchFamily="34" charset="0"/>
              </a:rPr>
              <a:t> (Content creation)</a:t>
            </a:r>
          </a:p>
          <a:p>
            <a:pPr>
              <a:buFont typeface="Wingdings" panose="05000000000000000000" pitchFamily="2" charset="2"/>
              <a:buChar char="v"/>
            </a:pPr>
            <a:r>
              <a:rPr lang="en-US" dirty="0">
                <a:solidFill>
                  <a:srgbClr val="3333FF"/>
                </a:solidFill>
                <a:latin typeface="Arial" panose="020B0604020202020204" pitchFamily="34" charset="0"/>
                <a:cs typeface="Arial" panose="020B0604020202020204" pitchFamily="34" charset="0"/>
                <a:hlinkClick r:id="rId5"/>
              </a:rPr>
              <a:t>https://dia-tts.com/</a:t>
            </a:r>
            <a:r>
              <a:rPr lang="en-US" dirty="0">
                <a:solidFill>
                  <a:srgbClr val="3333FF"/>
                </a:solidFill>
                <a:latin typeface="Arial" panose="020B0604020202020204" pitchFamily="34" charset="0"/>
                <a:cs typeface="Arial" panose="020B0604020202020204" pitchFamily="34" charset="0"/>
              </a:rPr>
              <a:t> (Open-Source Text to Speech)</a:t>
            </a:r>
            <a:endParaRPr lang="en-US" dirty="0">
              <a:solidFill>
                <a:srgbClr val="C00000"/>
              </a:solidFill>
              <a:latin typeface="Arial" panose="020B0604020202020204" pitchFamily="34" charset="0"/>
              <a:cs typeface="Arial" panose="020B0604020202020204" pitchFamily="34" charset="0"/>
            </a:endParaRPr>
          </a:p>
          <a:p>
            <a:pPr>
              <a:buFont typeface="Wingdings" panose="05000000000000000000" pitchFamily="2" charset="2"/>
              <a:buChar char="v"/>
            </a:pPr>
            <a:r>
              <a:rPr lang="en-US" dirty="0">
                <a:solidFill>
                  <a:srgbClr val="FF0000"/>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https://www.genspark.ai/agents</a:t>
            </a:r>
            <a:r>
              <a:rPr lang="en-US" dirty="0">
                <a:solidFill>
                  <a:srgbClr val="FF0000"/>
                </a:solidFill>
                <a:latin typeface="Arial" panose="020B0604020202020204" pitchFamily="34" charset="0"/>
                <a:cs typeface="Arial" panose="020B0604020202020204" pitchFamily="34" charset="0"/>
              </a:rPr>
              <a:t> (Real Good)</a:t>
            </a:r>
          </a:p>
          <a:p>
            <a:pPr>
              <a:buFont typeface="Wingdings" panose="05000000000000000000" pitchFamily="2" charset="2"/>
              <a:buChar char="v"/>
            </a:pPr>
            <a:r>
              <a:rPr lang="en-US" dirty="0">
                <a:latin typeface="Arial" panose="020B0604020202020204" pitchFamily="34" charset="0"/>
                <a:cs typeface="Arial" panose="020B0604020202020204" pitchFamily="34" charset="0"/>
                <a:hlinkClick r:id="rId7"/>
              </a:rPr>
              <a:t>https://x.ai/news/grok-4</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r>
              <a:rPr lang="en-US" dirty="0">
                <a:solidFill>
                  <a:srgbClr val="FF0000"/>
                </a:solidFill>
                <a:latin typeface="Arial" panose="020B0604020202020204" pitchFamily="34" charset="0"/>
                <a:cs typeface="Arial" panose="020B0604020202020204" pitchFamily="34" charset="0"/>
                <a:hlinkClick r:id="rId8"/>
              </a:rPr>
              <a:t>https://generativeai.pub/</a:t>
            </a:r>
            <a:endParaRPr lang="en-US" dirty="0">
              <a:solidFill>
                <a:srgbClr val="FF0000"/>
              </a:solidFill>
              <a:latin typeface="Arial" panose="020B0604020202020204" pitchFamily="34" charset="0"/>
              <a:cs typeface="Arial" panose="020B0604020202020204" pitchFamily="34" charset="0"/>
            </a:endParaRPr>
          </a:p>
          <a:p>
            <a:pPr>
              <a:buFont typeface="Wingdings" panose="05000000000000000000" pitchFamily="2" charset="2"/>
              <a:buChar char="v"/>
            </a:pPr>
            <a:r>
              <a:rPr lang="en-US" dirty="0">
                <a:latin typeface="Arial" panose="020B0604020202020204" pitchFamily="34" charset="0"/>
                <a:cs typeface="Arial" panose="020B0604020202020204" pitchFamily="34" charset="0"/>
                <a:hlinkClick r:id="rId9"/>
              </a:rPr>
              <a:t>https://huggingface.co</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r>
              <a:rPr lang="en-US" dirty="0">
                <a:latin typeface="Arial" panose="020B0604020202020204" pitchFamily="34" charset="0"/>
                <a:cs typeface="Arial" panose="020B0604020202020204" pitchFamily="34" charset="0"/>
                <a:hlinkClick r:id="rId10"/>
              </a:rPr>
              <a:t>https://ai.meta.com/get-meta-ai</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r>
              <a:rPr lang="en-US" dirty="0">
                <a:latin typeface="Arial" panose="020B0604020202020204" pitchFamily="34" charset="0"/>
                <a:cs typeface="Arial" panose="020B0604020202020204" pitchFamily="34" charset="0"/>
                <a:hlinkClick r:id="rId11"/>
              </a:rPr>
              <a:t>https://imgtoimg.ai/</a:t>
            </a:r>
            <a:r>
              <a:rPr lang="en-US" dirty="0">
                <a:latin typeface="Arial" panose="020B0604020202020204" pitchFamily="34" charset="0"/>
                <a:cs typeface="Arial" panose="020B0604020202020204" pitchFamily="34" charset="0"/>
              </a:rPr>
              <a:t> (</a:t>
            </a:r>
            <a:r>
              <a:rPr lang="en-US" dirty="0"/>
              <a:t>Harness AI to morph, stylize, and recreate any image effortlessly)</a:t>
            </a:r>
          </a:p>
          <a:p>
            <a:pPr>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dirty="0">
              <a:solidFill>
                <a:srgbClr val="3333FF"/>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0863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D7C33C-44AA-4C15-4F9F-2EC5259F8D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721D75-3306-2290-FC17-E042004B5322}"/>
              </a:ext>
            </a:extLst>
          </p:cNvPr>
          <p:cNvSpPr>
            <a:spLocks noGrp="1"/>
          </p:cNvSpPr>
          <p:nvPr>
            <p:ph type="title"/>
          </p:nvPr>
        </p:nvSpPr>
        <p:spPr>
          <a:xfrm>
            <a:off x="838200" y="57013"/>
            <a:ext cx="10515600" cy="598971"/>
          </a:xfrm>
        </p:spPr>
        <p:txBody>
          <a:bodyPr>
            <a:noAutofit/>
          </a:bodyPr>
          <a:lstStyle/>
          <a:p>
            <a:pPr algn="ctr"/>
            <a:r>
              <a:rPr lang="en-US" sz="4000" b="1" dirty="0">
                <a:solidFill>
                  <a:srgbClr val="7030A0"/>
                </a:solidFill>
                <a:latin typeface="Arial" panose="020B0604020202020204" pitchFamily="34" charset="0"/>
                <a:cs typeface="Arial" panose="020B0604020202020204" pitchFamily="34" charset="0"/>
              </a:rPr>
              <a:t>Tools and Resources Continued</a:t>
            </a:r>
            <a:endParaRPr lang="en-US" sz="4000" b="1" dirty="0">
              <a:solidFill>
                <a:srgbClr val="7030A0"/>
              </a:solidFill>
            </a:endParaRPr>
          </a:p>
        </p:txBody>
      </p:sp>
      <p:sp>
        <p:nvSpPr>
          <p:cNvPr id="3" name="Content Placeholder 2">
            <a:extLst>
              <a:ext uri="{FF2B5EF4-FFF2-40B4-BE49-F238E27FC236}">
                <a16:creationId xmlns:a16="http://schemas.microsoft.com/office/drawing/2014/main" id="{00661009-A001-3D5A-40FA-85A1D31FA75E}"/>
              </a:ext>
            </a:extLst>
          </p:cNvPr>
          <p:cNvSpPr>
            <a:spLocks noGrp="1"/>
          </p:cNvSpPr>
          <p:nvPr>
            <p:ph idx="1"/>
          </p:nvPr>
        </p:nvSpPr>
        <p:spPr>
          <a:xfrm>
            <a:off x="838200" y="815008"/>
            <a:ext cx="10515600" cy="5869572"/>
          </a:xfrm>
        </p:spPr>
        <p:txBody>
          <a:bodyPr>
            <a:noAutofit/>
          </a:bodyPr>
          <a:lstStyle/>
          <a:p>
            <a:pPr>
              <a:buFont typeface="Wingdings" panose="05000000000000000000" pitchFamily="2" charset="2"/>
              <a:buChar char="v"/>
            </a:pPr>
            <a:r>
              <a:rPr lang="en-US" dirty="0">
                <a:latin typeface="Arial" panose="020B0604020202020204" pitchFamily="34" charset="0"/>
                <a:cs typeface="Arial" panose="020B0604020202020204" pitchFamily="34" charset="0"/>
                <a:hlinkClick r:id="rId2"/>
              </a:rPr>
              <a:t>https://theresanaiforthat.com/@taaft/image-to-image-generator/</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r>
              <a:rPr lang="en-US" dirty="0">
                <a:solidFill>
                  <a:srgbClr val="3333FF"/>
                </a:solidFill>
                <a:latin typeface="Arial" panose="020B0604020202020204" pitchFamily="34" charset="0"/>
                <a:cs typeface="Arial" panose="020B0604020202020204" pitchFamily="34" charset="0"/>
                <a:hlinkClick r:id="rId3"/>
              </a:rPr>
              <a:t>https://lovable.dev/</a:t>
            </a:r>
            <a:r>
              <a:rPr lang="en-US" dirty="0">
                <a:solidFill>
                  <a:srgbClr val="3333FF"/>
                </a:solidFill>
                <a:latin typeface="Arial" panose="020B0604020202020204" pitchFamily="34" charset="0"/>
                <a:cs typeface="Arial" panose="020B0604020202020204" pitchFamily="34" charset="0"/>
              </a:rPr>
              <a:t> (Create apps and websites)</a:t>
            </a:r>
          </a:p>
          <a:p>
            <a:pPr>
              <a:buFont typeface="Wingdings" panose="05000000000000000000" pitchFamily="2" charset="2"/>
              <a:buChar char="v"/>
            </a:pPr>
            <a:r>
              <a:rPr lang="en-US" dirty="0">
                <a:latin typeface="Arial" panose="020B0604020202020204" pitchFamily="34" charset="0"/>
                <a:cs typeface="Arial" panose="020B0604020202020204" pitchFamily="34" charset="0"/>
                <a:hlinkClick r:id="rId4"/>
              </a:rPr>
              <a:t>https://ai.meta.com/get-meta-ai</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r>
              <a:rPr lang="en-US" dirty="0">
                <a:latin typeface="Arial" panose="020B0604020202020204" pitchFamily="34" charset="0"/>
                <a:cs typeface="Arial" panose="020B0604020202020204" pitchFamily="34" charset="0"/>
                <a:hlinkClick r:id="rId5"/>
              </a:rPr>
              <a:t>https://ollama.com/download</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r>
              <a:rPr lang="en-US" dirty="0">
                <a:latin typeface="Arial" panose="020B0604020202020204" pitchFamily="34" charset="0"/>
                <a:cs typeface="Arial" panose="020B0604020202020204" pitchFamily="34" charset="0"/>
              </a:rPr>
              <a:t>OpenAI Cookbook (</a:t>
            </a:r>
            <a:r>
              <a:rPr lang="en-US" dirty="0" err="1">
                <a:latin typeface="Arial" panose="020B0604020202020204" pitchFamily="34" charset="0"/>
                <a:cs typeface="Arial" panose="020B0604020202020204" pitchFamily="34" charset="0"/>
                <a:hlinkClick r:id="rId6"/>
              </a:rPr>
              <a:t>openai</a:t>
            </a:r>
            <a:r>
              <a:rPr lang="en-US" b="1" dirty="0" err="1">
                <a:latin typeface="Arial" panose="020B0604020202020204" pitchFamily="34" charset="0"/>
                <a:cs typeface="Arial" panose="020B0604020202020204" pitchFamily="34" charset="0"/>
                <a:hlinkClick r:id="rId7"/>
              </a:rPr>
              <a:t>openai</a:t>
            </a:r>
            <a:r>
              <a:rPr lang="en-US" b="1" dirty="0">
                <a:latin typeface="Arial" panose="020B0604020202020204" pitchFamily="34" charset="0"/>
                <a:cs typeface="Arial" panose="020B0604020202020204" pitchFamily="34" charset="0"/>
                <a:hlinkClick r:id="rId7"/>
              </a:rPr>
              <a:t>-cookbook</a:t>
            </a:r>
            <a:r>
              <a:rPr lang="en-US" b="1" dirty="0">
                <a:latin typeface="Arial" panose="020B0604020202020204" pitchFamily="34" charset="0"/>
                <a:cs typeface="Arial" panose="020B0604020202020204" pitchFamily="34" charset="0"/>
              </a:rPr>
              <a:t>)</a:t>
            </a:r>
          </a:p>
          <a:p>
            <a:pPr>
              <a:buFont typeface="Wingdings" panose="05000000000000000000" pitchFamily="2" charset="2"/>
              <a:buChar char="v"/>
            </a:pPr>
            <a:r>
              <a:rPr lang="en-US" dirty="0">
                <a:latin typeface="Arial" panose="020B0604020202020204" pitchFamily="34" charset="0"/>
                <a:cs typeface="Arial" panose="020B0604020202020204" pitchFamily="34" charset="0"/>
                <a:hlinkClick r:id="rId8"/>
              </a:rPr>
              <a:t>https://www.perplexity.ai/</a:t>
            </a:r>
            <a:r>
              <a:rPr lang="en-US" dirty="0">
                <a:latin typeface="Arial" panose="020B0604020202020204" pitchFamily="34" charset="0"/>
                <a:cs typeface="Arial" panose="020B0604020202020204" pitchFamily="34" charset="0"/>
              </a:rPr>
              <a:t> (Smart Search Engine)</a:t>
            </a:r>
          </a:p>
          <a:p>
            <a:pPr>
              <a:buFont typeface="Wingdings" panose="05000000000000000000" pitchFamily="2" charset="2"/>
              <a:buChar char="v"/>
            </a:pPr>
            <a:r>
              <a:rPr lang="en-US" dirty="0">
                <a:latin typeface="Arial" panose="020B0604020202020204" pitchFamily="34" charset="0"/>
                <a:cs typeface="Arial" panose="020B0604020202020204" pitchFamily="34" charset="0"/>
                <a:hlinkClick r:id="rId9"/>
              </a:rPr>
              <a:t>https://www.pictory.ai</a:t>
            </a:r>
            <a:r>
              <a:rPr lang="en-US" dirty="0">
                <a:latin typeface="Arial" panose="020B0604020202020204" pitchFamily="34" charset="0"/>
                <a:cs typeface="Arial" panose="020B0604020202020204" pitchFamily="34" charset="0"/>
              </a:rPr>
              <a:t> (Convert a written script into a full video with stock footage, captions, and voiceovers.)</a:t>
            </a:r>
          </a:p>
          <a:p>
            <a:pPr>
              <a:buFont typeface="Wingdings" panose="05000000000000000000" pitchFamily="2" charset="2"/>
              <a:buChar char="v"/>
            </a:pPr>
            <a:r>
              <a:rPr lang="en-US" dirty="0">
                <a:latin typeface="Arial" panose="020B0604020202020204" pitchFamily="34" charset="0"/>
                <a:cs typeface="Arial" panose="020B0604020202020204" pitchFamily="34" charset="0"/>
                <a:hlinkClick r:id="rId10"/>
              </a:rPr>
              <a:t>https://www.notion.so/product/ai</a:t>
            </a:r>
            <a:r>
              <a:rPr lang="en-US" dirty="0">
                <a:latin typeface="Arial" panose="020B0604020202020204" pitchFamily="34" charset="0"/>
                <a:cs typeface="Arial" panose="020B0604020202020204" pitchFamily="34" charset="0"/>
              </a:rPr>
              <a:t> (to </a:t>
            </a:r>
            <a:r>
              <a:rPr lang="en-US" b="1" dirty="0">
                <a:latin typeface="Arial" panose="020B0604020202020204" pitchFamily="34" charset="0"/>
                <a:cs typeface="Arial" panose="020B0604020202020204" pitchFamily="34" charset="0"/>
              </a:rPr>
              <a:t>enhance productivity</a:t>
            </a:r>
            <a:r>
              <a:rPr lang="en-US" dirty="0">
                <a:latin typeface="Arial" panose="020B0604020202020204" pitchFamily="34" charset="0"/>
                <a:cs typeface="Arial" panose="020B0604020202020204" pitchFamily="34" charset="0"/>
              </a:rPr>
              <a:t> by combining AI writing and knowledge management inside a single workspace)</a:t>
            </a:r>
            <a:endParaRPr lang="en-US" dirty="0">
              <a:solidFill>
                <a:srgbClr val="3333FF"/>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solidFill>
                <a:srgbClr val="3333FF"/>
              </a:solidFill>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solidFill>
                <a:srgbClr val="3333FF"/>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dirty="0">
              <a:solidFill>
                <a:srgbClr val="3333FF"/>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9685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1DAF1-CA02-F60E-5806-EF0CAEBDA0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0EDBBA-03DB-026C-CD9C-415161C72167}"/>
              </a:ext>
            </a:extLst>
          </p:cNvPr>
          <p:cNvSpPr>
            <a:spLocks noGrp="1"/>
          </p:cNvSpPr>
          <p:nvPr>
            <p:ph type="title"/>
          </p:nvPr>
        </p:nvSpPr>
        <p:spPr>
          <a:xfrm>
            <a:off x="838200" y="57013"/>
            <a:ext cx="10515600" cy="598971"/>
          </a:xfrm>
        </p:spPr>
        <p:txBody>
          <a:bodyPr>
            <a:noAutofit/>
          </a:bodyPr>
          <a:lstStyle/>
          <a:p>
            <a:pPr algn="ctr"/>
            <a:r>
              <a:rPr lang="en-US" sz="4000" b="1" dirty="0">
                <a:solidFill>
                  <a:srgbClr val="7030A0"/>
                </a:solidFill>
                <a:latin typeface="Arial" panose="020B0604020202020204" pitchFamily="34" charset="0"/>
                <a:cs typeface="Arial" panose="020B0604020202020204" pitchFamily="34" charset="0"/>
              </a:rPr>
              <a:t>Tools and Resources Continued</a:t>
            </a:r>
            <a:endParaRPr lang="en-US" sz="4000" b="1" dirty="0">
              <a:solidFill>
                <a:srgbClr val="7030A0"/>
              </a:solidFill>
            </a:endParaRPr>
          </a:p>
        </p:txBody>
      </p:sp>
      <p:sp>
        <p:nvSpPr>
          <p:cNvPr id="3" name="Content Placeholder 2">
            <a:extLst>
              <a:ext uri="{FF2B5EF4-FFF2-40B4-BE49-F238E27FC236}">
                <a16:creationId xmlns:a16="http://schemas.microsoft.com/office/drawing/2014/main" id="{F71D3243-B765-3982-5FDA-BB56DDEDBE86}"/>
              </a:ext>
            </a:extLst>
          </p:cNvPr>
          <p:cNvSpPr>
            <a:spLocks noGrp="1"/>
          </p:cNvSpPr>
          <p:nvPr>
            <p:ph idx="1"/>
          </p:nvPr>
        </p:nvSpPr>
        <p:spPr>
          <a:xfrm>
            <a:off x="838200" y="815008"/>
            <a:ext cx="10515600" cy="6042992"/>
          </a:xfrm>
        </p:spPr>
        <p:txBody>
          <a:bodyPr>
            <a:noAutofit/>
          </a:bodyPr>
          <a:lstStyle/>
          <a:p>
            <a:pPr>
              <a:buFont typeface="Wingdings" panose="05000000000000000000" pitchFamily="2" charset="2"/>
              <a:buChar char="v"/>
            </a:pPr>
            <a:r>
              <a:rPr lang="en-US" dirty="0">
                <a:latin typeface="Arial" panose="020B0604020202020204" pitchFamily="34" charset="0"/>
                <a:cs typeface="Arial" panose="020B0604020202020204" pitchFamily="34" charset="0"/>
                <a:hlinkClick r:id="rId2"/>
              </a:rPr>
              <a:t>https://surferseo.com/</a:t>
            </a:r>
            <a:r>
              <a:rPr lang="en-US" dirty="0">
                <a:latin typeface="Arial" panose="020B0604020202020204" pitchFamily="34" charset="0"/>
                <a:cs typeface="Arial" panose="020B0604020202020204" pitchFamily="34" charset="0"/>
              </a:rPr>
              <a:t> (SEO &amp; Content Marketing)</a:t>
            </a:r>
          </a:p>
          <a:p>
            <a:pPr>
              <a:buFont typeface="Wingdings" panose="05000000000000000000" pitchFamily="2" charset="2"/>
              <a:buChar char="v"/>
            </a:pPr>
            <a:r>
              <a:rPr lang="en-US" dirty="0">
                <a:latin typeface="Arial" panose="020B0604020202020204" pitchFamily="34" charset="0"/>
                <a:cs typeface="Arial" panose="020B0604020202020204" pitchFamily="34" charset="0"/>
                <a:hlinkClick r:id="rId3"/>
              </a:rPr>
              <a:t>https://translate.google.com/</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r>
              <a:rPr lang="en-US" dirty="0">
                <a:latin typeface="Arial" panose="020B0604020202020204" pitchFamily="34" charset="0"/>
                <a:cs typeface="Arial" panose="020B0604020202020204" pitchFamily="34" charset="0"/>
                <a:hlinkClick r:id="rId4"/>
              </a:rPr>
              <a:t>https://zapier.com</a:t>
            </a:r>
            <a:r>
              <a:rPr lang="en-US" dirty="0">
                <a:latin typeface="Arial" panose="020B0604020202020204" pitchFamily="34" charset="0"/>
                <a:cs typeface="Arial" panose="020B0604020202020204" pitchFamily="34" charset="0"/>
              </a:rPr>
              <a:t> (Automation &amp; Productivity)</a:t>
            </a:r>
          </a:p>
          <a:p>
            <a:pPr>
              <a:buFont typeface="Wingdings" panose="05000000000000000000" pitchFamily="2" charset="2"/>
              <a:buChar char="v"/>
            </a:pPr>
            <a:r>
              <a:rPr lang="en-US" dirty="0">
                <a:latin typeface="Arial" panose="020B0604020202020204" pitchFamily="34" charset="0"/>
                <a:cs typeface="Arial" panose="020B0604020202020204" pitchFamily="34" charset="0"/>
                <a:hlinkClick r:id="rId5"/>
              </a:rPr>
              <a:t>https://www.jasper.ai/</a:t>
            </a:r>
            <a:r>
              <a:rPr lang="en-US" dirty="0">
                <a:latin typeface="Arial" panose="020B0604020202020204" pitchFamily="34" charset="0"/>
                <a:cs typeface="Arial" panose="020B0604020202020204" pitchFamily="34" charset="0"/>
              </a:rPr>
              <a:t> </a:t>
            </a:r>
            <a:r>
              <a:rPr lang="en-US" u="sng" dirty="0">
                <a:latin typeface="Arial" panose="020B0604020202020204" pitchFamily="34" charset="0"/>
                <a:cs typeface="Arial" panose="020B0604020202020204" pitchFamily="34" charset="0"/>
              </a:rPr>
              <a:t>(</a:t>
            </a:r>
            <a:r>
              <a:rPr lang="en-US" u="sng" dirty="0">
                <a:latin typeface="Arial" panose="020B0604020202020204" pitchFamily="34" charset="0"/>
                <a:cs typeface="Arial" panose="020B0604020202020204" pitchFamily="34" charset="0"/>
                <a:hlinkClick r:id="rId5"/>
              </a:rPr>
              <a:t>Content Marketing</a:t>
            </a:r>
            <a:r>
              <a:rPr lang="en-US" dirty="0">
                <a:latin typeface="Arial" panose="020B0604020202020204" pitchFamily="34" charset="0"/>
                <a:cs typeface="Arial" panose="020B0604020202020204" pitchFamily="34" charset="0"/>
              </a:rPr>
              <a:t>)</a:t>
            </a:r>
          </a:p>
          <a:p>
            <a:pPr>
              <a:buFont typeface="Wingdings" panose="05000000000000000000" pitchFamily="2" charset="2"/>
              <a:buChar char="v"/>
            </a:pPr>
            <a:r>
              <a:rPr lang="en-US" dirty="0">
                <a:latin typeface="Arial" panose="020B0604020202020204" pitchFamily="34" charset="0"/>
                <a:cs typeface="Arial" panose="020B0604020202020204" pitchFamily="34" charset="0"/>
              </a:rPr>
              <a:t>Prompt Engineering GitHub</a:t>
            </a:r>
          </a:p>
          <a:p>
            <a:pPr>
              <a:buFont typeface="Wingdings" panose="05000000000000000000" pitchFamily="2" charset="2"/>
              <a:buChar char="v"/>
            </a:pPr>
            <a:r>
              <a:rPr lang="en-US" dirty="0">
                <a:latin typeface="Arial" panose="020B0604020202020204" pitchFamily="34" charset="0"/>
                <a:cs typeface="Arial" panose="020B0604020202020204" pitchFamily="34" charset="0"/>
                <a:hlinkClick r:id="rId6"/>
              </a:rPr>
              <a:t>https://github.com/NirDiamant/RAG_Techniques</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r>
              <a:rPr lang="en-US" dirty="0" err="1">
                <a:latin typeface="Arial" panose="020B0604020202020204" pitchFamily="34" charset="0"/>
                <a:cs typeface="Arial" panose="020B0604020202020204" pitchFamily="34" charset="0"/>
              </a:rPr>
              <a:t>FlowGPT</a:t>
            </a:r>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hlinkClick r:id="rId7"/>
              </a:rPr>
              <a:t>https://flowgpt.com</a:t>
            </a:r>
            <a:r>
              <a:rPr lang="en-US" dirty="0">
                <a:latin typeface="Arial" panose="020B0604020202020204" pitchFamily="34" charset="0"/>
                <a:cs typeface="Arial" panose="020B0604020202020204" pitchFamily="34" charset="0"/>
              </a:rPr>
              <a:t>)– Prompt sharing</a:t>
            </a:r>
          </a:p>
          <a:p>
            <a:pPr>
              <a:buFont typeface="Wingdings" panose="05000000000000000000" pitchFamily="2" charset="2"/>
              <a:buChar char="v"/>
            </a:pPr>
            <a:r>
              <a:rPr lang="en-US">
                <a:latin typeface="Arial" panose="020B0604020202020204" pitchFamily="34" charset="0"/>
                <a:cs typeface="Arial" panose="020B0604020202020204" pitchFamily="34" charset="0"/>
                <a:hlinkClick r:id="rId8"/>
              </a:rPr>
              <a:t>https://generativeai.pub/</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r>
              <a:rPr lang="en-US" dirty="0" err="1">
                <a:latin typeface="Arial" panose="020B0604020202020204" pitchFamily="34" charset="0"/>
                <a:cs typeface="Arial" panose="020B0604020202020204" pitchFamily="34" charset="0"/>
              </a:rPr>
              <a:t>PromptHero</a:t>
            </a:r>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hlinkClick r:id="rId9"/>
              </a:rPr>
              <a:t>https://prompthero.com</a:t>
            </a:r>
            <a:r>
              <a:rPr lang="en-US" dirty="0">
                <a:latin typeface="Arial" panose="020B0604020202020204" pitchFamily="34" charset="0"/>
                <a:cs typeface="Arial" panose="020B0604020202020204" pitchFamily="34" charset="0"/>
              </a:rPr>
              <a:t>)– Prompt examples</a:t>
            </a:r>
          </a:p>
          <a:p>
            <a:pPr>
              <a:buFont typeface="Wingdings" panose="05000000000000000000" pitchFamily="2" charset="2"/>
              <a:buChar char="v"/>
            </a:pPr>
            <a:r>
              <a:rPr lang="en-US" dirty="0">
                <a:latin typeface="Arial" panose="020B0604020202020204" pitchFamily="34" charset="0"/>
                <a:cs typeface="Arial" panose="020B0604020202020204" pitchFamily="34" charset="0"/>
                <a:hlinkClick r:id="rId10"/>
              </a:rPr>
              <a:t>https://github.com/patchy631/ai-engineering-hub</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dirty="0">
              <a:solidFill>
                <a:srgbClr val="3333FF"/>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4743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2CB82-FD9E-E914-5118-D3DFBF6B4C58}"/>
              </a:ext>
            </a:extLst>
          </p:cNvPr>
          <p:cNvSpPr>
            <a:spLocks noGrp="1"/>
          </p:cNvSpPr>
          <p:nvPr>
            <p:ph type="title"/>
          </p:nvPr>
        </p:nvSpPr>
        <p:spPr>
          <a:xfrm>
            <a:off x="838200" y="-30662"/>
            <a:ext cx="10515600" cy="781287"/>
          </a:xfrm>
        </p:spPr>
        <p:txBody>
          <a:bodyPr>
            <a:normAutofit/>
          </a:bodyPr>
          <a:lstStyle/>
          <a:p>
            <a:pPr algn="ctr"/>
            <a:r>
              <a:rPr lang="en-US" sz="4000" b="1" dirty="0">
                <a:solidFill>
                  <a:srgbClr val="7030A0"/>
                </a:solidFill>
                <a:latin typeface="Arial" panose="020B0604020202020204" pitchFamily="34" charset="0"/>
                <a:cs typeface="Arial" panose="020B0604020202020204" pitchFamily="34" charset="0"/>
              </a:rPr>
              <a:t>Tools and Resources Continued</a:t>
            </a:r>
            <a:endParaRPr lang="en-US" sz="4000" dirty="0"/>
          </a:p>
        </p:txBody>
      </p:sp>
      <p:sp>
        <p:nvSpPr>
          <p:cNvPr id="3" name="Content Placeholder 2">
            <a:extLst>
              <a:ext uri="{FF2B5EF4-FFF2-40B4-BE49-F238E27FC236}">
                <a16:creationId xmlns:a16="http://schemas.microsoft.com/office/drawing/2014/main" id="{0B4DD78F-D476-20AF-F4B4-79FFC0625A93}"/>
              </a:ext>
            </a:extLst>
          </p:cNvPr>
          <p:cNvSpPr>
            <a:spLocks noGrp="1"/>
          </p:cNvSpPr>
          <p:nvPr>
            <p:ph idx="1"/>
          </p:nvPr>
        </p:nvSpPr>
        <p:spPr>
          <a:xfrm>
            <a:off x="838200" y="720148"/>
            <a:ext cx="10515600" cy="5912663"/>
          </a:xfrm>
        </p:spPr>
        <p:txBody>
          <a:bodyPr/>
          <a:lstStyle/>
          <a:p>
            <a:pPr>
              <a:buFont typeface="Wingdings" panose="05000000000000000000" pitchFamily="2" charset="2"/>
              <a:buChar char="v"/>
            </a:pPr>
            <a:r>
              <a:rPr lang="en-US" dirty="0">
                <a:latin typeface="Arial" panose="020B0604020202020204" pitchFamily="34" charset="0"/>
                <a:cs typeface="Arial" panose="020B0604020202020204" pitchFamily="34" charset="0"/>
                <a:hlinkClick r:id="rId2"/>
              </a:rPr>
              <a:t>https://github.com/youssefHosni/Data-Science-Interview-Questions-Answers</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r>
              <a:rPr lang="en-US" dirty="0">
                <a:latin typeface="Arial" panose="020B0604020202020204" pitchFamily="34" charset="0"/>
                <a:cs typeface="Arial" panose="020B0604020202020204" pitchFamily="34" charset="0"/>
                <a:hlinkClick r:id="rId3"/>
              </a:rPr>
              <a:t>https://stanford-cs221.github.io/autumn2019/?utm_source=chatgpt.com</a:t>
            </a:r>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999380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11AF06-A13E-46CE-57B5-E4BE3DB578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A5D60B-BAF7-CB3B-A805-F87A197F1718}"/>
              </a:ext>
            </a:extLst>
          </p:cNvPr>
          <p:cNvSpPr>
            <a:spLocks noGrp="1"/>
          </p:cNvSpPr>
          <p:nvPr>
            <p:ph type="title"/>
          </p:nvPr>
        </p:nvSpPr>
        <p:spPr>
          <a:xfrm>
            <a:off x="838200" y="57013"/>
            <a:ext cx="10515600" cy="598971"/>
          </a:xfrm>
        </p:spPr>
        <p:txBody>
          <a:bodyPr>
            <a:noAutofit/>
          </a:bodyPr>
          <a:lstStyle/>
          <a:p>
            <a:pPr algn="ctr"/>
            <a:r>
              <a:rPr lang="en-US" sz="4000" b="1" dirty="0">
                <a:solidFill>
                  <a:srgbClr val="7030A0"/>
                </a:solidFill>
                <a:latin typeface="Arial" panose="020B0604020202020204" pitchFamily="34" charset="0"/>
                <a:cs typeface="Arial" panose="020B0604020202020204" pitchFamily="34" charset="0"/>
              </a:rPr>
              <a:t>Free AI Courses</a:t>
            </a:r>
            <a:endParaRPr lang="en-US" sz="4000" b="1" dirty="0">
              <a:solidFill>
                <a:srgbClr val="7030A0"/>
              </a:solidFill>
            </a:endParaRPr>
          </a:p>
        </p:txBody>
      </p:sp>
      <p:sp>
        <p:nvSpPr>
          <p:cNvPr id="3" name="Content Placeholder 2">
            <a:extLst>
              <a:ext uri="{FF2B5EF4-FFF2-40B4-BE49-F238E27FC236}">
                <a16:creationId xmlns:a16="http://schemas.microsoft.com/office/drawing/2014/main" id="{D31E2BD0-BF0F-0062-0C21-09839A17C600}"/>
              </a:ext>
            </a:extLst>
          </p:cNvPr>
          <p:cNvSpPr>
            <a:spLocks noGrp="1"/>
          </p:cNvSpPr>
          <p:nvPr>
            <p:ph idx="1"/>
          </p:nvPr>
        </p:nvSpPr>
        <p:spPr>
          <a:xfrm>
            <a:off x="838200" y="655985"/>
            <a:ext cx="10515600" cy="5823644"/>
          </a:xfrm>
        </p:spPr>
        <p:txBody>
          <a:bodyPr>
            <a:noAutofit/>
          </a:bodyPr>
          <a:lstStyle/>
          <a:p>
            <a:r>
              <a:rPr lang="en-US" dirty="0">
                <a:latin typeface="Arial" panose="020B0604020202020204" pitchFamily="34" charset="0"/>
                <a:cs typeface="Arial" panose="020B0604020202020204" pitchFamily="34" charset="0"/>
                <a:hlinkClick r:id="rId2"/>
              </a:rPr>
              <a:t>https://github.com/microsoft/ML-For-Beginners</a:t>
            </a:r>
            <a:endParaRPr lang="en-US" dirty="0">
              <a:solidFill>
                <a:srgbClr val="C0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Google AI Essentials </a:t>
            </a:r>
          </a:p>
          <a:p>
            <a:pPr lvl="1"/>
            <a:r>
              <a:rPr lang="en-US" sz="2800" b="1" dirty="0">
                <a:latin typeface="Arial" panose="020B0604020202020204" pitchFamily="34" charset="0"/>
                <a:cs typeface="Arial" panose="020B0604020202020204" pitchFamily="34" charset="0"/>
                <a:hlinkClick r:id="rId3"/>
              </a:rPr>
              <a:t>https://lnkd.in/gby_5vns</a:t>
            </a:r>
            <a:r>
              <a:rPr lang="en-US" sz="2800" b="1"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AI For Everyone </a:t>
            </a:r>
          </a:p>
          <a:p>
            <a:pPr lvl="1"/>
            <a:r>
              <a:rPr lang="en-US" sz="2800" b="1" dirty="0">
                <a:latin typeface="Arial" panose="020B0604020202020204" pitchFamily="34" charset="0"/>
                <a:cs typeface="Arial" panose="020B0604020202020204" pitchFamily="34" charset="0"/>
                <a:hlinkClick r:id="rId4"/>
              </a:rPr>
              <a:t>https://lnkd.in/grgJGawB</a:t>
            </a:r>
            <a:r>
              <a:rPr lang="en-US" sz="2800" b="1"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Anthropic Academy</a:t>
            </a:r>
            <a:r>
              <a:rPr lang="en-US" dirty="0">
                <a:latin typeface="Arial" panose="020B0604020202020204" pitchFamily="34" charset="0"/>
                <a:cs typeface="Arial" panose="020B0604020202020204" pitchFamily="34" charset="0"/>
              </a:rPr>
              <a:t> - Claude tutorials from the creators themselves (I use Claude daily now)</a:t>
            </a:r>
          </a:p>
          <a:p>
            <a:pPr lvl="1"/>
            <a:r>
              <a:rPr lang="en-US" sz="2800" dirty="0">
                <a:latin typeface="Arial" panose="020B0604020202020204" pitchFamily="34" charset="0"/>
                <a:cs typeface="Arial" panose="020B0604020202020204" pitchFamily="34" charset="0"/>
                <a:hlinkClick r:id="rId5"/>
              </a:rPr>
              <a:t>https://anthropic.skilljar.com/</a:t>
            </a:r>
            <a:endParaRPr lang="en-US" sz="2800" dirty="0">
              <a:latin typeface="Arial" panose="020B0604020202020204" pitchFamily="34" charset="0"/>
              <a:cs typeface="Arial" panose="020B0604020202020204" pitchFamily="34" charset="0"/>
            </a:endParaRPr>
          </a:p>
          <a:p>
            <a:pPr lvl="1"/>
            <a:r>
              <a:rPr lang="en-US" sz="2800" dirty="0">
                <a:latin typeface="Arial" panose="020B0604020202020204" pitchFamily="34" charset="0"/>
                <a:cs typeface="Arial" panose="020B0604020202020204" pitchFamily="34" charset="0"/>
                <a:hlinkClick r:id="rId6"/>
              </a:rPr>
              <a:t>https://docs.anthropic.com/en/home</a:t>
            </a:r>
            <a:r>
              <a:rPr lang="en-US" sz="2800" dirty="0">
                <a:latin typeface="Arial" panose="020B0604020202020204" pitchFamily="34" charset="0"/>
                <a:cs typeface="Arial" panose="020B0604020202020204" pitchFamily="34" charset="0"/>
              </a:rPr>
              <a:t> (Developer platform)</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solidFill>
                <a:srgbClr val="3333FF"/>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dirty="0">
              <a:solidFill>
                <a:srgbClr val="3333FF"/>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3799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9480D-2210-1014-231A-52492C2896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32A694-DE91-70FF-D369-0091A87328CC}"/>
              </a:ext>
            </a:extLst>
          </p:cNvPr>
          <p:cNvSpPr>
            <a:spLocks noGrp="1"/>
          </p:cNvSpPr>
          <p:nvPr>
            <p:ph type="title"/>
          </p:nvPr>
        </p:nvSpPr>
        <p:spPr>
          <a:xfrm>
            <a:off x="838200" y="142389"/>
            <a:ext cx="10515600" cy="643060"/>
          </a:xfrm>
        </p:spPr>
        <p:txBody>
          <a:bodyPr>
            <a:normAutofit/>
          </a:bodyPr>
          <a:lstStyle/>
          <a:p>
            <a:pPr algn="ctr"/>
            <a:r>
              <a:rPr lang="en-US" sz="4000" b="1" dirty="0">
                <a:solidFill>
                  <a:srgbClr val="7030A0"/>
                </a:solidFill>
                <a:latin typeface="Arial" panose="020B0604020202020204" pitchFamily="34" charset="0"/>
                <a:cs typeface="Arial" panose="020B0604020202020204" pitchFamily="34" charset="0"/>
              </a:rPr>
              <a:t>Platforms Continued</a:t>
            </a:r>
          </a:p>
        </p:txBody>
      </p:sp>
      <p:sp>
        <p:nvSpPr>
          <p:cNvPr id="3" name="Content Placeholder 2">
            <a:extLst>
              <a:ext uri="{FF2B5EF4-FFF2-40B4-BE49-F238E27FC236}">
                <a16:creationId xmlns:a16="http://schemas.microsoft.com/office/drawing/2014/main" id="{B2C54B8E-8EFF-ED82-90F6-FBC636D618C3}"/>
              </a:ext>
            </a:extLst>
          </p:cNvPr>
          <p:cNvSpPr>
            <a:spLocks noGrp="1"/>
          </p:cNvSpPr>
          <p:nvPr>
            <p:ph idx="1"/>
          </p:nvPr>
        </p:nvSpPr>
        <p:spPr>
          <a:xfrm>
            <a:off x="838200" y="1310185"/>
            <a:ext cx="10515600" cy="4866778"/>
          </a:xfrm>
        </p:spPr>
        <p:txBody>
          <a:bodyPr>
            <a:noAutofit/>
          </a:bodyPr>
          <a:lstStyle/>
          <a:p>
            <a:r>
              <a:rPr lang="en-US" b="1" i="0" dirty="0">
                <a:solidFill>
                  <a:srgbClr val="3333FF"/>
                </a:solidFill>
                <a:effectLst/>
                <a:latin typeface="Arial" panose="020B0604020202020204" pitchFamily="34" charset="0"/>
                <a:cs typeface="Arial" panose="020B0604020202020204" pitchFamily="34" charset="0"/>
              </a:rPr>
              <a:t>Llama 3.2 </a:t>
            </a:r>
            <a:r>
              <a:rPr lang="en-US" b="1" i="0" dirty="0">
                <a:solidFill>
                  <a:srgbClr val="202124"/>
                </a:solidFill>
                <a:effectLst/>
                <a:latin typeface="Arial" panose="020B0604020202020204" pitchFamily="34" charset="0"/>
                <a:cs typeface="Arial" panose="020B0604020202020204" pitchFamily="34" charset="0"/>
              </a:rPr>
              <a:t>: </a:t>
            </a:r>
            <a:r>
              <a:rPr lang="en-US" i="0" dirty="0">
                <a:solidFill>
                  <a:srgbClr val="202124"/>
                </a:solidFill>
                <a:effectLst/>
                <a:latin typeface="Arial" panose="020B0604020202020204" pitchFamily="34" charset="0"/>
                <a:cs typeface="Arial" panose="020B0604020202020204" pitchFamily="34" charset="0"/>
                <a:hlinkClick r:id="rId2"/>
              </a:rPr>
              <a:t>https://www.llama.com</a:t>
            </a:r>
            <a:r>
              <a:rPr lang="en-US" b="1" i="0" dirty="0">
                <a:solidFill>
                  <a:srgbClr val="202124"/>
                </a:solidFill>
                <a:effectLst/>
                <a:latin typeface="Arial" panose="020B0604020202020204" pitchFamily="34" charset="0"/>
                <a:cs typeface="Arial" panose="020B0604020202020204" pitchFamily="34" charset="0"/>
                <a:hlinkClick r:id="rId2"/>
              </a:rPr>
              <a:t>/</a:t>
            </a:r>
            <a:endParaRPr lang="en-US" b="1" i="0" dirty="0">
              <a:solidFill>
                <a:srgbClr val="202124"/>
              </a:solidFill>
              <a:effectLst/>
              <a:latin typeface="Arial" panose="020B0604020202020204" pitchFamily="34" charset="0"/>
              <a:cs typeface="Arial" panose="020B0604020202020204" pitchFamily="34" charset="0"/>
            </a:endParaRPr>
          </a:p>
          <a:p>
            <a:r>
              <a:rPr lang="en-US" b="1" i="0" dirty="0">
                <a:solidFill>
                  <a:srgbClr val="3333FF"/>
                </a:solidFill>
                <a:effectLst/>
                <a:latin typeface="Arial" panose="020B0604020202020204" pitchFamily="34" charset="0"/>
                <a:cs typeface="Arial" panose="020B0604020202020204" pitchFamily="34" charset="0"/>
              </a:rPr>
              <a:t>Azure</a:t>
            </a:r>
            <a:r>
              <a:rPr lang="en-US" b="1" i="0" dirty="0">
                <a:solidFill>
                  <a:srgbClr val="202124"/>
                </a:solidFill>
                <a:effectLst/>
                <a:latin typeface="Arial" panose="020B0604020202020204" pitchFamily="34" charset="0"/>
                <a:cs typeface="Arial" panose="020B0604020202020204" pitchFamily="34" charset="0"/>
              </a:rPr>
              <a:t>: </a:t>
            </a:r>
            <a:r>
              <a:rPr lang="en-US" i="0" dirty="0">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https://azure.microsoft.com/en-us/products/ai-services/ai-translator</a:t>
            </a:r>
            <a:endParaRPr lang="en-US" i="0" dirty="0">
              <a:effectLst/>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Microsoft-Copilot Mode for Edge Browser</a:t>
            </a:r>
            <a:endParaRPr lang="en-US" i="0" dirty="0">
              <a:effectLst/>
              <a:latin typeface="Arial" panose="020B0604020202020204" pitchFamily="34" charset="0"/>
              <a:cs typeface="Arial" panose="020B0604020202020204" pitchFamily="34" charset="0"/>
            </a:endParaRPr>
          </a:p>
          <a:p>
            <a:endParaRPr lang="en-US" i="0" dirty="0">
              <a:effectLst/>
              <a:latin typeface="Arial" panose="020B0604020202020204" pitchFamily="34" charset="0"/>
              <a:cs typeface="Arial" panose="020B0604020202020204" pitchFamily="34" charset="0"/>
            </a:endParaRPr>
          </a:p>
          <a:p>
            <a:endParaRPr lang="en-US" b="1" i="0" dirty="0">
              <a:solidFill>
                <a:srgbClr val="202124"/>
              </a:solidFill>
              <a:effectLst/>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75058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FB970D-ED7E-73CD-B0C4-745EF5A859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CF794E-85CF-488F-BB3A-E720C7C0C529}"/>
              </a:ext>
            </a:extLst>
          </p:cNvPr>
          <p:cNvSpPr>
            <a:spLocks noGrp="1"/>
          </p:cNvSpPr>
          <p:nvPr>
            <p:ph type="title"/>
          </p:nvPr>
        </p:nvSpPr>
        <p:spPr>
          <a:xfrm>
            <a:off x="838200" y="57013"/>
            <a:ext cx="10515600" cy="598971"/>
          </a:xfrm>
        </p:spPr>
        <p:txBody>
          <a:bodyPr>
            <a:noAutofit/>
          </a:bodyPr>
          <a:lstStyle/>
          <a:p>
            <a:pPr algn="ctr"/>
            <a:r>
              <a:rPr lang="en-US" sz="4000" b="1" dirty="0">
                <a:solidFill>
                  <a:srgbClr val="7030A0"/>
                </a:solidFill>
                <a:latin typeface="Arial" panose="020B0604020202020204" pitchFamily="34" charset="0"/>
                <a:cs typeface="Arial" panose="020B0604020202020204" pitchFamily="34" charset="0"/>
              </a:rPr>
              <a:t>Free AI Courses Continued</a:t>
            </a:r>
            <a:endParaRPr lang="en-US" sz="4000" b="1" dirty="0">
              <a:solidFill>
                <a:srgbClr val="7030A0"/>
              </a:solidFill>
            </a:endParaRPr>
          </a:p>
        </p:txBody>
      </p:sp>
      <p:sp>
        <p:nvSpPr>
          <p:cNvPr id="3" name="Content Placeholder 2">
            <a:extLst>
              <a:ext uri="{FF2B5EF4-FFF2-40B4-BE49-F238E27FC236}">
                <a16:creationId xmlns:a16="http://schemas.microsoft.com/office/drawing/2014/main" id="{ACEA22D6-2887-5DC1-8111-10FC9BEFABD0}"/>
              </a:ext>
            </a:extLst>
          </p:cNvPr>
          <p:cNvSpPr>
            <a:spLocks noGrp="1"/>
          </p:cNvSpPr>
          <p:nvPr>
            <p:ph idx="1"/>
          </p:nvPr>
        </p:nvSpPr>
        <p:spPr>
          <a:xfrm>
            <a:off x="838200" y="815007"/>
            <a:ext cx="10515600" cy="5985980"/>
          </a:xfrm>
        </p:spPr>
        <p:txBody>
          <a:bodyPr>
            <a:noAutofit/>
          </a:bodyPr>
          <a:lstStyle/>
          <a:p>
            <a:r>
              <a:rPr lang="en-US" b="1" dirty="0">
                <a:latin typeface="Arial" panose="020B0604020202020204" pitchFamily="34" charset="0"/>
                <a:cs typeface="Arial" panose="020B0604020202020204" pitchFamily="34" charset="0"/>
              </a:rPr>
              <a:t>Coursera RAG Systems</a:t>
            </a:r>
            <a:r>
              <a:rPr lang="en-US" dirty="0">
                <a:latin typeface="Arial" panose="020B0604020202020204" pitchFamily="34" charset="0"/>
                <a:cs typeface="Arial" panose="020B0604020202020204" pitchFamily="34" charset="0"/>
              </a:rPr>
              <a:t> - Build AI that uses your company data (game-changer for businesses)</a:t>
            </a:r>
          </a:p>
          <a:p>
            <a:r>
              <a:rPr lang="en-US" b="1" u="sng" dirty="0">
                <a:latin typeface="Arial" panose="020B0604020202020204" pitchFamily="34" charset="0"/>
                <a:cs typeface="Arial" panose="020B0604020202020204" pitchFamily="34" charset="0"/>
                <a:hlinkClick r:id="rId2"/>
              </a:rPr>
              <a:t>deeplearning.ai</a:t>
            </a:r>
            <a:r>
              <a:rPr lang="en-US" b="1" dirty="0">
                <a:latin typeface="Arial" panose="020B0604020202020204" pitchFamily="34" charset="0"/>
                <a:cs typeface="Arial" panose="020B0604020202020204" pitchFamily="34" charset="0"/>
              </a:rPr>
              <a:t> MCP</a:t>
            </a:r>
            <a:r>
              <a:rPr lang="en-US" dirty="0">
                <a:latin typeface="Arial" panose="020B0604020202020204" pitchFamily="34" charset="0"/>
                <a:cs typeface="Arial" panose="020B0604020202020204" pitchFamily="34" charset="0"/>
              </a:rPr>
              <a:t> - Create AI apps that connect to real systems (advanced but worth it)</a:t>
            </a:r>
          </a:p>
          <a:p>
            <a:r>
              <a:rPr lang="en-US" dirty="0">
                <a:latin typeface="Arial" panose="020B0604020202020204" pitchFamily="34" charset="0"/>
                <a:cs typeface="Arial" panose="020B0604020202020204" pitchFamily="34" charset="0"/>
              </a:rPr>
              <a:t>Google Data Analytics </a:t>
            </a:r>
          </a:p>
          <a:p>
            <a:pPr lvl="1"/>
            <a:r>
              <a:rPr lang="en-US" sz="2800" b="1" dirty="0">
                <a:latin typeface="Arial" panose="020B0604020202020204" pitchFamily="34" charset="0"/>
                <a:cs typeface="Arial" panose="020B0604020202020204" pitchFamily="34" charset="0"/>
                <a:hlinkClick r:id="rId3"/>
              </a:rPr>
              <a:t>https://lnkd.in/grBjis42</a:t>
            </a:r>
            <a:r>
              <a:rPr lang="en-US" sz="2800" b="1"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Google Project Management </a:t>
            </a:r>
          </a:p>
          <a:p>
            <a:pPr lvl="1"/>
            <a:r>
              <a:rPr lang="en-US" sz="2800" b="1" dirty="0">
                <a:latin typeface="Arial" panose="020B0604020202020204" pitchFamily="34" charset="0"/>
                <a:cs typeface="Arial" panose="020B0604020202020204" pitchFamily="34" charset="0"/>
                <a:hlinkClick r:id="rId4"/>
              </a:rPr>
              <a:t>https://lnkd.in/g2JEEkcS</a:t>
            </a:r>
            <a:r>
              <a:rPr lang="en-US" sz="2800" b="1"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sym typeface="Wingdings" panose="05000000000000000000" pitchFamily="2" charset="2"/>
              </a:rPr>
              <a:t></a:t>
            </a:r>
          </a:p>
          <a:p>
            <a:r>
              <a:rPr lang="en-US" dirty="0">
                <a:latin typeface="Arial" panose="020B0604020202020204" pitchFamily="34" charset="0"/>
                <a:cs typeface="Arial" panose="020B0604020202020204" pitchFamily="34" charset="0"/>
              </a:rPr>
              <a:t>Google Cybersecurity </a:t>
            </a:r>
          </a:p>
          <a:p>
            <a:pPr lvl="1"/>
            <a:r>
              <a:rPr lang="en-US" sz="2800" b="1" dirty="0">
                <a:latin typeface="Arial" panose="020B0604020202020204" pitchFamily="34" charset="0"/>
                <a:cs typeface="Arial" panose="020B0604020202020204" pitchFamily="34" charset="0"/>
                <a:hlinkClick r:id="rId5"/>
              </a:rPr>
              <a:t>https://lnkd.in/gdQT4hgA</a:t>
            </a:r>
            <a:r>
              <a:rPr lang="en-US" sz="2800" b="1"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a:t>
            </a: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solidFill>
                <a:srgbClr val="3333FF"/>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dirty="0">
              <a:solidFill>
                <a:srgbClr val="3333FF"/>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3387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DA720-95EB-FA89-7DC7-C93C0EDA42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BB4172-A4B7-FBF5-5157-5D0AE9EA95A4}"/>
              </a:ext>
            </a:extLst>
          </p:cNvPr>
          <p:cNvSpPr>
            <a:spLocks noGrp="1"/>
          </p:cNvSpPr>
          <p:nvPr>
            <p:ph type="title"/>
          </p:nvPr>
        </p:nvSpPr>
        <p:spPr>
          <a:xfrm>
            <a:off x="838200" y="57013"/>
            <a:ext cx="10515600" cy="598971"/>
          </a:xfrm>
        </p:spPr>
        <p:txBody>
          <a:bodyPr>
            <a:noAutofit/>
          </a:bodyPr>
          <a:lstStyle/>
          <a:p>
            <a:pPr algn="ctr"/>
            <a:r>
              <a:rPr lang="en-US" sz="4000" b="1" dirty="0">
                <a:solidFill>
                  <a:srgbClr val="7030A0"/>
                </a:solidFill>
                <a:latin typeface="Arial" panose="020B0604020202020204" pitchFamily="34" charset="0"/>
                <a:cs typeface="Arial" panose="020B0604020202020204" pitchFamily="34" charset="0"/>
              </a:rPr>
              <a:t>Free AI Courses Continued</a:t>
            </a:r>
            <a:endParaRPr lang="en-US" sz="4000" b="1" dirty="0">
              <a:solidFill>
                <a:srgbClr val="7030A0"/>
              </a:solidFill>
            </a:endParaRPr>
          </a:p>
        </p:txBody>
      </p:sp>
      <p:sp>
        <p:nvSpPr>
          <p:cNvPr id="3" name="Content Placeholder 2">
            <a:extLst>
              <a:ext uri="{FF2B5EF4-FFF2-40B4-BE49-F238E27FC236}">
                <a16:creationId xmlns:a16="http://schemas.microsoft.com/office/drawing/2014/main" id="{BEAD4E08-E177-2D79-DDBD-767E2F7B41C3}"/>
              </a:ext>
            </a:extLst>
          </p:cNvPr>
          <p:cNvSpPr>
            <a:spLocks noGrp="1"/>
          </p:cNvSpPr>
          <p:nvPr>
            <p:ph idx="1"/>
          </p:nvPr>
        </p:nvSpPr>
        <p:spPr>
          <a:xfrm>
            <a:off x="838200" y="815007"/>
            <a:ext cx="10515600" cy="5985980"/>
          </a:xfrm>
        </p:spPr>
        <p:txBody>
          <a:bodyPr>
            <a:noAutofit/>
          </a:bodyPr>
          <a:lstStyle/>
          <a:p>
            <a:r>
              <a:rPr lang="en-US" dirty="0">
                <a:latin typeface="Arial" panose="020B0604020202020204" pitchFamily="34" charset="0"/>
                <a:cs typeface="Arial" panose="020B0604020202020204" pitchFamily="34" charset="0"/>
              </a:rPr>
              <a:t>Google Digital Marketing &amp; E-commerce </a:t>
            </a:r>
          </a:p>
          <a:p>
            <a:pPr lvl="1"/>
            <a:r>
              <a:rPr lang="en-US" sz="2800" b="1" dirty="0">
                <a:latin typeface="Arial" panose="020B0604020202020204" pitchFamily="34" charset="0"/>
                <a:cs typeface="Arial" panose="020B0604020202020204" pitchFamily="34" charset="0"/>
                <a:hlinkClick r:id="rId2"/>
              </a:rPr>
              <a:t>https://lnkd.in/garW8bFk</a:t>
            </a:r>
            <a:r>
              <a:rPr lang="en-US" sz="2800" b="1"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Google UX Design </a:t>
            </a:r>
          </a:p>
          <a:p>
            <a:pPr lvl="1"/>
            <a:r>
              <a:rPr lang="en-US" sz="2800" b="1" dirty="0">
                <a:latin typeface="Arial" panose="020B0604020202020204" pitchFamily="34" charset="0"/>
                <a:cs typeface="Arial" panose="020B0604020202020204" pitchFamily="34" charset="0"/>
                <a:hlinkClick r:id="rId3"/>
              </a:rPr>
              <a:t>https://lnkd.in/gnP-FK44(</a:t>
            </a:r>
            <a:r>
              <a:rPr lang="en-US" sz="2800" dirty="0">
                <a:latin typeface="Arial" panose="020B0604020202020204" pitchFamily="34" charset="0"/>
                <a:cs typeface="Arial" panose="020B0604020202020204" pitchFamily="34" charset="0"/>
                <a:hlinkClick r:id="rId3"/>
              </a:rPr>
              <a:t>)</a:t>
            </a:r>
            <a:endParaRPr lang="en-US" sz="2800" dirty="0">
              <a:latin typeface="Arial" panose="020B0604020202020204" pitchFamily="34" charset="0"/>
              <a:cs typeface="Arial" panose="020B0604020202020204" pitchFamily="34" charset="0"/>
            </a:endParaRPr>
          </a:p>
          <a:p>
            <a:r>
              <a:rPr lang="en-US" b="1" dirty="0"/>
              <a:t>Google Veo Video Generation</a:t>
            </a:r>
            <a:r>
              <a:rPr lang="en-US" dirty="0"/>
              <a:t> - Learn AI video creation from Google’s team (cutting-edge stuff)</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r>
              <a:rPr lang="en-US" b="1" dirty="0"/>
              <a:t>Harvard Machine Learning</a:t>
            </a:r>
            <a:r>
              <a:rPr lang="en-US" dirty="0"/>
              <a:t> - Deep dive into how AI actually works (surprisingly practical)</a:t>
            </a:r>
          </a:p>
          <a:p>
            <a:r>
              <a:rPr lang="nn-NO" dirty="0">
                <a:latin typeface="Arial" panose="020B0604020202020204" pitchFamily="34" charset="0"/>
                <a:cs typeface="Arial" panose="020B0604020202020204" pitchFamily="34" charset="0"/>
              </a:rPr>
              <a:t>Microsoft Power BI Data Analyst </a:t>
            </a:r>
          </a:p>
          <a:p>
            <a:pPr lvl="1"/>
            <a:r>
              <a:rPr lang="en-US" sz="2800" b="1" dirty="0">
                <a:latin typeface="Arial" panose="020B0604020202020204" pitchFamily="34" charset="0"/>
                <a:cs typeface="Arial" panose="020B0604020202020204" pitchFamily="34" charset="0"/>
                <a:hlinkClick r:id="rId4"/>
              </a:rPr>
              <a:t>https://lnkd.in/gCaHF8kT</a:t>
            </a:r>
            <a:r>
              <a:rPr lang="en-US" sz="2800" b="1" dirty="0">
                <a:latin typeface="Arial" panose="020B0604020202020204" pitchFamily="34" charset="0"/>
                <a:cs typeface="Arial" panose="020B0604020202020204" pitchFamily="34" charset="0"/>
              </a:rPr>
              <a:t>(</a:t>
            </a:r>
            <a:r>
              <a:rPr lang="nn-NO" sz="2800" dirty="0">
                <a:latin typeface="Arial" panose="020B0604020202020204" pitchFamily="34" charset="0"/>
                <a:cs typeface="Arial" panose="020B0604020202020204" pitchFamily="34" charset="0"/>
              </a:rPr>
              <a:t>)</a:t>
            </a:r>
          </a:p>
          <a:p>
            <a:br>
              <a:rPr lang="en-US" sz="2800" dirty="0">
                <a:latin typeface="Arial" panose="020B0604020202020204" pitchFamily="34" charset="0"/>
                <a:cs typeface="Arial" panose="020B0604020202020204" pitchFamily="34" charset="0"/>
              </a:rPr>
            </a:br>
            <a:endParaRPr lang="en-US" sz="2800"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solidFill>
                <a:srgbClr val="3333FF"/>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dirty="0">
              <a:solidFill>
                <a:srgbClr val="3333FF"/>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4032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70E30-8EAE-550B-7A11-C8AEB71EF2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654299-C0C8-C5DB-50BA-80D13D66ADCC}"/>
              </a:ext>
            </a:extLst>
          </p:cNvPr>
          <p:cNvSpPr>
            <a:spLocks noGrp="1"/>
          </p:cNvSpPr>
          <p:nvPr>
            <p:ph type="title"/>
          </p:nvPr>
        </p:nvSpPr>
        <p:spPr>
          <a:xfrm>
            <a:off x="838200" y="57013"/>
            <a:ext cx="10515600" cy="598971"/>
          </a:xfrm>
        </p:spPr>
        <p:txBody>
          <a:bodyPr>
            <a:noAutofit/>
          </a:bodyPr>
          <a:lstStyle/>
          <a:p>
            <a:pPr algn="ctr"/>
            <a:r>
              <a:rPr lang="en-US" sz="4000" b="1" dirty="0">
                <a:solidFill>
                  <a:srgbClr val="7030A0"/>
                </a:solidFill>
                <a:latin typeface="Arial" panose="020B0604020202020204" pitchFamily="34" charset="0"/>
                <a:cs typeface="Arial" panose="020B0604020202020204" pitchFamily="34" charset="0"/>
              </a:rPr>
              <a:t>Free AI Courses Continued</a:t>
            </a:r>
            <a:endParaRPr lang="en-US" sz="4000" b="1" dirty="0">
              <a:solidFill>
                <a:srgbClr val="7030A0"/>
              </a:solidFill>
            </a:endParaRPr>
          </a:p>
        </p:txBody>
      </p:sp>
      <p:sp>
        <p:nvSpPr>
          <p:cNvPr id="3" name="Content Placeholder 2">
            <a:extLst>
              <a:ext uri="{FF2B5EF4-FFF2-40B4-BE49-F238E27FC236}">
                <a16:creationId xmlns:a16="http://schemas.microsoft.com/office/drawing/2014/main" id="{D57DA888-78EB-CED3-0500-60B0B08ADACB}"/>
              </a:ext>
            </a:extLst>
          </p:cNvPr>
          <p:cNvSpPr>
            <a:spLocks noGrp="1"/>
          </p:cNvSpPr>
          <p:nvPr>
            <p:ph idx="1"/>
          </p:nvPr>
        </p:nvSpPr>
        <p:spPr>
          <a:xfrm>
            <a:off x="838200" y="655985"/>
            <a:ext cx="10515600" cy="5823644"/>
          </a:xfrm>
        </p:spPr>
        <p:txBody>
          <a:bodyPr>
            <a:noAutofit/>
          </a:bodyPr>
          <a:lstStyle/>
          <a:p>
            <a:r>
              <a:rPr lang="en-US" dirty="0">
                <a:latin typeface="Arial" panose="020B0604020202020204" pitchFamily="34" charset="0"/>
                <a:cs typeface="Arial" panose="020B0604020202020204" pitchFamily="34" charset="0"/>
              </a:rPr>
              <a:t>Machine Learning </a:t>
            </a:r>
          </a:p>
          <a:p>
            <a:pPr lvl="1"/>
            <a:r>
              <a:rPr lang="en-US" sz="2800" b="1" dirty="0">
                <a:latin typeface="Arial" panose="020B0604020202020204" pitchFamily="34" charset="0"/>
                <a:cs typeface="Arial" panose="020B0604020202020204" pitchFamily="34" charset="0"/>
                <a:hlinkClick r:id="rId2"/>
              </a:rPr>
              <a:t>https://lnkd.in/gFad6pNE</a:t>
            </a:r>
            <a:r>
              <a:rPr lang="en-US" sz="2800" b="1"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Foundations: Data, Data, Everywhere </a:t>
            </a:r>
          </a:p>
          <a:p>
            <a:pPr lvl="1"/>
            <a:r>
              <a:rPr lang="en-US" sz="2800" b="1" dirty="0">
                <a:latin typeface="Arial" panose="020B0604020202020204" pitchFamily="34" charset="0"/>
                <a:cs typeface="Arial" panose="020B0604020202020204" pitchFamily="34" charset="0"/>
                <a:hlinkClick r:id="rId3"/>
              </a:rPr>
              <a:t>https://lnkd.in/gw4BwhJ2</a:t>
            </a:r>
            <a:r>
              <a:rPr lang="en-US" sz="2800" b="1"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IBM Data Analyst </a:t>
            </a:r>
          </a:p>
          <a:p>
            <a:pPr marL="0" indent="0">
              <a:buNone/>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hlinkClick r:id="rId4"/>
              </a:rPr>
              <a:t>https://lnkd.in/g3PsGrKy</a:t>
            </a:r>
            <a:r>
              <a:rPr lang="en-US" b="1"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IBM Data Science</a:t>
            </a:r>
          </a:p>
          <a:p>
            <a:pPr marL="457200" lvl="1" indent="0">
              <a:buNone/>
            </a:pPr>
            <a:r>
              <a:rPr lang="en-US" sz="2800" b="1" dirty="0">
                <a:latin typeface="Arial" panose="020B0604020202020204" pitchFamily="34" charset="0"/>
                <a:cs typeface="Arial" panose="020B0604020202020204" pitchFamily="34" charset="0"/>
                <a:hlinkClick r:id="rId5"/>
              </a:rPr>
              <a:t>	https://lnkd.in/gHYZ3WKn </a:t>
            </a:r>
            <a:r>
              <a:rPr lang="en-US" dirty="0">
                <a:latin typeface="Arial" panose="020B0604020202020204" pitchFamily="34" charset="0"/>
                <a:cs typeface="Arial" panose="020B0604020202020204" pitchFamily="34" charset="0"/>
              </a:rPr>
              <a:t>Deep Learning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hlinkClick r:id="rId6"/>
              </a:rPr>
              <a:t>https://lnkd.in/gaa5strv</a:t>
            </a:r>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Writing in the Sciences </a:t>
            </a:r>
          </a:p>
          <a:p>
            <a:pPr marL="457200" lvl="1" indent="0">
              <a:buNone/>
            </a:pPr>
            <a:r>
              <a:rPr lang="en-US" sz="2800" b="1" dirty="0">
                <a:latin typeface="Arial" panose="020B0604020202020204" pitchFamily="34" charset="0"/>
                <a:cs typeface="Arial" panose="020B0604020202020204" pitchFamily="34" charset="0"/>
                <a:hlinkClick r:id="rId7"/>
              </a:rPr>
              <a:t>https://lnkd.in/gHewehvu</a:t>
            </a:r>
            <a:endParaRPr lang="en-US" sz="2800" b="1" dirty="0">
              <a:latin typeface="Arial" panose="020B0604020202020204" pitchFamily="34" charset="0"/>
              <a:cs typeface="Arial" panose="020B0604020202020204" pitchFamily="34" charset="0"/>
            </a:endParaRPr>
          </a:p>
          <a:p>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solidFill>
                <a:srgbClr val="3333FF"/>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dirty="0">
              <a:solidFill>
                <a:srgbClr val="3333FF"/>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2974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F74BA6-4286-A05F-500E-C9C4006DEF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4DB007-8106-1EF1-8F7D-01E1E489F8D5}"/>
              </a:ext>
            </a:extLst>
          </p:cNvPr>
          <p:cNvSpPr>
            <a:spLocks noGrp="1"/>
          </p:cNvSpPr>
          <p:nvPr>
            <p:ph type="title"/>
          </p:nvPr>
        </p:nvSpPr>
        <p:spPr>
          <a:xfrm>
            <a:off x="838200" y="57013"/>
            <a:ext cx="10515600" cy="598971"/>
          </a:xfrm>
        </p:spPr>
        <p:txBody>
          <a:bodyPr>
            <a:noAutofit/>
          </a:bodyPr>
          <a:lstStyle/>
          <a:p>
            <a:pPr algn="ctr"/>
            <a:r>
              <a:rPr lang="en-US" sz="4000" b="1" dirty="0">
                <a:solidFill>
                  <a:srgbClr val="7030A0"/>
                </a:solidFill>
                <a:latin typeface="Arial" panose="020B0604020202020204" pitchFamily="34" charset="0"/>
                <a:cs typeface="Arial" panose="020B0604020202020204" pitchFamily="34" charset="0"/>
              </a:rPr>
              <a:t>Free AI Courses Continued</a:t>
            </a:r>
            <a:endParaRPr lang="en-US" sz="4000" b="1" dirty="0">
              <a:solidFill>
                <a:srgbClr val="7030A0"/>
              </a:solidFill>
            </a:endParaRPr>
          </a:p>
        </p:txBody>
      </p:sp>
      <p:sp>
        <p:nvSpPr>
          <p:cNvPr id="3" name="Content Placeholder 2">
            <a:extLst>
              <a:ext uri="{FF2B5EF4-FFF2-40B4-BE49-F238E27FC236}">
                <a16:creationId xmlns:a16="http://schemas.microsoft.com/office/drawing/2014/main" id="{EA664D5F-6AF4-EDBF-2CA8-5D733020C733}"/>
              </a:ext>
            </a:extLst>
          </p:cNvPr>
          <p:cNvSpPr>
            <a:spLocks noGrp="1"/>
          </p:cNvSpPr>
          <p:nvPr>
            <p:ph idx="1"/>
          </p:nvPr>
        </p:nvSpPr>
        <p:spPr>
          <a:xfrm>
            <a:off x="838200" y="815007"/>
            <a:ext cx="10515600" cy="5664621"/>
          </a:xfrm>
        </p:spPr>
        <p:txBody>
          <a:bodyPr>
            <a:noAutofit/>
          </a:bodyPr>
          <a:lstStyle/>
          <a:p>
            <a:r>
              <a:rPr lang="en-US" dirty="0">
                <a:latin typeface="Arial" panose="020B0604020202020204" pitchFamily="34" charset="0"/>
                <a:cs typeface="Arial" panose="020B0604020202020204" pitchFamily="34" charset="0"/>
              </a:rPr>
              <a:t>Neural Networks and Deep Learning </a:t>
            </a:r>
          </a:p>
          <a:p>
            <a:pPr marL="457200" lvl="1" indent="0">
              <a:buNone/>
            </a:pPr>
            <a:r>
              <a:rPr lang="en-US" sz="2800" b="1" dirty="0">
                <a:latin typeface="Arial" panose="020B0604020202020204" pitchFamily="34" charset="0"/>
                <a:cs typeface="Arial" panose="020B0604020202020204" pitchFamily="34" charset="0"/>
                <a:hlinkClick r:id="rId2"/>
              </a:rPr>
              <a:t>https://lnkd.in/g53wXSHA</a:t>
            </a:r>
            <a:endParaRPr lang="en-US" sz="2800"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Google Advanced Data Analytics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hlinkClick r:id="rId3"/>
              </a:rPr>
              <a:t>https://lnkd.in/gnG-SMAA</a:t>
            </a:r>
            <a:endParaRPr lang="en-US" b="1" dirty="0">
              <a:latin typeface="Arial" panose="020B0604020202020204" pitchFamily="34" charset="0"/>
              <a:cs typeface="Arial" panose="020B0604020202020204" pitchFamily="34" charset="0"/>
            </a:endParaRPr>
          </a:p>
          <a:p>
            <a:r>
              <a:rPr lang="en-US" b="1" dirty="0"/>
              <a:t>Google Responsible AI</a:t>
            </a:r>
            <a:r>
              <a:rPr lang="en-US" dirty="0"/>
              <a:t> - Understand AI ethics and limitations (prevents costly mistakes at work)</a:t>
            </a:r>
          </a:p>
          <a:p>
            <a:r>
              <a:rPr lang="en-US" dirty="0">
                <a:latin typeface="Arial" panose="020B0604020202020204" pitchFamily="34" charset="0"/>
                <a:cs typeface="Arial" panose="020B0604020202020204" pitchFamily="34" charset="0"/>
              </a:rPr>
              <a:t>Google IT Support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hlinkClick r:id="rId4"/>
              </a:rPr>
              <a:t>https://lnkd.in/gb5EdRwg</a:t>
            </a:r>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Indigenous Canada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hlinkClick r:id="rId5"/>
              </a:rPr>
              <a:t>https://lnkd.in/gu3y2X_p</a:t>
            </a:r>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Data Analysis with R Programming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hlinkClick r:id="rId6"/>
              </a:rPr>
              <a:t>https://lnkd.in/gbAH3JYc</a:t>
            </a:r>
            <a:endParaRPr lang="en-US" b="1" dirty="0">
              <a:latin typeface="Arial" panose="020B0604020202020204" pitchFamily="34" charset="0"/>
              <a:cs typeface="Arial" panose="020B0604020202020204" pitchFamily="34" charset="0"/>
            </a:endParaRPr>
          </a:p>
          <a:p>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dirty="0">
              <a:solidFill>
                <a:srgbClr val="3333FF"/>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08738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CC344-DEAF-BB7A-4BCD-336CF511AD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6D7FD8-C1D3-3DF5-7421-081E7C9B3256}"/>
              </a:ext>
            </a:extLst>
          </p:cNvPr>
          <p:cNvSpPr>
            <a:spLocks noGrp="1"/>
          </p:cNvSpPr>
          <p:nvPr>
            <p:ph type="title"/>
          </p:nvPr>
        </p:nvSpPr>
        <p:spPr>
          <a:xfrm>
            <a:off x="838200" y="57013"/>
            <a:ext cx="10515600" cy="598971"/>
          </a:xfrm>
        </p:spPr>
        <p:txBody>
          <a:bodyPr>
            <a:noAutofit/>
          </a:bodyPr>
          <a:lstStyle/>
          <a:p>
            <a:pPr algn="ctr"/>
            <a:r>
              <a:rPr lang="en-US" sz="4000" b="1" dirty="0">
                <a:solidFill>
                  <a:srgbClr val="7030A0"/>
                </a:solidFill>
                <a:latin typeface="Arial" panose="020B0604020202020204" pitchFamily="34" charset="0"/>
                <a:cs typeface="Arial" panose="020B0604020202020204" pitchFamily="34" charset="0"/>
              </a:rPr>
              <a:t>Free AI Courses Continued</a:t>
            </a:r>
            <a:endParaRPr lang="en-US" sz="4000" b="1" dirty="0">
              <a:solidFill>
                <a:srgbClr val="7030A0"/>
              </a:solidFill>
            </a:endParaRPr>
          </a:p>
        </p:txBody>
      </p:sp>
      <p:sp>
        <p:nvSpPr>
          <p:cNvPr id="3" name="Content Placeholder 2">
            <a:extLst>
              <a:ext uri="{FF2B5EF4-FFF2-40B4-BE49-F238E27FC236}">
                <a16:creationId xmlns:a16="http://schemas.microsoft.com/office/drawing/2014/main" id="{625766D0-7A04-84B8-B737-BEB6E9DCE278}"/>
              </a:ext>
            </a:extLst>
          </p:cNvPr>
          <p:cNvSpPr>
            <a:spLocks noGrp="1"/>
          </p:cNvSpPr>
          <p:nvPr>
            <p:ph idx="1"/>
          </p:nvPr>
        </p:nvSpPr>
        <p:spPr>
          <a:xfrm>
            <a:off x="838200" y="815007"/>
            <a:ext cx="10515600" cy="5664621"/>
          </a:xfrm>
        </p:spPr>
        <p:txBody>
          <a:bodyPr>
            <a:noAutofit/>
          </a:bodyPr>
          <a:lstStyle/>
          <a:p>
            <a:r>
              <a:rPr lang="en-US" dirty="0">
                <a:latin typeface="Arial" panose="020B0604020202020204" pitchFamily="34" charset="0"/>
                <a:cs typeface="Arial" panose="020B0604020202020204" pitchFamily="34" charset="0"/>
              </a:rPr>
              <a:t>Stanford Introduction to Food and Health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hlinkClick r:id="rId2"/>
              </a:rPr>
              <a:t>https://lnkd.in/gQdsGqKP</a:t>
            </a:r>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Meta Social Media Marketing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hlinkClick r:id="rId3"/>
              </a:rPr>
              <a:t>https://lnkd.in/gT86tcF9</a:t>
            </a:r>
            <a:endParaRPr lang="en-US" b="1" dirty="0">
              <a:latin typeface="Arial" panose="020B0604020202020204" pitchFamily="34" charset="0"/>
              <a:cs typeface="Arial" panose="020B0604020202020204" pitchFamily="34" charset="0"/>
            </a:endParaRPr>
          </a:p>
          <a:p>
            <a:r>
              <a:rPr lang="en-US" b="1" dirty="0" err="1">
                <a:latin typeface="Arial" panose="020B0604020202020204" pitchFamily="34" charset="0"/>
                <a:cs typeface="Arial" panose="020B0604020202020204" pitchFamily="34" charset="0"/>
              </a:rPr>
              <a:t>Mindstream</a:t>
            </a:r>
            <a:endParaRPr lang="en-US" b="1" dirty="0">
              <a:latin typeface="Arial" panose="020B0604020202020204" pitchFamily="34" charset="0"/>
              <a:cs typeface="Arial" panose="020B0604020202020204" pitchFamily="34" charset="0"/>
            </a:endParaRPr>
          </a:p>
          <a:p>
            <a:pPr lvl="1"/>
            <a:r>
              <a:rPr lang="en-US" b="1" dirty="0">
                <a:latin typeface="Arial" panose="020B0604020202020204" pitchFamily="34" charset="0"/>
                <a:cs typeface="Arial" panose="020B0604020202020204" pitchFamily="34" charset="0"/>
                <a:hlinkClick r:id="rId4"/>
              </a:rPr>
              <a:t>https://www.mindstream.news/</a:t>
            </a:r>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Foundations of Project Management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hlinkClick r:id="rId5"/>
              </a:rPr>
              <a:t>https://lnkd.in/gHhuE-j8</a:t>
            </a:r>
            <a:endParaRPr lang="en-US" b="1"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Buenas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Prácticas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en</a:t>
            </a:r>
            <a:r>
              <a:rPr lang="en-US" dirty="0">
                <a:latin typeface="Arial" panose="020B0604020202020204" pitchFamily="34" charset="0"/>
                <a:cs typeface="Arial" panose="020B0604020202020204" pitchFamily="34" charset="0"/>
              </a:rPr>
              <a:t> Libre </a:t>
            </a:r>
            <a:r>
              <a:rPr lang="en-US" dirty="0" err="1">
                <a:latin typeface="Arial" panose="020B0604020202020204" pitchFamily="34" charset="0"/>
                <a:cs typeface="Arial" panose="020B0604020202020204" pitchFamily="34" charset="0"/>
              </a:rPr>
              <a:t>Competencia</a:t>
            </a:r>
            <a:r>
              <a:rPr lang="en-US" dirty="0">
                <a:latin typeface="Arial" panose="020B0604020202020204" pitchFamily="34" charset="0"/>
                <a:cs typeface="Arial" panose="020B0604020202020204" pitchFamily="34" charset="0"/>
              </a:rPr>
              <a:t>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hlinkClick r:id="rId6"/>
              </a:rPr>
              <a:t>https://lnkd.in/gTcJ5Xrw</a:t>
            </a:r>
            <a:endParaRPr lang="en-US" b="1" dirty="0">
              <a:latin typeface="Arial" panose="020B0604020202020204" pitchFamily="34" charset="0"/>
              <a:cs typeface="Arial" panose="020B0604020202020204" pitchFamily="34" charset="0"/>
            </a:endParaRPr>
          </a:p>
          <a:p>
            <a:br>
              <a:rPr lang="en-US" dirty="0">
                <a:latin typeface="Arial" panose="020B0604020202020204" pitchFamily="34" charset="0"/>
                <a:cs typeface="Arial" panose="020B0604020202020204" pitchFamily="34" charset="0"/>
              </a:rPr>
            </a:br>
            <a:endParaRPr lang="en-US" dirty="0">
              <a:solidFill>
                <a:srgbClr val="3333FF"/>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dirty="0">
              <a:solidFill>
                <a:srgbClr val="3333FF"/>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04203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EDAC9-CF42-B4E4-CE9E-E04EDA338B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B87902-A544-7CE2-4462-D12BCDE19B86}"/>
              </a:ext>
            </a:extLst>
          </p:cNvPr>
          <p:cNvSpPr>
            <a:spLocks noGrp="1"/>
          </p:cNvSpPr>
          <p:nvPr>
            <p:ph type="title"/>
          </p:nvPr>
        </p:nvSpPr>
        <p:spPr>
          <a:xfrm>
            <a:off x="838200" y="57013"/>
            <a:ext cx="10515600" cy="598971"/>
          </a:xfrm>
        </p:spPr>
        <p:txBody>
          <a:bodyPr>
            <a:noAutofit/>
          </a:bodyPr>
          <a:lstStyle/>
          <a:p>
            <a:pPr algn="ctr"/>
            <a:r>
              <a:rPr lang="en-US" sz="4000" b="1" dirty="0">
                <a:solidFill>
                  <a:srgbClr val="7030A0"/>
                </a:solidFill>
                <a:latin typeface="Arial" panose="020B0604020202020204" pitchFamily="34" charset="0"/>
                <a:cs typeface="Arial" panose="020B0604020202020204" pitchFamily="34" charset="0"/>
              </a:rPr>
              <a:t>Free AI Courses Continued</a:t>
            </a:r>
            <a:endParaRPr lang="en-US" sz="4000" b="1" dirty="0">
              <a:solidFill>
                <a:srgbClr val="7030A0"/>
              </a:solidFill>
            </a:endParaRPr>
          </a:p>
        </p:txBody>
      </p:sp>
      <p:sp>
        <p:nvSpPr>
          <p:cNvPr id="3" name="Content Placeholder 2">
            <a:extLst>
              <a:ext uri="{FF2B5EF4-FFF2-40B4-BE49-F238E27FC236}">
                <a16:creationId xmlns:a16="http://schemas.microsoft.com/office/drawing/2014/main" id="{537012D2-4FD0-1CD1-4BD6-BD7020FCECC3}"/>
              </a:ext>
            </a:extLst>
          </p:cNvPr>
          <p:cNvSpPr>
            <a:spLocks noGrp="1"/>
          </p:cNvSpPr>
          <p:nvPr>
            <p:ph idx="1"/>
          </p:nvPr>
        </p:nvSpPr>
        <p:spPr>
          <a:xfrm>
            <a:off x="838200" y="815007"/>
            <a:ext cx="10515600" cy="5664621"/>
          </a:xfrm>
        </p:spPr>
        <p:txBody>
          <a:bodyPr>
            <a:noAutofit/>
          </a:bodyPr>
          <a:lstStyle/>
          <a:p>
            <a:r>
              <a:rPr lang="en-US" dirty="0">
                <a:latin typeface="Arial" panose="020B0604020202020204" pitchFamily="34" charset="0"/>
                <a:cs typeface="Arial" panose="020B0604020202020204" pitchFamily="34" charset="0"/>
              </a:rPr>
              <a:t>Blockchains, Tokens, and The Decentralized Future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hlinkClick r:id="rId2"/>
              </a:rPr>
              <a:t>https://lnkd.in/gQy8F7UB </a:t>
            </a:r>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Breastfeeding: Public Health Perspectives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hlinkClick r:id="rId3"/>
              </a:rPr>
              <a:t>https://lnkd.in/gNdG_Z-k </a:t>
            </a:r>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Big Data Integration and Processing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hlinkClick r:id="rId4"/>
              </a:rPr>
              <a:t>https://lnkd.in/g2Qe8KY2</a:t>
            </a:r>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Big History - From the Big Bang until Today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hlinkClick r:id="rId5"/>
              </a:rPr>
              <a:t>https://lnkd.in/gZ7Fdt-E</a:t>
            </a:r>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Battery Pack Balancing and Power Estimation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hlinkClick r:id="rId6"/>
              </a:rPr>
              <a:t>https://lnkd.in/gP_bvV6K</a:t>
            </a:r>
            <a:endParaRPr lang="en-US" b="1" dirty="0">
              <a:latin typeface="Arial" panose="020B0604020202020204" pitchFamily="34" charset="0"/>
              <a:cs typeface="Arial" panose="020B0604020202020204" pitchFamily="34" charset="0"/>
            </a:endParaRPr>
          </a:p>
          <a:p>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solidFill>
                <a:srgbClr val="3333FF"/>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dirty="0">
              <a:solidFill>
                <a:srgbClr val="3333FF"/>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3250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047E26-4B65-C292-68D4-CA8BDE42E3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013CA3-0C08-3576-2FA8-4E8EFFA4F24C}"/>
              </a:ext>
            </a:extLst>
          </p:cNvPr>
          <p:cNvSpPr>
            <a:spLocks noGrp="1"/>
          </p:cNvSpPr>
          <p:nvPr>
            <p:ph type="title"/>
          </p:nvPr>
        </p:nvSpPr>
        <p:spPr>
          <a:xfrm>
            <a:off x="838200" y="57013"/>
            <a:ext cx="10515600" cy="598971"/>
          </a:xfrm>
        </p:spPr>
        <p:txBody>
          <a:bodyPr>
            <a:noAutofit/>
          </a:bodyPr>
          <a:lstStyle/>
          <a:p>
            <a:pPr algn="ctr"/>
            <a:r>
              <a:rPr lang="en-US" sz="4000" b="1" dirty="0">
                <a:solidFill>
                  <a:srgbClr val="7030A0"/>
                </a:solidFill>
                <a:latin typeface="Arial" panose="020B0604020202020204" pitchFamily="34" charset="0"/>
                <a:cs typeface="Arial" panose="020B0604020202020204" pitchFamily="34" charset="0"/>
              </a:rPr>
              <a:t>Free AI Courses Continued</a:t>
            </a:r>
            <a:endParaRPr lang="en-US" sz="4000" b="1" dirty="0">
              <a:solidFill>
                <a:srgbClr val="7030A0"/>
              </a:solidFill>
            </a:endParaRPr>
          </a:p>
        </p:txBody>
      </p:sp>
      <p:sp>
        <p:nvSpPr>
          <p:cNvPr id="3" name="Content Placeholder 2">
            <a:extLst>
              <a:ext uri="{FF2B5EF4-FFF2-40B4-BE49-F238E27FC236}">
                <a16:creationId xmlns:a16="http://schemas.microsoft.com/office/drawing/2014/main" id="{6A24B25F-D87A-E5AA-59AC-C512DB3E6636}"/>
              </a:ext>
            </a:extLst>
          </p:cNvPr>
          <p:cNvSpPr>
            <a:spLocks noGrp="1"/>
          </p:cNvSpPr>
          <p:nvPr>
            <p:ph idx="1"/>
          </p:nvPr>
        </p:nvSpPr>
        <p:spPr>
          <a:xfrm>
            <a:off x="373505" y="655984"/>
            <a:ext cx="10515600" cy="5664621"/>
          </a:xfrm>
        </p:spPr>
        <p:txBody>
          <a:bodyPr>
            <a:noAutofit/>
          </a:bodyPr>
          <a:lstStyle/>
          <a:p>
            <a:r>
              <a:rPr lang="en-US" dirty="0">
                <a:latin typeface="Arial" panose="020B0604020202020204" pitchFamily="34" charset="0"/>
                <a:cs typeface="Arial" panose="020B0604020202020204" pitchFamily="34" charset="0"/>
              </a:rPr>
              <a:t>Being Smart about Cycling Futures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hlinkClick r:id="rId2"/>
              </a:rPr>
              <a:t>https://lnkd.in/gYKmEkeQ</a:t>
            </a:r>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Basics of Fire Protection, Detection and Life Safety Systems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hlinkClick r:id="rId3"/>
              </a:rPr>
              <a:t>https://lnkd.in/gbQUPZGZ </a:t>
            </a:r>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Artificial Intelligence in Social Media Analytics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hlinkClick r:id="rId4"/>
              </a:rPr>
              <a:t>https://lnkd.in/gF6hGiQJ</a:t>
            </a:r>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Artificial Intelligence on Microsoft Azure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hlinkClick r:id="rId5"/>
              </a:rPr>
              <a:t>https://lnkd.in/gXmiRPiK </a:t>
            </a:r>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Approximation Algorithms and Linear Programming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hlinkClick r:id="rId6"/>
              </a:rPr>
              <a:t>https://lnkd.in/gPh9JGJ8</a:t>
            </a:r>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Automated Cyber Security Incident Response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hlinkClick r:id="rId7"/>
              </a:rPr>
              <a:t>https://lnkd.in/gbBNsczg</a:t>
            </a:r>
            <a:endParaRPr lang="en-US" b="1" dirty="0">
              <a:latin typeface="Arial" panose="020B0604020202020204" pitchFamily="34" charset="0"/>
              <a:cs typeface="Arial" panose="020B0604020202020204" pitchFamily="34" charset="0"/>
            </a:endParaRPr>
          </a:p>
          <a:p>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solidFill>
                <a:srgbClr val="3333FF"/>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dirty="0">
              <a:solidFill>
                <a:srgbClr val="3333FF"/>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13707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D0775B-3F5C-A5D7-5CA7-BAFCDABB8C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8E85D4-5F6D-7348-FFF5-E1E15B363DC9}"/>
              </a:ext>
            </a:extLst>
          </p:cNvPr>
          <p:cNvSpPr>
            <a:spLocks noGrp="1"/>
          </p:cNvSpPr>
          <p:nvPr>
            <p:ph type="title"/>
          </p:nvPr>
        </p:nvSpPr>
        <p:spPr>
          <a:xfrm>
            <a:off x="838200" y="57013"/>
            <a:ext cx="10515600" cy="598971"/>
          </a:xfrm>
        </p:spPr>
        <p:txBody>
          <a:bodyPr>
            <a:noAutofit/>
          </a:bodyPr>
          <a:lstStyle/>
          <a:p>
            <a:pPr algn="ctr"/>
            <a:r>
              <a:rPr lang="en-US" sz="4000" b="1" dirty="0">
                <a:solidFill>
                  <a:srgbClr val="7030A0"/>
                </a:solidFill>
                <a:latin typeface="Arial" panose="020B0604020202020204" pitchFamily="34" charset="0"/>
                <a:cs typeface="Arial" panose="020B0604020202020204" pitchFamily="34" charset="0"/>
              </a:rPr>
              <a:t>Free AI Courses Continued</a:t>
            </a:r>
            <a:endParaRPr lang="en-US" sz="4000" b="1" dirty="0">
              <a:solidFill>
                <a:srgbClr val="7030A0"/>
              </a:solidFill>
            </a:endParaRPr>
          </a:p>
        </p:txBody>
      </p:sp>
      <p:sp>
        <p:nvSpPr>
          <p:cNvPr id="3" name="Content Placeholder 2">
            <a:extLst>
              <a:ext uri="{FF2B5EF4-FFF2-40B4-BE49-F238E27FC236}">
                <a16:creationId xmlns:a16="http://schemas.microsoft.com/office/drawing/2014/main" id="{7CD89BEE-00A0-7207-49F5-0C5E7F1DF9AE}"/>
              </a:ext>
            </a:extLst>
          </p:cNvPr>
          <p:cNvSpPr>
            <a:spLocks noGrp="1"/>
          </p:cNvSpPr>
          <p:nvPr>
            <p:ph idx="1"/>
          </p:nvPr>
        </p:nvSpPr>
        <p:spPr>
          <a:xfrm>
            <a:off x="628338" y="655984"/>
            <a:ext cx="10515600" cy="6145003"/>
          </a:xfrm>
        </p:spPr>
        <p:txBody>
          <a:bodyPr>
            <a:noAutofit/>
          </a:bodyPr>
          <a:lstStyle/>
          <a:p>
            <a:r>
              <a:rPr lang="en-US" dirty="0">
                <a:latin typeface="Arial" panose="020B0604020202020204" pitchFamily="34" charset="0"/>
                <a:cs typeface="Arial" panose="020B0604020202020204" pitchFamily="34" charset="0"/>
              </a:rPr>
              <a:t>Applying Data Analytics in Marketing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hlinkClick r:id="rId2"/>
              </a:rPr>
              <a:t>https://lnkd.in/g3BNJnvv</a:t>
            </a:r>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Artificial Intelligence in Social Media Analytics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hlinkClick r:id="rId3"/>
              </a:rPr>
              <a:t>https://lnkd.in/gF6hGiQJ </a:t>
            </a:r>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Artificial Intelligence on Microsoft Azure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hlinkClick r:id="rId4"/>
              </a:rPr>
              <a:t>https://lnkd.in/gXmiRPiK</a:t>
            </a:r>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Approximation Algorithms and Linear Programming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hlinkClick r:id="rId5"/>
              </a:rPr>
              <a:t>https://lnkd.in/gPh9JGJ8</a:t>
            </a:r>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Automated Cyber Security Incident Response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hlinkClick r:id="rId6"/>
              </a:rPr>
              <a:t>https://lnkd.in/gbBNsczg</a:t>
            </a:r>
            <a:endParaRPr lang="en-US" b="1" dirty="0">
              <a:latin typeface="Arial" panose="020B0604020202020204" pitchFamily="34" charset="0"/>
              <a:cs typeface="Arial" panose="020B0604020202020204" pitchFamily="34" charset="0"/>
            </a:endParaRPr>
          </a:p>
          <a:p>
            <a:pPr marL="457200" lvl="1" indent="0">
              <a:buNone/>
            </a:pPr>
            <a:br>
              <a:rPr lang="en-US" sz="2800" dirty="0">
                <a:latin typeface="Arial" panose="020B0604020202020204" pitchFamily="34" charset="0"/>
                <a:cs typeface="Arial" panose="020B0604020202020204" pitchFamily="34" charset="0"/>
              </a:rPr>
            </a:br>
            <a:br>
              <a:rPr lang="en-US" sz="2800" dirty="0">
                <a:latin typeface="Arial" panose="020B0604020202020204" pitchFamily="34" charset="0"/>
                <a:cs typeface="Arial" panose="020B0604020202020204" pitchFamily="34" charset="0"/>
              </a:rPr>
            </a:br>
            <a:br>
              <a:rPr lang="en-US" sz="2800" dirty="0">
                <a:latin typeface="Arial" panose="020B0604020202020204" pitchFamily="34" charset="0"/>
                <a:cs typeface="Arial" panose="020B0604020202020204" pitchFamily="34" charset="0"/>
              </a:rPr>
            </a:br>
            <a:br>
              <a:rPr lang="en-US" sz="2800" dirty="0">
                <a:latin typeface="Arial" panose="020B0604020202020204" pitchFamily="34" charset="0"/>
                <a:cs typeface="Arial" panose="020B0604020202020204" pitchFamily="34" charset="0"/>
              </a:rPr>
            </a:br>
            <a:endParaRPr lang="en-US" sz="2800"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solidFill>
                <a:srgbClr val="3333FF"/>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dirty="0">
              <a:solidFill>
                <a:srgbClr val="3333FF"/>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14144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CE1C62-00EC-94B8-3761-0C7C3A4424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74DE11-C255-D100-7A46-67036057CCCF}"/>
              </a:ext>
            </a:extLst>
          </p:cNvPr>
          <p:cNvSpPr>
            <a:spLocks noGrp="1"/>
          </p:cNvSpPr>
          <p:nvPr>
            <p:ph type="title"/>
          </p:nvPr>
        </p:nvSpPr>
        <p:spPr>
          <a:xfrm>
            <a:off x="838200" y="57013"/>
            <a:ext cx="10515600" cy="598971"/>
          </a:xfrm>
        </p:spPr>
        <p:txBody>
          <a:bodyPr>
            <a:noAutofit/>
          </a:bodyPr>
          <a:lstStyle/>
          <a:p>
            <a:pPr algn="ctr"/>
            <a:r>
              <a:rPr lang="en-US" sz="4000" b="1" dirty="0">
                <a:solidFill>
                  <a:srgbClr val="7030A0"/>
                </a:solidFill>
                <a:latin typeface="Arial" panose="020B0604020202020204" pitchFamily="34" charset="0"/>
                <a:cs typeface="Arial" panose="020B0604020202020204" pitchFamily="34" charset="0"/>
              </a:rPr>
              <a:t>Free AI Courses Continued</a:t>
            </a:r>
            <a:endParaRPr lang="en-US" sz="4000" b="1" dirty="0">
              <a:solidFill>
                <a:srgbClr val="7030A0"/>
              </a:solidFill>
            </a:endParaRPr>
          </a:p>
        </p:txBody>
      </p:sp>
      <p:sp>
        <p:nvSpPr>
          <p:cNvPr id="3" name="Content Placeholder 2">
            <a:extLst>
              <a:ext uri="{FF2B5EF4-FFF2-40B4-BE49-F238E27FC236}">
                <a16:creationId xmlns:a16="http://schemas.microsoft.com/office/drawing/2014/main" id="{FE73BCEF-7E8D-C768-EC2D-309015C91F76}"/>
              </a:ext>
            </a:extLst>
          </p:cNvPr>
          <p:cNvSpPr>
            <a:spLocks noGrp="1"/>
          </p:cNvSpPr>
          <p:nvPr>
            <p:ph idx="1"/>
          </p:nvPr>
        </p:nvSpPr>
        <p:spPr>
          <a:xfrm>
            <a:off x="628338" y="655984"/>
            <a:ext cx="10515600" cy="6145003"/>
          </a:xfrm>
        </p:spPr>
        <p:txBody>
          <a:bodyPr>
            <a:noAutofit/>
          </a:bodyPr>
          <a:lstStyle/>
          <a:p>
            <a:r>
              <a:rPr lang="en-US" dirty="0">
                <a:latin typeface="Arial" panose="020B0604020202020204" pitchFamily="34" charset="0"/>
                <a:cs typeface="Arial" panose="020B0604020202020204" pitchFamily="34" charset="0"/>
              </a:rPr>
              <a:t>Applying Data Analytics in Marketing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hlinkClick r:id="rId2"/>
              </a:rPr>
              <a:t>https://lnkd.in/g3BNJnvv</a:t>
            </a:r>
            <a:endParaRPr lang="en-US" b="1" dirty="0">
              <a:latin typeface="Arial" panose="020B0604020202020204" pitchFamily="34" charset="0"/>
              <a:cs typeface="Arial" panose="020B0604020202020204" pitchFamily="34" charset="0"/>
            </a:endParaRPr>
          </a:p>
          <a:p>
            <a:r>
              <a:rPr lang="en-US" b="1" dirty="0"/>
              <a:t>AWS Prompt Engineering</a:t>
            </a:r>
            <a:r>
              <a:rPr lang="en-US" dirty="0"/>
              <a:t> - Master the science behind effective prompts (no more “please” and “thank you” in prompts)</a:t>
            </a:r>
          </a:p>
          <a:p>
            <a:r>
              <a:rPr lang="en-US" dirty="0">
                <a:latin typeface="Arial" panose="020B0604020202020204" pitchFamily="34" charset="0"/>
                <a:cs typeface="Arial" panose="020B0604020202020204" pitchFamily="34" charset="0"/>
              </a:rPr>
              <a:t>Stanford Introduction to Food and Health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hlinkClick r:id="rId3"/>
              </a:rPr>
              <a:t>https://lnkd.in/gQdsGqKP</a:t>
            </a:r>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Meta Social Media Marketing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hlinkClick r:id="rId4"/>
              </a:rPr>
              <a:t>https://lnkd.in/gT86tcF9 </a:t>
            </a:r>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NVIDIA AI Courses</a:t>
            </a:r>
          </a:p>
          <a:p>
            <a:pPr lvl="1"/>
            <a:r>
              <a:rPr lang="en-US" sz="2800" b="1" dirty="0">
                <a:latin typeface="Arial" panose="020B0604020202020204" pitchFamily="34" charset="0"/>
                <a:cs typeface="Arial" panose="020B0604020202020204" pitchFamily="34" charset="0"/>
              </a:rPr>
              <a:t>Generative AI Explained: Understanding the Technology Transforming Industries</a:t>
            </a:r>
          </a:p>
          <a:p>
            <a:pPr lvl="1"/>
            <a:r>
              <a:rPr lang="en-US" sz="2800" b="1" dirty="0">
                <a:latin typeface="Arial" panose="020B0604020202020204" pitchFamily="34" charset="0"/>
                <a:cs typeface="Arial" panose="020B0604020202020204" pitchFamily="34" charset="0"/>
              </a:rPr>
              <a:t>AI for All: From Basics to Generative AI Practice</a:t>
            </a:r>
          </a:p>
          <a:p>
            <a:pPr lvl="1"/>
            <a:r>
              <a:rPr lang="en-US" sz="2800" b="1" dirty="0">
                <a:latin typeface="Arial" panose="020B0604020202020204" pitchFamily="34" charset="0"/>
                <a:cs typeface="Arial" panose="020B0604020202020204" pitchFamily="34" charset="0"/>
              </a:rPr>
              <a:t>Getting Started with AI on Jetson Nano: Edge AI Development</a:t>
            </a:r>
          </a:p>
          <a:p>
            <a:pPr lvl="1"/>
            <a:br>
              <a:rPr lang="en-US" sz="2800" dirty="0">
                <a:latin typeface="Arial" panose="020B0604020202020204" pitchFamily="34" charset="0"/>
                <a:cs typeface="Arial" panose="020B0604020202020204" pitchFamily="34" charset="0"/>
              </a:rPr>
            </a:br>
            <a:br>
              <a:rPr lang="en-US" sz="2800" dirty="0">
                <a:latin typeface="Arial" panose="020B0604020202020204" pitchFamily="34" charset="0"/>
                <a:cs typeface="Arial" panose="020B0604020202020204" pitchFamily="34" charset="0"/>
              </a:rPr>
            </a:br>
            <a:br>
              <a:rPr lang="en-US" sz="2800" dirty="0">
                <a:latin typeface="Arial" panose="020B0604020202020204" pitchFamily="34" charset="0"/>
                <a:cs typeface="Arial" panose="020B0604020202020204" pitchFamily="34" charset="0"/>
              </a:rPr>
            </a:br>
            <a:br>
              <a:rPr lang="en-US" sz="2800" dirty="0">
                <a:latin typeface="Arial" panose="020B0604020202020204" pitchFamily="34" charset="0"/>
                <a:cs typeface="Arial" panose="020B0604020202020204" pitchFamily="34" charset="0"/>
              </a:rPr>
            </a:br>
            <a:endParaRPr lang="en-US" sz="2800"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solidFill>
                <a:srgbClr val="3333FF"/>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dirty="0">
              <a:solidFill>
                <a:srgbClr val="3333FF"/>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58308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74DC58-474A-E244-79F7-326BF77083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5C5659-18BE-0684-E6D9-3F7F29AC9648}"/>
              </a:ext>
            </a:extLst>
          </p:cNvPr>
          <p:cNvSpPr>
            <a:spLocks noGrp="1"/>
          </p:cNvSpPr>
          <p:nvPr>
            <p:ph type="title"/>
          </p:nvPr>
        </p:nvSpPr>
        <p:spPr>
          <a:xfrm>
            <a:off x="838200" y="57013"/>
            <a:ext cx="10515600" cy="598971"/>
          </a:xfrm>
        </p:spPr>
        <p:txBody>
          <a:bodyPr>
            <a:noAutofit/>
          </a:bodyPr>
          <a:lstStyle/>
          <a:p>
            <a:pPr algn="ctr"/>
            <a:r>
              <a:rPr lang="en-US" sz="4000" b="1" dirty="0">
                <a:solidFill>
                  <a:srgbClr val="7030A0"/>
                </a:solidFill>
                <a:latin typeface="Arial" panose="020B0604020202020204" pitchFamily="34" charset="0"/>
                <a:cs typeface="Arial" panose="020B0604020202020204" pitchFamily="34" charset="0"/>
              </a:rPr>
              <a:t>Free AI Courses Continued</a:t>
            </a:r>
            <a:endParaRPr lang="en-US" sz="4000" b="1" dirty="0">
              <a:solidFill>
                <a:srgbClr val="7030A0"/>
              </a:solidFill>
            </a:endParaRPr>
          </a:p>
        </p:txBody>
      </p:sp>
      <p:sp>
        <p:nvSpPr>
          <p:cNvPr id="3" name="Content Placeholder 2">
            <a:extLst>
              <a:ext uri="{FF2B5EF4-FFF2-40B4-BE49-F238E27FC236}">
                <a16:creationId xmlns:a16="http://schemas.microsoft.com/office/drawing/2014/main" id="{2FDE6DCF-C941-D30F-F488-F2429015EAEE}"/>
              </a:ext>
            </a:extLst>
          </p:cNvPr>
          <p:cNvSpPr>
            <a:spLocks noGrp="1"/>
          </p:cNvSpPr>
          <p:nvPr>
            <p:ph idx="1"/>
          </p:nvPr>
        </p:nvSpPr>
        <p:spPr>
          <a:xfrm>
            <a:off x="628338" y="655984"/>
            <a:ext cx="10515600" cy="5664621"/>
          </a:xfrm>
        </p:spPr>
        <p:txBody>
          <a:bodyPr>
            <a:noAutofit/>
          </a:bodyPr>
          <a:lstStyle/>
          <a:p>
            <a:r>
              <a:rPr lang="en-US" b="1" dirty="0">
                <a:latin typeface="Arial" panose="020B0604020202020204" pitchFamily="34" charset="0"/>
                <a:cs typeface="Arial" panose="020B0604020202020204" pitchFamily="34" charset="0"/>
              </a:rPr>
              <a:t>NVIDIA AI Courses</a:t>
            </a:r>
          </a:p>
          <a:p>
            <a:pPr lvl="1"/>
            <a:r>
              <a:rPr lang="en-US" b="1" dirty="0">
                <a:latin typeface="Arial" panose="020B0604020202020204" pitchFamily="34" charset="0"/>
                <a:cs typeface="Arial" panose="020B0604020202020204" pitchFamily="34" charset="0"/>
              </a:rPr>
              <a:t>Building Video AI Applications on Jetson Nano</a:t>
            </a:r>
          </a:p>
          <a:p>
            <a:pPr lvl="1"/>
            <a:r>
              <a:rPr lang="en-US" b="1" dirty="0">
                <a:latin typeface="Arial" panose="020B0604020202020204" pitchFamily="34" charset="0"/>
                <a:cs typeface="Arial" panose="020B0604020202020204" pitchFamily="34" charset="0"/>
              </a:rPr>
              <a:t>Building A Brain in 10 Minutes: Neural Network Essentials</a:t>
            </a:r>
          </a:p>
          <a:p>
            <a:pPr lvl="1"/>
            <a:r>
              <a:rPr lang="en-US" sz="2800" b="1" dirty="0">
                <a:latin typeface="Arial" panose="020B0604020202020204" pitchFamily="34" charset="0"/>
                <a:cs typeface="Arial" panose="020B0604020202020204" pitchFamily="34" charset="0"/>
              </a:rPr>
              <a:t>Building RAG Agents with Large Language Models</a:t>
            </a:r>
          </a:p>
          <a:p>
            <a:pPr lvl="1"/>
            <a:r>
              <a:rPr lang="en-US" sz="2800" b="1" dirty="0">
                <a:latin typeface="Arial" panose="020B0604020202020204" pitchFamily="34" charset="0"/>
                <a:cs typeface="Arial" panose="020B0604020202020204" pitchFamily="34" charset="0"/>
              </a:rPr>
              <a:t>Accelerate Data Science Workflows with Zero Code Changes</a:t>
            </a:r>
          </a:p>
          <a:p>
            <a:pPr lvl="1"/>
            <a:r>
              <a:rPr lang="en-US" sz="2800" b="1" dirty="0">
                <a:latin typeface="Arial" panose="020B0604020202020204" pitchFamily="34" charset="0"/>
                <a:cs typeface="Arial" panose="020B0604020202020204" pitchFamily="34" charset="0"/>
              </a:rPr>
              <a:t>Introduction to AI in the Data Center</a:t>
            </a:r>
          </a:p>
          <a:p>
            <a:r>
              <a:rPr lang="en-US" dirty="0">
                <a:latin typeface="Arial" panose="020B0604020202020204" pitchFamily="34" charset="0"/>
                <a:cs typeface="Arial" panose="020B0604020202020204" pitchFamily="34" charset="0"/>
              </a:rPr>
              <a:t>Stanford Introduction to Food and Health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hlinkClick r:id="rId2"/>
              </a:rPr>
              <a:t>https://lnkd.in/gQdsGqKP</a:t>
            </a:r>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Meta Social Media Marketing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hlinkClick r:id="rId3"/>
              </a:rPr>
              <a:t>https://lnkd.in/gT86tcF9 </a:t>
            </a:r>
            <a:endParaRPr lang="en-US" b="1" dirty="0">
              <a:latin typeface="Arial" panose="020B0604020202020204" pitchFamily="34" charset="0"/>
              <a:cs typeface="Arial" panose="020B0604020202020204" pitchFamily="34" charset="0"/>
            </a:endParaRPr>
          </a:p>
          <a:p>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solidFill>
                <a:srgbClr val="3333FF"/>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dirty="0">
              <a:solidFill>
                <a:srgbClr val="3333FF"/>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1610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6ECAF-50B4-C313-089A-8E02B42A302D}"/>
              </a:ext>
            </a:extLst>
          </p:cNvPr>
          <p:cNvSpPr>
            <a:spLocks noGrp="1"/>
          </p:cNvSpPr>
          <p:nvPr>
            <p:ph type="title"/>
          </p:nvPr>
        </p:nvSpPr>
        <p:spPr>
          <a:xfrm>
            <a:off x="838200" y="165835"/>
            <a:ext cx="10515600" cy="736844"/>
          </a:xfrm>
        </p:spPr>
        <p:txBody>
          <a:bodyPr>
            <a:normAutofit/>
          </a:bodyPr>
          <a:lstStyle/>
          <a:p>
            <a:pPr algn="ctr"/>
            <a:r>
              <a:rPr lang="en-US" sz="4000" b="1" dirty="0">
                <a:solidFill>
                  <a:srgbClr val="7030A0"/>
                </a:solidFill>
                <a:latin typeface="Arial" panose="020B0604020202020204" pitchFamily="34" charset="0"/>
                <a:cs typeface="Arial" panose="020B0604020202020204" pitchFamily="34" charset="0"/>
              </a:rPr>
              <a:t>Tools and Platforms -1</a:t>
            </a:r>
            <a:endParaRPr lang="en-US" sz="4000" dirty="0">
              <a:solidFill>
                <a:srgbClr val="7030A0"/>
              </a:solidFill>
            </a:endParaRPr>
          </a:p>
        </p:txBody>
      </p:sp>
      <p:sp>
        <p:nvSpPr>
          <p:cNvPr id="3" name="Content Placeholder 2">
            <a:extLst>
              <a:ext uri="{FF2B5EF4-FFF2-40B4-BE49-F238E27FC236}">
                <a16:creationId xmlns:a16="http://schemas.microsoft.com/office/drawing/2014/main" id="{A0DC7674-F2DF-10AA-0DEF-53E8C0AEF4B6}"/>
              </a:ext>
            </a:extLst>
          </p:cNvPr>
          <p:cNvSpPr>
            <a:spLocks noGrp="1"/>
          </p:cNvSpPr>
          <p:nvPr>
            <p:ph idx="1"/>
          </p:nvPr>
        </p:nvSpPr>
        <p:spPr>
          <a:xfrm>
            <a:off x="838200" y="1241946"/>
            <a:ext cx="10515600" cy="5346422"/>
          </a:xfrm>
        </p:spPr>
        <p:txBody>
          <a:bodyPr>
            <a:noAutofit/>
          </a:bodyPr>
          <a:lstStyle/>
          <a:p>
            <a:r>
              <a:rPr lang="en-US" u="sng" dirty="0">
                <a:latin typeface="Arial" panose="020B0604020202020204" pitchFamily="34" charset="0"/>
                <a:cs typeface="Arial" panose="020B0604020202020204" pitchFamily="34" charset="0"/>
                <a:hlinkClick r:id="rId2"/>
              </a:rPr>
              <a:t>Tonic</a:t>
            </a:r>
            <a:r>
              <a:rPr lang="en-US" dirty="0">
                <a:latin typeface="Arial" panose="020B0604020202020204" pitchFamily="34" charset="0"/>
                <a:cs typeface="Arial" panose="020B0604020202020204" pitchFamily="34" charset="0"/>
              </a:rPr>
              <a:t> → Synthetic data for AI developers</a:t>
            </a:r>
          </a:p>
          <a:p>
            <a:r>
              <a:rPr lang="en-US" u="sng" dirty="0">
                <a:latin typeface="Arial" panose="020B0604020202020204" pitchFamily="34" charset="0"/>
                <a:cs typeface="Arial" panose="020B0604020202020204" pitchFamily="34" charset="0"/>
                <a:hlinkClick r:id="rId3"/>
              </a:rPr>
              <a:t>Ducky</a:t>
            </a:r>
            <a:r>
              <a:rPr lang="en-US" dirty="0">
                <a:latin typeface="Arial" panose="020B0604020202020204" pitchFamily="34" charset="0"/>
                <a:cs typeface="Arial" panose="020B0604020202020204" pitchFamily="34" charset="0"/>
              </a:rPr>
              <a:t> → AI for customer support teams</a:t>
            </a:r>
          </a:p>
          <a:p>
            <a:r>
              <a:rPr lang="en-US" u="sng" dirty="0">
                <a:latin typeface="Arial" panose="020B0604020202020204" pitchFamily="34" charset="0"/>
                <a:cs typeface="Arial" panose="020B0604020202020204" pitchFamily="34" charset="0"/>
                <a:hlinkClick r:id="rId4"/>
              </a:rPr>
              <a:t>Sierra</a:t>
            </a:r>
            <a:r>
              <a:rPr lang="en-US" dirty="0">
                <a:latin typeface="Arial" panose="020B0604020202020204" pitchFamily="34" charset="0"/>
                <a:cs typeface="Arial" panose="020B0604020202020204" pitchFamily="34" charset="0"/>
              </a:rPr>
              <a:t> → Conversational AI for your customers</a:t>
            </a:r>
          </a:p>
          <a:p>
            <a:r>
              <a:rPr lang="en-US" u="sng" dirty="0" err="1">
                <a:latin typeface="Arial" panose="020B0604020202020204" pitchFamily="34" charset="0"/>
                <a:cs typeface="Arial" panose="020B0604020202020204" pitchFamily="34" charset="0"/>
                <a:hlinkClick r:id="rId5"/>
              </a:rPr>
              <a:t>Layerpath</a:t>
            </a:r>
            <a:r>
              <a:rPr lang="en-US" dirty="0">
                <a:latin typeface="Arial" panose="020B0604020202020204" pitchFamily="34" charset="0"/>
                <a:cs typeface="Arial" panose="020B0604020202020204" pitchFamily="34" charset="0"/>
              </a:rPr>
              <a:t> → Interactive product demos with AI</a:t>
            </a:r>
          </a:p>
          <a:p>
            <a:r>
              <a:rPr lang="en-US" u="sng" dirty="0">
                <a:latin typeface="Arial" panose="020B0604020202020204" pitchFamily="34" charset="0"/>
                <a:cs typeface="Arial" panose="020B0604020202020204" pitchFamily="34" charset="0"/>
                <a:hlinkClick r:id="rId6"/>
              </a:rPr>
              <a:t>Notable</a:t>
            </a:r>
            <a:r>
              <a:rPr lang="en-US" dirty="0">
                <a:latin typeface="Arial" panose="020B0604020202020204" pitchFamily="34" charset="0"/>
                <a:cs typeface="Arial" panose="020B0604020202020204" pitchFamily="34" charset="0"/>
              </a:rPr>
              <a:t> → AI platform for healthcare operations</a:t>
            </a:r>
          </a:p>
          <a:p>
            <a:r>
              <a:rPr lang="en-US" dirty="0">
                <a:latin typeface="Arial" panose="020B0604020202020204" pitchFamily="34" charset="0"/>
                <a:cs typeface="Arial" panose="020B0604020202020204" pitchFamily="34" charset="0"/>
              </a:rPr>
              <a:t>Hugging Face launches </a:t>
            </a:r>
            <a:r>
              <a:rPr lang="en-US" u="sng" dirty="0" err="1">
                <a:latin typeface="Arial" panose="020B0604020202020204" pitchFamily="34" charset="0"/>
                <a:cs typeface="Arial" panose="020B0604020202020204" pitchFamily="34" charset="0"/>
                <a:hlinkClick r:id="rId7"/>
              </a:rPr>
              <a:t>HuggingChat</a:t>
            </a:r>
            <a:r>
              <a:rPr lang="en-US" u="sng" dirty="0">
                <a:latin typeface="Arial" panose="020B0604020202020204" pitchFamily="34" charset="0"/>
                <a:cs typeface="Arial" panose="020B0604020202020204" pitchFamily="34" charset="0"/>
                <a:hlinkClick r:id="rId7"/>
              </a:rPr>
              <a:t> Assistants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Google Maps adds </a:t>
            </a:r>
            <a:r>
              <a:rPr lang="en-US" u="sng" dirty="0">
                <a:latin typeface="Arial" panose="020B0604020202020204" pitchFamily="34" charset="0"/>
                <a:cs typeface="Arial" panose="020B0604020202020204" pitchFamily="34" charset="0"/>
                <a:hlinkClick r:id="rId8"/>
              </a:rPr>
              <a:t>new generative AI features</a:t>
            </a:r>
            <a:endParaRPr lang="en-US"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hlinkClick r:id="rId9"/>
              </a:rPr>
              <a:t>Google releases </a:t>
            </a:r>
            <a:r>
              <a:rPr lang="en-US" u="sng" dirty="0" err="1">
                <a:latin typeface="Arial" panose="020B0604020202020204" pitchFamily="34" charset="0"/>
                <a:cs typeface="Arial" panose="020B0604020202020204" pitchFamily="34" charset="0"/>
                <a:hlinkClick r:id="rId9"/>
              </a:rPr>
              <a:t>MobileDiffusion</a:t>
            </a:r>
            <a:r>
              <a:rPr lang="en-US" dirty="0">
                <a:latin typeface="Arial" panose="020B0604020202020204" pitchFamily="34" charset="0"/>
                <a:cs typeface="Arial" panose="020B0604020202020204" pitchFamily="34" charset="0"/>
              </a:rPr>
              <a:t>, on-device text-to-image</a:t>
            </a:r>
          </a:p>
          <a:p>
            <a:r>
              <a:rPr lang="en-US" u="sng" dirty="0">
                <a:latin typeface="Arial" panose="020B0604020202020204" pitchFamily="34" charset="0"/>
                <a:cs typeface="Arial" panose="020B0604020202020204" pitchFamily="34" charset="0"/>
                <a:hlinkClick r:id="rId10"/>
              </a:rPr>
              <a:t>Amazon unveils Rufus</a:t>
            </a:r>
            <a:r>
              <a:rPr lang="en-US" dirty="0">
                <a:latin typeface="Arial" panose="020B0604020202020204" pitchFamily="34" charset="0"/>
                <a:cs typeface="Arial" panose="020B0604020202020204" pitchFamily="34" charset="0"/>
              </a:rPr>
              <a:t> for AI-assisted shopping</a:t>
            </a:r>
          </a:p>
          <a:p>
            <a:pPr marL="0" indent="0">
              <a:buNone/>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91975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6557A5-1497-F5FE-0918-0DC134FBEE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5B36EF-303B-A59F-7BCD-41D6BDADE423}"/>
              </a:ext>
            </a:extLst>
          </p:cNvPr>
          <p:cNvSpPr>
            <a:spLocks noGrp="1"/>
          </p:cNvSpPr>
          <p:nvPr>
            <p:ph type="title"/>
          </p:nvPr>
        </p:nvSpPr>
        <p:spPr>
          <a:xfrm>
            <a:off x="838200" y="57013"/>
            <a:ext cx="10515600" cy="598971"/>
          </a:xfrm>
        </p:spPr>
        <p:txBody>
          <a:bodyPr>
            <a:noAutofit/>
          </a:bodyPr>
          <a:lstStyle/>
          <a:p>
            <a:pPr algn="ctr"/>
            <a:r>
              <a:rPr lang="en-US" sz="4000" b="1" dirty="0">
                <a:solidFill>
                  <a:srgbClr val="7030A0"/>
                </a:solidFill>
                <a:latin typeface="Arial" panose="020B0604020202020204" pitchFamily="34" charset="0"/>
                <a:cs typeface="Arial" panose="020B0604020202020204" pitchFamily="34" charset="0"/>
              </a:rPr>
              <a:t>Free AI Courses Continued</a:t>
            </a:r>
            <a:endParaRPr lang="en-US" sz="4000" b="1" dirty="0">
              <a:solidFill>
                <a:srgbClr val="7030A0"/>
              </a:solidFill>
            </a:endParaRPr>
          </a:p>
        </p:txBody>
      </p:sp>
      <p:sp>
        <p:nvSpPr>
          <p:cNvPr id="3" name="Content Placeholder 2">
            <a:extLst>
              <a:ext uri="{FF2B5EF4-FFF2-40B4-BE49-F238E27FC236}">
                <a16:creationId xmlns:a16="http://schemas.microsoft.com/office/drawing/2014/main" id="{C9ADAC17-59B5-81D8-74FC-87AC407E5049}"/>
              </a:ext>
            </a:extLst>
          </p:cNvPr>
          <p:cNvSpPr>
            <a:spLocks noGrp="1"/>
          </p:cNvSpPr>
          <p:nvPr>
            <p:ph idx="1"/>
          </p:nvPr>
        </p:nvSpPr>
        <p:spPr>
          <a:xfrm>
            <a:off x="628338" y="655984"/>
            <a:ext cx="10515600" cy="5664621"/>
          </a:xfrm>
        </p:spPr>
        <p:txBody>
          <a:bodyPr>
            <a:noAutofit/>
          </a:bodyPr>
          <a:lstStyle/>
          <a:p>
            <a:r>
              <a:rPr lang="en-US" b="1" dirty="0"/>
              <a:t>OpenAI Academy</a:t>
            </a:r>
            <a:r>
              <a:rPr lang="en-US" dirty="0"/>
              <a:t> - Learn ChatGPT from the people who built it (saves you weeks of trial-and-error)</a:t>
            </a:r>
          </a:p>
          <a:p>
            <a:pPr marL="0" indent="0">
              <a:buNone/>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hlinkClick r:id="rId2"/>
              </a:rPr>
              <a:t>https://lnkd.in/gHhuE-j8</a:t>
            </a:r>
            <a:endParaRPr lang="en-US" b="1" dirty="0">
              <a:latin typeface="Arial" panose="020B0604020202020204" pitchFamily="34" charset="0"/>
              <a:cs typeface="Arial" panose="020B0604020202020204" pitchFamily="34" charset="0"/>
            </a:endParaRPr>
          </a:p>
          <a:p>
            <a:pPr marL="0" indent="0">
              <a:buNone/>
            </a:pPr>
            <a:r>
              <a:rPr lang="en-US" b="1" dirty="0"/>
              <a:t>OpenAI Agent Building Guide</a:t>
            </a:r>
            <a:r>
              <a:rPr lang="en-US" dirty="0"/>
              <a:t> - Create AI assistants that actually work (step-by-step PDF tutorial)</a:t>
            </a:r>
          </a:p>
          <a:p>
            <a:r>
              <a:rPr lang="en-US" dirty="0" err="1">
                <a:latin typeface="Arial" panose="020B0604020202020204" pitchFamily="34" charset="0"/>
                <a:cs typeface="Arial" panose="020B0604020202020204" pitchFamily="34" charset="0"/>
              </a:rPr>
              <a:t>Buenas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Prácticas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en</a:t>
            </a:r>
            <a:r>
              <a:rPr lang="en-US" dirty="0">
                <a:latin typeface="Arial" panose="020B0604020202020204" pitchFamily="34" charset="0"/>
                <a:cs typeface="Arial" panose="020B0604020202020204" pitchFamily="34" charset="0"/>
              </a:rPr>
              <a:t> Libre </a:t>
            </a:r>
            <a:r>
              <a:rPr lang="en-US" dirty="0" err="1">
                <a:latin typeface="Arial" panose="020B0604020202020204" pitchFamily="34" charset="0"/>
                <a:cs typeface="Arial" panose="020B0604020202020204" pitchFamily="34" charset="0"/>
              </a:rPr>
              <a:t>Competencia</a:t>
            </a:r>
            <a:r>
              <a:rPr lang="en-US" dirty="0">
                <a:latin typeface="Arial" panose="020B0604020202020204" pitchFamily="34" charset="0"/>
                <a:cs typeface="Arial" panose="020B0604020202020204" pitchFamily="34" charset="0"/>
              </a:rPr>
              <a:t>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hlinkClick r:id="rId3"/>
              </a:rPr>
              <a:t>https://lnkd.in/gTcJ5Xrw</a:t>
            </a:r>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hlinkClick r:id="rId4"/>
              </a:rPr>
              <a:t>https://www.mygreatlearning.com/ai/free-courses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hlinkClick r:id="rId5"/>
              </a:rPr>
              <a:t>https://careerservices.cwu.edu/blog/2025/01/08/free-ai-courses/</a:t>
            </a:r>
            <a:endParaRPr lang="en-US" dirty="0">
              <a:latin typeface="Arial" panose="020B0604020202020204" pitchFamily="34" charset="0"/>
              <a:cs typeface="Arial" panose="020B0604020202020204" pitchFamily="34" charset="0"/>
            </a:endParaRPr>
          </a:p>
          <a:p>
            <a:r>
              <a:rPr lang="en-US" b="1" dirty="0">
                <a:hlinkClick r:id="rId6"/>
              </a:rPr>
              <a:t>https://lnkd.in/gdgauv_7</a:t>
            </a:r>
            <a:r>
              <a:rPr lang="en-US" b="1" dirty="0"/>
              <a:t> (Getting Started with AI)</a:t>
            </a:r>
          </a:p>
          <a:p>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solidFill>
                <a:srgbClr val="3333FF"/>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dirty="0">
              <a:solidFill>
                <a:srgbClr val="3333FF"/>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a:p>
            <a:endParaRPr lang="en-US"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32741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C1138-1B30-AE50-93AA-C543A08E7E1D}"/>
              </a:ext>
            </a:extLst>
          </p:cNvPr>
          <p:cNvSpPr>
            <a:spLocks noGrp="1"/>
          </p:cNvSpPr>
          <p:nvPr>
            <p:ph type="title"/>
          </p:nvPr>
        </p:nvSpPr>
        <p:spPr>
          <a:xfrm>
            <a:off x="838200" y="78518"/>
            <a:ext cx="10515600" cy="890474"/>
          </a:xfrm>
        </p:spPr>
        <p:txBody>
          <a:bodyPr>
            <a:normAutofit/>
          </a:bodyPr>
          <a:lstStyle/>
          <a:p>
            <a:pPr algn="ctr"/>
            <a:r>
              <a:rPr lang="en-US" sz="4000" b="1" dirty="0">
                <a:solidFill>
                  <a:srgbClr val="7030A0"/>
                </a:solidFill>
                <a:latin typeface="Arial" panose="020B0604020202020204" pitchFamily="34" charset="0"/>
                <a:cs typeface="Arial" panose="020B0604020202020204" pitchFamily="34" charset="0"/>
              </a:rPr>
              <a:t>Free AI Courses Continued</a:t>
            </a:r>
            <a:endParaRPr lang="en-US" sz="4000" dirty="0"/>
          </a:p>
        </p:txBody>
      </p:sp>
      <p:sp>
        <p:nvSpPr>
          <p:cNvPr id="3" name="Content Placeholder 2">
            <a:extLst>
              <a:ext uri="{FF2B5EF4-FFF2-40B4-BE49-F238E27FC236}">
                <a16:creationId xmlns:a16="http://schemas.microsoft.com/office/drawing/2014/main" id="{0C4F9E50-84BE-91A8-9D49-63F32881E8C4}"/>
              </a:ext>
            </a:extLst>
          </p:cNvPr>
          <p:cNvSpPr>
            <a:spLocks noGrp="1"/>
          </p:cNvSpPr>
          <p:nvPr>
            <p:ph idx="1"/>
          </p:nvPr>
        </p:nvSpPr>
        <p:spPr>
          <a:xfrm>
            <a:off x="838200" y="968992"/>
            <a:ext cx="10515600" cy="5636524"/>
          </a:xfrm>
        </p:spPr>
        <p:txBody>
          <a:bodyPr/>
          <a:lstStyle/>
          <a:p>
            <a:r>
              <a:rPr lang="en-US" dirty="0">
                <a:latin typeface="Arial" panose="020B0604020202020204" pitchFamily="34" charset="0"/>
                <a:cs typeface="Arial" panose="020B0604020202020204" pitchFamily="34" charset="0"/>
              </a:rPr>
              <a:t>Foundations of Project Management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hlinkClick r:id="rId2"/>
              </a:rPr>
              <a:t>https://lnkd.in/gHhuE-j8</a:t>
            </a:r>
            <a:endParaRPr lang="en-US" b="1"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Buenas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Prácticas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en</a:t>
            </a:r>
            <a:r>
              <a:rPr lang="en-US" dirty="0">
                <a:latin typeface="Arial" panose="020B0604020202020204" pitchFamily="34" charset="0"/>
                <a:cs typeface="Arial" panose="020B0604020202020204" pitchFamily="34" charset="0"/>
              </a:rPr>
              <a:t> Libre </a:t>
            </a:r>
            <a:r>
              <a:rPr lang="en-US" dirty="0" err="1">
                <a:latin typeface="Arial" panose="020B0604020202020204" pitchFamily="34" charset="0"/>
                <a:cs typeface="Arial" panose="020B0604020202020204" pitchFamily="34" charset="0"/>
              </a:rPr>
              <a:t>Competencia</a:t>
            </a:r>
            <a:r>
              <a:rPr lang="en-US" dirty="0">
                <a:latin typeface="Arial" panose="020B0604020202020204" pitchFamily="34" charset="0"/>
                <a:cs typeface="Arial" panose="020B0604020202020204" pitchFamily="34" charset="0"/>
              </a:rPr>
              <a:t>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hlinkClick r:id="rId3"/>
              </a:rPr>
              <a:t>https://lnkd.in/gTcJ5Xrw</a:t>
            </a:r>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hlinkClick r:id="rId4"/>
              </a:rPr>
              <a:t>https://www.mygreatlearning.com/ai/free-courses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hlinkClick r:id="rId5"/>
              </a:rPr>
              <a:t>https://careerservices.cwu.edu/blog/2025/01/08/free-ai-courses/</a:t>
            </a:r>
            <a:endParaRPr lang="en-US" dirty="0">
              <a:latin typeface="Arial" panose="020B0604020202020204" pitchFamily="34" charset="0"/>
              <a:cs typeface="Arial" panose="020B0604020202020204" pitchFamily="34" charset="0"/>
            </a:endParaRPr>
          </a:p>
          <a:p>
            <a:r>
              <a:rPr lang="en-US" b="1" dirty="0">
                <a:hlinkClick r:id="rId6"/>
              </a:rPr>
              <a:t>https://lnkd.in/gdgauv_7</a:t>
            </a:r>
            <a:r>
              <a:rPr lang="en-US" b="1" dirty="0"/>
              <a:t> (Getting Started with AI)</a:t>
            </a:r>
            <a:br>
              <a:rPr lang="en-US" dirty="0">
                <a:latin typeface="Arial" panose="020B0604020202020204" pitchFamily="34" charset="0"/>
                <a:cs typeface="Arial" panose="020B0604020202020204" pitchFamily="34" charset="0"/>
              </a:rPr>
            </a:br>
            <a:endParaRPr lang="en-US" dirty="0"/>
          </a:p>
        </p:txBody>
      </p:sp>
    </p:spTree>
    <p:extLst>
      <p:ext uri="{BB962C8B-B14F-4D97-AF65-F5344CB8AC3E}">
        <p14:creationId xmlns:p14="http://schemas.microsoft.com/office/powerpoint/2010/main" val="25439596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C0F57-E090-1C37-2BF3-A93AD519C4F2}"/>
              </a:ext>
            </a:extLst>
          </p:cNvPr>
          <p:cNvSpPr>
            <a:spLocks noGrp="1"/>
          </p:cNvSpPr>
          <p:nvPr>
            <p:ph type="title"/>
          </p:nvPr>
        </p:nvSpPr>
        <p:spPr>
          <a:xfrm>
            <a:off x="838200" y="160843"/>
            <a:ext cx="10515600" cy="607641"/>
          </a:xfrm>
        </p:spPr>
        <p:txBody>
          <a:bodyPr>
            <a:noAutofit/>
          </a:bodyPr>
          <a:lstStyle/>
          <a:p>
            <a:pPr algn="ctr"/>
            <a:r>
              <a:rPr lang="en-US" sz="4000" b="1" dirty="0">
                <a:solidFill>
                  <a:srgbClr val="7030A0"/>
                </a:solidFill>
                <a:latin typeface="Arial" panose="020B0604020202020204" pitchFamily="34" charset="0"/>
                <a:cs typeface="Arial" panose="020B0604020202020204" pitchFamily="34" charset="0"/>
              </a:rPr>
              <a:t>Reference – Python locations</a:t>
            </a:r>
            <a:endParaRPr lang="en-US" sz="4000" dirty="0">
              <a:solidFill>
                <a:srgbClr val="7030A0"/>
              </a:solidFill>
            </a:endParaRPr>
          </a:p>
        </p:txBody>
      </p:sp>
      <p:sp>
        <p:nvSpPr>
          <p:cNvPr id="3" name="Content Placeholder 2">
            <a:extLst>
              <a:ext uri="{FF2B5EF4-FFF2-40B4-BE49-F238E27FC236}">
                <a16:creationId xmlns:a16="http://schemas.microsoft.com/office/drawing/2014/main" id="{4002B779-71F4-E40A-8066-F54DC8973AF7}"/>
              </a:ext>
            </a:extLst>
          </p:cNvPr>
          <p:cNvSpPr>
            <a:spLocks noGrp="1"/>
          </p:cNvSpPr>
          <p:nvPr>
            <p:ph idx="1"/>
          </p:nvPr>
        </p:nvSpPr>
        <p:spPr>
          <a:xfrm>
            <a:off x="838200" y="768484"/>
            <a:ext cx="10515600" cy="5408479"/>
          </a:xfrm>
        </p:spPr>
        <p:txBody>
          <a:bodyPr>
            <a:normAutofit/>
          </a:bodyPr>
          <a:lstStyle/>
          <a:p>
            <a:r>
              <a:rPr lang="en-US" dirty="0">
                <a:latin typeface="Arial" panose="020B0604020202020204" pitchFamily="34" charset="0"/>
                <a:cs typeface="Arial" panose="020B0604020202020204" pitchFamily="34" charset="0"/>
                <a:hlinkClick r:id="rId2"/>
              </a:rPr>
              <a:t>https://learn.microsoft.com/en-us/windows/python/beginners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hlinkClick r:id="rId3"/>
              </a:rPr>
              <a:t>https://www.python.org/downloads/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hlinkClick r:id="rId4"/>
              </a:rPr>
              <a:t>https://replit.com/</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4078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6ECAF-50B4-C313-089A-8E02B42A302D}"/>
              </a:ext>
            </a:extLst>
          </p:cNvPr>
          <p:cNvSpPr>
            <a:spLocks noGrp="1"/>
          </p:cNvSpPr>
          <p:nvPr>
            <p:ph type="title"/>
          </p:nvPr>
        </p:nvSpPr>
        <p:spPr>
          <a:xfrm>
            <a:off x="838200" y="165835"/>
            <a:ext cx="10515600" cy="736844"/>
          </a:xfrm>
        </p:spPr>
        <p:txBody>
          <a:bodyPr>
            <a:normAutofit/>
          </a:bodyPr>
          <a:lstStyle/>
          <a:p>
            <a:pPr algn="ctr"/>
            <a:r>
              <a:rPr lang="en-US" sz="4000" b="1" dirty="0">
                <a:solidFill>
                  <a:srgbClr val="7030A0"/>
                </a:solidFill>
                <a:latin typeface="Arial" panose="020B0604020202020204" pitchFamily="34" charset="0"/>
                <a:cs typeface="Arial" panose="020B0604020202020204" pitchFamily="34" charset="0"/>
              </a:rPr>
              <a:t>Tools and Platforms - 2</a:t>
            </a:r>
            <a:endParaRPr lang="en-US" sz="4000" dirty="0">
              <a:solidFill>
                <a:srgbClr val="7030A0"/>
              </a:solidFill>
            </a:endParaRPr>
          </a:p>
        </p:txBody>
      </p:sp>
      <p:sp>
        <p:nvSpPr>
          <p:cNvPr id="3" name="Content Placeholder 2">
            <a:extLst>
              <a:ext uri="{FF2B5EF4-FFF2-40B4-BE49-F238E27FC236}">
                <a16:creationId xmlns:a16="http://schemas.microsoft.com/office/drawing/2014/main" id="{A0DC7674-F2DF-10AA-0DEF-53E8C0AEF4B6}"/>
              </a:ext>
            </a:extLst>
          </p:cNvPr>
          <p:cNvSpPr>
            <a:spLocks noGrp="1"/>
          </p:cNvSpPr>
          <p:nvPr>
            <p:ph idx="1"/>
          </p:nvPr>
        </p:nvSpPr>
        <p:spPr>
          <a:xfrm>
            <a:off x="838200" y="1091821"/>
            <a:ext cx="10515600" cy="5496547"/>
          </a:xfrm>
        </p:spPr>
        <p:txBody>
          <a:bodyPr>
            <a:normAutofit/>
          </a:bodyPr>
          <a:lstStyle/>
          <a:p>
            <a:r>
              <a:rPr lang="en-US" u="sng" dirty="0">
                <a:latin typeface="Arial" panose="020B0604020202020204" pitchFamily="34" charset="0"/>
                <a:cs typeface="Arial" panose="020B0604020202020204" pitchFamily="34" charset="0"/>
                <a:hlinkClick r:id="rId2"/>
              </a:rPr>
              <a:t>Meta labels AI-generated images</a:t>
            </a:r>
            <a:r>
              <a:rPr lang="en-US" dirty="0">
                <a:latin typeface="Arial" panose="020B0604020202020204" pitchFamily="34" charset="0"/>
                <a:cs typeface="Arial" panose="020B0604020202020204" pitchFamily="34" charset="0"/>
              </a:rPr>
              <a:t> across </a:t>
            </a:r>
            <a:r>
              <a:rPr lang="en-US" dirty="0" err="1">
                <a:latin typeface="Arial" panose="020B0604020202020204" pitchFamily="34" charset="0"/>
                <a:cs typeface="Arial" panose="020B0604020202020204" pitchFamily="34" charset="0"/>
              </a:rPr>
              <a:t>platforms</a:t>
            </a:r>
            <a:r>
              <a:rPr lang="en-US" u="sng" dirty="0" err="1">
                <a:latin typeface="Arial" panose="020B0604020202020204" pitchFamily="34" charset="0"/>
                <a:cs typeface="Arial" panose="020B0604020202020204" pitchFamily="34" charset="0"/>
                <a:hlinkClick r:id="rId3"/>
              </a:rPr>
              <a:t>OpenAI</a:t>
            </a:r>
            <a:r>
              <a:rPr lang="en-US" u="sng" dirty="0">
                <a:latin typeface="Arial" panose="020B0604020202020204" pitchFamily="34" charset="0"/>
                <a:cs typeface="Arial" panose="020B0604020202020204" pitchFamily="34" charset="0"/>
                <a:hlinkClick r:id="rId3"/>
              </a:rPr>
              <a:t> adds C2PA metadata</a:t>
            </a:r>
            <a:r>
              <a:rPr lang="en-US" dirty="0">
                <a:latin typeface="Arial" panose="020B0604020202020204" pitchFamily="34" charset="0"/>
                <a:cs typeface="Arial" panose="020B0604020202020204" pitchFamily="34" charset="0"/>
              </a:rPr>
              <a:t> to DALL·E 3 images</a:t>
            </a:r>
          </a:p>
          <a:p>
            <a:r>
              <a:rPr lang="en-US" u="sng" dirty="0">
                <a:latin typeface="Arial" panose="020B0604020202020204" pitchFamily="34" charset="0"/>
                <a:cs typeface="Arial" panose="020B0604020202020204" pitchFamily="34" charset="0"/>
                <a:hlinkClick r:id="rId3"/>
              </a:rPr>
              <a:t>OpenAI adds C2PA metadata</a:t>
            </a:r>
            <a:r>
              <a:rPr lang="en-US" dirty="0">
                <a:latin typeface="Arial" panose="020B0604020202020204" pitchFamily="34" charset="0"/>
                <a:cs typeface="Arial" panose="020B0604020202020204" pitchFamily="34" charset="0"/>
              </a:rPr>
              <a:t> to DALL·E 3 images</a:t>
            </a:r>
          </a:p>
          <a:p>
            <a:r>
              <a:rPr lang="en-US" dirty="0">
                <a:latin typeface="Arial" panose="020B0604020202020204" pitchFamily="34" charset="0"/>
                <a:cs typeface="Arial" panose="020B0604020202020204" pitchFamily="34" charset="0"/>
              </a:rPr>
              <a:t>Microsoft collaborates with journalists on </a:t>
            </a:r>
            <a:r>
              <a:rPr lang="en-US" u="sng" dirty="0">
                <a:latin typeface="Arial" panose="020B0604020202020204" pitchFamily="34" charset="0"/>
                <a:cs typeface="Arial" panose="020B0604020202020204" pitchFamily="34" charset="0"/>
                <a:hlinkClick r:id="rId4"/>
              </a:rPr>
              <a:t>AI newsrooms</a:t>
            </a:r>
            <a:endParaRPr lang="en-US" u="sng"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hlinkClick r:id="rId5"/>
              </a:rPr>
              <a:t>Apple releases MGIE</a:t>
            </a:r>
            <a:r>
              <a:rPr lang="en-US" dirty="0">
                <a:latin typeface="Arial" panose="020B0604020202020204" pitchFamily="34" charset="0"/>
                <a:cs typeface="Arial" panose="020B0604020202020204" pitchFamily="34" charset="0"/>
              </a:rPr>
              <a:t> for AI image editing</a:t>
            </a:r>
          </a:p>
          <a:p>
            <a:pPr lvl="0"/>
            <a:r>
              <a:rPr lang="en-US" dirty="0">
                <a:latin typeface="Arial" panose="020B0604020202020204" pitchFamily="34" charset="0"/>
                <a:cs typeface="Arial" panose="020B0604020202020204" pitchFamily="34" charset="0"/>
              </a:rPr>
              <a:t>Apple publishes paper on </a:t>
            </a:r>
            <a:r>
              <a:rPr lang="en-US" u="sng" dirty="0">
                <a:latin typeface="Arial" panose="020B0604020202020204" pitchFamily="34" charset="0"/>
                <a:cs typeface="Arial" panose="020B0604020202020204" pitchFamily="34" charset="0"/>
                <a:hlinkClick r:id="rId6"/>
              </a:rPr>
              <a:t>new approach to speech recognition</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Cedars-Sinai launches </a:t>
            </a:r>
            <a:r>
              <a:rPr lang="en-US" u="sng" dirty="0">
                <a:latin typeface="Arial" panose="020B0604020202020204" pitchFamily="34" charset="0"/>
                <a:cs typeface="Arial" panose="020B0604020202020204" pitchFamily="34" charset="0"/>
                <a:hlinkClick r:id="rId7"/>
              </a:rPr>
              <a:t>AI health app for Apple Vision Pro</a:t>
            </a:r>
            <a:endParaRPr lang="en-US" u="sng"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Hong Kong firm loses $25 million in </a:t>
            </a:r>
            <a:r>
              <a:rPr lang="en-US" u="sng" dirty="0">
                <a:latin typeface="Arial" panose="020B0604020202020204" pitchFamily="34" charset="0"/>
                <a:cs typeface="Arial" panose="020B0604020202020204" pitchFamily="34" charset="0"/>
                <a:hlinkClick r:id="rId8"/>
              </a:rPr>
              <a:t>deepfake heist</a:t>
            </a:r>
            <a:endParaRPr lang="en-US" u="sng"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Website uses AI to </a:t>
            </a:r>
            <a:r>
              <a:rPr lang="en-US" u="sng" dirty="0">
                <a:latin typeface="Arial" panose="020B0604020202020204" pitchFamily="34" charset="0"/>
                <a:cs typeface="Arial" panose="020B0604020202020204" pitchFamily="34" charset="0"/>
                <a:hlinkClick r:id="rId9"/>
              </a:rPr>
              <a:t>generate fake IDs</a:t>
            </a:r>
            <a:endParaRPr lang="en-US" u="sng"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hlinkClick r:id="rId10"/>
              </a:rPr>
              <a:t>FCC bans AI voices</a:t>
            </a:r>
            <a:r>
              <a:rPr lang="en-US" dirty="0">
                <a:latin typeface="Arial" panose="020B0604020202020204" pitchFamily="34" charset="0"/>
                <a:cs typeface="Arial" panose="020B0604020202020204" pitchFamily="34" charset="0"/>
              </a:rPr>
              <a:t> in robocalls</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372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9AED-72F9-CBFE-C517-E70D4DAAC075}"/>
              </a:ext>
            </a:extLst>
          </p:cNvPr>
          <p:cNvSpPr>
            <a:spLocks noGrp="1"/>
          </p:cNvSpPr>
          <p:nvPr>
            <p:ph type="title"/>
          </p:nvPr>
        </p:nvSpPr>
        <p:spPr>
          <a:xfrm>
            <a:off x="838200" y="136528"/>
            <a:ext cx="10515600" cy="544510"/>
          </a:xfrm>
        </p:spPr>
        <p:txBody>
          <a:bodyPr>
            <a:noAutofit/>
          </a:bodyPr>
          <a:lstStyle/>
          <a:p>
            <a:pPr algn="ctr"/>
            <a:r>
              <a:rPr lang="en-US" sz="4000" b="1" dirty="0">
                <a:solidFill>
                  <a:srgbClr val="3333FF"/>
                </a:solidFill>
                <a:latin typeface="Arial" panose="020B0604020202020204" pitchFamily="34" charset="0"/>
                <a:cs typeface="Arial" panose="020B0604020202020204" pitchFamily="34" charset="0"/>
              </a:rPr>
              <a:t>Reference - History of AI  - 1</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CA4C6F1-FE17-7736-3F5F-A6B1CECF03B5}"/>
              </a:ext>
            </a:extLst>
          </p:cNvPr>
          <p:cNvSpPr>
            <a:spLocks noGrp="1"/>
          </p:cNvSpPr>
          <p:nvPr>
            <p:ph idx="1"/>
          </p:nvPr>
        </p:nvSpPr>
        <p:spPr>
          <a:xfrm>
            <a:off x="838200" y="681038"/>
            <a:ext cx="10515600" cy="6176962"/>
          </a:xfrm>
        </p:spPr>
        <p:txBody>
          <a:bodyPr>
            <a:noAutofit/>
          </a:bodyPr>
          <a:lstStyle/>
          <a:p>
            <a:r>
              <a:rPr lang="en-US" dirty="0">
                <a:highlight>
                  <a:srgbClr val="FAFAFA"/>
                </a:highlight>
                <a:latin typeface="Arial" panose="020B0604020202020204" pitchFamily="34" charset="0"/>
                <a:cs typeface="Arial" panose="020B0604020202020204" pitchFamily="34" charset="0"/>
              </a:rPr>
              <a:t>Groundwork for AI </a:t>
            </a:r>
          </a:p>
          <a:p>
            <a:pPr lvl="1"/>
            <a:r>
              <a:rPr lang="en-US" sz="2800" dirty="0">
                <a:highlight>
                  <a:srgbClr val="FAFAFA"/>
                </a:highlight>
                <a:latin typeface="Arial" panose="020B0604020202020204" pitchFamily="34" charset="0"/>
                <a:cs typeface="Arial" panose="020B0604020202020204" pitchFamily="34" charset="0"/>
              </a:rPr>
              <a:t>(1921- </a:t>
            </a:r>
            <a:r>
              <a:rPr lang="en-US" sz="2800" dirty="0">
                <a:highlight>
                  <a:srgbClr val="FAFAFA"/>
                </a:highlight>
                <a:latin typeface="Arial" panose="020B0604020202020204" pitchFamily="34" charset="0"/>
                <a:cs typeface="Arial" panose="020B0604020202020204" pitchFamily="34" charset="0"/>
                <a:hlinkClick r:id="rId2"/>
              </a:rPr>
              <a:t>Rossum’s Universal Robots</a:t>
            </a:r>
            <a:r>
              <a:rPr lang="en-US" sz="2800" dirty="0">
                <a:highlight>
                  <a:srgbClr val="FAFAFA"/>
                </a:highlight>
                <a:latin typeface="Arial" panose="020B0604020202020204" pitchFamily="34" charset="0"/>
                <a:cs typeface="Arial" panose="020B0604020202020204" pitchFamily="34" charset="0"/>
              </a:rPr>
              <a:t>)</a:t>
            </a:r>
          </a:p>
          <a:p>
            <a:pPr lvl="1"/>
            <a:r>
              <a:rPr lang="en-US" sz="2800" dirty="0">
                <a:highlight>
                  <a:srgbClr val="FAFAFA"/>
                </a:highlight>
                <a:latin typeface="Arial" panose="020B0604020202020204" pitchFamily="34" charset="0"/>
                <a:cs typeface="Arial" panose="020B0604020202020204" pitchFamily="34" charset="0"/>
              </a:rPr>
              <a:t>(1929 - </a:t>
            </a:r>
            <a:r>
              <a:rPr lang="en-US" sz="2800" dirty="0" err="1">
                <a:highlight>
                  <a:srgbClr val="FAFAFA"/>
                </a:highlight>
                <a:latin typeface="Arial" panose="020B0604020202020204" pitchFamily="34" charset="0"/>
                <a:cs typeface="Arial" panose="020B0604020202020204" pitchFamily="34" charset="0"/>
                <a:hlinkClick r:id="rId3"/>
              </a:rPr>
              <a:t>Gakutensoku</a:t>
            </a:r>
            <a:r>
              <a:rPr lang="en-US" sz="2800" dirty="0">
                <a:highlight>
                  <a:srgbClr val="FAFAFA"/>
                </a:highlight>
                <a:latin typeface="Arial" panose="020B0604020202020204" pitchFamily="34" charset="0"/>
                <a:cs typeface="Arial" panose="020B0604020202020204" pitchFamily="34" charset="0"/>
              </a:rPr>
              <a:t>.)</a:t>
            </a:r>
          </a:p>
          <a:p>
            <a:pPr lvl="1"/>
            <a:r>
              <a:rPr lang="en-US" sz="2800" dirty="0">
                <a:highlight>
                  <a:srgbClr val="FAFAFA"/>
                </a:highlight>
                <a:latin typeface="Arial" panose="020B0604020202020204" pitchFamily="34" charset="0"/>
                <a:cs typeface="Arial" panose="020B0604020202020204" pitchFamily="34" charset="0"/>
              </a:rPr>
              <a:t>(1949 - </a:t>
            </a:r>
            <a:r>
              <a:rPr lang="en-US" sz="2800" dirty="0">
                <a:highlight>
                  <a:srgbClr val="FAFAFA"/>
                </a:highlight>
                <a:latin typeface="Arial" panose="020B0604020202020204" pitchFamily="34" charset="0"/>
                <a:cs typeface="Arial" panose="020B0604020202020204" pitchFamily="34" charset="0"/>
                <a:hlinkClick r:id="rId4"/>
              </a:rPr>
              <a:t>Giant Brains, or Machines that Think</a:t>
            </a:r>
            <a:r>
              <a:rPr lang="en-US" sz="2800" dirty="0">
                <a:highlight>
                  <a:srgbClr val="FAFAFA"/>
                </a:highlight>
                <a:latin typeface="Arial" panose="020B0604020202020204" pitchFamily="34" charset="0"/>
                <a:cs typeface="Arial" panose="020B0604020202020204" pitchFamily="34" charset="0"/>
              </a:rPr>
              <a:t>)</a:t>
            </a:r>
          </a:p>
          <a:p>
            <a:r>
              <a:rPr lang="en-US" dirty="0">
                <a:highlight>
                  <a:srgbClr val="FFFFFF"/>
                </a:highlight>
                <a:latin typeface="Arial" panose="020B0604020202020204" pitchFamily="34" charset="0"/>
                <a:cs typeface="Arial" panose="020B0604020202020204" pitchFamily="34" charset="0"/>
              </a:rPr>
              <a:t>Birth of AI: 1950-1956</a:t>
            </a:r>
          </a:p>
          <a:p>
            <a:pPr lvl="1"/>
            <a:r>
              <a:rPr lang="en-US" sz="2800" dirty="0">
                <a:highlight>
                  <a:srgbClr val="FFFFFF"/>
                </a:highlight>
                <a:latin typeface="Arial" panose="020B0604020202020204" pitchFamily="34" charset="0"/>
                <a:cs typeface="Arial" panose="020B0604020202020204" pitchFamily="34" charset="0"/>
              </a:rPr>
              <a:t>(1950 - </a:t>
            </a:r>
            <a:r>
              <a:rPr lang="en-US" sz="2800" dirty="0">
                <a:highlight>
                  <a:srgbClr val="FFFFFF"/>
                </a:highlight>
                <a:latin typeface="Arial" panose="020B0604020202020204" pitchFamily="34" charset="0"/>
                <a:cs typeface="Arial" panose="020B0604020202020204" pitchFamily="34" charset="0"/>
                <a:hlinkClick r:id="rId5"/>
              </a:rPr>
              <a:t>Computer Machinery and Intelligence</a:t>
            </a:r>
            <a:r>
              <a:rPr lang="en-US" sz="2800" dirty="0">
                <a:highlight>
                  <a:srgbClr val="FFFFFF"/>
                </a:highlight>
                <a:latin typeface="Arial" panose="020B0604020202020204" pitchFamily="34" charset="0"/>
                <a:cs typeface="Arial" panose="020B0604020202020204" pitchFamily="34" charset="0"/>
              </a:rPr>
              <a:t>)</a:t>
            </a:r>
          </a:p>
          <a:p>
            <a:pPr lvl="1"/>
            <a:r>
              <a:rPr lang="en-US" sz="2800" dirty="0">
                <a:highlight>
                  <a:srgbClr val="FFFFFF"/>
                </a:highlight>
                <a:latin typeface="Arial" panose="020B0604020202020204" pitchFamily="34" charset="0"/>
                <a:cs typeface="Arial" panose="020B0604020202020204" pitchFamily="34" charset="0"/>
              </a:rPr>
              <a:t>(1952</a:t>
            </a:r>
            <a:r>
              <a:rPr lang="en-US" sz="2800" b="1" dirty="0">
                <a:highlight>
                  <a:srgbClr val="FFFFFF"/>
                </a:highlight>
                <a:latin typeface="Arial" panose="020B0604020202020204" pitchFamily="34" charset="0"/>
                <a:cs typeface="Arial" panose="020B0604020202020204" pitchFamily="34" charset="0"/>
              </a:rPr>
              <a:t> - </a:t>
            </a:r>
            <a:r>
              <a:rPr lang="en-US" sz="2800" dirty="0">
                <a:highlight>
                  <a:srgbClr val="FFFFFF"/>
                </a:highlight>
                <a:latin typeface="Arial" panose="020B0604020202020204" pitchFamily="34" charset="0"/>
                <a:cs typeface="Arial" panose="020B0604020202020204" pitchFamily="34" charset="0"/>
                <a:hlinkClick r:id="rId6"/>
              </a:rPr>
              <a:t>Arthur Samuel</a:t>
            </a:r>
            <a:r>
              <a:rPr lang="en-US" sz="2800" b="1" dirty="0">
                <a:highlight>
                  <a:srgbClr val="FFFFFF"/>
                </a:highlight>
                <a:latin typeface="Arial" panose="020B0604020202020204" pitchFamily="34" charset="0"/>
                <a:cs typeface="Arial" panose="020B0604020202020204" pitchFamily="34" charset="0"/>
              </a:rPr>
              <a:t> - </a:t>
            </a:r>
            <a:r>
              <a:rPr lang="en-US" sz="2800" dirty="0">
                <a:highlight>
                  <a:srgbClr val="FFFFFF"/>
                </a:highlight>
                <a:latin typeface="Arial" panose="020B0604020202020204" pitchFamily="34" charset="0"/>
                <a:cs typeface="Arial" panose="020B0604020202020204" pitchFamily="34" charset="0"/>
              </a:rPr>
              <a:t>a program to play checkers</a:t>
            </a:r>
            <a:r>
              <a:rPr lang="en-US" sz="2800" b="1" dirty="0">
                <a:highlight>
                  <a:srgbClr val="FFFFFF"/>
                </a:highlight>
                <a:latin typeface="Arial" panose="020B0604020202020204" pitchFamily="34" charset="0"/>
                <a:cs typeface="Arial" panose="020B0604020202020204" pitchFamily="34" charset="0"/>
              </a:rPr>
              <a:t>)</a:t>
            </a:r>
          </a:p>
          <a:p>
            <a:pPr lvl="1"/>
            <a:r>
              <a:rPr lang="en-US" sz="2800" b="1" dirty="0">
                <a:highlight>
                  <a:srgbClr val="FFFFFF"/>
                </a:highlight>
                <a:latin typeface="Arial" panose="020B0604020202020204" pitchFamily="34" charset="0"/>
                <a:cs typeface="Arial" panose="020B0604020202020204" pitchFamily="34" charset="0"/>
              </a:rPr>
              <a:t>(</a:t>
            </a:r>
            <a:r>
              <a:rPr lang="en-US" sz="2800" dirty="0">
                <a:highlight>
                  <a:srgbClr val="FFFFFF"/>
                </a:highlight>
                <a:latin typeface="Arial" panose="020B0604020202020204" pitchFamily="34" charset="0"/>
                <a:cs typeface="Arial" panose="020B0604020202020204" pitchFamily="34" charset="0"/>
              </a:rPr>
              <a:t>1955</a:t>
            </a:r>
            <a:r>
              <a:rPr lang="en-US" sz="2800" b="1" dirty="0">
                <a:highlight>
                  <a:srgbClr val="FFFFFF"/>
                </a:highlight>
                <a:latin typeface="Arial" panose="020B0604020202020204" pitchFamily="34" charset="0"/>
                <a:cs typeface="Arial" panose="020B0604020202020204" pitchFamily="34" charset="0"/>
              </a:rPr>
              <a:t> - </a:t>
            </a:r>
            <a:r>
              <a:rPr lang="en-US" sz="2800" dirty="0">
                <a:highlight>
                  <a:srgbClr val="FFFFFF"/>
                </a:highlight>
                <a:latin typeface="Arial" panose="020B0604020202020204" pitchFamily="34" charset="0"/>
                <a:cs typeface="Arial" panose="020B0604020202020204" pitchFamily="34" charset="0"/>
                <a:hlinkClick r:id="rId7"/>
              </a:rPr>
              <a:t>John McCarthy</a:t>
            </a:r>
            <a:r>
              <a:rPr lang="en-US" sz="2800" dirty="0">
                <a:highlight>
                  <a:srgbClr val="FFFFFF"/>
                </a:highlight>
                <a:latin typeface="Arial" panose="020B0604020202020204" pitchFamily="34" charset="0"/>
                <a:cs typeface="Arial" panose="020B0604020202020204" pitchFamily="34" charset="0"/>
              </a:rPr>
              <a:t> – 1</a:t>
            </a:r>
            <a:r>
              <a:rPr lang="en-US" sz="2800" baseline="30000" dirty="0">
                <a:highlight>
                  <a:srgbClr val="FFFFFF"/>
                </a:highlight>
                <a:latin typeface="Arial" panose="020B0604020202020204" pitchFamily="34" charset="0"/>
                <a:cs typeface="Arial" panose="020B0604020202020204" pitchFamily="34" charset="0"/>
              </a:rPr>
              <a:t>st</a:t>
            </a:r>
            <a:r>
              <a:rPr lang="en-US" sz="2800" dirty="0">
                <a:highlight>
                  <a:srgbClr val="FFFFFF"/>
                </a:highlight>
                <a:latin typeface="Arial" panose="020B0604020202020204" pitchFamily="34" charset="0"/>
                <a:cs typeface="Arial" panose="020B0604020202020204" pitchFamily="34" charset="0"/>
              </a:rPr>
              <a:t> use of artificial intelligence)</a:t>
            </a:r>
          </a:p>
          <a:p>
            <a:r>
              <a:rPr lang="en-US" dirty="0">
                <a:latin typeface="Arial" panose="020B0604020202020204" pitchFamily="34" charset="0"/>
                <a:cs typeface="Arial" panose="020B0604020202020204" pitchFamily="34" charset="0"/>
              </a:rPr>
              <a:t>AI maturation: 1957-1979 </a:t>
            </a:r>
          </a:p>
          <a:p>
            <a:pPr lvl="1"/>
            <a:r>
              <a:rPr lang="en-US" sz="2800" dirty="0">
                <a:latin typeface="Arial" panose="020B0604020202020204" pitchFamily="34" charset="0"/>
                <a:cs typeface="Arial" panose="020B0604020202020204" pitchFamily="34" charset="0"/>
              </a:rPr>
              <a:t>1958: John McCarthy created LISP </a:t>
            </a:r>
          </a:p>
          <a:p>
            <a:pPr lvl="1"/>
            <a:r>
              <a:rPr lang="en-US" sz="2800" dirty="0">
                <a:latin typeface="Arial" panose="020B0604020202020204" pitchFamily="34" charset="0"/>
                <a:cs typeface="Arial" panose="020B0604020202020204" pitchFamily="34" charset="0"/>
              </a:rPr>
              <a:t>1959: Arthur Samuel created the term “machine learning </a:t>
            </a:r>
          </a:p>
          <a:p>
            <a:pPr lvl="1"/>
            <a:r>
              <a:rPr lang="en-US" sz="2800" dirty="0">
                <a:latin typeface="Arial" panose="020B0604020202020204" pitchFamily="34" charset="0"/>
                <a:cs typeface="Arial" panose="020B0604020202020204" pitchFamily="34" charset="0"/>
              </a:rPr>
              <a:t>1961: The first industrial robot </a:t>
            </a:r>
            <a:r>
              <a:rPr lang="en-US" sz="2800" dirty="0" err="1">
                <a:latin typeface="Arial" panose="020B0604020202020204" pitchFamily="34" charset="0"/>
                <a:cs typeface="Arial" panose="020B0604020202020204" pitchFamily="34" charset="0"/>
              </a:rPr>
              <a:t>Unimate</a:t>
            </a:r>
            <a:r>
              <a:rPr lang="en-US" sz="2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702229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03510-92C9-A078-F9B4-2F136376DD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C76EDF-7C2C-C817-F749-385B49F58D0B}"/>
              </a:ext>
            </a:extLst>
          </p:cNvPr>
          <p:cNvSpPr>
            <a:spLocks noGrp="1"/>
          </p:cNvSpPr>
          <p:nvPr>
            <p:ph type="title"/>
          </p:nvPr>
        </p:nvSpPr>
        <p:spPr>
          <a:xfrm>
            <a:off x="838200" y="136528"/>
            <a:ext cx="10515600" cy="544510"/>
          </a:xfrm>
        </p:spPr>
        <p:txBody>
          <a:bodyPr>
            <a:noAutofit/>
          </a:bodyPr>
          <a:lstStyle/>
          <a:p>
            <a:pPr algn="ctr"/>
            <a:r>
              <a:rPr lang="en-US" sz="4000" b="1" dirty="0">
                <a:solidFill>
                  <a:srgbClr val="3333FF"/>
                </a:solidFill>
                <a:latin typeface="Arial" panose="020B0604020202020204" pitchFamily="34" charset="0"/>
                <a:cs typeface="Arial" panose="020B0604020202020204" pitchFamily="34" charset="0"/>
              </a:rPr>
              <a:t>Reference - History of AI  - 2</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3C9BBD7-4D47-D355-2370-46176A70CF6A}"/>
              </a:ext>
            </a:extLst>
          </p:cNvPr>
          <p:cNvSpPr>
            <a:spLocks noGrp="1"/>
          </p:cNvSpPr>
          <p:nvPr>
            <p:ph idx="1"/>
          </p:nvPr>
        </p:nvSpPr>
        <p:spPr>
          <a:xfrm>
            <a:off x="838200" y="681038"/>
            <a:ext cx="10515600" cy="6176962"/>
          </a:xfrm>
        </p:spPr>
        <p:txBody>
          <a:bodyPr>
            <a:noAutofit/>
          </a:bodyPr>
          <a:lstStyle/>
          <a:p>
            <a:r>
              <a:rPr lang="en-US" dirty="0">
                <a:latin typeface="Arial" panose="020B0604020202020204" pitchFamily="34" charset="0"/>
                <a:cs typeface="Arial" panose="020B0604020202020204" pitchFamily="34" charset="0"/>
              </a:rPr>
              <a:t>AI maturation: 1957-1979 </a:t>
            </a:r>
          </a:p>
          <a:p>
            <a:pPr lvl="1"/>
            <a:r>
              <a:rPr lang="en-US" sz="2800" dirty="0">
                <a:latin typeface="Arial" panose="020B0604020202020204" pitchFamily="34" charset="0"/>
                <a:cs typeface="Arial" panose="020B0604020202020204" pitchFamily="34" charset="0"/>
              </a:rPr>
              <a:t>1965:Edward Feigenbaum and Joshua Lederberg created the first expert system</a:t>
            </a:r>
          </a:p>
          <a:p>
            <a:pPr lvl="1"/>
            <a:r>
              <a:rPr lang="en-US" sz="2800" dirty="0">
                <a:latin typeface="Arial" panose="020B0604020202020204" pitchFamily="34" charset="0"/>
                <a:cs typeface="Arial" panose="020B0604020202020204" pitchFamily="34" charset="0"/>
              </a:rPr>
              <a:t>1966: Joseph Weizenbaum – ELIZA - chatbot – NLP</a:t>
            </a:r>
          </a:p>
          <a:p>
            <a:pPr lvl="1"/>
            <a:r>
              <a:rPr lang="en-US" sz="2800" dirty="0">
                <a:latin typeface="Arial" panose="020B0604020202020204" pitchFamily="34" charset="0"/>
                <a:cs typeface="Arial" panose="020B0604020202020204" pitchFamily="34" charset="0"/>
              </a:rPr>
              <a:t>1973 - James Lighthill - strides were not as impressive, Reduced funding</a:t>
            </a:r>
          </a:p>
          <a:p>
            <a:pPr lvl="1"/>
            <a:r>
              <a:rPr lang="en-US" sz="2800" dirty="0">
                <a:latin typeface="Arial" panose="020B0604020202020204" pitchFamily="34" charset="0"/>
                <a:cs typeface="Arial" panose="020B0604020202020204" pitchFamily="34" charset="0"/>
              </a:rPr>
              <a:t>1979: James L. Adams created The Standford Cart, an autonomous vehicle</a:t>
            </a:r>
          </a:p>
          <a:p>
            <a:pPr lvl="1"/>
            <a:r>
              <a:rPr lang="en-US" sz="2800" dirty="0">
                <a:latin typeface="Arial" panose="020B0604020202020204" pitchFamily="34" charset="0"/>
                <a:cs typeface="Arial" panose="020B0604020202020204" pitchFamily="34" charset="0"/>
              </a:rPr>
              <a:t>1979: (AAAI)</a:t>
            </a:r>
          </a:p>
          <a:p>
            <a:pPr lvl="1"/>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9482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CE4CF-D9DE-FEDA-4122-A202E5FF1CEA}"/>
              </a:ext>
            </a:extLst>
          </p:cNvPr>
          <p:cNvSpPr>
            <a:spLocks noGrp="1"/>
          </p:cNvSpPr>
          <p:nvPr>
            <p:ph type="title"/>
          </p:nvPr>
        </p:nvSpPr>
        <p:spPr>
          <a:xfrm>
            <a:off x="838200" y="7318"/>
            <a:ext cx="10515600" cy="673720"/>
          </a:xfrm>
        </p:spPr>
        <p:txBody>
          <a:bodyPr>
            <a:normAutofit/>
          </a:bodyPr>
          <a:lstStyle/>
          <a:p>
            <a:pPr algn="ctr"/>
            <a:r>
              <a:rPr lang="en-US" sz="4000" b="1" dirty="0">
                <a:solidFill>
                  <a:srgbClr val="3333FF"/>
                </a:solidFill>
                <a:latin typeface="Arial" panose="020B0604020202020204" pitchFamily="34" charset="0"/>
                <a:cs typeface="Arial" panose="020B0604020202020204" pitchFamily="34" charset="0"/>
              </a:rPr>
              <a:t>Reference - History of AI -3 </a:t>
            </a:r>
            <a:endParaRPr lang="en-US" sz="4000" dirty="0"/>
          </a:p>
        </p:txBody>
      </p:sp>
      <p:sp>
        <p:nvSpPr>
          <p:cNvPr id="3" name="Content Placeholder 2">
            <a:extLst>
              <a:ext uri="{FF2B5EF4-FFF2-40B4-BE49-F238E27FC236}">
                <a16:creationId xmlns:a16="http://schemas.microsoft.com/office/drawing/2014/main" id="{AE60CAE5-DA75-705D-73B1-6F1C6607535E}"/>
              </a:ext>
            </a:extLst>
          </p:cNvPr>
          <p:cNvSpPr>
            <a:spLocks noGrp="1"/>
          </p:cNvSpPr>
          <p:nvPr>
            <p:ph idx="1"/>
          </p:nvPr>
        </p:nvSpPr>
        <p:spPr>
          <a:xfrm>
            <a:off x="838200" y="681038"/>
            <a:ext cx="10515600" cy="5809214"/>
          </a:xfrm>
        </p:spPr>
        <p:txBody>
          <a:bodyPr>
            <a:noAutofit/>
          </a:bodyPr>
          <a:lstStyle/>
          <a:p>
            <a:r>
              <a:rPr lang="en-US" b="1" i="0" u="none" strike="noStrike" baseline="0" dirty="0">
                <a:latin typeface="Arial" panose="020B0604020202020204" pitchFamily="34" charset="0"/>
                <a:cs typeface="Arial" panose="020B0604020202020204" pitchFamily="34" charset="0"/>
              </a:rPr>
              <a:t>AI boom: 1980-1987</a:t>
            </a:r>
          </a:p>
          <a:p>
            <a:pPr lvl="1"/>
            <a:r>
              <a:rPr lang="en-US" sz="2800" dirty="0">
                <a:latin typeface="Arial" panose="020B0604020202020204" pitchFamily="34" charset="0"/>
                <a:cs typeface="Arial" panose="020B0604020202020204" pitchFamily="34" charset="0"/>
              </a:rPr>
              <a:t>1980: First conference of the AAAI</a:t>
            </a:r>
          </a:p>
          <a:p>
            <a:pPr lvl="1"/>
            <a:r>
              <a:rPr lang="en-US" sz="2800" dirty="0">
                <a:latin typeface="Arial" panose="020B0604020202020204" pitchFamily="34" charset="0"/>
                <a:cs typeface="Arial" panose="020B0604020202020204" pitchFamily="34" charset="0"/>
              </a:rPr>
              <a:t>1980: The first expert system in commercial market, known as XCON</a:t>
            </a:r>
            <a:endParaRPr lang="en-US" sz="2800" b="0" i="0" u="none" strike="noStrike" baseline="0" dirty="0">
              <a:latin typeface="Arial" panose="020B0604020202020204" pitchFamily="34" charset="0"/>
              <a:cs typeface="Arial" panose="020B0604020202020204" pitchFamily="34" charset="0"/>
            </a:endParaRPr>
          </a:p>
          <a:p>
            <a:pPr lvl="1"/>
            <a:r>
              <a:rPr lang="en-US" sz="2800" b="0" i="0" u="none" strike="noStrike" baseline="0" dirty="0">
                <a:latin typeface="Arial" panose="020B0604020202020204" pitchFamily="34" charset="0"/>
                <a:cs typeface="Arial" panose="020B0604020202020204" pitchFamily="34" charset="0"/>
              </a:rPr>
              <a:t>1981: The Japanese government allocated $850 million (over $2 billion dollars in </a:t>
            </a:r>
            <a:r>
              <a:rPr lang="en-US" sz="2800" b="0" i="0" u="none" strike="noStrike" baseline="0" dirty="0" err="1">
                <a:latin typeface="Arial" panose="020B0604020202020204" pitchFamily="34" charset="0"/>
                <a:cs typeface="Arial" panose="020B0604020202020204" pitchFamily="34" charset="0"/>
              </a:rPr>
              <a:t>today’smoney</a:t>
            </a:r>
            <a:r>
              <a:rPr lang="en-US" sz="2800" b="0" i="0" u="none" strike="noStrike" baseline="0" dirty="0">
                <a:latin typeface="Arial" panose="020B0604020202020204" pitchFamily="34" charset="0"/>
                <a:cs typeface="Arial" panose="020B0604020202020204" pitchFamily="34" charset="0"/>
              </a:rPr>
              <a:t>) to the Fifth Generation Computer project</a:t>
            </a:r>
          </a:p>
          <a:p>
            <a:pPr lvl="1"/>
            <a:r>
              <a:rPr lang="en-US" sz="2800" b="0" i="0" u="none" strike="noStrike" baseline="0" dirty="0">
                <a:latin typeface="Arial" panose="020B0604020202020204" pitchFamily="34" charset="0"/>
                <a:cs typeface="Arial" panose="020B0604020202020204" pitchFamily="34" charset="0"/>
              </a:rPr>
              <a:t>1984: The AAAI warns of an incoming “AI Winter” </a:t>
            </a:r>
          </a:p>
          <a:p>
            <a:pPr lvl="1"/>
            <a:r>
              <a:rPr lang="en-US" sz="2800" b="0" i="0" u="none" strike="noStrike" baseline="0" dirty="0">
                <a:latin typeface="Arial" panose="020B0604020202020204" pitchFamily="34" charset="0"/>
                <a:cs typeface="Arial" panose="020B0604020202020204" pitchFamily="34" charset="0"/>
              </a:rPr>
              <a:t>1985: An autonomous drawing program known as AARON is demonstrated at the </a:t>
            </a:r>
            <a:r>
              <a:rPr lang="en-US" sz="2800" b="0" i="0" u="none" strike="noStrike" baseline="0" dirty="0" err="1">
                <a:latin typeface="Arial" panose="020B0604020202020204" pitchFamily="34" charset="0"/>
                <a:cs typeface="Arial" panose="020B0604020202020204" pitchFamily="34" charset="0"/>
              </a:rPr>
              <a:t>AAAIconference</a:t>
            </a:r>
            <a:r>
              <a:rPr lang="en-US" sz="2800" b="0" i="0" u="none" strike="noStrike" baseline="0" dirty="0">
                <a:latin typeface="Arial" panose="020B0604020202020204" pitchFamily="34" charset="0"/>
                <a:cs typeface="Arial" panose="020B0604020202020204" pitchFamily="34" charset="0"/>
              </a:rPr>
              <a:t>. </a:t>
            </a:r>
          </a:p>
          <a:p>
            <a:pPr lvl="1"/>
            <a:r>
              <a:rPr lang="en-US" sz="2800" b="0" i="0" u="none" strike="noStrike" baseline="0" dirty="0">
                <a:latin typeface="Arial" panose="020B0604020202020204" pitchFamily="34" charset="0"/>
                <a:cs typeface="Arial" panose="020B0604020202020204" pitchFamily="34" charset="0"/>
              </a:rPr>
              <a:t>1986: Ernst </a:t>
            </a:r>
            <a:r>
              <a:rPr lang="en-US" sz="2800" b="0" i="0" u="none" strike="noStrike" baseline="0" dirty="0" err="1">
                <a:latin typeface="Arial" panose="020B0604020202020204" pitchFamily="34" charset="0"/>
                <a:cs typeface="Arial" panose="020B0604020202020204" pitchFamily="34" charset="0"/>
              </a:rPr>
              <a:t>Dickmann</a:t>
            </a:r>
            <a:r>
              <a:rPr lang="en-US" sz="2800" b="0" i="0" u="none" strike="noStrike" baseline="0" dirty="0">
                <a:latin typeface="Arial" panose="020B0604020202020204" pitchFamily="34" charset="0"/>
                <a:cs typeface="Arial" panose="020B0604020202020204" pitchFamily="34" charset="0"/>
              </a:rPr>
              <a:t> and his team at Bundeswehr University of Munich created 1</a:t>
            </a:r>
            <a:r>
              <a:rPr lang="en-US" sz="2800" b="0" i="0" u="none" strike="noStrike" baseline="30000" dirty="0">
                <a:latin typeface="Arial" panose="020B0604020202020204" pitchFamily="34" charset="0"/>
                <a:cs typeface="Arial" panose="020B0604020202020204" pitchFamily="34" charset="0"/>
              </a:rPr>
              <a:t>st</a:t>
            </a:r>
            <a:r>
              <a:rPr lang="en-US" sz="2800" b="0" i="0" u="none" strike="noStrike" baseline="0" dirty="0">
                <a:latin typeface="Arial" panose="020B0604020202020204" pitchFamily="34" charset="0"/>
                <a:cs typeface="Arial" panose="020B0604020202020204" pitchFamily="34" charset="0"/>
              </a:rPr>
              <a:t> driverless car </a:t>
            </a:r>
          </a:p>
          <a:p>
            <a:pPr lvl="1"/>
            <a:r>
              <a:rPr lang="en-US" sz="2800" b="0" i="0" u="none" strike="noStrike" baseline="0" dirty="0">
                <a:latin typeface="Arial" panose="020B0604020202020204" pitchFamily="34" charset="0"/>
                <a:cs typeface="Arial" panose="020B0604020202020204" pitchFamily="34" charset="0"/>
              </a:rPr>
              <a:t>1987: Commercial launch of Alacrity </a:t>
            </a:r>
            <a:r>
              <a:rPr lang="en-US" sz="2800" dirty="0">
                <a:latin typeface="Arial" panose="020B0604020202020204" pitchFamily="34" charset="0"/>
                <a:cs typeface="Arial" panose="020B0604020202020204" pitchFamily="34" charset="0"/>
              </a:rPr>
              <a:t>1</a:t>
            </a:r>
            <a:r>
              <a:rPr lang="en-US" sz="2800" b="0" i="0" u="none" strike="noStrike" baseline="0" dirty="0">
                <a:latin typeface="Arial" panose="020B0604020202020204" pitchFamily="34" charset="0"/>
                <a:cs typeface="Arial" panose="020B0604020202020204" pitchFamily="34" charset="0"/>
              </a:rPr>
              <a:t>st strategy managerial advisory system, a complex expert system with 3,000+ rules</a:t>
            </a:r>
          </a:p>
        </p:txBody>
      </p:sp>
    </p:spTree>
    <p:extLst>
      <p:ext uri="{BB962C8B-B14F-4D97-AF65-F5344CB8AC3E}">
        <p14:creationId xmlns:p14="http://schemas.microsoft.com/office/powerpoint/2010/main" val="676943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932EB-0D66-55EA-5E3F-BDDE48CFE1E5}"/>
              </a:ext>
            </a:extLst>
          </p:cNvPr>
          <p:cNvSpPr>
            <a:spLocks noGrp="1"/>
          </p:cNvSpPr>
          <p:nvPr>
            <p:ph type="title"/>
          </p:nvPr>
        </p:nvSpPr>
        <p:spPr>
          <a:xfrm>
            <a:off x="838200" y="57014"/>
            <a:ext cx="10515600" cy="648666"/>
          </a:xfrm>
        </p:spPr>
        <p:txBody>
          <a:bodyPr>
            <a:normAutofit/>
          </a:bodyPr>
          <a:lstStyle/>
          <a:p>
            <a:pPr algn="ctr"/>
            <a:r>
              <a:rPr lang="en-US" sz="4000" b="1" dirty="0">
                <a:solidFill>
                  <a:srgbClr val="3333FF"/>
                </a:solidFill>
                <a:latin typeface="Arial" panose="020B0604020202020204" pitchFamily="34" charset="0"/>
                <a:cs typeface="Arial" panose="020B0604020202020204" pitchFamily="34" charset="0"/>
              </a:rPr>
              <a:t>Reference – History of AI -4 </a:t>
            </a:r>
            <a:endParaRPr lang="en-US" sz="4000" dirty="0"/>
          </a:p>
        </p:txBody>
      </p:sp>
      <p:sp>
        <p:nvSpPr>
          <p:cNvPr id="3" name="Content Placeholder 2">
            <a:extLst>
              <a:ext uri="{FF2B5EF4-FFF2-40B4-BE49-F238E27FC236}">
                <a16:creationId xmlns:a16="http://schemas.microsoft.com/office/drawing/2014/main" id="{868BEB63-B35C-F0B0-C54F-E86E991751C7}"/>
              </a:ext>
            </a:extLst>
          </p:cNvPr>
          <p:cNvSpPr>
            <a:spLocks noGrp="1"/>
          </p:cNvSpPr>
          <p:nvPr>
            <p:ph idx="1"/>
          </p:nvPr>
        </p:nvSpPr>
        <p:spPr>
          <a:xfrm>
            <a:off x="838200" y="854764"/>
            <a:ext cx="10515600" cy="5946221"/>
          </a:xfrm>
        </p:spPr>
        <p:txBody>
          <a:bodyPr>
            <a:noAutofit/>
          </a:bodyPr>
          <a:lstStyle/>
          <a:p>
            <a:r>
              <a:rPr lang="en-US" dirty="0">
                <a:highlight>
                  <a:srgbClr val="FFFF00"/>
                </a:highlight>
                <a:latin typeface="Arial" panose="020B0604020202020204" pitchFamily="34" charset="0"/>
                <a:cs typeface="Arial" panose="020B0604020202020204" pitchFamily="34" charset="0"/>
              </a:rPr>
              <a:t>1987: Department of CS - RASU (Burma) – Development of Expert systems, Burmese Language Processing, Semantic Graphs, Development of Robot Control Language, Development of LISP, Prolog interpreters</a:t>
            </a:r>
          </a:p>
          <a:p>
            <a:r>
              <a:rPr lang="en-US" b="1" i="0" u="none" strike="noStrike" baseline="0" dirty="0">
                <a:latin typeface="Arial" panose="020B0604020202020204" pitchFamily="34" charset="0"/>
                <a:cs typeface="Arial" panose="020B0604020202020204" pitchFamily="34" charset="0"/>
              </a:rPr>
              <a:t>AI winter: 1987-1993</a:t>
            </a:r>
            <a:endParaRPr lang="en-US" dirty="0">
              <a:latin typeface="Arial" panose="020B0604020202020204" pitchFamily="34" charset="0"/>
              <a:cs typeface="Arial" panose="020B0604020202020204" pitchFamily="34" charset="0"/>
            </a:endParaRPr>
          </a:p>
          <a:p>
            <a:r>
              <a:rPr lang="en-US" b="1" i="0" u="none" strike="noStrike" baseline="0" dirty="0">
                <a:latin typeface="Arial" panose="020B0604020202020204" pitchFamily="34" charset="0"/>
                <a:cs typeface="Arial" panose="020B0604020202020204" pitchFamily="34" charset="0"/>
              </a:rPr>
              <a:t>AI agents: 1993-2011</a:t>
            </a:r>
            <a:endParaRPr lang="en-US" b="0" i="0" u="none" strike="noStrike" baseline="0" dirty="0">
              <a:latin typeface="Arial" panose="020B0604020202020204" pitchFamily="34" charset="0"/>
              <a:cs typeface="Arial" panose="020B0604020202020204" pitchFamily="34" charset="0"/>
            </a:endParaRPr>
          </a:p>
          <a:p>
            <a:pPr lvl="1"/>
            <a:r>
              <a:rPr lang="en-US" sz="2800" b="0" i="0" u="none" strike="noStrike" baseline="0" dirty="0">
                <a:latin typeface="Arial" panose="020B0604020202020204" pitchFamily="34" charset="0"/>
                <a:cs typeface="Arial" panose="020B0604020202020204" pitchFamily="34" charset="0"/>
              </a:rPr>
              <a:t>1997: Deep Blue (developed by IBM) beat the world chess champion, Gary Kasparov </a:t>
            </a:r>
          </a:p>
          <a:p>
            <a:pPr lvl="1"/>
            <a:r>
              <a:rPr lang="en-US" sz="2800" b="0" i="0" u="none" strike="noStrike" baseline="0" dirty="0">
                <a:latin typeface="Arial" panose="020B0604020202020204" pitchFamily="34" charset="0"/>
                <a:cs typeface="Arial" panose="020B0604020202020204" pitchFamily="34" charset="0"/>
              </a:rPr>
              <a:t>1997: Windows released a speech recognition software (Dragon)</a:t>
            </a:r>
          </a:p>
          <a:p>
            <a:pPr lvl="1"/>
            <a:r>
              <a:rPr lang="en-US" sz="2800" b="0" i="0" u="none" strike="noStrike" baseline="0" dirty="0">
                <a:latin typeface="Arial" panose="020B0604020202020204" pitchFamily="34" charset="0"/>
                <a:cs typeface="Arial" panose="020B0604020202020204" pitchFamily="34" charset="0"/>
              </a:rPr>
              <a:t>2000: Professor Cynthia Breazeal developed the first robot that could simulate human emotions with its face </a:t>
            </a:r>
          </a:p>
          <a:p>
            <a:pPr lvl="1"/>
            <a:r>
              <a:rPr lang="en-US" sz="2800" b="0" i="0" u="none" strike="noStrike" baseline="0" dirty="0">
                <a:latin typeface="Arial" panose="020B0604020202020204" pitchFamily="34" charset="0"/>
                <a:cs typeface="Arial" panose="020B0604020202020204" pitchFamily="34" charset="0"/>
              </a:rPr>
              <a:t>2002: The first Roomba was released.</a:t>
            </a:r>
          </a:p>
        </p:txBody>
      </p:sp>
    </p:spTree>
    <p:extLst>
      <p:ext uri="{BB962C8B-B14F-4D97-AF65-F5344CB8AC3E}">
        <p14:creationId xmlns:p14="http://schemas.microsoft.com/office/powerpoint/2010/main" val="27849890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38351</TotalTime>
  <Words>3623</Words>
  <Application>Microsoft Office PowerPoint</Application>
  <PresentationFormat>Widescreen</PresentationFormat>
  <Paragraphs>526</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Wingdings</vt:lpstr>
      <vt:lpstr>Office Theme</vt:lpstr>
      <vt:lpstr>Introductory Level</vt:lpstr>
      <vt:lpstr>Platforms</vt:lpstr>
      <vt:lpstr>Platforms Continued</vt:lpstr>
      <vt:lpstr>Tools and Platforms -1</vt:lpstr>
      <vt:lpstr>Tools and Platforms - 2</vt:lpstr>
      <vt:lpstr>Reference - History of AI  - 1</vt:lpstr>
      <vt:lpstr>Reference - History of AI  - 2</vt:lpstr>
      <vt:lpstr>Reference - History of AI -3 </vt:lpstr>
      <vt:lpstr>Reference – History of AI -4 </vt:lpstr>
      <vt:lpstr>Reference - History of AI -5 </vt:lpstr>
      <vt:lpstr>Reference –  History of AI - 6</vt:lpstr>
      <vt:lpstr>Reference –  History of AI - 7</vt:lpstr>
      <vt:lpstr>Reference – History of AI - 8</vt:lpstr>
      <vt:lpstr>Reference – AI Terms</vt:lpstr>
      <vt:lpstr>Reference – AI Terms Continued</vt:lpstr>
      <vt:lpstr>Reference – AI Terms Continued</vt:lpstr>
      <vt:lpstr>Reference – Best AI Search Engine</vt:lpstr>
      <vt:lpstr>Tools That WILL Make You RICH</vt:lpstr>
      <vt:lpstr>Tools That WILL Make You RICH</vt:lpstr>
      <vt:lpstr>Reference – AI for Business</vt:lpstr>
      <vt:lpstr>PowerPoint Presentation</vt:lpstr>
      <vt:lpstr>PowerPoint Presentation</vt:lpstr>
      <vt:lpstr>PowerPoint Presentation</vt:lpstr>
      <vt:lpstr>Tools and Resources</vt:lpstr>
      <vt:lpstr>Tools and Resources Continued</vt:lpstr>
      <vt:lpstr>Tools and Resources Continued</vt:lpstr>
      <vt:lpstr>Tools and Resources Continued</vt:lpstr>
      <vt:lpstr>Tools and Resources Continued</vt:lpstr>
      <vt:lpstr>Free AI Courses</vt:lpstr>
      <vt:lpstr>Free AI Courses Continued</vt:lpstr>
      <vt:lpstr>Free AI Courses Continued</vt:lpstr>
      <vt:lpstr>Free AI Courses Continued</vt:lpstr>
      <vt:lpstr>Free AI Courses Continued</vt:lpstr>
      <vt:lpstr>Free AI Courses Continued</vt:lpstr>
      <vt:lpstr>Free AI Courses Continued</vt:lpstr>
      <vt:lpstr>Free AI Courses Continued</vt:lpstr>
      <vt:lpstr>Free AI Courses Continued</vt:lpstr>
      <vt:lpstr>Free AI Courses Continued</vt:lpstr>
      <vt:lpstr>Free AI Courses Continued</vt:lpstr>
      <vt:lpstr>Free AI Courses Continued</vt:lpstr>
      <vt:lpstr>Free AI Courses Continued</vt:lpstr>
      <vt:lpstr>Reference – Python locations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Tun Gyaw</dc:creator>
  <cp:lastModifiedBy>Tun Gyaw</cp:lastModifiedBy>
  <cp:revision>754</cp:revision>
  <cp:lastPrinted>2025-08-25T03:47:10Z</cp:lastPrinted>
  <dcterms:created xsi:type="dcterms:W3CDTF">2024-08-17T02:29:47Z</dcterms:created>
  <dcterms:modified xsi:type="dcterms:W3CDTF">2025-09-06T20:03:49Z</dcterms:modified>
</cp:coreProperties>
</file>