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825" r:id="rId2"/>
    <p:sldId id="1398" r:id="rId3"/>
    <p:sldId id="1399" r:id="rId4"/>
    <p:sldId id="1401" r:id="rId5"/>
    <p:sldId id="1400" r:id="rId6"/>
    <p:sldId id="1403" r:id="rId7"/>
    <p:sldId id="1462" r:id="rId8"/>
    <p:sldId id="1402" r:id="rId9"/>
    <p:sldId id="1405" r:id="rId10"/>
    <p:sldId id="1406" r:id="rId11"/>
    <p:sldId id="1407" r:id="rId12"/>
    <p:sldId id="1409" r:id="rId13"/>
    <p:sldId id="1410" r:id="rId14"/>
    <p:sldId id="1411" r:id="rId15"/>
    <p:sldId id="1412" r:id="rId16"/>
    <p:sldId id="1413" r:id="rId17"/>
    <p:sldId id="1414" r:id="rId18"/>
    <p:sldId id="1415" r:id="rId19"/>
    <p:sldId id="1463" r:id="rId20"/>
    <p:sldId id="1408" r:id="rId21"/>
    <p:sldId id="1417" r:id="rId22"/>
    <p:sldId id="1418" r:id="rId23"/>
    <p:sldId id="1420" r:id="rId24"/>
    <p:sldId id="1416" r:id="rId25"/>
    <p:sldId id="1421" r:id="rId26"/>
    <p:sldId id="1423" r:id="rId27"/>
    <p:sldId id="1424" r:id="rId28"/>
    <p:sldId id="1425" r:id="rId29"/>
    <p:sldId id="1422" r:id="rId30"/>
    <p:sldId id="1427" r:id="rId31"/>
    <p:sldId id="1428" r:id="rId32"/>
    <p:sldId id="1430" r:id="rId33"/>
    <p:sldId id="1429" r:id="rId34"/>
    <p:sldId id="1431" r:id="rId35"/>
    <p:sldId id="1433" r:id="rId36"/>
    <p:sldId id="1432" r:id="rId37"/>
    <p:sldId id="1435" r:id="rId38"/>
    <p:sldId id="1464" r:id="rId39"/>
    <p:sldId id="1426" r:id="rId40"/>
    <p:sldId id="1436" r:id="rId41"/>
    <p:sldId id="1437" r:id="rId42"/>
    <p:sldId id="1440" r:id="rId43"/>
    <p:sldId id="1439" r:id="rId44"/>
    <p:sldId id="1438" r:id="rId45"/>
    <p:sldId id="1441" r:id="rId46"/>
    <p:sldId id="1442" r:id="rId47"/>
    <p:sldId id="1443" r:id="rId48"/>
    <p:sldId id="1444" r:id="rId49"/>
    <p:sldId id="1445" r:id="rId50"/>
    <p:sldId id="1446" r:id="rId51"/>
    <p:sldId id="1447" r:id="rId52"/>
    <p:sldId id="1448" r:id="rId53"/>
    <p:sldId id="1434" r:id="rId54"/>
    <p:sldId id="1450" r:id="rId55"/>
    <p:sldId id="1449" r:id="rId56"/>
    <p:sldId id="1452" r:id="rId57"/>
    <p:sldId id="1453" r:id="rId58"/>
    <p:sldId id="1454" r:id="rId59"/>
    <p:sldId id="1455" r:id="rId60"/>
    <p:sldId id="1456" r:id="rId61"/>
    <p:sldId id="1457" r:id="rId62"/>
    <p:sldId id="1458" r:id="rId63"/>
    <p:sldId id="1459" r:id="rId64"/>
    <p:sldId id="1460" r:id="rId65"/>
    <p:sldId id="1461" r:id="rId66"/>
    <p:sldId id="1465" r:id="rId67"/>
    <p:sldId id="1451" r:id="rId68"/>
    <p:sldId id="1468" r:id="rId69"/>
    <p:sldId id="1469" r:id="rId70"/>
    <p:sldId id="1467" r:id="rId71"/>
    <p:sldId id="1474" r:id="rId72"/>
    <p:sldId id="1471" r:id="rId73"/>
    <p:sldId id="1472" r:id="rId74"/>
    <p:sldId id="1473" r:id="rId75"/>
    <p:sldId id="1475" r:id="rId76"/>
    <p:sldId id="1476" r:id="rId77"/>
    <p:sldId id="1477" r:id="rId78"/>
    <p:sldId id="1478" r:id="rId79"/>
    <p:sldId id="1479" r:id="rId80"/>
    <p:sldId id="1480" r:id="rId81"/>
    <p:sldId id="1481" r:id="rId82"/>
    <p:sldId id="1482" r:id="rId83"/>
    <p:sldId id="1466" r:id="rId84"/>
    <p:sldId id="1470" r:id="rId85"/>
    <p:sldId id="1483" r:id="rId86"/>
    <p:sldId id="1484" r:id="rId87"/>
    <p:sldId id="1486" r:id="rId88"/>
    <p:sldId id="1485" r:id="rId89"/>
    <p:sldId id="1487" r:id="rId90"/>
    <p:sldId id="1488" r:id="rId91"/>
    <p:sldId id="1489" r:id="rId92"/>
    <p:sldId id="1343" r:id="rId9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64">
          <p15:clr>
            <a:srgbClr val="A4A3A4"/>
          </p15:clr>
        </p15:guide>
        <p15:guide id="2" orient="horz" pos="1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222268"/>
    <a:srgbClr val="F79646"/>
    <a:srgbClr val="00B050"/>
    <a:srgbClr val="0070C0"/>
    <a:srgbClr val="E7E7E7"/>
    <a:srgbClr val="0071E2"/>
    <a:srgbClr val="ABABAB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5" autoAdjust="0"/>
    <p:restoredTop sz="77603" autoAdjust="0"/>
  </p:normalViewPr>
  <p:slideViewPr>
    <p:cSldViewPr snapToGrid="0" showGuides="1">
      <p:cViewPr varScale="1">
        <p:scale>
          <a:sx n="57" d="100"/>
          <a:sy n="57" d="100"/>
        </p:scale>
        <p:origin x="1296" y="54"/>
      </p:cViewPr>
      <p:guideLst>
        <p:guide pos="264"/>
        <p:guide orient="horz" pos="134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12846"/>
    </p:cViewPr>
  </p:sorterViewPr>
  <p:notesViewPr>
    <p:cSldViewPr snapToGrid="0">
      <p:cViewPr varScale="1">
        <p:scale>
          <a:sx n="49" d="100"/>
          <a:sy n="49" d="100"/>
        </p:scale>
        <p:origin x="265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9C32F6C-8D06-4D5F-9941-6332A45EF0F4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08C2E-CBAD-4476-A1EB-F78B54F40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52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8520CCD-BF17-4E74-80B8-12114AAB0E58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0417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954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22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437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998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532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244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6599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4640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824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764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8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834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655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771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000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947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964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190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9109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259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9084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30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921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6585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916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9676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651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5507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22352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1254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0157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3985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71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6979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6075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40139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0048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59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537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7650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0821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9491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7437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628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80980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71909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5518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17366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6293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259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1104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8398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7073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7432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84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2251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5750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1424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7570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1039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3722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786916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43640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2155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96175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198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86900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56082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79816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3191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28791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114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99457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0112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193971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19734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636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16135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18334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54112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36854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893488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48478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401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507351-5B85-492B-993D-C53595166ABE}" type="datetime1">
              <a:rPr lang="zh-CN" altLang="en-US" smtClean="0"/>
              <a:t>2017/6/12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520CCD-BF17-4E74-80B8-12114AAB0E58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67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-1588" y="981075"/>
            <a:ext cx="12187239" cy="431958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" name="Freeform 14"/>
          <p:cNvSpPr/>
          <p:nvPr userDrawn="1"/>
        </p:nvSpPr>
        <p:spPr bwMode="auto">
          <a:xfrm>
            <a:off x="1" y="4695827"/>
            <a:ext cx="12203113" cy="2189163"/>
          </a:xfrm>
          <a:custGeom>
            <a:avLst/>
            <a:gdLst>
              <a:gd name="T0" fmla="*/ 2147483646 w 10000"/>
              <a:gd name="T1" fmla="*/ 2147483646 h 9274"/>
              <a:gd name="T2" fmla="*/ 2147483646 w 10000"/>
              <a:gd name="T3" fmla="*/ 2147483646 h 9274"/>
              <a:gd name="T4" fmla="*/ 0 w 10000"/>
              <a:gd name="T5" fmla="*/ 2147483646 h 9274"/>
              <a:gd name="T6" fmla="*/ 2147483646 w 10000"/>
              <a:gd name="T7" fmla="*/ 2147483646 h 9274"/>
              <a:gd name="T8" fmla="*/ 2147483646 w 10000"/>
              <a:gd name="T9" fmla="*/ 0 h 9274"/>
              <a:gd name="T10" fmla="*/ 2147483646 w 10000"/>
              <a:gd name="T11" fmla="*/ 2147483646 h 9274"/>
              <a:gd name="T12" fmla="*/ 2147483646 w 10000"/>
              <a:gd name="T13" fmla="*/ 2147483646 h 9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0" h="9274">
                <a:moveTo>
                  <a:pt x="9996" y="9274"/>
                </a:moveTo>
                <a:lnTo>
                  <a:pt x="3" y="9274"/>
                </a:lnTo>
                <a:cubicBezTo>
                  <a:pt x="1" y="6752"/>
                  <a:pt x="2" y="4956"/>
                  <a:pt x="0" y="2434"/>
                </a:cubicBezTo>
                <a:lnTo>
                  <a:pt x="2435" y="2408"/>
                </a:lnTo>
                <a:lnTo>
                  <a:pt x="3056" y="0"/>
                </a:lnTo>
                <a:lnTo>
                  <a:pt x="10000" y="7"/>
                </a:lnTo>
                <a:cubicBezTo>
                  <a:pt x="9999" y="3096"/>
                  <a:pt x="9997" y="6185"/>
                  <a:pt x="9996" y="92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1" y="2"/>
            <a:ext cx="12198351" cy="1584325"/>
          </a:xfrm>
          <a:prstGeom prst="rect">
            <a:avLst/>
          </a:prstGeom>
          <a:solidFill>
            <a:srgbClr val="0062AC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6351" y="1584325"/>
            <a:ext cx="12192000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7" name="Picture 2" descr="D:\快盘\130425PPT模板与规范\标志-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5516563"/>
            <a:ext cx="4578351" cy="6080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 userDrawn="1"/>
        </p:nvSpPr>
        <p:spPr>
          <a:xfrm>
            <a:off x="6311900" y="5013327"/>
            <a:ext cx="2879725" cy="169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700" y="5503865"/>
            <a:ext cx="3143251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10803" y="2060582"/>
            <a:ext cx="8161535" cy="1223963"/>
          </a:xfrm>
        </p:spPr>
        <p:txBody>
          <a:bodyPr lIns="91440"/>
          <a:lstStyle>
            <a:lvl1pPr marL="0" indent="0">
              <a:buFontTx/>
              <a:buNone/>
              <a:defRPr sz="2250" b="1">
                <a:solidFill>
                  <a:srgbClr val="0062A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507" y="7"/>
            <a:ext cx="11520944" cy="836613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4436" y="1052737"/>
            <a:ext cx="11523133" cy="5329014"/>
          </a:xfrm>
        </p:spPr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68341" y="1052517"/>
            <a:ext cx="2667000" cy="532881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4433" y="1052517"/>
            <a:ext cx="8737899" cy="5328815"/>
          </a:xfrm>
        </p:spPr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5" y="7"/>
            <a:ext cx="11520036" cy="836613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34325" y="1052514"/>
            <a:ext cx="11522321" cy="5328814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32044" y="233742"/>
            <a:ext cx="10580104" cy="729536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482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32044" y="233742"/>
            <a:ext cx="10580104" cy="729536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18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4944535" y="1052513"/>
            <a:ext cx="387351" cy="4500562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91434" tIns="45716" rIns="91434" bIns="45716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600">
              <a:sym typeface="MyriadRegular" pitchFamily="2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4" t="32332" r="31308" b="53789"/>
          <a:stretch>
            <a:fillRect/>
          </a:stretch>
        </p:blipFill>
        <p:spPr bwMode="auto">
          <a:xfrm>
            <a:off x="812801" y="1250953"/>
            <a:ext cx="4083051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4906435" y="1071563"/>
            <a:ext cx="2117" cy="4500562"/>
          </a:xfrm>
          <a:prstGeom prst="line">
            <a:avLst/>
          </a:prstGeom>
          <a:noFill/>
          <a:ln w="9525" cap="rnd">
            <a:solidFill>
              <a:srgbClr val="B2B2B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4" tIns="45716" rIns="91434" bIns="45716" anchor="ctr"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H="1">
            <a:off x="4946652" y="1071563"/>
            <a:ext cx="31749" cy="4500562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34" tIns="45716" rIns="91434" bIns="45716" anchor="ctr"/>
          <a:lstStyle/>
          <a:p>
            <a:endParaRPr lang="zh-CN" altLang="en-US"/>
          </a:p>
        </p:txBody>
      </p:sp>
      <p:sp>
        <p:nvSpPr>
          <p:cNvPr id="7" name="Text Box 6"/>
          <p:cNvSpPr>
            <a:spLocks noChangeArrowheads="1"/>
          </p:cNvSpPr>
          <p:nvPr userDrawn="1"/>
        </p:nvSpPr>
        <p:spPr bwMode="auto">
          <a:xfrm>
            <a:off x="3185586" y="1350964"/>
            <a:ext cx="95730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6" rIns="91434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/>
            <a:r>
              <a:rPr lang="zh-CN" altLang="en-US" sz="3000" b="1">
                <a:solidFill>
                  <a:srgbClr val="156885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目录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4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51" y="6346827"/>
            <a:ext cx="235267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507" y="7"/>
            <a:ext cx="11520944" cy="836613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436" y="1052737"/>
            <a:ext cx="11523133" cy="5329014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2250" b="1" cap="all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7400" indent="0">
              <a:buNone/>
              <a:defRPr sz="79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8" y="7"/>
            <a:ext cx="11521017" cy="836613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4435" y="1052514"/>
            <a:ext cx="5665556" cy="5328814"/>
          </a:xfrm>
        </p:spPr>
        <p:txBody>
          <a:bodyPr/>
          <a:lstStyle>
            <a:lvl1pPr>
              <a:defRPr sz="1350">
                <a:latin typeface="微软雅黑" pitchFamily="34" charset="-122"/>
                <a:ea typeface="微软雅黑" pitchFamily="34" charset="-122"/>
              </a:defRPr>
            </a:lvl1pPr>
            <a:lvl2pPr>
              <a:defRPr sz="1125">
                <a:latin typeface="微软雅黑" pitchFamily="34" charset="-122"/>
                <a:ea typeface="微软雅黑" pitchFamily="34" charset="-122"/>
              </a:defRPr>
            </a:lvl2pPr>
            <a:lvl3pPr>
              <a:defRPr sz="1125">
                <a:latin typeface="微软雅黑" pitchFamily="34" charset="-122"/>
                <a:ea typeface="微软雅黑" pitchFamily="34" charset="-122"/>
              </a:defRPr>
            </a:lvl3pPr>
            <a:lvl4pPr>
              <a:defRPr sz="1125">
                <a:latin typeface="微软雅黑" pitchFamily="34" charset="-122"/>
                <a:ea typeface="微软雅黑" pitchFamily="34" charset="-122"/>
              </a:defRPr>
            </a:lvl4pPr>
            <a:lvl5pPr>
              <a:defRPr sz="1125">
                <a:latin typeface="微软雅黑" pitchFamily="34" charset="-122"/>
                <a:ea typeface="微软雅黑" pitchFamily="34" charset="-122"/>
              </a:defRPr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2012" y="1052514"/>
            <a:ext cx="5664629" cy="5328814"/>
          </a:xfrm>
        </p:spPr>
        <p:txBody>
          <a:bodyPr/>
          <a:lstStyle>
            <a:lvl1pPr>
              <a:defRPr sz="1350">
                <a:latin typeface="微软雅黑" pitchFamily="34" charset="-122"/>
                <a:ea typeface="微软雅黑" pitchFamily="34" charset="-122"/>
              </a:defRPr>
            </a:lvl1pPr>
            <a:lvl2pPr>
              <a:defRPr sz="1125">
                <a:latin typeface="微软雅黑" pitchFamily="34" charset="-122"/>
                <a:ea typeface="微软雅黑" pitchFamily="34" charset="-122"/>
              </a:defRPr>
            </a:lvl2pPr>
            <a:lvl3pPr>
              <a:defRPr sz="1125">
                <a:latin typeface="微软雅黑" pitchFamily="34" charset="-122"/>
                <a:ea typeface="微软雅黑" pitchFamily="34" charset="-122"/>
              </a:defRPr>
            </a:lvl3pPr>
            <a:lvl4pPr>
              <a:defRPr sz="1125">
                <a:latin typeface="微软雅黑" pitchFamily="34" charset="-122"/>
                <a:ea typeface="微软雅黑" pitchFamily="34" charset="-122"/>
              </a:defRPr>
            </a:lvl4pPr>
            <a:lvl5pPr>
              <a:defRPr sz="1125">
                <a:latin typeface="微软雅黑" pitchFamily="34" charset="-122"/>
                <a:ea typeface="微软雅黑" pitchFamily="34" charset="-122"/>
              </a:defRPr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8" y="7"/>
            <a:ext cx="11522207" cy="836613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4438" y="1052736"/>
            <a:ext cx="5569545" cy="639762"/>
          </a:xfrm>
        </p:spPr>
        <p:txBody>
          <a:bodyPr anchor="b"/>
          <a:lstStyle>
            <a:lvl1pPr marL="0" indent="0">
              <a:buNone/>
              <a:defRPr sz="1350" b="1">
                <a:latin typeface="微软雅黑" pitchFamily="34" charset="-122"/>
                <a:ea typeface="微软雅黑" pitchFamily="34" charset="-122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4438" y="1772816"/>
            <a:ext cx="5569545" cy="4608512"/>
          </a:xfrm>
        </p:spPr>
        <p:txBody>
          <a:bodyPr/>
          <a:lstStyle>
            <a:lvl1pPr>
              <a:defRPr sz="1350">
                <a:latin typeface="微软雅黑" pitchFamily="34" charset="-122"/>
                <a:ea typeface="微软雅黑" pitchFamily="34" charset="-122"/>
              </a:defRPr>
            </a:lvl1pPr>
            <a:lvl2pPr>
              <a:defRPr sz="1125">
                <a:latin typeface="微软雅黑" pitchFamily="34" charset="-122"/>
                <a:ea typeface="微软雅黑" pitchFamily="34" charset="-122"/>
              </a:defRPr>
            </a:lvl2pPr>
            <a:lvl3pPr>
              <a:defRPr sz="1015">
                <a:latin typeface="微软雅黑" pitchFamily="34" charset="-122"/>
                <a:ea typeface="微软雅黑" pitchFamily="34" charset="-122"/>
              </a:defRPr>
            </a:lvl3pPr>
            <a:lvl4pPr>
              <a:defRPr sz="900">
                <a:latin typeface="微软雅黑" pitchFamily="34" charset="-122"/>
                <a:ea typeface="微软雅黑" pitchFamily="34" charset="-122"/>
              </a:defRPr>
            </a:lvl4pPr>
            <a:lvl5pPr>
              <a:defRPr sz="900">
                <a:latin typeface="微软雅黑" pitchFamily="34" charset="-122"/>
                <a:ea typeface="微软雅黑" pitchFamily="34" charset="-122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96005" y="1052736"/>
            <a:ext cx="5760641" cy="639762"/>
          </a:xfrm>
        </p:spPr>
        <p:txBody>
          <a:bodyPr anchor="b"/>
          <a:lstStyle>
            <a:lvl1pPr marL="0" indent="0">
              <a:buNone/>
              <a:defRPr sz="1350" b="1">
                <a:latin typeface="微软雅黑" pitchFamily="34" charset="-122"/>
                <a:ea typeface="微软雅黑" pitchFamily="34" charset="-122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96005" y="1772816"/>
            <a:ext cx="5760641" cy="4608512"/>
          </a:xfrm>
        </p:spPr>
        <p:txBody>
          <a:bodyPr/>
          <a:lstStyle>
            <a:lvl1pPr>
              <a:defRPr sz="1350">
                <a:latin typeface="微软雅黑" pitchFamily="34" charset="-122"/>
                <a:ea typeface="微软雅黑" pitchFamily="34" charset="-122"/>
              </a:defRPr>
            </a:lvl1pPr>
            <a:lvl2pPr>
              <a:defRPr sz="1125">
                <a:latin typeface="微软雅黑" pitchFamily="34" charset="-122"/>
                <a:ea typeface="微软雅黑" pitchFamily="34" charset="-122"/>
              </a:defRPr>
            </a:lvl2pPr>
            <a:lvl3pPr>
              <a:defRPr sz="1015">
                <a:latin typeface="微软雅黑" pitchFamily="34" charset="-122"/>
                <a:ea typeface="微软雅黑" pitchFamily="34" charset="-122"/>
              </a:defRPr>
            </a:lvl3pPr>
            <a:lvl4pPr>
              <a:defRPr sz="900">
                <a:latin typeface="微软雅黑" pitchFamily="34" charset="-122"/>
                <a:ea typeface="微软雅黑" pitchFamily="34" charset="-122"/>
              </a:defRPr>
            </a:lvl4pPr>
            <a:lvl5pPr>
              <a:defRPr sz="900">
                <a:latin typeface="微软雅黑" pitchFamily="34" charset="-122"/>
                <a:ea typeface="微软雅黑" pitchFamily="34" charset="-122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5" y="7"/>
            <a:ext cx="11520036" cy="836613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8" y="7"/>
            <a:ext cx="11523135" cy="836613"/>
          </a:xfrm>
        </p:spPr>
        <p:txBody>
          <a:bodyPr/>
          <a:lstStyle>
            <a:lvl1pPr algn="l">
              <a:defRPr sz="1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1052517"/>
            <a:ext cx="7089907" cy="5328815"/>
          </a:xfrm>
        </p:spPr>
        <p:txBody>
          <a:bodyPr/>
          <a:lstStyle>
            <a:lvl1pPr>
              <a:defRPr sz="1350">
                <a:latin typeface="微软雅黑" pitchFamily="34" charset="-122"/>
                <a:ea typeface="微软雅黑" pitchFamily="34" charset="-122"/>
              </a:defRPr>
            </a:lvl1pPr>
            <a:lvl2pPr>
              <a:defRPr sz="1125">
                <a:latin typeface="微软雅黑" pitchFamily="34" charset="-122"/>
                <a:ea typeface="微软雅黑" pitchFamily="34" charset="-122"/>
              </a:defRPr>
            </a:lvl2pPr>
            <a:lvl3pPr>
              <a:defRPr sz="1125">
                <a:latin typeface="微软雅黑" pitchFamily="34" charset="-122"/>
                <a:ea typeface="微软雅黑" pitchFamily="34" charset="-122"/>
              </a:defRPr>
            </a:lvl3pPr>
            <a:lvl4pPr>
              <a:defRPr sz="1125">
                <a:latin typeface="微软雅黑" pitchFamily="34" charset="-122"/>
                <a:ea typeface="微软雅黑" pitchFamily="34" charset="-122"/>
              </a:defRPr>
            </a:lvl4pPr>
            <a:lvl5pPr>
              <a:defRPr sz="1125">
                <a:latin typeface="微软雅黑" pitchFamily="34" charset="-122"/>
                <a:ea typeface="微软雅黑" pitchFamily="34" charset="-122"/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34437" y="1052514"/>
            <a:ext cx="4286251" cy="5278156"/>
          </a:xfrm>
        </p:spPr>
        <p:txBody>
          <a:bodyPr/>
          <a:lstStyle>
            <a:lvl1pPr marL="0" indent="0">
              <a:buNone/>
              <a:defRPr sz="1125">
                <a:latin typeface="微软雅黑" pitchFamily="34" charset="-122"/>
                <a:ea typeface="微软雅黑" pitchFamily="34" charset="-122"/>
              </a:defRPr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24393" y="5877274"/>
            <a:ext cx="2421385" cy="9423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1052513"/>
            <a:ext cx="7315200" cy="3675062"/>
          </a:xfrm>
        </p:spPr>
        <p:txBody>
          <a:bodyPr/>
          <a:lstStyle>
            <a:lvl1pPr marL="0" indent="0">
              <a:buNone/>
              <a:defRPr sz="1800">
                <a:latin typeface="微软雅黑" pitchFamily="34" charset="-122"/>
                <a:ea typeface="微软雅黑" pitchFamily="34" charset="-122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350">
                <a:latin typeface="微软雅黑" pitchFamily="34" charset="-122"/>
                <a:ea typeface="微软雅黑" pitchFamily="34" charset="-122"/>
              </a:defRPr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4" y="1052513"/>
            <a:ext cx="11522075" cy="53292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27" name="Picture 7" descr="D:\快盘\130425PPT模板与规范\标志-蓝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1" y="6507165"/>
            <a:ext cx="2109788" cy="280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965" y="2"/>
            <a:ext cx="11520487" cy="836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" name="任意多边形 6"/>
          <p:cNvSpPr/>
          <p:nvPr userDrawn="1"/>
        </p:nvSpPr>
        <p:spPr bwMode="auto">
          <a:xfrm>
            <a:off x="11187114" y="620812"/>
            <a:ext cx="1004887" cy="215900"/>
          </a:xfrm>
          <a:custGeom>
            <a:avLst/>
            <a:gdLst>
              <a:gd name="connsiteX0" fmla="*/ 0 w 7358743"/>
              <a:gd name="connsiteY0" fmla="*/ 377371 h 1872343"/>
              <a:gd name="connsiteX1" fmla="*/ 5109029 w 7358743"/>
              <a:gd name="connsiteY1" fmla="*/ 377371 h 1872343"/>
              <a:gd name="connsiteX2" fmla="*/ 5442858 w 7358743"/>
              <a:gd name="connsiteY2" fmla="*/ 0 h 1872343"/>
              <a:gd name="connsiteX3" fmla="*/ 7358743 w 7358743"/>
              <a:gd name="connsiteY3" fmla="*/ 0 h 1872343"/>
              <a:gd name="connsiteX4" fmla="*/ 7358743 w 7358743"/>
              <a:gd name="connsiteY4" fmla="*/ 1872343 h 1872343"/>
              <a:gd name="connsiteX5" fmla="*/ 261258 w 7358743"/>
              <a:gd name="connsiteY5" fmla="*/ 1872343 h 1872343"/>
              <a:gd name="connsiteX6" fmla="*/ 0 w 7358743"/>
              <a:gd name="connsiteY6" fmla="*/ 377371 h 1872343"/>
              <a:gd name="connsiteX0-1" fmla="*/ 0 w 7358743"/>
              <a:gd name="connsiteY0-2" fmla="*/ 377371 h 1872343"/>
              <a:gd name="connsiteX1-3" fmla="*/ 5109029 w 7358743"/>
              <a:gd name="connsiteY1-4" fmla="*/ 377371 h 1872343"/>
              <a:gd name="connsiteX2-5" fmla="*/ 5442858 w 7358743"/>
              <a:gd name="connsiteY2-6" fmla="*/ 0 h 1872343"/>
              <a:gd name="connsiteX3-7" fmla="*/ 7358743 w 7358743"/>
              <a:gd name="connsiteY3-8" fmla="*/ 0 h 1872343"/>
              <a:gd name="connsiteX4-9" fmla="*/ 7358743 w 7358743"/>
              <a:gd name="connsiteY4-10" fmla="*/ 1872343 h 1872343"/>
              <a:gd name="connsiteX5-11" fmla="*/ 0 w 7358743"/>
              <a:gd name="connsiteY5-12" fmla="*/ 377371 h 1872343"/>
              <a:gd name="connsiteX0-13" fmla="*/ 2249714 w 2249714"/>
              <a:gd name="connsiteY0-14" fmla="*/ 1872343 h 1872343"/>
              <a:gd name="connsiteX1-15" fmla="*/ 0 w 2249714"/>
              <a:gd name="connsiteY1-16" fmla="*/ 377371 h 1872343"/>
              <a:gd name="connsiteX2-17" fmla="*/ 333829 w 2249714"/>
              <a:gd name="connsiteY2-18" fmla="*/ 0 h 1872343"/>
              <a:gd name="connsiteX3-19" fmla="*/ 2249714 w 2249714"/>
              <a:gd name="connsiteY3-20" fmla="*/ 0 h 1872343"/>
              <a:gd name="connsiteX4-21" fmla="*/ 2249714 w 2249714"/>
              <a:gd name="connsiteY4-22" fmla="*/ 1872343 h 1872343"/>
              <a:gd name="connsiteX0-23" fmla="*/ 2249714 w 2249714"/>
              <a:gd name="connsiteY0-24" fmla="*/ 802065 h 802065"/>
              <a:gd name="connsiteX1-25" fmla="*/ 0 w 2249714"/>
              <a:gd name="connsiteY1-26" fmla="*/ 377371 h 802065"/>
              <a:gd name="connsiteX2-27" fmla="*/ 333829 w 2249714"/>
              <a:gd name="connsiteY2-28" fmla="*/ 0 h 802065"/>
              <a:gd name="connsiteX3-29" fmla="*/ 2249714 w 2249714"/>
              <a:gd name="connsiteY3-30" fmla="*/ 0 h 802065"/>
              <a:gd name="connsiteX4-31" fmla="*/ 2249714 w 2249714"/>
              <a:gd name="connsiteY4-32" fmla="*/ 802065 h 802065"/>
              <a:gd name="connsiteX0-33" fmla="*/ 1915885 w 1915885"/>
              <a:gd name="connsiteY0-34" fmla="*/ 802065 h 802069"/>
              <a:gd name="connsiteX1-35" fmla="*/ 1160309 w 1915885"/>
              <a:gd name="connsiteY1-36" fmla="*/ 802069 h 802069"/>
              <a:gd name="connsiteX2-37" fmla="*/ 0 w 1915885"/>
              <a:gd name="connsiteY2-38" fmla="*/ 0 h 802069"/>
              <a:gd name="connsiteX3-39" fmla="*/ 1915885 w 1915885"/>
              <a:gd name="connsiteY3-40" fmla="*/ 0 h 802069"/>
              <a:gd name="connsiteX4-41" fmla="*/ 1915885 w 1915885"/>
              <a:gd name="connsiteY4-42" fmla="*/ 802065 h 802069"/>
              <a:gd name="connsiteX0-43" fmla="*/ 755576 w 755576"/>
              <a:gd name="connsiteY0-44" fmla="*/ 802065 h 802069"/>
              <a:gd name="connsiteX1-45" fmla="*/ 0 w 755576"/>
              <a:gd name="connsiteY1-46" fmla="*/ 802069 h 802069"/>
              <a:gd name="connsiteX2-47" fmla="*/ 144016 w 755576"/>
              <a:gd name="connsiteY2-48" fmla="*/ 0 h 802069"/>
              <a:gd name="connsiteX3-49" fmla="*/ 755576 w 755576"/>
              <a:gd name="connsiteY3-50" fmla="*/ 0 h 802069"/>
              <a:gd name="connsiteX4-51" fmla="*/ 755576 w 755576"/>
              <a:gd name="connsiteY4-52" fmla="*/ 802065 h 802069"/>
              <a:gd name="connsiteX0-53" fmla="*/ 755576 w 755576"/>
              <a:gd name="connsiteY0-54" fmla="*/ 802065 h 802069"/>
              <a:gd name="connsiteX1-55" fmla="*/ 0 w 755576"/>
              <a:gd name="connsiteY1-56" fmla="*/ 802069 h 802069"/>
              <a:gd name="connsiteX2-57" fmla="*/ 215825 w 755576"/>
              <a:gd name="connsiteY2-58" fmla="*/ 0 h 802069"/>
              <a:gd name="connsiteX3-59" fmla="*/ 755576 w 755576"/>
              <a:gd name="connsiteY3-60" fmla="*/ 0 h 802069"/>
              <a:gd name="connsiteX4-61" fmla="*/ 755576 w 755576"/>
              <a:gd name="connsiteY4-62" fmla="*/ 802065 h 802069"/>
              <a:gd name="connsiteX0-63" fmla="*/ 755576 w 1295273"/>
              <a:gd name="connsiteY0-64" fmla="*/ 881313 h 881317"/>
              <a:gd name="connsiteX1-65" fmla="*/ 0 w 1295273"/>
              <a:gd name="connsiteY1-66" fmla="*/ 881317 h 881317"/>
              <a:gd name="connsiteX2-67" fmla="*/ 215825 w 1295273"/>
              <a:gd name="connsiteY2-68" fmla="*/ 79248 h 881317"/>
              <a:gd name="connsiteX3-69" fmla="*/ 1295273 w 1295273"/>
              <a:gd name="connsiteY3-70" fmla="*/ 0 h 881317"/>
              <a:gd name="connsiteX4-71" fmla="*/ 755576 w 1295273"/>
              <a:gd name="connsiteY4-72" fmla="*/ 881313 h 881317"/>
              <a:gd name="connsiteX0-73" fmla="*/ 1295273 w 1295273"/>
              <a:gd name="connsiteY0-74" fmla="*/ 802161 h 881317"/>
              <a:gd name="connsiteX1-75" fmla="*/ 0 w 1295273"/>
              <a:gd name="connsiteY1-76" fmla="*/ 881317 h 881317"/>
              <a:gd name="connsiteX2-77" fmla="*/ 215825 w 1295273"/>
              <a:gd name="connsiteY2-78" fmla="*/ 79248 h 881317"/>
              <a:gd name="connsiteX3-79" fmla="*/ 1295273 w 1295273"/>
              <a:gd name="connsiteY3-80" fmla="*/ 0 h 881317"/>
              <a:gd name="connsiteX4-81" fmla="*/ 1295273 w 1295273"/>
              <a:gd name="connsiteY4-82" fmla="*/ 802161 h 881317"/>
              <a:gd name="connsiteX0-83" fmla="*/ 1331509 w 1331509"/>
              <a:gd name="connsiteY0-84" fmla="*/ 802161 h 802161"/>
              <a:gd name="connsiteX1-85" fmla="*/ 0 w 1331509"/>
              <a:gd name="connsiteY1-86" fmla="*/ 802161 h 802161"/>
              <a:gd name="connsiteX2-87" fmla="*/ 252061 w 1331509"/>
              <a:gd name="connsiteY2-88" fmla="*/ 79248 h 802161"/>
              <a:gd name="connsiteX3-89" fmla="*/ 1331509 w 1331509"/>
              <a:gd name="connsiteY3-90" fmla="*/ 0 h 802161"/>
              <a:gd name="connsiteX4-91" fmla="*/ 1331509 w 1331509"/>
              <a:gd name="connsiteY4-92" fmla="*/ 802161 h 802161"/>
              <a:gd name="connsiteX0-93" fmla="*/ 1331509 w 1331509"/>
              <a:gd name="connsiteY0-94" fmla="*/ 802161 h 802161"/>
              <a:gd name="connsiteX1-95" fmla="*/ 0 w 1331509"/>
              <a:gd name="connsiteY1-96" fmla="*/ 802161 h 802161"/>
              <a:gd name="connsiteX2-97" fmla="*/ 216003 w 1331509"/>
              <a:gd name="connsiteY2-98" fmla="*/ 97 h 802161"/>
              <a:gd name="connsiteX3-99" fmla="*/ 1331509 w 1331509"/>
              <a:gd name="connsiteY3-100" fmla="*/ 0 h 802161"/>
              <a:gd name="connsiteX4-101" fmla="*/ 1331509 w 1331509"/>
              <a:gd name="connsiteY4-102" fmla="*/ 802161 h 802161"/>
              <a:gd name="connsiteX0-103" fmla="*/ 1331509 w 1331509"/>
              <a:gd name="connsiteY0-104" fmla="*/ 802064 h 802064"/>
              <a:gd name="connsiteX1-105" fmla="*/ 0 w 1331509"/>
              <a:gd name="connsiteY1-106" fmla="*/ 802064 h 802064"/>
              <a:gd name="connsiteX2-107" fmla="*/ 216003 w 1331509"/>
              <a:gd name="connsiteY2-108" fmla="*/ 0 h 802064"/>
              <a:gd name="connsiteX3-109" fmla="*/ 1078998 w 1331509"/>
              <a:gd name="connsiteY3-110" fmla="*/ 0 h 802064"/>
              <a:gd name="connsiteX4-111" fmla="*/ 1331509 w 1331509"/>
              <a:gd name="connsiteY4-112" fmla="*/ 802064 h 802064"/>
              <a:gd name="connsiteX0-113" fmla="*/ 1078998 w 1078998"/>
              <a:gd name="connsiteY0-114" fmla="*/ 802435 h 802435"/>
              <a:gd name="connsiteX1-115" fmla="*/ 0 w 1078998"/>
              <a:gd name="connsiteY1-116" fmla="*/ 802064 h 802435"/>
              <a:gd name="connsiteX2-117" fmla="*/ 216003 w 1078998"/>
              <a:gd name="connsiteY2-118" fmla="*/ 0 h 802435"/>
              <a:gd name="connsiteX3-119" fmla="*/ 1078998 w 1078998"/>
              <a:gd name="connsiteY3-120" fmla="*/ 0 h 802435"/>
              <a:gd name="connsiteX4-121" fmla="*/ 1078998 w 1078998"/>
              <a:gd name="connsiteY4-122" fmla="*/ 802435 h 802435"/>
              <a:gd name="connsiteX0-123" fmla="*/ 754486 w 1078998"/>
              <a:gd name="connsiteY0-124" fmla="*/ 802435 h 802435"/>
              <a:gd name="connsiteX1-125" fmla="*/ 0 w 1078998"/>
              <a:gd name="connsiteY1-126" fmla="*/ 802064 h 802435"/>
              <a:gd name="connsiteX2-127" fmla="*/ 216003 w 1078998"/>
              <a:gd name="connsiteY2-128" fmla="*/ 0 h 802435"/>
              <a:gd name="connsiteX3-129" fmla="*/ 1078998 w 1078998"/>
              <a:gd name="connsiteY3-130" fmla="*/ 0 h 802435"/>
              <a:gd name="connsiteX4-131" fmla="*/ 754486 w 1078998"/>
              <a:gd name="connsiteY4-132" fmla="*/ 802435 h 802435"/>
              <a:gd name="connsiteX0-133" fmla="*/ 754486 w 754486"/>
              <a:gd name="connsiteY0-134" fmla="*/ 802435 h 802435"/>
              <a:gd name="connsiteX1-135" fmla="*/ 0 w 754486"/>
              <a:gd name="connsiteY1-136" fmla="*/ 802064 h 802435"/>
              <a:gd name="connsiteX2-137" fmla="*/ 216003 w 754486"/>
              <a:gd name="connsiteY2-138" fmla="*/ 0 h 802435"/>
              <a:gd name="connsiteX3-139" fmla="*/ 754486 w 754486"/>
              <a:gd name="connsiteY3-140" fmla="*/ 0 h 802435"/>
              <a:gd name="connsiteX4-141" fmla="*/ 754486 w 754486"/>
              <a:gd name="connsiteY4-142" fmla="*/ 802435 h 802435"/>
            </a:gdLst>
            <a:ahLst/>
            <a:cxnLst>
              <a:cxn ang="0">
                <a:pos x="connsiteX0-133" y="connsiteY0-134"/>
              </a:cxn>
              <a:cxn ang="0">
                <a:pos x="connsiteX1-135" y="connsiteY1-136"/>
              </a:cxn>
              <a:cxn ang="0">
                <a:pos x="connsiteX2-137" y="connsiteY2-138"/>
              </a:cxn>
              <a:cxn ang="0">
                <a:pos x="connsiteX3-139" y="connsiteY3-140"/>
              </a:cxn>
              <a:cxn ang="0">
                <a:pos x="connsiteX4-141" y="connsiteY4-142"/>
              </a:cxn>
            </a:cxnLst>
            <a:rect l="l" t="t" r="r" b="b"/>
            <a:pathLst>
              <a:path w="754486" h="802435">
                <a:moveTo>
                  <a:pt x="754486" y="802435"/>
                </a:moveTo>
                <a:lnTo>
                  <a:pt x="0" y="802064"/>
                </a:lnTo>
                <a:lnTo>
                  <a:pt x="216003" y="0"/>
                </a:lnTo>
                <a:lnTo>
                  <a:pt x="754486" y="0"/>
                </a:lnTo>
                <a:lnTo>
                  <a:pt x="754486" y="802435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39999">
                <a:srgbClr val="0062AC"/>
              </a:gs>
            </a:gsLst>
            <a:lin ang="5400000" scaled="0"/>
          </a:gradFill>
          <a:ln w="9525" algn="ctr">
            <a:noFill/>
            <a:miter lim="800000"/>
          </a:ln>
          <a:effectLst/>
        </p:spPr>
        <p:txBody>
          <a:bodyPr wrap="none" lIns="50625" anchor="ctr"/>
          <a:lstStyle/>
          <a:p>
            <a:pPr algn="ctr" eaLnBrk="1" hangingPunct="1">
              <a:defRPr/>
            </a:pPr>
            <a:endParaRPr lang="zh-CN" altLang="en-US" sz="6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0" name="Rectangle 15"/>
          <p:cNvSpPr>
            <a:spLocks noChangeArrowheads="1"/>
          </p:cNvSpPr>
          <p:nvPr userDrawn="1"/>
        </p:nvSpPr>
        <p:spPr bwMode="auto">
          <a:xfrm>
            <a:off x="0" y="836613"/>
            <a:ext cx="12192000" cy="42862"/>
          </a:xfrm>
          <a:prstGeom prst="rect">
            <a:avLst/>
          </a:prstGeom>
          <a:solidFill>
            <a:srgbClr val="0062AC"/>
          </a:solidFill>
          <a:ln>
            <a:noFill/>
          </a:ln>
        </p:spPr>
        <p:txBody>
          <a:bodyPr wrap="none" lIns="50625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1596689" y="596806"/>
            <a:ext cx="625475" cy="279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D530AE4F-6717-4342-8E3F-A153131FBF59}" type="slidenum">
              <a:rPr lang="en-US" altLang="zh-CN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7175" algn="l" rtl="0" fontAlgn="base">
        <a:spcBef>
          <a:spcPct val="0"/>
        </a:spcBef>
        <a:spcAft>
          <a:spcPct val="0"/>
        </a:spcAft>
        <a:defRPr sz="1800" b="1">
          <a:solidFill>
            <a:srgbClr val="0062AC"/>
          </a:solidFill>
          <a:latin typeface="MyriadRegular" pitchFamily="2" charset="0"/>
          <a:ea typeface="文鼎CS中等线" pitchFamily="49" charset="-122"/>
        </a:defRPr>
      </a:lvl6pPr>
      <a:lvl7pPr marL="514350" algn="l" rtl="0" fontAlgn="base">
        <a:spcBef>
          <a:spcPct val="0"/>
        </a:spcBef>
        <a:spcAft>
          <a:spcPct val="0"/>
        </a:spcAft>
        <a:defRPr sz="1800" b="1">
          <a:solidFill>
            <a:srgbClr val="0062AC"/>
          </a:solidFill>
          <a:latin typeface="MyriadRegular" pitchFamily="2" charset="0"/>
          <a:ea typeface="文鼎CS中等线" pitchFamily="49" charset="-122"/>
        </a:defRPr>
      </a:lvl7pPr>
      <a:lvl8pPr marL="771525" algn="l" rtl="0" fontAlgn="base">
        <a:spcBef>
          <a:spcPct val="0"/>
        </a:spcBef>
        <a:spcAft>
          <a:spcPct val="0"/>
        </a:spcAft>
        <a:defRPr sz="1800" b="1">
          <a:solidFill>
            <a:srgbClr val="0062AC"/>
          </a:solidFill>
          <a:latin typeface="MyriadRegular" pitchFamily="2" charset="0"/>
          <a:ea typeface="文鼎CS中等线" pitchFamily="49" charset="-122"/>
        </a:defRPr>
      </a:lvl8pPr>
      <a:lvl9pPr marL="1028700" algn="l" rtl="0" fontAlgn="base">
        <a:spcBef>
          <a:spcPct val="0"/>
        </a:spcBef>
        <a:spcAft>
          <a:spcPct val="0"/>
        </a:spcAft>
        <a:defRPr sz="1800" b="1">
          <a:solidFill>
            <a:srgbClr val="0062AC"/>
          </a:solidFill>
          <a:latin typeface="MyriadRegular" pitchFamily="2" charset="0"/>
          <a:ea typeface="文鼎CS中等线" pitchFamily="49" charset="-122"/>
        </a:defRPr>
      </a:lvl9pPr>
    </p:titleStyle>
    <p:bodyStyle>
      <a:lvl1pPr marL="192405" indent="-192405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8"/>
        </a:buBlip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417830" indent="-160655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Blip>
          <a:blip r:embed="rId18"/>
        </a:buBlip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663575" indent="-149225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8"/>
        </a:buBlip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920750" indent="-149225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Blip>
          <a:blip r:embed="rId18"/>
        </a:buBlip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1177925" indent="-149225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8"/>
        </a:buBlip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1435735" indent="-14986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8"/>
        </a:buBlip>
        <a:defRPr sz="1125">
          <a:solidFill>
            <a:schemeClr val="tx1"/>
          </a:solidFill>
          <a:latin typeface="+mn-lt"/>
          <a:ea typeface="+mn-ea"/>
        </a:defRPr>
      </a:lvl6pPr>
      <a:lvl7pPr marL="1692910" indent="-14986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8"/>
        </a:buBlip>
        <a:defRPr sz="1125">
          <a:solidFill>
            <a:schemeClr val="tx1"/>
          </a:solidFill>
          <a:latin typeface="+mn-lt"/>
          <a:ea typeface="+mn-ea"/>
        </a:defRPr>
      </a:lvl7pPr>
      <a:lvl8pPr marL="1950085" indent="-14986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8"/>
        </a:buBlip>
        <a:defRPr sz="1125">
          <a:solidFill>
            <a:schemeClr val="tx1"/>
          </a:solidFill>
          <a:latin typeface="+mn-lt"/>
          <a:ea typeface="+mn-ea"/>
        </a:defRPr>
      </a:lvl8pPr>
      <a:lvl9pPr marL="2207260" indent="-14986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8"/>
        </a:buBlip>
        <a:defRPr sz="11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24000" y="4900613"/>
            <a:ext cx="9144000" cy="520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1055" tIns="45521" rIns="91055" bIns="45521">
            <a:spAutoFit/>
          </a:bodyPr>
          <a:lstStyle/>
          <a:p>
            <a:pPr algn="ctr" eaLnBrk="1" hangingPunct="1">
              <a:defRPr/>
            </a:pPr>
            <a:r>
              <a:rPr lang="zh-CN" altLang="en-US" sz="279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二〇一七年六月</a:t>
            </a:r>
            <a:endParaRPr lang="zh-CN" altLang="en-US" sz="279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517651" y="2135190"/>
            <a:ext cx="9144000" cy="16369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1055" tIns="45521" rIns="91055" bIns="45521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4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基础介绍及部分应用分享</a:t>
            </a:r>
            <a:endParaRPr lang="en-US" altLang="zh-CN" sz="4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技术研究中心：石皓轩</a:t>
            </a:r>
            <a:endParaRPr lang="en-US" altLang="zh-CN" sz="28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/>
              <a:t>下载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Python</a:t>
            </a:r>
            <a:r>
              <a:rPr lang="zh-CN" altLang="en-US" dirty="0"/>
              <a:t>最新源码，二进制文档，新闻资讯等可以在</a:t>
            </a:r>
            <a:r>
              <a:rPr lang="en-US" altLang="zh-CN" dirty="0"/>
              <a:t>Python</a:t>
            </a:r>
            <a:r>
              <a:rPr lang="zh-CN" altLang="en-US" dirty="0"/>
              <a:t>的官网查看到：</a:t>
            </a:r>
          </a:p>
          <a:p>
            <a:pPr marL="257175" lvl="1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官网：</a:t>
            </a:r>
            <a:r>
              <a:rPr lang="en-US" altLang="zh-CN" dirty="0"/>
              <a:t>http://www.python.org/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你可以在以下链接中下载 </a:t>
            </a:r>
            <a:r>
              <a:rPr lang="en-US" altLang="zh-CN" dirty="0"/>
              <a:t>Python </a:t>
            </a:r>
            <a:r>
              <a:rPr lang="zh-CN" altLang="en-US" dirty="0"/>
              <a:t>的文档，你可以下载 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PDF </a:t>
            </a:r>
            <a:r>
              <a:rPr lang="zh-CN" altLang="en-US" dirty="0"/>
              <a:t>和 </a:t>
            </a:r>
            <a:r>
              <a:rPr lang="en-US" altLang="zh-CN" dirty="0"/>
              <a:t>PostScript </a:t>
            </a:r>
            <a:r>
              <a:rPr lang="zh-CN" altLang="en-US" dirty="0"/>
              <a:t>等格式的文档。</a:t>
            </a:r>
          </a:p>
          <a:p>
            <a:pPr marL="257175" lvl="1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文档下载地址：</a:t>
            </a:r>
            <a:r>
              <a:rPr lang="en-US" altLang="zh-CN" dirty="0"/>
              <a:t>www.python.org/doc/</a:t>
            </a:r>
          </a:p>
        </p:txBody>
      </p:sp>
    </p:spTree>
    <p:extLst>
      <p:ext uri="{BB962C8B-B14F-4D97-AF65-F5344CB8AC3E}">
        <p14:creationId xmlns:p14="http://schemas.microsoft.com/office/powerpoint/2010/main" val="20388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Python</a:t>
            </a:r>
            <a:r>
              <a:rPr lang="zh-CN" altLang="en-US" dirty="0"/>
              <a:t>已经被移植在许多平台上（经过改动使它能够工作在不同平台上）。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需要下载适用于你使用平台的二进制代码，然后安装</a:t>
            </a:r>
            <a:r>
              <a:rPr lang="en-US" altLang="zh-CN" dirty="0"/>
              <a:t>Python</a:t>
            </a:r>
            <a:r>
              <a:rPr lang="zh-CN" altLang="en-US" dirty="0"/>
              <a:t>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如果你平台的二进制代码是不可用的，你需要使用</a:t>
            </a:r>
            <a:r>
              <a:rPr lang="en-US" altLang="zh-CN" dirty="0"/>
              <a:t>C</a:t>
            </a:r>
            <a:r>
              <a:rPr lang="zh-CN" altLang="en-US" dirty="0"/>
              <a:t>编译器手动编译源代码。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编译的源代码，功能上有更多的选择性， 为</a:t>
            </a:r>
            <a:r>
              <a:rPr lang="en-US" altLang="zh-CN" dirty="0"/>
              <a:t>python</a:t>
            </a:r>
            <a:r>
              <a:rPr lang="zh-CN" altLang="en-US" dirty="0"/>
              <a:t>安装提供了更多的灵活性。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77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Unix &amp; Linux </a:t>
            </a:r>
            <a:r>
              <a:rPr lang="zh-CN" altLang="en-US" sz="2400" dirty="0"/>
              <a:t>平台安装 </a:t>
            </a:r>
            <a:r>
              <a:rPr lang="en-US" altLang="zh-CN" sz="2400" dirty="0"/>
              <a:t>Python</a:t>
            </a:r>
            <a:r>
              <a:rPr lang="en-US" altLang="zh-CN" sz="2400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打开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浏览器访问</a:t>
            </a:r>
            <a:r>
              <a:rPr lang="en-US" altLang="zh-CN" sz="2000" dirty="0" smtClean="0"/>
              <a:t>http://www.python.org/download/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选择</a:t>
            </a:r>
            <a:r>
              <a:rPr lang="zh-CN" altLang="en-US" sz="2000" dirty="0"/>
              <a:t>适用于</a:t>
            </a:r>
            <a:r>
              <a:rPr lang="en-US" altLang="zh-CN" sz="2000" dirty="0"/>
              <a:t>Unix/Linux</a:t>
            </a:r>
            <a:r>
              <a:rPr lang="zh-CN" altLang="en-US" sz="2000" dirty="0"/>
              <a:t>的源码压缩包。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下载及解压压缩包。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如果你需要自定义一些</a:t>
            </a:r>
            <a:r>
              <a:rPr lang="zh-CN" altLang="en-US" sz="2000" dirty="0" smtClean="0"/>
              <a:t>选项，则修改</a:t>
            </a:r>
            <a:r>
              <a:rPr lang="en-US" altLang="zh-CN" sz="2000" dirty="0"/>
              <a:t>Modules/Setup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执行 </a:t>
            </a:r>
            <a:r>
              <a:rPr lang="en-US" altLang="zh-CN" sz="2000" dirty="0"/>
              <a:t>./configure </a:t>
            </a:r>
            <a:r>
              <a:rPr lang="zh-CN" altLang="en-US" sz="2000" dirty="0"/>
              <a:t>脚本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make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make install</a:t>
            </a:r>
          </a:p>
          <a:p>
            <a:pPr marL="0" indent="0">
              <a:buNone/>
            </a:pPr>
            <a:r>
              <a:rPr lang="zh-CN" altLang="en-US" sz="2400" dirty="0"/>
              <a:t>执行以上操作后，</a:t>
            </a:r>
            <a:r>
              <a:rPr lang="en-US" altLang="zh-CN" sz="2400" dirty="0"/>
              <a:t>Python</a:t>
            </a:r>
            <a:r>
              <a:rPr lang="zh-CN" altLang="en-US" sz="2400" dirty="0"/>
              <a:t>会安装在 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/local/bin </a:t>
            </a:r>
            <a:r>
              <a:rPr lang="zh-CN" altLang="en-US" sz="2400" dirty="0"/>
              <a:t>目录中，</a:t>
            </a:r>
            <a:r>
              <a:rPr lang="en-US" altLang="zh-CN" sz="2400" dirty="0"/>
              <a:t>Python</a:t>
            </a:r>
            <a:r>
              <a:rPr lang="zh-CN" altLang="en-US" sz="2400" dirty="0"/>
              <a:t>库安装在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/local/lib/</a:t>
            </a:r>
            <a:r>
              <a:rPr lang="en-US" altLang="zh-CN" sz="2400" dirty="0" err="1"/>
              <a:t>pythonXX</a:t>
            </a:r>
            <a:r>
              <a:rPr lang="zh-CN" altLang="en-US" sz="2400" dirty="0"/>
              <a:t>，</a:t>
            </a:r>
            <a:r>
              <a:rPr lang="en-US" altLang="zh-CN" sz="2400" dirty="0"/>
              <a:t>XX</a:t>
            </a:r>
            <a:r>
              <a:rPr lang="zh-CN" altLang="en-US" sz="2400" dirty="0"/>
              <a:t>为你使用的</a:t>
            </a:r>
            <a:r>
              <a:rPr lang="en-US" altLang="zh-CN" sz="2400" dirty="0"/>
              <a:t>Python</a:t>
            </a:r>
            <a:r>
              <a:rPr lang="zh-CN" altLang="en-US" sz="2400" dirty="0"/>
              <a:t>的版本号。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544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Window </a:t>
            </a:r>
            <a:r>
              <a:rPr lang="zh-CN" altLang="en-US" sz="2400" dirty="0"/>
              <a:t>平台安装 </a:t>
            </a:r>
            <a:r>
              <a:rPr lang="en-US" altLang="zh-CN" sz="2400" dirty="0"/>
              <a:t>Python:</a:t>
            </a:r>
            <a:endParaRPr lang="en-US" altLang="zh-CN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打开</a:t>
            </a:r>
            <a:r>
              <a:rPr lang="en-US" altLang="zh-CN" sz="2000" dirty="0"/>
              <a:t>WEB</a:t>
            </a:r>
            <a:r>
              <a:rPr lang="zh-CN" altLang="en-US" sz="2000" dirty="0"/>
              <a:t>浏览器访问</a:t>
            </a:r>
            <a:r>
              <a:rPr lang="en-US" altLang="zh-CN" sz="2000" dirty="0"/>
              <a:t>http://www.python.org/download/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在下载列表中选择</a:t>
            </a:r>
            <a:r>
              <a:rPr lang="en-US" altLang="zh-CN" sz="2000" dirty="0"/>
              <a:t>Window</a:t>
            </a:r>
            <a:r>
              <a:rPr lang="zh-CN" altLang="en-US" sz="2000" dirty="0"/>
              <a:t>平台安装包，包格式为：</a:t>
            </a:r>
            <a:r>
              <a:rPr lang="en-US" altLang="zh-CN" sz="2000" dirty="0"/>
              <a:t>python-XYZ.msi </a:t>
            </a:r>
            <a:r>
              <a:rPr lang="zh-CN" altLang="en-US" sz="2000" dirty="0"/>
              <a:t>文件 ， </a:t>
            </a:r>
            <a:r>
              <a:rPr lang="en-US" altLang="zh-CN" sz="2000" dirty="0"/>
              <a:t>XYZ </a:t>
            </a:r>
            <a:r>
              <a:rPr lang="zh-CN" altLang="en-US" sz="2000" dirty="0"/>
              <a:t>为你要安装的版本号。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要使用安装程序 </a:t>
            </a:r>
            <a:r>
              <a:rPr lang="en-US" altLang="zh-CN" sz="2000" dirty="0"/>
              <a:t>python-XYZ.msi, Windows</a:t>
            </a:r>
            <a:r>
              <a:rPr lang="zh-CN" altLang="en-US" sz="2000" dirty="0"/>
              <a:t>系统必须支持</a:t>
            </a:r>
            <a:r>
              <a:rPr lang="en-US" altLang="zh-CN" sz="2000" dirty="0"/>
              <a:t>Microsoft Installer 2.0</a:t>
            </a:r>
            <a:r>
              <a:rPr lang="zh-CN" altLang="en-US" sz="2000" dirty="0"/>
              <a:t>搭配使用。只要保存安装文件到本地计算机，然后运行它，看看你的机器支持</a:t>
            </a:r>
            <a:r>
              <a:rPr lang="en-US" altLang="zh-CN" sz="2000" dirty="0"/>
              <a:t>MSI</a:t>
            </a:r>
            <a:r>
              <a:rPr lang="zh-CN" altLang="en-US" sz="2000" dirty="0"/>
              <a:t>。</a:t>
            </a:r>
            <a:r>
              <a:rPr lang="en-US" altLang="zh-CN" sz="2000" dirty="0"/>
              <a:t>Windows XP</a:t>
            </a:r>
            <a:r>
              <a:rPr lang="zh-CN" altLang="en-US" sz="2000" dirty="0"/>
              <a:t>和更高版本已经有</a:t>
            </a:r>
            <a:r>
              <a:rPr lang="en-US" altLang="zh-CN" sz="2000" dirty="0"/>
              <a:t>MSI</a:t>
            </a:r>
            <a:r>
              <a:rPr lang="zh-CN" altLang="en-US" sz="2000" dirty="0"/>
              <a:t>，很多老机器也可以安装</a:t>
            </a:r>
            <a:r>
              <a:rPr lang="en-US" altLang="zh-CN" sz="2000" dirty="0"/>
              <a:t>MSI</a:t>
            </a:r>
            <a:r>
              <a:rPr lang="zh-CN" altLang="en-US" sz="2000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下载后，双击下载包，进入</a:t>
            </a:r>
            <a:r>
              <a:rPr lang="en-US" altLang="zh-CN" sz="2000" dirty="0"/>
              <a:t>Python</a:t>
            </a:r>
            <a:r>
              <a:rPr lang="zh-CN" altLang="en-US" sz="2000" dirty="0"/>
              <a:t>安装向导，安装非常简单，你只需要使用默认的设置一直点击</a:t>
            </a:r>
            <a:r>
              <a:rPr lang="en-US" altLang="zh-CN" sz="2000" dirty="0"/>
              <a:t>"</a:t>
            </a:r>
            <a:r>
              <a:rPr lang="zh-CN" altLang="en-US" sz="2000" dirty="0"/>
              <a:t>下一步</a:t>
            </a:r>
            <a:r>
              <a:rPr lang="en-US" altLang="zh-CN" sz="2000" dirty="0"/>
              <a:t>"</a:t>
            </a:r>
            <a:r>
              <a:rPr lang="zh-CN" altLang="en-US" sz="2000" dirty="0"/>
              <a:t>直到安装完成即可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63048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MAC </a:t>
            </a:r>
            <a:r>
              <a:rPr lang="zh-CN" altLang="en-US" sz="2400" dirty="0"/>
              <a:t>平台安装 </a:t>
            </a:r>
            <a:r>
              <a:rPr lang="en-US" altLang="zh-CN" sz="2400" dirty="0"/>
              <a:t>Python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zh-CN" altLang="en-US" sz="2400" dirty="0" smtClean="0"/>
              <a:t>最近</a:t>
            </a:r>
            <a:r>
              <a:rPr lang="zh-CN" altLang="en-US" sz="2400" dirty="0"/>
              <a:t>的</a:t>
            </a:r>
            <a:r>
              <a:rPr lang="en-US" altLang="zh-CN" sz="2400" dirty="0"/>
              <a:t>Macs</a:t>
            </a:r>
            <a:r>
              <a:rPr lang="zh-CN" altLang="en-US" sz="2400" dirty="0"/>
              <a:t>系统都自带有</a:t>
            </a:r>
            <a:r>
              <a:rPr lang="en-US" altLang="zh-CN" sz="2400" dirty="0"/>
              <a:t>Python</a:t>
            </a:r>
            <a:r>
              <a:rPr lang="zh-CN" altLang="en-US" sz="2400" dirty="0"/>
              <a:t>环境，你也可以在</a:t>
            </a:r>
            <a:r>
              <a:rPr lang="zh-CN" altLang="en-US" sz="2400" dirty="0" smtClean="0"/>
              <a:t>链接</a:t>
            </a:r>
            <a:r>
              <a:rPr lang="en-US" altLang="zh-CN" sz="2400" dirty="0" smtClean="0"/>
              <a:t>http</a:t>
            </a:r>
            <a:r>
              <a:rPr lang="en-US" altLang="zh-CN" sz="2400" dirty="0"/>
              <a:t>://www.python.org/download/ </a:t>
            </a:r>
            <a:r>
              <a:rPr lang="zh-CN" altLang="en-US" sz="2400" dirty="0"/>
              <a:t>上下载最新版安装。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85371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环境变量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必须在</a:t>
            </a:r>
            <a:r>
              <a:rPr lang="en-US" altLang="zh-CN" sz="2000" dirty="0" smtClean="0"/>
              <a:t>PATH</a:t>
            </a:r>
            <a:r>
              <a:rPr lang="zh-CN" altLang="en-US" sz="2000" dirty="0" smtClean="0"/>
              <a:t>中</a:t>
            </a:r>
            <a:r>
              <a:rPr lang="zh-CN" altLang="en-US" sz="2000" dirty="0"/>
              <a:t>添加</a:t>
            </a:r>
            <a:r>
              <a:rPr lang="en-US" altLang="zh-CN" sz="2000" dirty="0"/>
              <a:t>Python</a:t>
            </a:r>
            <a:r>
              <a:rPr lang="zh-CN" altLang="en-US" sz="2000" dirty="0" smtClean="0"/>
              <a:t>目录，操作系统才能找到可执行文件。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Unix</a:t>
            </a:r>
            <a:r>
              <a:rPr lang="zh-CN" altLang="en-US" sz="2000" dirty="0"/>
              <a:t>或</a:t>
            </a:r>
            <a:r>
              <a:rPr lang="en-US" altLang="zh-CN" sz="2000" dirty="0"/>
              <a:t>Windows</a:t>
            </a:r>
            <a:r>
              <a:rPr lang="zh-CN" altLang="en-US" sz="2000" dirty="0"/>
              <a:t>中路径变量为</a:t>
            </a:r>
            <a:r>
              <a:rPr lang="en-US" altLang="zh-CN" sz="2000" dirty="0"/>
              <a:t>PATH</a:t>
            </a:r>
            <a:r>
              <a:rPr lang="zh-CN" altLang="en-US" sz="2000" dirty="0"/>
              <a:t>（</a:t>
            </a:r>
            <a:r>
              <a:rPr lang="en-US" altLang="zh-CN" sz="2000" dirty="0"/>
              <a:t>UNIX</a:t>
            </a:r>
            <a:r>
              <a:rPr lang="zh-CN" altLang="en-US" sz="2000" dirty="0"/>
              <a:t>区分大小写，</a:t>
            </a:r>
            <a:r>
              <a:rPr lang="en-US" altLang="zh-CN" sz="2000" dirty="0" smtClean="0"/>
              <a:t>Windows</a:t>
            </a:r>
            <a:r>
              <a:rPr lang="zh-CN" altLang="en-US" sz="2000" dirty="0"/>
              <a:t>不区分大小写）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83669"/>
              </p:ext>
            </p:extLst>
          </p:nvPr>
        </p:nvGraphicFramePr>
        <p:xfrm>
          <a:off x="897773" y="2676698"/>
          <a:ext cx="10839798" cy="3291839"/>
        </p:xfrm>
        <a:graphic>
          <a:graphicData uri="http://schemas.openxmlformats.org/drawingml/2006/table">
            <a:tbl>
              <a:tblPr/>
              <a:tblGrid>
                <a:gridCol w="2061558"/>
                <a:gridCol w="8778240"/>
              </a:tblGrid>
              <a:tr h="35170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变量名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7350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PYTHONPATH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PYTHONPATH</a:t>
                      </a:r>
                      <a:r>
                        <a:rPr lang="zh-CN" altLang="en-US" sz="1800">
                          <a:effectLst/>
                        </a:rPr>
                        <a:t>是</a:t>
                      </a:r>
                      <a:r>
                        <a:rPr lang="en-US" sz="1800">
                          <a:effectLst/>
                        </a:rPr>
                        <a:t>Python</a:t>
                      </a:r>
                      <a:r>
                        <a:rPr lang="zh-CN" altLang="en-US" sz="1800">
                          <a:effectLst/>
                        </a:rPr>
                        <a:t>搜索路径，默认我们</a:t>
                      </a:r>
                      <a:r>
                        <a:rPr lang="en-US" sz="1800">
                          <a:effectLst/>
                        </a:rPr>
                        <a:t>import</a:t>
                      </a:r>
                      <a:r>
                        <a:rPr lang="zh-CN" altLang="en-US" sz="1800">
                          <a:effectLst/>
                        </a:rPr>
                        <a:t>的模块都会从</a:t>
                      </a:r>
                      <a:r>
                        <a:rPr lang="en-US" sz="1800">
                          <a:effectLst/>
                        </a:rPr>
                        <a:t>PYTHONPATH</a:t>
                      </a:r>
                      <a:r>
                        <a:rPr lang="zh-CN" altLang="en-US" sz="1800">
                          <a:effectLst/>
                        </a:rPr>
                        <a:t>里面寻找。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50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PYTHONSTARTUP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>
                          <a:effectLst/>
                        </a:rPr>
                        <a:t>Python</a:t>
                      </a:r>
                      <a:r>
                        <a:rPr lang="zh-CN" altLang="en-US" sz="1800">
                          <a:effectLst/>
                        </a:rPr>
                        <a:t>启动后，先寻找</a:t>
                      </a:r>
                      <a:r>
                        <a:rPr lang="en-US" altLang="zh-CN" sz="1800">
                          <a:effectLst/>
                        </a:rPr>
                        <a:t>PYTHONSTARTUP</a:t>
                      </a:r>
                      <a:r>
                        <a:rPr lang="zh-CN" altLang="en-US" sz="1800">
                          <a:effectLst/>
                        </a:rPr>
                        <a:t>环境变量，然后执行此文件中变量指定的执行代码。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7350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PYTHONCASEOK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加入</a:t>
                      </a:r>
                      <a:r>
                        <a:rPr lang="en-US" altLang="zh-CN" sz="1800">
                          <a:effectLst/>
                        </a:rPr>
                        <a:t>PYTHONCASEOK</a:t>
                      </a:r>
                      <a:r>
                        <a:rPr lang="zh-CN" altLang="en-US" sz="1800">
                          <a:effectLst/>
                        </a:rPr>
                        <a:t>的环境变量</a:t>
                      </a:r>
                      <a:r>
                        <a:rPr lang="en-US" altLang="zh-CN" sz="1800">
                          <a:effectLst/>
                        </a:rPr>
                        <a:t>, </a:t>
                      </a:r>
                      <a:r>
                        <a:rPr lang="zh-CN" altLang="en-US" sz="1800">
                          <a:effectLst/>
                        </a:rPr>
                        <a:t>就会使</a:t>
                      </a:r>
                      <a:r>
                        <a:rPr lang="en-US" altLang="zh-CN" sz="1800">
                          <a:effectLst/>
                        </a:rPr>
                        <a:t>python</a:t>
                      </a:r>
                      <a:r>
                        <a:rPr lang="zh-CN" altLang="en-US" sz="1800">
                          <a:effectLst/>
                        </a:rPr>
                        <a:t>导入模块的时候不区分大小写</a:t>
                      </a:r>
                      <a:r>
                        <a:rPr lang="en-US" altLang="zh-CN" sz="1800">
                          <a:effectLst/>
                        </a:rPr>
                        <a:t>.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50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PYTHONHOME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effectLst/>
                        </a:rPr>
                        <a:t>另一种模块搜索路径。它通常内嵌于的</a:t>
                      </a:r>
                      <a:r>
                        <a:rPr lang="en-US" altLang="zh-CN" sz="1800" dirty="0">
                          <a:effectLst/>
                        </a:rPr>
                        <a:t>PYTHONSTARTUP</a:t>
                      </a:r>
                      <a:r>
                        <a:rPr lang="zh-CN" altLang="en-US" sz="1800" dirty="0">
                          <a:effectLst/>
                        </a:rPr>
                        <a:t>或</a:t>
                      </a:r>
                      <a:r>
                        <a:rPr lang="en-US" altLang="zh-CN" sz="1800" dirty="0">
                          <a:effectLst/>
                        </a:rPr>
                        <a:t>PYTHONPATH</a:t>
                      </a:r>
                      <a:r>
                        <a:rPr lang="zh-CN" altLang="en-US" sz="1800" dirty="0">
                          <a:effectLst/>
                        </a:rPr>
                        <a:t>目录中，使得两个模块库更容易切换。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01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运行</a:t>
            </a:r>
            <a:r>
              <a:rPr lang="en-US" altLang="zh-CN" dirty="0" smtClean="0"/>
              <a:t>Python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1</a:t>
            </a:r>
            <a:r>
              <a:rPr lang="zh-CN" altLang="en-US" dirty="0"/>
              <a:t>、交互式解释器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你可以通过命令行窗口进入</a:t>
            </a:r>
            <a:r>
              <a:rPr lang="en-US" altLang="zh-CN" sz="2000" dirty="0"/>
              <a:t>python</a:t>
            </a:r>
            <a:r>
              <a:rPr lang="zh-CN" altLang="en-US" sz="2000" dirty="0"/>
              <a:t>并开在交互式解释器中开始编写</a:t>
            </a:r>
            <a:r>
              <a:rPr lang="en-US" altLang="zh-CN" sz="2000" dirty="0"/>
              <a:t>Python</a:t>
            </a:r>
            <a:r>
              <a:rPr lang="zh-CN" altLang="en-US" sz="2000" dirty="0"/>
              <a:t>代码。</a:t>
            </a:r>
          </a:p>
          <a:p>
            <a:pPr marL="0" indent="0">
              <a:buNone/>
            </a:pPr>
            <a:r>
              <a:rPr lang="zh-CN" altLang="en-US" sz="2000" dirty="0"/>
              <a:t>你可以在</a:t>
            </a:r>
            <a:r>
              <a:rPr lang="en-US" altLang="zh-CN" sz="2000" dirty="0"/>
              <a:t>Unix</a:t>
            </a:r>
            <a:r>
              <a:rPr lang="zh-CN" altLang="en-US" sz="2000" dirty="0"/>
              <a:t>，</a:t>
            </a:r>
            <a:r>
              <a:rPr lang="en-US" altLang="zh-CN" sz="2000" dirty="0"/>
              <a:t>DOS</a:t>
            </a:r>
            <a:r>
              <a:rPr lang="zh-CN" altLang="en-US" sz="2000" dirty="0"/>
              <a:t>或任何其他提供了命令行或者</a:t>
            </a:r>
            <a:r>
              <a:rPr lang="en-US" altLang="zh-CN" sz="2000" dirty="0"/>
              <a:t>shell</a:t>
            </a:r>
            <a:r>
              <a:rPr lang="zh-CN" altLang="en-US" sz="2000" dirty="0"/>
              <a:t>的系统进行</a:t>
            </a:r>
            <a:r>
              <a:rPr lang="en-US" altLang="zh-CN" sz="2000" dirty="0"/>
              <a:t>python</a:t>
            </a:r>
            <a:r>
              <a:rPr lang="zh-CN" altLang="en-US" sz="2000" dirty="0"/>
              <a:t>编码工作。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smtClean="0"/>
              <a:t>python</a:t>
            </a:r>
          </a:p>
          <a:p>
            <a:pPr marL="0" indent="0">
              <a:buNone/>
            </a:pPr>
            <a:r>
              <a:rPr lang="zh-CN" altLang="en-US" sz="2000" dirty="0" smtClean="0"/>
              <a:t>或者 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C:&gt;</a:t>
            </a:r>
            <a:r>
              <a:rPr lang="en-US" altLang="zh-CN" sz="2000" dirty="0" smtClean="0"/>
              <a:t>python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487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运行</a:t>
            </a:r>
            <a:r>
              <a:rPr lang="en-US" altLang="zh-CN" dirty="0" smtClean="0"/>
              <a:t>Python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/>
              <a:t>2</a:t>
            </a:r>
            <a:r>
              <a:rPr lang="zh-CN" altLang="en-US" dirty="0" smtClean="0"/>
              <a:t>、命令行脚本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在你的应用程序中通过引入解释器可以在命令行中执行</a:t>
            </a:r>
            <a:r>
              <a:rPr lang="en-US" altLang="zh-CN" sz="2000" dirty="0"/>
              <a:t>Python</a:t>
            </a:r>
            <a:r>
              <a:rPr lang="zh-CN" altLang="en-US" sz="2000" dirty="0"/>
              <a:t>脚本，如下所示：</a:t>
            </a:r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smtClean="0"/>
              <a:t>python script.py 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或者 </a:t>
            </a:r>
          </a:p>
          <a:p>
            <a:pPr marL="0" indent="0">
              <a:buNone/>
            </a:pPr>
            <a:r>
              <a:rPr lang="en-US" altLang="zh-CN" sz="2000" dirty="0"/>
              <a:t>C:&gt;python </a:t>
            </a:r>
            <a:r>
              <a:rPr lang="en-US" altLang="zh-CN" sz="2000" dirty="0" smtClean="0"/>
              <a:t>script.py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589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运行</a:t>
            </a:r>
            <a:r>
              <a:rPr lang="en-US" altLang="zh-CN" dirty="0" smtClean="0"/>
              <a:t>Python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/>
              <a:t>3</a:t>
            </a:r>
            <a:r>
              <a:rPr lang="zh-CN" altLang="en-US" dirty="0" smtClean="0"/>
              <a:t>、集成开发环境</a:t>
            </a:r>
            <a:endParaRPr lang="en-US" altLang="zh-CN" dirty="0"/>
          </a:p>
          <a:p>
            <a:pPr marL="257175" lvl="1" indent="0">
              <a:buNone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747" y="1052737"/>
            <a:ext cx="7007543" cy="55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1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8"/>
          <p:cNvSpPr txBox="1">
            <a:spLocks/>
          </p:cNvSpPr>
          <p:nvPr/>
        </p:nvSpPr>
        <p:spPr>
          <a:xfrm>
            <a:off x="5635485" y="1124744"/>
            <a:ext cx="5619948" cy="49685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811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383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955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527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99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71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43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/>
              <a:t>简介</a:t>
            </a:r>
            <a:endParaRPr lang="en-US" altLang="zh-CN" sz="2800" b="1" dirty="0"/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/>
              <a:t>环境搭建</a:t>
            </a:r>
            <a:endParaRPr lang="en-US" altLang="zh-CN" sz="2800" b="1" dirty="0" smtClean="0"/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基础语法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数据类型、条件判断、循环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简单函数、模块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深入学习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8"/>
          <p:cNvSpPr txBox="1">
            <a:spLocks/>
          </p:cNvSpPr>
          <p:nvPr/>
        </p:nvSpPr>
        <p:spPr>
          <a:xfrm>
            <a:off x="5635485" y="1124744"/>
            <a:ext cx="5619948" cy="49685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811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383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955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527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99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71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43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>
                <a:solidFill>
                  <a:srgbClr val="FF0000"/>
                </a:solidFill>
              </a:rPr>
              <a:t>简介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/>
              <a:t>环境搭建</a:t>
            </a:r>
            <a:endParaRPr lang="en-US" altLang="zh-CN" sz="2800" b="1" dirty="0" smtClean="0"/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/>
              <a:t>基础语法</a:t>
            </a:r>
            <a:endParaRPr lang="en-US" altLang="zh-CN" sz="2800" b="1" dirty="0" smtClean="0"/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/>
              <a:t>数据类型、条件判断、循环</a:t>
            </a:r>
            <a:endParaRPr lang="en-US" altLang="zh-CN" sz="2800" b="1" dirty="0" smtClean="0"/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/>
              <a:t>简单函数、模块</a:t>
            </a:r>
            <a:endParaRPr lang="en-US" altLang="zh-CN" sz="2800" b="1" dirty="0" smtClean="0"/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/>
              <a:t>深入学习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423747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中文</a:t>
            </a:r>
            <a:r>
              <a:rPr lang="zh-CN" altLang="en-US" dirty="0"/>
              <a:t>编码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如何用 </a:t>
            </a:r>
            <a:r>
              <a:rPr lang="en-US" altLang="zh-CN" dirty="0"/>
              <a:t>Python </a:t>
            </a:r>
            <a:r>
              <a:rPr lang="zh-CN" altLang="en-US" dirty="0"/>
              <a:t>输出 </a:t>
            </a:r>
            <a:r>
              <a:rPr lang="en-US" altLang="zh-CN" dirty="0" smtClean="0"/>
              <a:t>"Hello</a:t>
            </a:r>
            <a:r>
              <a:rPr lang="en-US" altLang="zh-CN" dirty="0"/>
              <a:t>, World</a:t>
            </a:r>
            <a:r>
              <a:rPr lang="en-US" altLang="zh-CN" dirty="0" smtClean="0"/>
              <a:t>!"</a:t>
            </a:r>
            <a:endParaRPr lang="en-US" altLang="zh-CN" dirty="0"/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print "Hello, World!"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Hello, World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!</a:t>
            </a:r>
          </a:p>
          <a:p>
            <a:pPr marL="257175" lvl="1" indent="0">
              <a:buNone/>
            </a:pPr>
            <a:r>
              <a:rPr lang="zh-CN" altLang="en-US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或者：</a:t>
            </a:r>
            <a:endParaRPr lang="en-US" altLang="zh-CN" sz="20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cat 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hello_en.py 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#!/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usr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/bin/python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"Hello, World!"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python 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hello_en.py 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Hello, World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!</a:t>
            </a:r>
          </a:p>
          <a:p>
            <a:pPr marL="257175" lvl="1" indent="0">
              <a:buNone/>
            </a:pPr>
            <a:r>
              <a:rPr lang="nn-NO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[root@localhost ~]# chmod +x hello_en.py </a:t>
            </a:r>
          </a:p>
          <a:p>
            <a:pPr marL="257175" lvl="1" indent="0">
              <a:buNone/>
            </a:pPr>
            <a:r>
              <a:rPr lang="nn-NO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[root@localhost ~]# ./hello_en.py </a:t>
            </a:r>
            <a:endParaRPr lang="zh-CN" altLang="en-US" sz="20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中文</a:t>
            </a:r>
            <a:r>
              <a:rPr lang="zh-CN" altLang="en-US" dirty="0"/>
              <a:t>编码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如果输出</a:t>
            </a:r>
            <a:r>
              <a:rPr lang="zh-CN" altLang="en-US" dirty="0"/>
              <a:t>中文字符</a:t>
            </a:r>
            <a:r>
              <a:rPr lang="en-US" altLang="zh-CN" dirty="0"/>
              <a:t>"</a:t>
            </a:r>
            <a:r>
              <a:rPr lang="zh-CN" altLang="en-US" dirty="0"/>
              <a:t>你好，世界</a:t>
            </a:r>
            <a:r>
              <a:rPr lang="en-US" altLang="zh-CN" dirty="0"/>
              <a:t>"</a:t>
            </a:r>
            <a:r>
              <a:rPr lang="zh-CN" altLang="en-US" dirty="0"/>
              <a:t>就有可能会碰到中文编码问题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cat hello_cn.py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#!/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usr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/bin/python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"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你好，世界！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python hello_cn.py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File "hello_cn.py", line 2</a:t>
            </a:r>
          </a:p>
          <a:p>
            <a:pPr marL="257175" lvl="1" indent="0">
              <a:buNone/>
            </a:pP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SyntaxError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: Non-ASCII character '\xe4' in file hello_cn.py on line 2, but no encoding declared; see http://www.python.org/peps/pep-0263.html for details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</a:t>
            </a:r>
          </a:p>
          <a:p>
            <a:pPr marL="257175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817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中文</a:t>
            </a:r>
            <a:r>
              <a:rPr lang="zh-CN" altLang="en-US" dirty="0"/>
              <a:t>编码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/>
              <a:t>Python</a:t>
            </a:r>
            <a:r>
              <a:rPr lang="zh-CN" altLang="en-US" dirty="0"/>
              <a:t>中默认的编码格式是 </a:t>
            </a:r>
            <a:r>
              <a:rPr lang="en-US" altLang="zh-CN" dirty="0"/>
              <a:t>ASCII </a:t>
            </a:r>
            <a:r>
              <a:rPr lang="zh-CN" altLang="en-US" dirty="0"/>
              <a:t>格式，在没修改编码格式时无法正确打印汉字，所以在读取中文时会报错。</a:t>
            </a:r>
          </a:p>
          <a:p>
            <a:pPr marL="257175" lvl="1" indent="0">
              <a:buNone/>
            </a:pPr>
            <a:r>
              <a:rPr lang="zh-CN" altLang="en-US" sz="2000" dirty="0"/>
              <a:t>解决方法为只要在文件开头加入 </a:t>
            </a:r>
            <a:r>
              <a:rPr lang="en-US" altLang="zh-CN" sz="2000" dirty="0"/>
              <a:t># -*- coding: UTF-8 -*- </a:t>
            </a:r>
            <a:r>
              <a:rPr lang="zh-CN" altLang="en-US" sz="2000" dirty="0"/>
              <a:t>或者 </a:t>
            </a:r>
            <a:r>
              <a:rPr lang="en-US" altLang="zh-CN" sz="2000" dirty="0"/>
              <a:t>#coding=utf-8 </a:t>
            </a:r>
            <a:r>
              <a:rPr lang="zh-CN" altLang="en-US" sz="2000" dirty="0"/>
              <a:t>就行了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cat hello_cn2.py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#!/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usr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/bin/python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 -*- coding: UTF-8 -*-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"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你好，世界！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python hello_cn2.py </a:t>
            </a:r>
          </a:p>
          <a:p>
            <a:pPr marL="257175" lvl="1" indent="0">
              <a:buNone/>
            </a:pP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你好，世界！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</a:t>
            </a:r>
          </a:p>
        </p:txBody>
      </p:sp>
    </p:spTree>
    <p:extLst>
      <p:ext uri="{BB962C8B-B14F-4D97-AF65-F5344CB8AC3E}">
        <p14:creationId xmlns:p14="http://schemas.microsoft.com/office/powerpoint/2010/main" val="26145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/>
              <a:t>标识符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200" dirty="0" smtClean="0"/>
              <a:t>由</a:t>
            </a:r>
            <a:r>
              <a:rPr lang="zh-CN" altLang="en-US" sz="2200" dirty="0"/>
              <a:t>字母、数字、下划线</a:t>
            </a:r>
            <a:r>
              <a:rPr lang="zh-CN" altLang="en-US" sz="2200" dirty="0" smtClean="0"/>
              <a:t>组成</a:t>
            </a:r>
            <a:endParaRPr lang="en-US" altLang="zh-CN" sz="22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200" dirty="0" smtClean="0"/>
              <a:t>可以</a:t>
            </a:r>
            <a:r>
              <a:rPr lang="zh-CN" altLang="en-US" sz="2200" dirty="0"/>
              <a:t>包括英文、数字以及下划线</a:t>
            </a:r>
            <a:r>
              <a:rPr lang="en-US" altLang="zh-CN" sz="2200" dirty="0"/>
              <a:t>(_)</a:t>
            </a:r>
            <a:r>
              <a:rPr lang="zh-CN" altLang="en-US" sz="2200" dirty="0"/>
              <a:t>，但不能以数字开头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200" dirty="0" smtClean="0"/>
              <a:t>是</a:t>
            </a:r>
            <a:r>
              <a:rPr lang="zh-CN" altLang="en-US" sz="2200" dirty="0"/>
              <a:t>区分大小写的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200" dirty="0"/>
              <a:t>以下划线开头</a:t>
            </a:r>
            <a:r>
              <a:rPr lang="zh-CN" altLang="en-US" sz="2200" dirty="0" smtClean="0"/>
              <a:t>的是</a:t>
            </a:r>
            <a:r>
              <a:rPr lang="zh-CN" altLang="en-US" sz="2200" dirty="0"/>
              <a:t>有特殊意义的。以单下划线开头 </a:t>
            </a:r>
            <a:r>
              <a:rPr lang="en-US" altLang="zh-CN" sz="2200" dirty="0"/>
              <a:t>_foo </a:t>
            </a:r>
            <a:r>
              <a:rPr lang="zh-CN" altLang="en-US" sz="2200" dirty="0"/>
              <a:t>的代表不能直接访问的类属性，需通过类提供的接口进行访问，不能用 </a:t>
            </a:r>
            <a:r>
              <a:rPr lang="en-US" altLang="zh-CN" sz="2200" dirty="0"/>
              <a:t>from xxx import * </a:t>
            </a:r>
            <a:r>
              <a:rPr lang="zh-CN" altLang="en-US" sz="2200" dirty="0" smtClean="0"/>
              <a:t>导入。</a:t>
            </a:r>
            <a:endParaRPr lang="zh-CN" altLang="en-US" sz="22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200" dirty="0"/>
              <a:t>以双下划线开头的 </a:t>
            </a:r>
            <a:r>
              <a:rPr lang="en-US" altLang="zh-CN" sz="2200" dirty="0"/>
              <a:t>__foo </a:t>
            </a:r>
            <a:r>
              <a:rPr lang="zh-CN" altLang="en-US" sz="2200" dirty="0"/>
              <a:t>代表类的私有成员；以双下划线开头和结尾的 </a:t>
            </a:r>
            <a:r>
              <a:rPr lang="en-US" altLang="zh-CN" sz="2200" dirty="0"/>
              <a:t>__foo__ </a:t>
            </a:r>
            <a:r>
              <a:rPr lang="zh-CN" altLang="en-US" sz="2200" dirty="0"/>
              <a:t>代表 </a:t>
            </a:r>
            <a:r>
              <a:rPr lang="en-US" altLang="zh-CN" sz="2200" dirty="0"/>
              <a:t>Python </a:t>
            </a:r>
            <a:r>
              <a:rPr lang="zh-CN" altLang="en-US" sz="2200" dirty="0"/>
              <a:t>里特殊方法专用的标识，如 </a:t>
            </a:r>
            <a:r>
              <a:rPr lang="en-US" altLang="zh-CN" sz="2200" dirty="0"/>
              <a:t>__</a:t>
            </a:r>
            <a:r>
              <a:rPr lang="en-US" altLang="zh-CN" sz="2200" dirty="0" err="1"/>
              <a:t>init</a:t>
            </a:r>
            <a:r>
              <a:rPr lang="en-US" altLang="zh-CN" sz="2200" dirty="0"/>
              <a:t>__() </a:t>
            </a:r>
            <a:r>
              <a:rPr lang="zh-CN" altLang="en-US" sz="2200" dirty="0"/>
              <a:t>代表类的构造函数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200" dirty="0"/>
              <a:t>可以同一行显示多条语句，方法是用分号 </a:t>
            </a:r>
            <a:r>
              <a:rPr lang="en-US" altLang="zh-CN" sz="2200" b="1" dirty="0"/>
              <a:t>;</a:t>
            </a:r>
            <a:r>
              <a:rPr lang="zh-CN" altLang="en-US" sz="2200" dirty="0"/>
              <a:t> 分开，</a:t>
            </a:r>
            <a:r>
              <a:rPr lang="zh-CN" altLang="en-US" sz="2200" dirty="0" smtClean="0"/>
              <a:t>如：</a:t>
            </a:r>
            <a:endParaRPr lang="en-US" altLang="zh-CN" sz="2200" dirty="0" smtClean="0"/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print 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  <a:r>
              <a:rPr lang="en-US" altLang="zh-CN" sz="20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Hello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';print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'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World!';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Hello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World!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47399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保留字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下面的列表显示了在</a:t>
            </a:r>
            <a:r>
              <a:rPr lang="en-US" altLang="zh-CN" dirty="0"/>
              <a:t>Python</a:t>
            </a:r>
            <a:r>
              <a:rPr lang="zh-CN" altLang="en-US" dirty="0"/>
              <a:t>中的保留字。这些保留字不能用作常数或变数，或任何其他标识符名称。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所有 </a:t>
            </a:r>
            <a:r>
              <a:rPr lang="en-US" altLang="zh-CN" dirty="0"/>
              <a:t>Python </a:t>
            </a:r>
            <a:r>
              <a:rPr lang="zh-CN" altLang="en-US" dirty="0"/>
              <a:t>的关键字只包含小写字母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57175" lvl="1" indent="0">
              <a:buNone/>
            </a:pPr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21850"/>
              </p:ext>
            </p:extLst>
          </p:nvPr>
        </p:nvGraphicFramePr>
        <p:xfrm>
          <a:off x="748145" y="3408218"/>
          <a:ext cx="10590414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5069"/>
                <a:gridCol w="1765069"/>
                <a:gridCol w="1765069"/>
                <a:gridCol w="1765069"/>
                <a:gridCol w="1765069"/>
                <a:gridCol w="1765069"/>
              </a:tblGrid>
              <a:tr h="47548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and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exec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not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assert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finally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or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  <a:tr h="47548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break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for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pass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class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from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print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  <a:tr h="47548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continue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global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raise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err="1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def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if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return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  <a:tr h="47548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del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import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try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elif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in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while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  <a:tr h="47548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else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is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with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except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lambda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yield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80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行和缩进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Python </a:t>
            </a:r>
            <a:r>
              <a:rPr lang="zh-CN" altLang="en-US" dirty="0"/>
              <a:t>的代码块不使用大括号 </a:t>
            </a:r>
            <a:r>
              <a:rPr lang="en-US" altLang="zh-CN" dirty="0"/>
              <a:t>{} </a:t>
            </a:r>
            <a:r>
              <a:rPr lang="zh-CN" altLang="en-US" dirty="0"/>
              <a:t>来控制类，函数以及其他逻辑判断。</a:t>
            </a:r>
            <a:r>
              <a:rPr lang="en-US" altLang="zh-CN" dirty="0"/>
              <a:t>python </a:t>
            </a:r>
            <a:r>
              <a:rPr lang="zh-CN" altLang="en-US" dirty="0"/>
              <a:t>最具特色的就是用缩进来写模块。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缩进的空白数量是可变的，但是所有代码块语句必须包含相同的缩进空白数量，这个必须严格执行。如下所示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if True: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...     print "True"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... else: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...   print "False"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...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True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18924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行和缩进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常见错误：</a:t>
            </a:r>
            <a:r>
              <a:rPr lang="en-US" altLang="zh-CN" dirty="0" err="1"/>
              <a:t>IndentationError</a:t>
            </a:r>
            <a:r>
              <a:rPr lang="en-US" altLang="zh-CN" dirty="0"/>
              <a:t>: unexpected indent </a:t>
            </a:r>
            <a:r>
              <a:rPr lang="zh-CN" altLang="en-US" dirty="0"/>
              <a:t>可能</a:t>
            </a:r>
            <a:r>
              <a:rPr lang="zh-CN" altLang="en-US" dirty="0" smtClean="0"/>
              <a:t>是缩进没</a:t>
            </a:r>
            <a:r>
              <a:rPr lang="zh-CN" altLang="en-US" dirty="0"/>
              <a:t>对齐的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cat error1.py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if True: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print "True"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else: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print "False"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python error1.py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File "error1.py", line 1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if True: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^</a:t>
            </a:r>
          </a:p>
          <a:p>
            <a:pPr marL="257175" lvl="1" indent="0">
              <a:buNone/>
            </a:pP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IndentationError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: unexpected indent</a:t>
            </a:r>
            <a:endParaRPr lang="zh-CN" altLang="en-US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9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行和缩进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常见错误：</a:t>
            </a:r>
            <a:r>
              <a:rPr lang="en-US" altLang="zh-CN" dirty="0" err="1"/>
              <a:t>IndentationError</a:t>
            </a:r>
            <a:r>
              <a:rPr lang="en-US" altLang="zh-CN" dirty="0"/>
              <a:t>: unindent does not match any outer indentation </a:t>
            </a:r>
            <a:r>
              <a:rPr lang="en-US" altLang="zh-CN" dirty="0" smtClean="0"/>
              <a:t>level </a:t>
            </a:r>
            <a:r>
              <a:rPr lang="zh-CN" altLang="en-US" dirty="0" smtClean="0"/>
              <a:t>可能是</a:t>
            </a:r>
            <a:r>
              <a:rPr lang="zh-CN" altLang="en-US" dirty="0"/>
              <a:t>缩进方式不</a:t>
            </a:r>
            <a:r>
              <a:rPr lang="zh-CN" altLang="en-US" dirty="0" smtClean="0"/>
              <a:t>一致，</a:t>
            </a:r>
            <a:r>
              <a:rPr lang="en-US" altLang="zh-CN" dirty="0" smtClean="0"/>
              <a:t>tab</a:t>
            </a:r>
            <a:r>
              <a:rPr lang="zh-CN" altLang="en-US" dirty="0" smtClean="0"/>
              <a:t>和空格混用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cat error2.py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if True: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    print "tab"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print "True"</a:t>
            </a:r>
          </a:p>
          <a:p>
            <a:pPr marL="257175" lvl="1" indent="0">
              <a:buNone/>
            </a:pP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python error2.py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File "error2.py", line 3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print "True"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           ^</a:t>
            </a:r>
          </a:p>
          <a:p>
            <a:pPr marL="257175" lvl="1" indent="0">
              <a:buNone/>
            </a:pP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IndentationError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: unindent does not match any outer indentation level</a:t>
            </a:r>
            <a:endParaRPr lang="zh-CN" altLang="en-US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18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行和缩进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/>
              <a:t>Python </a:t>
            </a:r>
            <a:r>
              <a:rPr lang="zh-CN" altLang="en-US" dirty="0"/>
              <a:t>对格式要求非常严格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的代码块中必须使用相同数目的行首缩进空格数。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建议在</a:t>
            </a:r>
            <a:r>
              <a:rPr lang="zh-CN" altLang="en-US" dirty="0"/>
              <a:t>每个缩进层次使用 单个制表符 或 两个空格 或 四个空格 </a:t>
            </a:r>
            <a:r>
              <a:rPr lang="en-US" altLang="zh-CN" dirty="0"/>
              <a:t>, </a:t>
            </a:r>
            <a:r>
              <a:rPr lang="zh-CN" altLang="en-US" dirty="0"/>
              <a:t>切记不能混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使用制表符时，注意设置制表符可见</a:t>
            </a:r>
          </a:p>
        </p:txBody>
      </p:sp>
    </p:spTree>
    <p:extLst>
      <p:ext uri="{BB962C8B-B14F-4D97-AF65-F5344CB8AC3E}">
        <p14:creationId xmlns:p14="http://schemas.microsoft.com/office/powerpoint/2010/main" val="198639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多</a:t>
            </a:r>
            <a:r>
              <a:rPr lang="zh-CN" altLang="en-US" dirty="0" smtClean="0"/>
              <a:t>行语句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Python</a:t>
            </a:r>
            <a:r>
              <a:rPr lang="zh-CN" altLang="en-US" dirty="0"/>
              <a:t>语句中一般以新行作为为语句的结束符。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但是我们可以使用斜杠（ </a:t>
            </a:r>
            <a:r>
              <a:rPr lang="en-US" altLang="zh-CN" dirty="0"/>
              <a:t>\</a:t>
            </a:r>
            <a:r>
              <a:rPr lang="zh-CN" altLang="en-US" dirty="0"/>
              <a:t>）将一行的语句分为多行显示，如下所示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cat test_01.py </a:t>
            </a:r>
          </a:p>
          <a:p>
            <a:pPr marL="257175" lvl="1" indent="0">
              <a:buNone/>
            </a:pP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item_one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= 1;item_two = 2;item_three = 3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total =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item_one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+ \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   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item_two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+ \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   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item_three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total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python test_01.py 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594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/>
              <a:t>简介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/>
              <a:t>由</a:t>
            </a:r>
            <a:r>
              <a:rPr lang="en-US" altLang="zh-CN" dirty="0"/>
              <a:t>Guido van </a:t>
            </a:r>
            <a:r>
              <a:rPr lang="en-US" altLang="zh-CN" dirty="0" err="1"/>
              <a:t>Rossum</a:t>
            </a:r>
            <a:r>
              <a:rPr lang="en-US" altLang="zh-CN" dirty="0"/>
              <a:t>(</a:t>
            </a:r>
            <a:r>
              <a:rPr lang="zh-CN" altLang="en-US" dirty="0"/>
              <a:t>吉多</a:t>
            </a:r>
            <a:r>
              <a:rPr lang="en-US" altLang="zh-CN" dirty="0"/>
              <a:t>·</a:t>
            </a:r>
            <a:r>
              <a:rPr lang="zh-CN" altLang="en-US" dirty="0"/>
              <a:t>范罗苏姆</a:t>
            </a:r>
            <a:r>
              <a:rPr lang="en-US" altLang="zh-CN" dirty="0"/>
              <a:t>)</a:t>
            </a:r>
            <a:r>
              <a:rPr lang="zh-CN" altLang="en-US" dirty="0"/>
              <a:t>于</a:t>
            </a:r>
            <a:r>
              <a:rPr lang="en-US" altLang="zh-CN" dirty="0"/>
              <a:t>1989</a:t>
            </a:r>
            <a:r>
              <a:rPr lang="zh-CN" altLang="en-US" dirty="0"/>
              <a:t>年底发明，第一个公开发行版发行于</a:t>
            </a:r>
            <a:r>
              <a:rPr lang="en-US" altLang="zh-CN" dirty="0"/>
              <a:t>1991</a:t>
            </a:r>
            <a:r>
              <a:rPr lang="zh-CN" altLang="en-US" dirty="0"/>
              <a:t>年。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像</a:t>
            </a:r>
            <a:r>
              <a:rPr lang="en-US" altLang="zh-CN" dirty="0"/>
              <a:t>Perl</a:t>
            </a:r>
            <a:r>
              <a:rPr lang="zh-CN" altLang="en-US" dirty="0"/>
              <a:t>语言一样</a:t>
            </a:r>
            <a:r>
              <a:rPr lang="en-US" altLang="zh-CN" dirty="0"/>
              <a:t>, Python </a:t>
            </a:r>
            <a:r>
              <a:rPr lang="zh-CN" altLang="en-US" dirty="0"/>
              <a:t>源代码同样遵循 </a:t>
            </a:r>
            <a:r>
              <a:rPr lang="en-US" altLang="zh-CN" dirty="0"/>
              <a:t>GPL(GNU General Public License)</a:t>
            </a:r>
            <a:r>
              <a:rPr lang="zh-CN" altLang="en-US" dirty="0"/>
              <a:t>协议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现在 </a:t>
            </a:r>
            <a:r>
              <a:rPr lang="en-US" altLang="zh-CN" dirty="0"/>
              <a:t>Python </a:t>
            </a:r>
            <a:r>
              <a:rPr lang="zh-CN" altLang="en-US" dirty="0"/>
              <a:t>是由一个核心开发团队在维护，</a:t>
            </a:r>
            <a:r>
              <a:rPr lang="en-US" altLang="zh-CN" dirty="0"/>
              <a:t>Guido van </a:t>
            </a:r>
            <a:r>
              <a:rPr lang="en-US" altLang="zh-CN" dirty="0" err="1"/>
              <a:t>Rossum</a:t>
            </a:r>
            <a:r>
              <a:rPr lang="en-US" altLang="zh-CN" dirty="0"/>
              <a:t> </a:t>
            </a:r>
            <a:r>
              <a:rPr lang="zh-CN" altLang="en-US" dirty="0"/>
              <a:t>仍然占据着至关重要的作用，指导其进展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本次分享的内容是针对</a:t>
            </a:r>
            <a:r>
              <a:rPr lang="en-US" altLang="zh-CN" dirty="0" smtClean="0"/>
              <a:t>Python2.x</a:t>
            </a:r>
            <a:r>
              <a:rPr lang="zh-CN" altLang="en-US" dirty="0" smtClean="0"/>
              <a:t>版本。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3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多</a:t>
            </a:r>
            <a:r>
              <a:rPr lang="zh-CN" altLang="en-US" dirty="0" smtClean="0"/>
              <a:t>行语句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语句中包含 </a:t>
            </a:r>
            <a:r>
              <a:rPr lang="en-US" altLang="zh-CN" dirty="0"/>
              <a:t>[], {} </a:t>
            </a:r>
            <a:r>
              <a:rPr lang="zh-CN" altLang="en-US" dirty="0"/>
              <a:t>或 </a:t>
            </a:r>
            <a:r>
              <a:rPr lang="en-US" altLang="zh-CN" dirty="0"/>
              <a:t>() </a:t>
            </a:r>
            <a:r>
              <a:rPr lang="zh-CN" altLang="en-US" dirty="0"/>
              <a:t>括号就不需要使用多行连接符。</a:t>
            </a:r>
            <a:r>
              <a:rPr lang="zh-CN" altLang="en-US" dirty="0" smtClean="0"/>
              <a:t>如下</a:t>
            </a:r>
            <a:r>
              <a:rPr lang="zh-CN" altLang="en-US" dirty="0"/>
              <a:t>所示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cat test_02.py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days = ['Monday', 'Tuesday', 'Wednesday',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      'Thursday', 'Friday']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days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python test_02.py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['Monday', 'Tuesday', 'Wednesday', 'Thursday', 'Friday']</a:t>
            </a:r>
          </a:p>
        </p:txBody>
      </p:sp>
    </p:spTree>
    <p:extLst>
      <p:ext uri="{BB962C8B-B14F-4D97-AF65-F5344CB8AC3E}">
        <p14:creationId xmlns:p14="http://schemas.microsoft.com/office/powerpoint/2010/main" val="35807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引号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Python </a:t>
            </a:r>
            <a:r>
              <a:rPr lang="zh-CN" altLang="en-US" dirty="0"/>
              <a:t>可以使用引号</a:t>
            </a:r>
            <a:r>
              <a:rPr lang="en-US" altLang="zh-CN" dirty="0"/>
              <a:t>( ' )</a:t>
            </a:r>
            <a:r>
              <a:rPr lang="zh-CN" altLang="en-US" dirty="0"/>
              <a:t>、双引号</a:t>
            </a:r>
            <a:r>
              <a:rPr lang="en-US" altLang="zh-CN" dirty="0"/>
              <a:t>( " )</a:t>
            </a:r>
            <a:r>
              <a:rPr lang="zh-CN" altLang="en-US" dirty="0"/>
              <a:t>、三引号</a:t>
            </a:r>
            <a:r>
              <a:rPr lang="en-US" altLang="zh-CN" dirty="0"/>
              <a:t>( ''' </a:t>
            </a:r>
            <a:r>
              <a:rPr lang="zh-CN" altLang="en-US" dirty="0"/>
              <a:t>或 </a:t>
            </a:r>
            <a:r>
              <a:rPr lang="en-US" altLang="zh-CN" dirty="0"/>
              <a:t>""" ) </a:t>
            </a:r>
            <a:r>
              <a:rPr lang="zh-CN" altLang="en-US" dirty="0"/>
              <a:t>来表示字符串，引号的开始与结束必须的相同类型的。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其中三引号可以由多行组成，编写多行文本的快捷语法，常用于文档字符串，在文件的特定地点，被当做注释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cat test_03.py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 -*- coding: UTF-8 -*-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word = 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'word‘;  sentence 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= "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这是一个句子。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paragraph = """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这是一个段落。</a:t>
            </a:r>
          </a:p>
          <a:p>
            <a:pPr marL="257175" lvl="1" indent="0">
              <a:buNone/>
            </a:pP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包含了多个语句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"""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word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sentence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paragraph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引号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python test_03.py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word</a:t>
            </a:r>
          </a:p>
          <a:p>
            <a:pPr marL="257175" lvl="1" indent="0">
              <a:buNone/>
            </a:pP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这是一个句子。</a:t>
            </a:r>
          </a:p>
          <a:p>
            <a:pPr marL="257175" lvl="1" indent="0">
              <a:buNone/>
            </a:pP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这是一个段落。</a:t>
            </a:r>
          </a:p>
          <a:p>
            <a:pPr marL="257175" lvl="1" indent="0">
              <a:buNone/>
            </a:pP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包含了多个语句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6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注释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python</a:t>
            </a:r>
            <a:r>
              <a:rPr lang="zh-CN" altLang="en-US" dirty="0"/>
              <a:t>中单行注释采用 </a:t>
            </a:r>
            <a:r>
              <a:rPr lang="en-US" altLang="zh-CN" dirty="0"/>
              <a:t># </a:t>
            </a:r>
            <a:r>
              <a:rPr lang="zh-CN" altLang="en-US" dirty="0" smtClean="0"/>
              <a:t>开头，注释</a:t>
            </a:r>
            <a:r>
              <a:rPr lang="zh-CN" altLang="en-US" dirty="0"/>
              <a:t>可以在语句或表达式行</a:t>
            </a:r>
            <a:r>
              <a:rPr lang="zh-CN" altLang="en-US" dirty="0" smtClean="0"/>
              <a:t>末。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多行注释使用三个单引号</a:t>
            </a:r>
            <a:r>
              <a:rPr lang="en-US" altLang="zh-CN" dirty="0" smtClean="0"/>
              <a:t>(''')</a:t>
            </a:r>
            <a:r>
              <a:rPr lang="zh-CN" altLang="en-US" dirty="0" smtClean="0"/>
              <a:t>或三个双引号</a:t>
            </a:r>
            <a:r>
              <a:rPr lang="en-US" altLang="zh-CN" dirty="0" smtClean="0"/>
              <a:t>(""")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cat test_04.py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#!/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usr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/bin/python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 -*- coding: UTF-8 -*-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文件名：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test_04.py</a:t>
            </a:r>
          </a:p>
          <a:p>
            <a:pPr marL="257175" lvl="1" indent="0">
              <a:buNone/>
            </a:pP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第一个注释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"Hello, Python!";  #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第二个注释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python test_04.py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Hello, Python!</a:t>
            </a:r>
          </a:p>
        </p:txBody>
      </p:sp>
    </p:spTree>
    <p:extLst>
      <p:ext uri="{BB962C8B-B14F-4D97-AF65-F5344CB8AC3E}">
        <p14:creationId xmlns:p14="http://schemas.microsoft.com/office/powerpoint/2010/main" val="12991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空行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函数之间或类的方法之间用空行分隔，表示一段新的代码的开始。类和函数入口之间也用一行空行分隔，以突出函数入口的开始。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空行与代码缩进不同，空行并不是</a:t>
            </a:r>
            <a:r>
              <a:rPr lang="en-US" altLang="zh-CN" dirty="0"/>
              <a:t>Python</a:t>
            </a:r>
            <a:r>
              <a:rPr lang="zh-CN" altLang="en-US" dirty="0"/>
              <a:t>语法的一部分。书写时不插入空行，</a:t>
            </a:r>
            <a:r>
              <a:rPr lang="en-US" altLang="zh-CN" dirty="0"/>
              <a:t>Python</a:t>
            </a:r>
            <a:r>
              <a:rPr lang="zh-CN" altLang="en-US" dirty="0"/>
              <a:t>解释器运行也不会出错。但是空行的作用在于分隔两段不同功能或含义的代码，便于日后代码的维护或重构</a:t>
            </a:r>
            <a:r>
              <a:rPr lang="zh-CN" altLang="en-US" dirty="0" smtClean="0"/>
              <a:t>。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18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变量赋值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Python </a:t>
            </a:r>
            <a:r>
              <a:rPr lang="zh-CN" altLang="en-US" dirty="0"/>
              <a:t>中的变量赋值不需要类型声明。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每个变量在内存中创建，都包括变量的标识，名称和数据这些信息。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每个变量在使用前都必须赋值，变量赋值以后该变量才会被创建。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等号（</a:t>
            </a:r>
            <a:r>
              <a:rPr lang="en-US" altLang="zh-CN" dirty="0"/>
              <a:t>=</a:t>
            </a:r>
            <a:r>
              <a:rPr lang="zh-CN" altLang="en-US" dirty="0"/>
              <a:t>）用来给变量赋值。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等号（</a:t>
            </a:r>
            <a:r>
              <a:rPr lang="en-US" altLang="zh-CN" dirty="0"/>
              <a:t>=</a:t>
            </a:r>
            <a:r>
              <a:rPr lang="zh-CN" altLang="en-US" dirty="0"/>
              <a:t>）运算符左边是一个变量</a:t>
            </a:r>
            <a:r>
              <a:rPr lang="zh-CN" altLang="en-US" dirty="0" smtClean="0"/>
              <a:t>名</a:t>
            </a:r>
            <a:r>
              <a:rPr lang="zh-CN" altLang="en-US" dirty="0"/>
              <a:t>，</a:t>
            </a:r>
            <a:r>
              <a:rPr lang="zh-CN" altLang="en-US" dirty="0" smtClean="0"/>
              <a:t> 右边</a:t>
            </a:r>
            <a:r>
              <a:rPr lang="zh-CN" altLang="en-US" dirty="0"/>
              <a:t>是存储在变量中的值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796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405" lvl="1" indent="-192405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cs typeface="+mn-cs"/>
              </a:rPr>
              <a:t>多</a:t>
            </a:r>
            <a:r>
              <a:rPr lang="zh-CN" altLang="en-US" sz="2800" dirty="0">
                <a:cs typeface="+mn-cs"/>
              </a:rPr>
              <a:t>变量</a:t>
            </a:r>
            <a:r>
              <a:rPr lang="zh-CN" altLang="en-US" sz="2800" dirty="0" smtClean="0">
                <a:cs typeface="+mn-cs"/>
              </a:rPr>
              <a:t>赋值</a:t>
            </a:r>
            <a:endParaRPr lang="en-US" altLang="zh-CN" sz="2800" dirty="0" smtClean="0">
              <a:cs typeface="+mn-cs"/>
            </a:endParaRPr>
          </a:p>
          <a:p>
            <a:pPr marL="0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+mn-cs"/>
              </a:rPr>
              <a:t>&gt;&gt;&gt; a = b = c = 1</a:t>
            </a:r>
          </a:p>
          <a:p>
            <a:pPr marL="0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+mn-cs"/>
              </a:rPr>
              <a:t>&gt;&gt;&gt; a=2</a:t>
            </a:r>
          </a:p>
          <a:p>
            <a:pPr marL="0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+mn-cs"/>
              </a:rPr>
              <a:t>&gt;&gt;&gt; print a, b, c</a:t>
            </a:r>
          </a:p>
          <a:p>
            <a:pPr marL="0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+mn-cs"/>
              </a:rPr>
              <a:t>2 1 1</a:t>
            </a:r>
          </a:p>
          <a:p>
            <a:pPr marL="0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+mn-cs"/>
              </a:rPr>
              <a:t>&gt;&gt;&gt; a, b, c = 1, 2, "john"</a:t>
            </a:r>
          </a:p>
          <a:p>
            <a:pPr marL="0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+mn-cs"/>
              </a:rPr>
              <a:t>&gt;&gt;&gt; print a, b, c</a:t>
            </a:r>
          </a:p>
          <a:p>
            <a:pPr marL="0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+mn-cs"/>
              </a:rPr>
              <a:t>1 2 john</a:t>
            </a:r>
          </a:p>
          <a:p>
            <a:pPr marL="0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+mn-cs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183187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基础语法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405" lvl="1" indent="-192405">
              <a:buFont typeface="Wingdings" panose="05000000000000000000" pitchFamily="2" charset="2"/>
              <a:buChar char="l"/>
            </a:pPr>
            <a:r>
              <a:rPr lang="zh-CN" altLang="en-US" sz="2800" dirty="0">
                <a:cs typeface="+mn-cs"/>
              </a:rPr>
              <a:t>删除单个或多个对象的引用</a:t>
            </a:r>
            <a:endParaRPr lang="en-US" altLang="zh-CN" sz="2800" dirty="0" smtClean="0">
              <a:cs typeface="+mn-cs"/>
            </a:endParaRPr>
          </a:p>
          <a:p>
            <a:pPr marL="0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+mn-cs"/>
              </a:rPr>
              <a:t>&gt;&gt;&gt; a, b, c = 1, 2, "john"</a:t>
            </a:r>
          </a:p>
          <a:p>
            <a:pPr marL="0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+mn-cs"/>
              </a:rPr>
              <a:t>&gt;&gt;&gt; print a, b, c</a:t>
            </a:r>
          </a:p>
          <a:p>
            <a:pPr marL="0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+mn-cs"/>
              </a:rPr>
              <a:t>1 2 john</a:t>
            </a:r>
          </a:p>
          <a:p>
            <a:pPr marL="0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+mn-cs"/>
              </a:rPr>
              <a:t>&gt;&gt;&gt; del a</a:t>
            </a:r>
          </a:p>
          <a:p>
            <a:pPr marL="0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+mn-cs"/>
              </a:rPr>
              <a:t>&gt;&gt;&gt; del b, c</a:t>
            </a:r>
          </a:p>
          <a:p>
            <a:pPr marL="0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+mn-cs"/>
              </a:rPr>
              <a:t>&gt;&gt;&gt; print a</a:t>
            </a:r>
          </a:p>
          <a:p>
            <a:pPr marL="0" lvl="1" indent="0">
              <a:buNone/>
            </a:pP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  <a:cs typeface="+mn-cs"/>
              </a:rPr>
              <a:t>Traceback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+mn-cs"/>
              </a:rPr>
              <a:t> (most recent call last):</a:t>
            </a:r>
          </a:p>
          <a:p>
            <a:pPr marL="0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+mn-cs"/>
              </a:rPr>
              <a:t>  File "&lt;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  <a:cs typeface="+mn-cs"/>
              </a:rPr>
              <a:t>stdin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+mn-cs"/>
              </a:rPr>
              <a:t>&gt;", line 1, in &lt;module&gt;</a:t>
            </a:r>
          </a:p>
          <a:p>
            <a:pPr marL="0" lvl="1" indent="0">
              <a:buNone/>
            </a:pP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  <a:cs typeface="+mn-cs"/>
              </a:rPr>
              <a:t>NameError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  <a:cs typeface="+mn-cs"/>
              </a:rPr>
              <a:t>: name 'a' is not 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  <a:cs typeface="+mn-cs"/>
              </a:rPr>
              <a:t>defined</a:t>
            </a:r>
          </a:p>
          <a:p>
            <a:pPr marL="0" lvl="1" indent="0">
              <a:buNone/>
            </a:pP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  <a:cs typeface="+mn-cs"/>
              </a:rPr>
              <a:t>&gt;&gt;&gt;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27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8"/>
          <p:cNvSpPr txBox="1">
            <a:spLocks/>
          </p:cNvSpPr>
          <p:nvPr/>
        </p:nvSpPr>
        <p:spPr>
          <a:xfrm>
            <a:off x="5635485" y="1124744"/>
            <a:ext cx="5619948" cy="49685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811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383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955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527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99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71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43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/>
              <a:t>简介</a:t>
            </a:r>
            <a:endParaRPr lang="en-US" altLang="zh-CN" sz="2800" b="1" dirty="0"/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/>
              <a:t>环境搭建</a:t>
            </a:r>
            <a:endParaRPr lang="en-US" altLang="zh-CN" sz="2800" b="1" dirty="0" smtClean="0"/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基础语法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数据类型、条件判断、循环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简单函数、模块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深入学习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51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数据类型、条件判断、循环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标准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Numbers</a:t>
            </a:r>
            <a:r>
              <a:rPr lang="zh-CN" altLang="en-US" dirty="0"/>
              <a:t>（数字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02920" lvl="2" indent="0">
              <a:buNone/>
            </a:pPr>
            <a:r>
              <a:rPr lang="en-US" altLang="zh-CN" sz="2000" dirty="0" err="1"/>
              <a:t>int</a:t>
            </a:r>
            <a:r>
              <a:rPr lang="zh-CN" altLang="en-US" sz="2000" dirty="0"/>
              <a:t>（有符号整型）</a:t>
            </a:r>
          </a:p>
          <a:p>
            <a:pPr marL="502920" lvl="2" indent="0">
              <a:buNone/>
            </a:pPr>
            <a:r>
              <a:rPr lang="en-US" altLang="zh-CN" sz="2000" dirty="0"/>
              <a:t>long</a:t>
            </a:r>
            <a:r>
              <a:rPr lang="zh-CN" altLang="en-US" sz="2000" dirty="0"/>
              <a:t>（长整型</a:t>
            </a:r>
            <a:r>
              <a:rPr lang="en-US" altLang="zh-CN" sz="2000" dirty="0"/>
              <a:t>[</a:t>
            </a:r>
            <a:r>
              <a:rPr lang="zh-CN" altLang="en-US" sz="2000" dirty="0"/>
              <a:t>也可以代表八进制和十六进制</a:t>
            </a:r>
            <a:r>
              <a:rPr lang="en-US" altLang="zh-CN" sz="2000" dirty="0"/>
              <a:t>]</a:t>
            </a:r>
            <a:r>
              <a:rPr lang="zh-CN" altLang="en-US" sz="2000" dirty="0"/>
              <a:t>）</a:t>
            </a:r>
          </a:p>
          <a:p>
            <a:pPr marL="502920" lvl="2" indent="0">
              <a:buNone/>
            </a:pPr>
            <a:r>
              <a:rPr lang="en-US" altLang="zh-CN" sz="2000" dirty="0"/>
              <a:t>float</a:t>
            </a:r>
            <a:r>
              <a:rPr lang="zh-CN" altLang="en-US" sz="2000" dirty="0"/>
              <a:t>（浮点型）</a:t>
            </a:r>
          </a:p>
          <a:p>
            <a:pPr marL="502920" lvl="2" indent="0">
              <a:buNone/>
            </a:pPr>
            <a:r>
              <a:rPr lang="en-US" altLang="zh-CN" sz="2000" dirty="0"/>
              <a:t>complex</a:t>
            </a:r>
            <a:r>
              <a:rPr lang="zh-CN" altLang="en-US" sz="2000" dirty="0"/>
              <a:t>（复数）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String</a:t>
            </a:r>
            <a:r>
              <a:rPr lang="zh-CN" altLang="en-US" dirty="0"/>
              <a:t>（字符串）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List</a:t>
            </a:r>
            <a:r>
              <a:rPr lang="zh-CN" altLang="en-US" dirty="0"/>
              <a:t>（列表）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Tuple</a:t>
            </a:r>
            <a:r>
              <a:rPr lang="zh-CN" altLang="en-US" dirty="0"/>
              <a:t>（元组）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Dictionary</a:t>
            </a:r>
            <a:r>
              <a:rPr lang="zh-CN" altLang="en-US" dirty="0"/>
              <a:t>（字典）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551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/>
              <a:t>简介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解释型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这意味着开发过程中没有了编译这个环节。类似于</a:t>
            </a:r>
            <a:r>
              <a:rPr lang="en-US" altLang="zh-CN" dirty="0"/>
              <a:t>PHP</a:t>
            </a:r>
            <a:r>
              <a:rPr lang="zh-CN" altLang="en-US" dirty="0"/>
              <a:t>和</a:t>
            </a:r>
            <a:r>
              <a:rPr lang="en-US" altLang="zh-CN" dirty="0"/>
              <a:t>Perl</a:t>
            </a:r>
            <a:r>
              <a:rPr lang="zh-CN" altLang="en-US" dirty="0"/>
              <a:t>语言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交互式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可以在一个</a:t>
            </a:r>
            <a:r>
              <a:rPr lang="en-US" altLang="zh-CN" dirty="0"/>
              <a:t>Python</a:t>
            </a:r>
            <a:r>
              <a:rPr lang="zh-CN" altLang="en-US" dirty="0"/>
              <a:t>提示符，直接互动执行写你的程序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面向对象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Python</a:t>
            </a:r>
            <a:r>
              <a:rPr lang="zh-CN" altLang="en-US" dirty="0"/>
              <a:t>支持面向对象的风格或代码封装在对象的编程技术。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适合初学者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入门简单，它支持广泛的应用程序开发，从简单的文字处理到 </a:t>
            </a:r>
            <a:r>
              <a:rPr lang="en-US" altLang="zh-CN" dirty="0"/>
              <a:t>WWW </a:t>
            </a:r>
            <a:r>
              <a:rPr lang="zh-CN" altLang="en-US" dirty="0"/>
              <a:t>浏览器再到游戏。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89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405" lvl="1" indent="-192405">
              <a:buFont typeface="Wingdings" panose="05000000000000000000" pitchFamily="2" charset="2"/>
              <a:buChar char="l"/>
            </a:pPr>
            <a:r>
              <a:rPr lang="zh-CN" altLang="en-US" dirty="0" smtClean="0"/>
              <a:t>标准数据类型</a:t>
            </a:r>
            <a:r>
              <a:rPr lang="en-US" altLang="zh-CN" dirty="0" smtClean="0"/>
              <a:t>--</a:t>
            </a:r>
            <a:r>
              <a:rPr lang="en-US" altLang="zh-CN" dirty="0"/>
              <a:t>Numbers</a:t>
            </a:r>
            <a:r>
              <a:rPr lang="zh-CN" altLang="en-US" dirty="0"/>
              <a:t>（数字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长整型也可以使用小写</a:t>
            </a:r>
            <a:r>
              <a:rPr lang="en-US" altLang="zh-CN" dirty="0"/>
              <a:t>"L"</a:t>
            </a:r>
            <a:r>
              <a:rPr lang="zh-CN" altLang="en-US" dirty="0"/>
              <a:t>，但是还是建议您使用大写</a:t>
            </a:r>
            <a:r>
              <a:rPr lang="en-US" altLang="zh-CN" dirty="0"/>
              <a:t>"L"</a:t>
            </a:r>
            <a:r>
              <a:rPr lang="zh-CN" altLang="en-US" dirty="0"/>
              <a:t>，避免与数字</a:t>
            </a:r>
            <a:r>
              <a:rPr lang="en-US" altLang="zh-CN" dirty="0"/>
              <a:t>"1"</a:t>
            </a:r>
            <a:r>
              <a:rPr lang="zh-CN" altLang="en-US" dirty="0"/>
              <a:t>混淆。</a:t>
            </a:r>
            <a:r>
              <a:rPr lang="en-US" altLang="zh-CN" dirty="0"/>
              <a:t>Python</a:t>
            </a:r>
            <a:r>
              <a:rPr lang="zh-CN" altLang="en-US" dirty="0"/>
              <a:t>使用</a:t>
            </a:r>
            <a:r>
              <a:rPr lang="en-US" altLang="zh-CN" dirty="0"/>
              <a:t>"L"</a:t>
            </a:r>
            <a:r>
              <a:rPr lang="zh-CN" altLang="en-US" dirty="0"/>
              <a:t>来显示长整型。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Python</a:t>
            </a:r>
            <a:r>
              <a:rPr lang="zh-CN" altLang="en-US" dirty="0"/>
              <a:t>还支持复数，复数由实数部分和虚数部分构成，可以用</a:t>
            </a:r>
            <a:r>
              <a:rPr lang="en-US" altLang="zh-CN" dirty="0"/>
              <a:t>a + </a:t>
            </a:r>
            <a:r>
              <a:rPr lang="en-US" altLang="zh-CN" dirty="0" err="1"/>
              <a:t>bj</a:t>
            </a:r>
            <a:r>
              <a:rPr lang="en-US" altLang="zh-CN" dirty="0"/>
              <a:t>,</a:t>
            </a:r>
            <a:r>
              <a:rPr lang="zh-CN" altLang="en-US" dirty="0"/>
              <a:t>或者</a:t>
            </a:r>
            <a:r>
              <a:rPr lang="en-US" altLang="zh-CN" dirty="0"/>
              <a:t>complex(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表示， 复数的实部</a:t>
            </a:r>
            <a:r>
              <a:rPr lang="en-US" altLang="zh-CN" dirty="0"/>
              <a:t>a</a:t>
            </a:r>
            <a:r>
              <a:rPr lang="zh-CN" altLang="en-US" dirty="0"/>
              <a:t>和虚部</a:t>
            </a:r>
            <a:r>
              <a:rPr lang="en-US" altLang="zh-CN" dirty="0"/>
              <a:t>b</a:t>
            </a:r>
            <a:r>
              <a:rPr lang="zh-CN" altLang="en-US" dirty="0"/>
              <a:t>都是浮点</a:t>
            </a:r>
            <a:r>
              <a:rPr lang="zh-CN" altLang="en-US" dirty="0" smtClean="0"/>
              <a:t>型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41998"/>
              </p:ext>
            </p:extLst>
          </p:nvPr>
        </p:nvGraphicFramePr>
        <p:xfrm>
          <a:off x="484907" y="3796666"/>
          <a:ext cx="10720648" cy="1074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0162"/>
                <a:gridCol w="2680162"/>
                <a:gridCol w="2680162"/>
                <a:gridCol w="2680162"/>
              </a:tblGrid>
              <a:tr h="4311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int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long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float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complex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  <a:tr h="6434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51924361L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15.2</a:t>
                      </a:r>
                      <a:endParaRPr lang="en-US" altLang="zh-CN" sz="20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3.14j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57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405" lvl="1" indent="-192405">
              <a:buFont typeface="Wingdings" panose="05000000000000000000" pitchFamily="2" charset="2"/>
              <a:buChar char="l"/>
            </a:pPr>
            <a:r>
              <a:rPr lang="zh-CN" altLang="en-US" dirty="0" smtClean="0"/>
              <a:t>标准数据类型</a:t>
            </a:r>
            <a:r>
              <a:rPr lang="en-US" altLang="zh-CN" dirty="0" smtClean="0"/>
              <a:t>--</a:t>
            </a:r>
            <a:r>
              <a:rPr lang="zh-CN" altLang="en-US" dirty="0"/>
              <a:t>字符串或</a:t>
            </a:r>
            <a:r>
              <a:rPr lang="zh-CN" altLang="en-US" dirty="0" smtClean="0"/>
              <a:t>串（</a:t>
            </a:r>
            <a:r>
              <a:rPr lang="en-US" altLang="zh-CN" dirty="0"/>
              <a:t> 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从左到右索引默认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开始的，最大范围是字符串长度少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从</a:t>
            </a:r>
            <a:r>
              <a:rPr lang="zh-CN" altLang="en-US" dirty="0"/>
              <a:t>右到左索引默认</a:t>
            </a:r>
            <a:r>
              <a:rPr lang="en-US" altLang="zh-CN" dirty="0"/>
              <a:t>-1</a:t>
            </a:r>
            <a:r>
              <a:rPr lang="zh-CN" altLang="en-US" dirty="0"/>
              <a:t>开始的，最大范围是字符串</a:t>
            </a:r>
            <a:r>
              <a:rPr lang="zh-CN" altLang="en-US" dirty="0" smtClean="0"/>
              <a:t>开头。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获取一段子字符串的话，可以使用变量 </a:t>
            </a:r>
            <a:r>
              <a:rPr lang="en-US" altLang="zh-CN" dirty="0"/>
              <a:t>[</a:t>
            </a:r>
            <a:r>
              <a:rPr lang="zh-CN" altLang="en-US" dirty="0"/>
              <a:t>头下标</a:t>
            </a:r>
            <a:r>
              <a:rPr lang="en-US" altLang="zh-CN" dirty="0"/>
              <a:t>:</a:t>
            </a:r>
            <a:r>
              <a:rPr lang="zh-CN" altLang="en-US" dirty="0"/>
              <a:t>尾下标</a:t>
            </a:r>
            <a:r>
              <a:rPr lang="en-US" altLang="zh-CN" dirty="0" smtClean="0"/>
              <a:t>]</a:t>
            </a:r>
            <a:r>
              <a:rPr lang="zh-CN" altLang="en-US" dirty="0"/>
              <a:t>，左边的开始是包含了下边界，取到的最大范围不包括</a:t>
            </a:r>
            <a:r>
              <a:rPr lang="zh-CN" altLang="en-US" dirty="0" smtClean="0"/>
              <a:t>上边界。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加号（</a:t>
            </a:r>
            <a:r>
              <a:rPr lang="en-US" altLang="zh-CN" dirty="0"/>
              <a:t>+</a:t>
            </a:r>
            <a:r>
              <a:rPr lang="zh-CN" altLang="en-US" dirty="0"/>
              <a:t>）是字符串连接运算符，星号（*）是重复</a:t>
            </a:r>
            <a:r>
              <a:rPr lang="zh-CN" altLang="en-US" dirty="0" smtClean="0"/>
              <a:t>操作。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5363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405" lvl="1" indent="-192405">
              <a:buFont typeface="Wingdings" panose="05000000000000000000" pitchFamily="2" charset="2"/>
              <a:buChar char="l"/>
            </a:pPr>
            <a:r>
              <a:rPr lang="zh-CN" altLang="en-US" dirty="0" smtClean="0"/>
              <a:t>标准数据类型</a:t>
            </a:r>
            <a:r>
              <a:rPr lang="en-US" altLang="zh-CN" dirty="0" smtClean="0"/>
              <a:t>--</a:t>
            </a:r>
            <a:r>
              <a:rPr lang="zh-CN" altLang="en-US" dirty="0"/>
              <a:t>字符串或</a:t>
            </a:r>
            <a:r>
              <a:rPr lang="zh-CN" altLang="en-US" dirty="0" smtClean="0"/>
              <a:t>串</a:t>
            </a:r>
            <a:r>
              <a:rPr lang="zh-CN" altLang="en-US" dirty="0"/>
              <a:t>（</a:t>
            </a:r>
            <a:r>
              <a:rPr lang="en-US" altLang="zh-CN" dirty="0"/>
              <a:t> String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cat test_07.py </a:t>
            </a:r>
          </a:p>
          <a:p>
            <a:pPr marL="257175" lvl="1" indent="0">
              <a:buNone/>
            </a:pP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#!/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usr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/bin/python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 -*- coding: UTF-8 -*-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str1 = 'Hello World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!'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str1           #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输出完整字符串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str1[0]        #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输出字符串中的第一个字符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str1[2:5]      #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输出字符串中第三个至第五个之间的字符串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str1[2:]       #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输出从第三个字符开始的字符串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str1 * 2       #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输出字符串两次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str1 + "TEST"  #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输出连接的字符串</a:t>
            </a:r>
          </a:p>
          <a:p>
            <a:pPr marL="257175" lvl="1" indent="0">
              <a:buNone/>
            </a:pP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</a:t>
            </a:r>
            <a:endParaRPr lang="en-US" altLang="zh-CN" sz="20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0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405" lvl="1" indent="-192405">
              <a:buFont typeface="Wingdings" panose="05000000000000000000" pitchFamily="2" charset="2"/>
              <a:buChar char="l"/>
            </a:pPr>
            <a:r>
              <a:rPr lang="zh-CN" altLang="en-US" dirty="0" smtClean="0"/>
              <a:t>标准数据类型</a:t>
            </a:r>
            <a:r>
              <a:rPr lang="en-US" altLang="zh-CN" dirty="0" smtClean="0"/>
              <a:t>--</a:t>
            </a:r>
            <a:r>
              <a:rPr lang="zh-CN" altLang="en-US" dirty="0"/>
              <a:t>字符串或</a:t>
            </a:r>
            <a:r>
              <a:rPr lang="zh-CN" altLang="en-US" dirty="0" smtClean="0"/>
              <a:t>串（</a:t>
            </a:r>
            <a:r>
              <a:rPr lang="en-US" altLang="zh-CN" dirty="0" smtClean="0"/>
              <a:t> </a:t>
            </a:r>
            <a:r>
              <a:rPr lang="en-US" altLang="zh-CN" dirty="0"/>
              <a:t>String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python test_07.py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Hello World!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</a:t>
            </a:r>
          </a:p>
          <a:p>
            <a:pPr marL="257175" lvl="1" indent="0">
              <a:buNone/>
            </a:pP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llo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llo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World!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Hello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World!Hello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World!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Hello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World!TEST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</a:t>
            </a:r>
            <a:endParaRPr lang="en-US" altLang="zh-CN" sz="20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01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405" lvl="1" indent="-192405">
              <a:buFont typeface="Wingdings" panose="05000000000000000000" pitchFamily="2" charset="2"/>
              <a:buChar char="l"/>
            </a:pPr>
            <a:r>
              <a:rPr lang="zh-CN" altLang="en-US" dirty="0" smtClean="0"/>
              <a:t>标准数据类型</a:t>
            </a:r>
            <a:r>
              <a:rPr lang="en-US" altLang="zh-CN" dirty="0" smtClean="0"/>
              <a:t>--</a:t>
            </a:r>
            <a:r>
              <a:rPr lang="zh-CN" altLang="en-US" dirty="0"/>
              <a:t>列表（</a:t>
            </a:r>
            <a:r>
              <a:rPr lang="en-US" altLang="zh-CN" dirty="0"/>
              <a:t>list</a:t>
            </a:r>
            <a:r>
              <a:rPr lang="zh-CN" altLang="en-US" dirty="0"/>
              <a:t>） 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Python </a:t>
            </a:r>
            <a:r>
              <a:rPr lang="zh-CN" altLang="en-US" dirty="0"/>
              <a:t>中使用最频繁的数据类型。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列表可以完成大多数集合类的数据结构实现。它支持字符，数字，字符串甚至可以包含列表（即嵌套）。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列表用 </a:t>
            </a:r>
            <a:r>
              <a:rPr lang="en-US" altLang="zh-CN" dirty="0"/>
              <a:t>[ ] </a:t>
            </a:r>
            <a:r>
              <a:rPr lang="zh-CN" altLang="en-US" dirty="0"/>
              <a:t>标识，是 </a:t>
            </a:r>
            <a:r>
              <a:rPr lang="en-US" altLang="zh-CN" dirty="0"/>
              <a:t>python </a:t>
            </a:r>
            <a:r>
              <a:rPr lang="zh-CN" altLang="en-US" dirty="0"/>
              <a:t>最通用的复合数据类型。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列表中值的切割也可以用到变量 </a:t>
            </a:r>
            <a:r>
              <a:rPr lang="en-US" altLang="zh-CN" dirty="0"/>
              <a:t>[</a:t>
            </a:r>
            <a:r>
              <a:rPr lang="zh-CN" altLang="en-US" dirty="0"/>
              <a:t>头下标</a:t>
            </a:r>
            <a:r>
              <a:rPr lang="en-US" altLang="zh-CN" dirty="0"/>
              <a:t>:</a:t>
            </a:r>
            <a:r>
              <a:rPr lang="zh-CN" altLang="en-US" dirty="0"/>
              <a:t>尾下标</a:t>
            </a:r>
            <a:r>
              <a:rPr lang="en-US" altLang="zh-CN" dirty="0"/>
              <a:t>] </a:t>
            </a:r>
            <a:r>
              <a:rPr lang="zh-CN" altLang="en-US" dirty="0"/>
              <a:t>，就可以截取相应的列表，从左到右索引默认 </a:t>
            </a:r>
            <a:r>
              <a:rPr lang="en-US" altLang="zh-CN" dirty="0"/>
              <a:t>0 </a:t>
            </a:r>
            <a:r>
              <a:rPr lang="zh-CN" altLang="en-US" dirty="0"/>
              <a:t>开始，从右到左索引默认 </a:t>
            </a:r>
            <a:r>
              <a:rPr lang="en-US" altLang="zh-CN" dirty="0"/>
              <a:t>-1 </a:t>
            </a:r>
            <a:r>
              <a:rPr lang="zh-CN" altLang="en-US" dirty="0"/>
              <a:t>开始，下标可以为空表示取到头或尾。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加号 </a:t>
            </a:r>
            <a:r>
              <a:rPr lang="en-US" altLang="zh-CN" dirty="0"/>
              <a:t>+ </a:t>
            </a:r>
            <a:r>
              <a:rPr lang="zh-CN" altLang="en-US" dirty="0"/>
              <a:t>是列表连接运算符，星号 * 是重复操作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960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405" lvl="1" indent="-192405">
              <a:buFont typeface="Wingdings" panose="05000000000000000000" pitchFamily="2" charset="2"/>
              <a:buChar char="l"/>
            </a:pPr>
            <a:r>
              <a:rPr lang="zh-CN" altLang="en-US" dirty="0" smtClean="0"/>
              <a:t>标准数据类型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列表（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cat test_08.py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#!/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usr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/bin/python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 -*- coding: UTF-8 -*-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list1 = [ 'hello', 786 , 2.23, 'john', 70.2 ]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list2 = [123, 'john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']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list1               #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输出完整列表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list1[0]            #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输出列表的第一个元素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list1[1:3]          #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输出第二个至第三个的元素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list1[2:]           #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输出从第三个开始至列表末尾的所有元素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list2 * 2           #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输出列表两次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list1 + list2       #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打印组合的</a:t>
            </a:r>
            <a:r>
              <a:rPr lang="zh-CN" altLang="en-US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列表</a:t>
            </a:r>
            <a:endParaRPr lang="en-US" altLang="zh-CN" sz="20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</a:t>
            </a:r>
            <a:endParaRPr lang="en-US" altLang="zh-CN" sz="20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405" lvl="1" indent="-192405">
              <a:buFont typeface="Wingdings" panose="05000000000000000000" pitchFamily="2" charset="2"/>
              <a:buChar char="l"/>
            </a:pPr>
            <a:r>
              <a:rPr lang="zh-CN" altLang="en-US" dirty="0" smtClean="0"/>
              <a:t>标准数据类型</a:t>
            </a:r>
            <a:r>
              <a:rPr lang="en-US" altLang="zh-CN" dirty="0" smtClean="0"/>
              <a:t>--</a:t>
            </a:r>
            <a:r>
              <a:rPr lang="zh-CN" altLang="en-US" dirty="0"/>
              <a:t>列表（</a:t>
            </a:r>
            <a:r>
              <a:rPr lang="en-US" altLang="zh-CN" dirty="0"/>
              <a:t>list</a:t>
            </a:r>
            <a:r>
              <a:rPr lang="zh-CN" altLang="en-US" dirty="0"/>
              <a:t>） 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python test_08.py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['hello', 786, 2.23, 'john', 70.2]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hello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[786, 2.23]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[2.23, 'john', 70.2]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[123, 'john', 123, 'john']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['hello', 786, 2.23, 'john', 70.2, 123, 'john']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</a:t>
            </a:r>
            <a:endParaRPr lang="en-US" altLang="zh-CN" sz="20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046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405" lvl="1" indent="-192405">
              <a:buFont typeface="Wingdings" panose="05000000000000000000" pitchFamily="2" charset="2"/>
              <a:buChar char="l"/>
            </a:pPr>
            <a:r>
              <a:rPr lang="zh-CN" altLang="en-US" dirty="0" smtClean="0"/>
              <a:t>标准数据类型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元组（</a:t>
            </a:r>
            <a:r>
              <a:rPr lang="en-US" altLang="zh-CN" dirty="0"/>
              <a:t>tuple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元组是另一个数据类型，类似于</a:t>
            </a:r>
            <a:r>
              <a:rPr lang="en-US" altLang="zh-CN" dirty="0"/>
              <a:t>List</a:t>
            </a:r>
            <a:r>
              <a:rPr lang="zh-CN" altLang="en-US" dirty="0"/>
              <a:t>（列表）。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元组用</a:t>
            </a:r>
            <a:r>
              <a:rPr lang="en-US" altLang="zh-CN" dirty="0"/>
              <a:t>"()"</a:t>
            </a:r>
            <a:r>
              <a:rPr lang="zh-CN" altLang="en-US" dirty="0"/>
              <a:t>标识。内部元素用逗号隔开。但是元组不能二次赋值，相当于只读列表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tuple1 = ( 'hello', 786 , 2.23, 'john', 70.2 )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list1 = [ 'hello', 786 , 2.23, 'john', 70.2 ]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tuple1[2] = 1000    #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元组中是非法应用</a:t>
            </a:r>
          </a:p>
          <a:p>
            <a:pPr marL="257175" lvl="1" indent="0">
              <a:buNone/>
            </a:pP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Traceback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(most recent call last):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 File "&lt;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stdin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&gt;", line 1, in &lt;module&gt;</a:t>
            </a:r>
          </a:p>
          <a:p>
            <a:pPr marL="257175" lvl="1" indent="0">
              <a:buNone/>
            </a:pP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TypeError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: 'tuple' object does not support item assignment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list1[2] = 1000     #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列表中是合法应用</a:t>
            </a:r>
            <a:endParaRPr lang="en-US" altLang="zh-CN" sz="20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92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405" lvl="1" indent="-192405">
              <a:buFont typeface="Wingdings" panose="05000000000000000000" pitchFamily="2" charset="2"/>
              <a:buChar char="l"/>
            </a:pPr>
            <a:r>
              <a:rPr lang="zh-CN" altLang="en-US" dirty="0" smtClean="0"/>
              <a:t>标准数据类型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元组（</a:t>
            </a:r>
            <a:r>
              <a:rPr lang="en-US" altLang="zh-CN" dirty="0"/>
              <a:t>tuple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cat test_09.py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#!/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usr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/bin/python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 -*- coding: UTF-8 -*-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tuple1 = ( 'hello', 786 , 2.23, 'john', 70.2 )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tuple2 = (123, 'john')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tuple1               #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输出完整元组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tuple1[0]            #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输出元组的第一个元素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tuple1[1:3]          #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输出第二个至第三个的元素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tuple1[2:]           #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输出从第三个开始至列表末尾的所有元素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tuple2 * 2           #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输出元组两次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tuple1 + tuple2      #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打印组合的</a:t>
            </a:r>
            <a:r>
              <a:rPr lang="zh-CN" altLang="en-US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元组</a:t>
            </a:r>
            <a:endParaRPr lang="en-US" altLang="zh-CN" sz="20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</a:t>
            </a:r>
            <a:endParaRPr lang="zh-CN" altLang="en-US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4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405" lvl="1" indent="-192405">
              <a:buFont typeface="Wingdings" panose="05000000000000000000" pitchFamily="2" charset="2"/>
              <a:buChar char="l"/>
            </a:pPr>
            <a:r>
              <a:rPr lang="zh-CN" altLang="en-US" dirty="0" smtClean="0"/>
              <a:t>标准数据类型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元组（</a:t>
            </a:r>
            <a:r>
              <a:rPr lang="en-US" altLang="zh-CN" dirty="0"/>
              <a:t>tuple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python test_09.py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('hello', 786, 2.23, 'john', 70.2)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hello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(786, 2.23)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(2.23, 'john', 70.2)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(123, 'john', 123, 'john')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('hello', 786, 2.23, 'john', 70.2, 123, 'john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')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</a:t>
            </a:r>
            <a:endParaRPr lang="en-US" altLang="zh-CN" sz="20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48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/>
              <a:t>简介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/>
              <a:t>特点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易于学习：有相对较少的关键字，结构简单，和一个明确定义的语法，学习起来更加简单。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易于阅读：代码定义的更清晰。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易于维护：</a:t>
            </a:r>
            <a:r>
              <a:rPr lang="en-US" altLang="zh-CN" dirty="0"/>
              <a:t>Python</a:t>
            </a:r>
            <a:r>
              <a:rPr lang="zh-CN" altLang="en-US" dirty="0"/>
              <a:t>的成功在于它的源代码是相当容易维护的。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一个广泛的标准库：</a:t>
            </a:r>
            <a:r>
              <a:rPr lang="en-US" altLang="zh-CN" dirty="0"/>
              <a:t>Python</a:t>
            </a:r>
            <a:r>
              <a:rPr lang="zh-CN" altLang="en-US" dirty="0"/>
              <a:t>的最大的优势之一是丰富的库，跨平台的，在</a:t>
            </a:r>
            <a:r>
              <a:rPr lang="en-US" altLang="zh-CN" dirty="0"/>
              <a:t>UNIX</a:t>
            </a:r>
            <a:r>
              <a:rPr lang="zh-CN" altLang="en-US" dirty="0"/>
              <a:t>，</a:t>
            </a:r>
            <a:r>
              <a:rPr lang="en-US" altLang="zh-CN" dirty="0"/>
              <a:t>Windows</a:t>
            </a:r>
            <a:r>
              <a:rPr lang="zh-CN" altLang="en-US" dirty="0"/>
              <a:t>和</a:t>
            </a:r>
            <a:r>
              <a:rPr lang="en-US" altLang="zh-CN" dirty="0"/>
              <a:t>Macintosh</a:t>
            </a:r>
            <a:r>
              <a:rPr lang="zh-CN" altLang="en-US" dirty="0"/>
              <a:t>兼容很好。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互动模式：可以从终端输入执行代码并获得结果，互动的测试和调试代码片断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96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405" lvl="1" indent="-192405">
              <a:buFont typeface="Wingdings" panose="05000000000000000000" pitchFamily="2" charset="2"/>
              <a:buChar char="l"/>
            </a:pPr>
            <a:r>
              <a:rPr lang="zh-CN" altLang="en-US" dirty="0" smtClean="0"/>
              <a:t>标准数据类型</a:t>
            </a:r>
            <a:r>
              <a:rPr lang="en-US" altLang="zh-CN" dirty="0" smtClean="0"/>
              <a:t>—</a:t>
            </a:r>
            <a:r>
              <a:rPr lang="zh-CN" altLang="en-US" dirty="0"/>
              <a:t>字典</a:t>
            </a:r>
            <a:r>
              <a:rPr lang="en-US" altLang="zh-CN" dirty="0"/>
              <a:t>(dictionary)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字典是</a:t>
            </a:r>
            <a:r>
              <a:rPr lang="zh-CN" altLang="en-US" dirty="0"/>
              <a:t>除列表以外</a:t>
            </a:r>
            <a:r>
              <a:rPr lang="en-US" altLang="zh-CN" dirty="0"/>
              <a:t>python</a:t>
            </a:r>
            <a:r>
              <a:rPr lang="zh-CN" altLang="en-US" dirty="0"/>
              <a:t>之中最灵活的内置数据结构类型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列表</a:t>
            </a:r>
            <a:r>
              <a:rPr lang="zh-CN" altLang="en-US" dirty="0"/>
              <a:t>是有序的对象结合，字典是无序的对象集合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字典</a:t>
            </a:r>
            <a:r>
              <a:rPr lang="zh-CN" altLang="en-US" dirty="0"/>
              <a:t>当中的元素是通过键来存取的，而不是通过偏移存取。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字典用</a:t>
            </a:r>
            <a:r>
              <a:rPr lang="en-US" altLang="zh-CN" dirty="0"/>
              <a:t>"{ }"</a:t>
            </a:r>
            <a:r>
              <a:rPr lang="zh-CN" altLang="en-US" dirty="0"/>
              <a:t>标识。字典由索引</a:t>
            </a:r>
            <a:r>
              <a:rPr lang="en-US" altLang="zh-CN" dirty="0"/>
              <a:t>(key)</a:t>
            </a:r>
            <a:r>
              <a:rPr lang="zh-CN" altLang="en-US" dirty="0"/>
              <a:t>和它对应的值</a:t>
            </a:r>
            <a:r>
              <a:rPr lang="en-US" altLang="zh-CN" dirty="0"/>
              <a:t>value</a:t>
            </a:r>
            <a:r>
              <a:rPr lang="zh-CN" altLang="en-US" dirty="0"/>
              <a:t>组成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408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405" lvl="1" indent="-192405">
              <a:buFont typeface="Wingdings" panose="05000000000000000000" pitchFamily="2" charset="2"/>
              <a:buChar char="l"/>
            </a:pPr>
            <a:r>
              <a:rPr lang="zh-CN" altLang="en-US" dirty="0" smtClean="0"/>
              <a:t>标准数据类型</a:t>
            </a:r>
            <a:r>
              <a:rPr lang="en-US" altLang="zh-CN" dirty="0" smtClean="0"/>
              <a:t>—</a:t>
            </a:r>
            <a:r>
              <a:rPr lang="zh-CN" altLang="en-US" dirty="0"/>
              <a:t>字典</a:t>
            </a:r>
            <a:r>
              <a:rPr lang="en-US" altLang="zh-CN" dirty="0"/>
              <a:t>(dictionary)</a:t>
            </a:r>
          </a:p>
          <a:p>
            <a:pPr marL="257175" lvl="1" indent="0">
              <a:buNone/>
            </a:pPr>
            <a:r>
              <a:rPr lang="en-US" altLang="zh-CN" sz="19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19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19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cat test_10.py </a:t>
            </a:r>
          </a:p>
          <a:p>
            <a:pPr marL="257175" lvl="1" indent="0">
              <a:buNone/>
            </a:pPr>
            <a:r>
              <a:rPr lang="en-US" altLang="zh-CN" sz="19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#!/</a:t>
            </a:r>
            <a:r>
              <a:rPr lang="en-US" altLang="zh-CN" sz="19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usr</a:t>
            </a:r>
            <a:r>
              <a:rPr lang="en-US" altLang="zh-CN" sz="19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/bin/python</a:t>
            </a:r>
          </a:p>
          <a:p>
            <a:pPr marL="257175" lvl="1" indent="0">
              <a:buNone/>
            </a:pPr>
            <a:r>
              <a:rPr lang="en-US" altLang="zh-CN" sz="19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 -*- coding: UTF-8 -*-</a:t>
            </a:r>
          </a:p>
          <a:p>
            <a:pPr marL="257175" lvl="1" indent="0">
              <a:buNone/>
            </a:pPr>
            <a:r>
              <a:rPr lang="en-US" altLang="zh-CN" sz="19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dict1 = {}</a:t>
            </a:r>
          </a:p>
          <a:p>
            <a:pPr marL="257175" lvl="1" indent="0">
              <a:buNone/>
            </a:pPr>
            <a:r>
              <a:rPr lang="en-US" altLang="zh-CN" sz="19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dict1['one'] = "This is one"</a:t>
            </a:r>
          </a:p>
          <a:p>
            <a:pPr marL="257175" lvl="1" indent="0">
              <a:buNone/>
            </a:pPr>
            <a:r>
              <a:rPr lang="en-US" altLang="zh-CN" sz="19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dict1[2] = "This is two"</a:t>
            </a:r>
          </a:p>
          <a:p>
            <a:pPr marL="257175" lvl="1" indent="0">
              <a:buNone/>
            </a:pPr>
            <a:r>
              <a:rPr lang="en-US" altLang="zh-CN" sz="19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dict2 = {'name': 'john','code':6734, 'hello': 'world'}</a:t>
            </a:r>
          </a:p>
          <a:p>
            <a:pPr marL="257175" lvl="1" indent="0">
              <a:buNone/>
            </a:pPr>
            <a:r>
              <a:rPr lang="en-US" altLang="zh-CN" sz="19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dict1['one']          # </a:t>
            </a:r>
            <a:r>
              <a:rPr lang="zh-CN" altLang="en-US" sz="19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输出键为</a:t>
            </a:r>
            <a:r>
              <a:rPr lang="en-US" altLang="zh-CN" sz="19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'one' </a:t>
            </a:r>
            <a:r>
              <a:rPr lang="zh-CN" altLang="en-US" sz="19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的值</a:t>
            </a:r>
          </a:p>
          <a:p>
            <a:pPr marL="257175" lvl="1" indent="0">
              <a:buNone/>
            </a:pPr>
            <a:r>
              <a:rPr lang="en-US" altLang="zh-CN" sz="19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dict1[2]              # </a:t>
            </a:r>
            <a:r>
              <a:rPr lang="zh-CN" altLang="en-US" sz="19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输出键为 </a:t>
            </a:r>
            <a:r>
              <a:rPr lang="en-US" altLang="zh-CN" sz="19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 </a:t>
            </a:r>
            <a:r>
              <a:rPr lang="zh-CN" altLang="en-US" sz="19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的值</a:t>
            </a:r>
          </a:p>
          <a:p>
            <a:pPr marL="257175" lvl="1" indent="0">
              <a:buNone/>
            </a:pPr>
            <a:r>
              <a:rPr lang="en-US" altLang="zh-CN" sz="19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dict2                 # </a:t>
            </a:r>
            <a:r>
              <a:rPr lang="zh-CN" altLang="en-US" sz="19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输出完整的字典</a:t>
            </a:r>
          </a:p>
          <a:p>
            <a:pPr marL="257175" lvl="1" indent="0">
              <a:buNone/>
            </a:pPr>
            <a:r>
              <a:rPr lang="en-US" altLang="zh-CN" sz="19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dict2.keys()          # </a:t>
            </a:r>
            <a:r>
              <a:rPr lang="zh-CN" altLang="en-US" sz="19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输出所有键</a:t>
            </a:r>
          </a:p>
          <a:p>
            <a:pPr marL="257175" lvl="1" indent="0">
              <a:buNone/>
            </a:pPr>
            <a:r>
              <a:rPr lang="en-US" altLang="zh-CN" sz="19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dict2.values()        # </a:t>
            </a:r>
            <a:r>
              <a:rPr lang="zh-CN" altLang="en-US" sz="19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输出所有值</a:t>
            </a:r>
          </a:p>
          <a:p>
            <a:pPr marL="257175" lvl="1" indent="0">
              <a:buNone/>
            </a:pPr>
            <a:r>
              <a:rPr lang="en-US" altLang="zh-CN" sz="19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19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19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</a:t>
            </a:r>
            <a:endParaRPr lang="en-US" altLang="zh-CN" sz="19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405" lvl="1" indent="-192405">
              <a:buFont typeface="Wingdings" panose="05000000000000000000" pitchFamily="2" charset="2"/>
              <a:buChar char="l"/>
            </a:pPr>
            <a:r>
              <a:rPr lang="zh-CN" altLang="en-US" dirty="0" smtClean="0"/>
              <a:t>标准数据类型</a:t>
            </a:r>
            <a:r>
              <a:rPr lang="en-US" altLang="zh-CN" dirty="0" smtClean="0"/>
              <a:t>—</a:t>
            </a:r>
            <a:r>
              <a:rPr lang="zh-CN" altLang="en-US" dirty="0"/>
              <a:t>字典</a:t>
            </a:r>
            <a:r>
              <a:rPr lang="en-US" altLang="zh-CN" dirty="0"/>
              <a:t>(dictionary)</a:t>
            </a:r>
          </a:p>
          <a:p>
            <a:pPr marL="257175" lvl="1" indent="0">
              <a:buNone/>
            </a:pP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python test_10.py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This is one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This is two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{'code': 6734, 'name': 'john', 'hello': 'world'}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['code', 'name', 'hello']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[6734, 'john', 'world']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~]# </a:t>
            </a:r>
            <a:endParaRPr lang="en-US" altLang="zh-CN" sz="20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2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/>
              <a:t>数据类型</a:t>
            </a:r>
            <a:r>
              <a:rPr lang="zh-CN" altLang="en-US" dirty="0" smtClean="0"/>
              <a:t>转换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需要对数据内置的类型进行转换</a:t>
            </a:r>
            <a:r>
              <a:rPr lang="zh-CN" altLang="en-US" dirty="0" smtClean="0"/>
              <a:t>，只需</a:t>
            </a:r>
            <a:r>
              <a:rPr lang="zh-CN" altLang="en-US" dirty="0"/>
              <a:t>要将数据类型作为函数名即可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以下几个内置的函数可以执行数据类型之间的转换。这些函数返回一个新的对象，表示转换的值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tuple1 = ( 'hello', 786 , 2.23, 'john', 70.2 )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list(tuple1)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['hello', 786, 2.23, 'john', 70.2]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68109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/>
              <a:t>数据类型</a:t>
            </a:r>
            <a:r>
              <a:rPr lang="zh-CN" altLang="en-US" dirty="0" smtClean="0"/>
              <a:t>转换</a:t>
            </a: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077650"/>
              </p:ext>
            </p:extLst>
          </p:nvPr>
        </p:nvGraphicFramePr>
        <p:xfrm>
          <a:off x="4139738" y="836620"/>
          <a:ext cx="8052262" cy="5657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1790"/>
                <a:gridCol w="5850472"/>
              </a:tblGrid>
              <a:tr h="26240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u="none" strike="noStrike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函数</a:t>
                      </a:r>
                      <a:endParaRPr lang="zh-CN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描述</a:t>
                      </a:r>
                      <a:endParaRPr lang="zh-CN" altLang="en-US" sz="1800" b="1" i="0" u="none" strike="noStrike">
                        <a:solidFill>
                          <a:srgbClr val="FFFFFF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  <a:tr h="262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int(x [,base])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将</a:t>
                      </a:r>
                      <a:r>
                        <a:rPr lang="en-US" altLang="zh-CN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</a:t>
                      </a:r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转换为一个整数</a:t>
                      </a:r>
                      <a:endParaRPr lang="zh-CN" alt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62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long(x [,base] 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将</a:t>
                      </a:r>
                      <a:r>
                        <a:rPr lang="en-US" altLang="zh-CN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</a:t>
                      </a:r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转换为一个长整数</a:t>
                      </a:r>
                      <a:endParaRPr lang="zh-CN" alt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62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float(x)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将</a:t>
                      </a:r>
                      <a:r>
                        <a:rPr lang="en-US" altLang="zh-CN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</a:t>
                      </a:r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转换到一个浮点数</a:t>
                      </a:r>
                      <a:endParaRPr lang="zh-CN" alt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4557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complex(real [,imag])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创建一个复数</a:t>
                      </a:r>
                      <a:endParaRPr lang="zh-CN" alt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62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str(x)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将对象 </a:t>
                      </a:r>
                      <a:r>
                        <a:rPr lang="en-US" altLang="zh-CN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 </a:t>
                      </a:r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转换为字符串</a:t>
                      </a:r>
                      <a:endParaRPr lang="zh-CN" alt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62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repr(x)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将对象 </a:t>
                      </a:r>
                      <a:r>
                        <a:rPr lang="en-US" altLang="zh-CN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 </a:t>
                      </a:r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转换为表达式字符串</a:t>
                      </a:r>
                      <a:endParaRPr lang="zh-CN" alt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62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eval(str)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用来计算在字符串中的有效</a:t>
                      </a:r>
                      <a:r>
                        <a:rPr lang="en-US" altLang="zh-CN" sz="1800" u="none" strike="noStrike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Python</a:t>
                      </a:r>
                      <a:r>
                        <a:rPr lang="zh-CN" altLang="en-US" sz="1800" u="none" strike="noStrike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表达式</a:t>
                      </a:r>
                      <a:r>
                        <a:rPr lang="en-US" altLang="zh-CN" sz="1800" u="none" strike="noStrike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,</a:t>
                      </a:r>
                      <a:r>
                        <a:rPr lang="zh-CN" altLang="en-US" sz="1800" u="none" strike="noStrike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并返回一个对象</a:t>
                      </a:r>
                      <a:endParaRPr lang="zh-CN" alt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62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tuple(s)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将序列 </a:t>
                      </a:r>
                      <a:r>
                        <a:rPr lang="en-US" altLang="zh-CN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s </a:t>
                      </a:r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转换为一个元组</a:t>
                      </a:r>
                      <a:endParaRPr lang="zh-CN" alt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62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list(s)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将序列 </a:t>
                      </a:r>
                      <a:r>
                        <a:rPr lang="en-US" altLang="zh-CN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s </a:t>
                      </a:r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转换为一个列表</a:t>
                      </a:r>
                      <a:endParaRPr lang="zh-CN" alt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62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set(s)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转换为可变集合</a:t>
                      </a:r>
                      <a:endParaRPr lang="zh-CN" alt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62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dict(d)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创建一个字典。</a:t>
                      </a:r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d </a:t>
                      </a:r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必须是一个序列 </a:t>
                      </a:r>
                      <a:r>
                        <a:rPr lang="en-US" altLang="zh-CN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(</a:t>
                      </a:r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key,value)</a:t>
                      </a:r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元组。</a:t>
                      </a:r>
                      <a:endParaRPr lang="zh-CN" alt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62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frozenset(s)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转换为不可变集合</a:t>
                      </a:r>
                      <a:endParaRPr lang="zh-CN" alt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62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chr(x)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将一个整数转换为一个字符</a:t>
                      </a:r>
                      <a:endParaRPr lang="zh-CN" alt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62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unichr(x)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将一个整数转换为</a:t>
                      </a:r>
                      <a:r>
                        <a:rPr lang="en-US" altLang="zh-CN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Unicode</a:t>
                      </a:r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字符</a:t>
                      </a:r>
                      <a:endParaRPr lang="zh-CN" alt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62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ord(x)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将一个字符转换为它的整数值</a:t>
                      </a:r>
                      <a:endParaRPr lang="zh-CN" alt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62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hex(x)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将一个整数转换为一个十六进制字符串</a:t>
                      </a:r>
                      <a:endParaRPr lang="zh-CN" alt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</a:tr>
              <a:tr h="262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oct(x)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将一个整数转换为一个八进制字符串</a:t>
                      </a:r>
                      <a:endParaRPr lang="zh-CN" alt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69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/>
              <a:t>运算符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算术运算符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比较（关系）运算符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赋值运算符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逻辑运算符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位运算符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成员运算符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身份运算符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运算符优先级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033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/>
              <a:t>运算符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以下假设变量： 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a=10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，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b=20</a:t>
            </a:r>
            <a:r>
              <a:rPr lang="zh-CN" altLang="en-US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endParaRPr lang="en-US" altLang="zh-CN" sz="20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整数除整数，只能得出整数</a:t>
            </a:r>
            <a:endParaRPr lang="en-US" altLang="zh-CN" sz="20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613734"/>
              </p:ext>
            </p:extLst>
          </p:nvPr>
        </p:nvGraphicFramePr>
        <p:xfrm>
          <a:off x="334436" y="3113657"/>
          <a:ext cx="9940095" cy="3544838"/>
        </p:xfrm>
        <a:graphic>
          <a:graphicData uri="http://schemas.openxmlformats.org/drawingml/2006/table">
            <a:tbl>
              <a:tblPr/>
              <a:tblGrid>
                <a:gridCol w="760870"/>
                <a:gridCol w="4934912"/>
                <a:gridCol w="4244313"/>
              </a:tblGrid>
              <a:tr h="29237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rgbClr val="FFFFFF"/>
                          </a:solidFill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运算符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rgbClr val="FFFFFF"/>
                          </a:solidFill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rgbClr val="FFFFFF"/>
                          </a:solidFill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实例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35958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加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-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两个对象相加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a + b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输出结果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30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958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-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减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-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得到负数或是一个数减去另一个数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a - b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输出结果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-10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601554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乘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-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两个数相乘或是返回一个被重复若干次的字符串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a * b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输出结果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200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958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/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除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- 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除以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y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b / a </a:t>
                      </a:r>
                      <a:r>
                        <a:rPr lang="zh-CN" altLang="en-US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输出结果 </a:t>
                      </a:r>
                      <a:r>
                        <a:rPr lang="en-US" altLang="zh-CN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5958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%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取模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-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返回除法的余数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b % a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输出结果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1554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**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幂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-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返回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的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y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次幂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a**b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为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10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的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20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次方， 输出结果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100000000000000000000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60155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//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取整除 </a:t>
                      </a:r>
                      <a:r>
                        <a:rPr lang="en-US" altLang="zh-CN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- </a:t>
                      </a:r>
                      <a:r>
                        <a:rPr lang="zh-CN" altLang="en-US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返回商的整数部分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9//2 </a:t>
                      </a:r>
                      <a:r>
                        <a:rPr lang="zh-CN" altLang="en-US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输出结果 </a:t>
                      </a:r>
                      <a:r>
                        <a:rPr lang="en-US" altLang="zh-CN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4 , 9.0//2.0 </a:t>
                      </a:r>
                      <a:r>
                        <a:rPr lang="zh-CN" altLang="en-US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输出结果 </a:t>
                      </a:r>
                      <a:r>
                        <a:rPr lang="en-US" altLang="zh-CN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4.0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07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/>
              <a:t>运算符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比较（关系）运算符</a:t>
            </a:r>
          </a:p>
          <a:p>
            <a:pPr marL="257175" lvl="1" indent="0">
              <a:buNone/>
            </a:pPr>
            <a:r>
              <a:rPr lang="zh-CN" altLang="en-US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以下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假设变量： 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a=10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，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b=20</a:t>
            </a:r>
            <a:r>
              <a:rPr lang="zh-CN" altLang="en-US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endParaRPr lang="en-US" altLang="zh-CN" sz="20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71853"/>
              </p:ext>
            </p:extLst>
          </p:nvPr>
        </p:nvGraphicFramePr>
        <p:xfrm>
          <a:off x="334436" y="2820037"/>
          <a:ext cx="10293841" cy="3777831"/>
        </p:xfrm>
        <a:graphic>
          <a:graphicData uri="http://schemas.openxmlformats.org/drawingml/2006/table">
            <a:tbl>
              <a:tblPr/>
              <a:tblGrid>
                <a:gridCol w="1029385"/>
                <a:gridCol w="4632228"/>
                <a:gridCol w="4632228"/>
              </a:tblGrid>
              <a:tr h="31538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rgbClr val="FFFFFF"/>
                          </a:solidFill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运算符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rgbClr val="FFFFFF"/>
                          </a:solidFill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实例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2883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==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等于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-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比较对象是否相等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(a == b)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返回 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False。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883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!=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不等于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-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比较两个对象是否不相等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(a != b)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返回 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true.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2883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&lt;&gt;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不等于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-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比较两个对象是否不相等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(a &lt;&gt; b)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返回 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true。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这个运算符类似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!=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883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大于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-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返回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是否大于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y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(a &gt; b)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返回 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False。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88943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&lt;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小于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-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返回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是否小于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y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。所有比较运算符返回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1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表示真，返回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0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表示假。这分别与特殊的变量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True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和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False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等价。注意，这些变量名的大写。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(a &lt; b)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返回 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true。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883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&gt;=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大于等于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-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返回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是否大于等于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y。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(a &gt;= b)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返回 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False。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2883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&lt;=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小于等于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-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返回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是否小于等于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y。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(a &lt;= b) </a:t>
                      </a:r>
                      <a:r>
                        <a:rPr lang="zh-CN" altLang="en-US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返回 </a:t>
                      </a:r>
                      <a:r>
                        <a:rPr lang="en-US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true。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26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/>
              <a:t>运算符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赋值运算符</a:t>
            </a:r>
          </a:p>
          <a:p>
            <a:pPr marL="257175" lvl="1" indent="0">
              <a:buNone/>
            </a:pPr>
            <a:r>
              <a:rPr lang="zh-CN" altLang="en-US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以下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假设变量： 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a=10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，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b=20</a:t>
            </a:r>
            <a:r>
              <a:rPr lang="zh-CN" altLang="en-US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99290"/>
              </p:ext>
            </p:extLst>
          </p:nvPr>
        </p:nvGraphicFramePr>
        <p:xfrm>
          <a:off x="201433" y="2813990"/>
          <a:ext cx="10222727" cy="3405817"/>
        </p:xfrm>
        <a:graphic>
          <a:graphicData uri="http://schemas.openxmlformats.org/drawingml/2006/table">
            <a:tbl>
              <a:tblPr/>
              <a:tblGrid>
                <a:gridCol w="1106999"/>
                <a:gridCol w="2706997"/>
                <a:gridCol w="6408731"/>
              </a:tblGrid>
              <a:tr h="28317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rgbClr val="FFFFFF"/>
                          </a:solidFill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运算符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rgbClr val="FFFFFF"/>
                          </a:solidFill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实例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2485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简单的赋值运算符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c = a + b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将 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a + b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的运算结果赋值为 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c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503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+=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加法赋值运算符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c += a 等效于 c = c + a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8503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-=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减法赋值运算符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c -= a 等效于 c = c - a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503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*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乘法赋值运算符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c *= a 等效于 c = c * a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8503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/=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除法赋值运算符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c /= a 等效于 c = c / a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503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%=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取模赋值运算符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c %= a 等效于 c = c % a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8503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**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幂赋值运算符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c **= a 等效于 c = c ** a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503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//=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取整除赋值运算符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c //= a 等效于 c = c // a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57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/>
              <a:t>运算符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逻辑运算符</a:t>
            </a:r>
          </a:p>
          <a:p>
            <a:pPr marL="257175" lvl="1" indent="0">
              <a:buNone/>
            </a:pPr>
            <a:r>
              <a:rPr lang="zh-CN" altLang="en-US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以下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假设变量： 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a=10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，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b=20</a:t>
            </a:r>
            <a:r>
              <a:rPr lang="zh-CN" altLang="en-US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endParaRPr lang="en-US" altLang="zh-CN" sz="20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8507"/>
              </p:ext>
            </p:extLst>
          </p:nvPr>
        </p:nvGraphicFramePr>
        <p:xfrm>
          <a:off x="334436" y="2715102"/>
          <a:ext cx="9973348" cy="3683826"/>
        </p:xfrm>
        <a:graphic>
          <a:graphicData uri="http://schemas.openxmlformats.org/drawingml/2006/table">
            <a:tbl>
              <a:tblPr/>
              <a:tblGrid>
                <a:gridCol w="2493337"/>
                <a:gridCol w="2493337"/>
                <a:gridCol w="2493337"/>
                <a:gridCol w="2493337"/>
              </a:tblGrid>
              <a:tr h="26857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运算符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逻辑表达式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实例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1132692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and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 and y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布尔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"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与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" -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如果 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为 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False，x and y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返回 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False，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否则它返回 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y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的计算值。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(a and b) 返回 20。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32692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or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 or y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布尔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"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或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" -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如果 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是非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0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，它返回 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的值，否则它返回 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y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的计算值。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(a or b) 返回 10。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1132692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not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not x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布尔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"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非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" -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如果 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为 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True，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返回 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False 。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如果 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为 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False，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它返回 </a:t>
                      </a:r>
                      <a:r>
                        <a:rPr 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True。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not(a and b) </a:t>
                      </a:r>
                      <a:r>
                        <a:rPr lang="en-US" sz="1500" dirty="0" err="1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返回</a:t>
                      </a:r>
                      <a:r>
                        <a:rPr lang="en-US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 False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59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/>
              <a:t>简介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/>
              <a:t>特点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可</a:t>
            </a:r>
            <a:r>
              <a:rPr lang="zh-CN" altLang="en-US" dirty="0"/>
              <a:t>移植：基于其开放源代码的特性，</a:t>
            </a:r>
            <a:r>
              <a:rPr lang="en-US" altLang="zh-CN" dirty="0"/>
              <a:t>Python</a:t>
            </a:r>
            <a:r>
              <a:rPr lang="zh-CN" altLang="en-US" dirty="0"/>
              <a:t>已经被移植（也就是使其工作）到许多平台。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可扩展：如果你需要一段运行很快的关键代码，或者是想要编写一些不愿开放的算法，你可以使用</a:t>
            </a:r>
            <a:r>
              <a:rPr lang="en-US" altLang="zh-CN" dirty="0"/>
              <a:t>C</a:t>
            </a:r>
            <a:r>
              <a:rPr lang="zh-CN" altLang="en-US" dirty="0"/>
              <a:t>或</a:t>
            </a:r>
            <a:r>
              <a:rPr lang="en-US" altLang="zh-CN" dirty="0"/>
              <a:t>C++</a:t>
            </a:r>
            <a:r>
              <a:rPr lang="zh-CN" altLang="en-US" dirty="0"/>
              <a:t>完成那部分程序，然后从你的</a:t>
            </a:r>
            <a:r>
              <a:rPr lang="en-US" altLang="zh-CN" dirty="0"/>
              <a:t>Python</a:t>
            </a:r>
            <a:r>
              <a:rPr lang="zh-CN" altLang="en-US" dirty="0"/>
              <a:t>程序中调用。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数据库：</a:t>
            </a:r>
            <a:r>
              <a:rPr lang="en-US" altLang="zh-CN" dirty="0"/>
              <a:t>Python</a:t>
            </a:r>
            <a:r>
              <a:rPr lang="zh-CN" altLang="en-US" dirty="0"/>
              <a:t>提供所有主要的商业数据库的接口。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GUI</a:t>
            </a:r>
            <a:r>
              <a:rPr lang="zh-CN" altLang="en-US" dirty="0"/>
              <a:t>编程：</a:t>
            </a:r>
            <a:r>
              <a:rPr lang="en-US" altLang="zh-CN" dirty="0"/>
              <a:t>Python</a:t>
            </a:r>
            <a:r>
              <a:rPr lang="zh-CN" altLang="en-US" dirty="0"/>
              <a:t>支持</a:t>
            </a:r>
            <a:r>
              <a:rPr lang="en-US" altLang="zh-CN" dirty="0"/>
              <a:t>GUI</a:t>
            </a:r>
            <a:r>
              <a:rPr lang="zh-CN" altLang="en-US" dirty="0"/>
              <a:t>可以创建和移植到许多系统调用。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可嵌入</a:t>
            </a:r>
            <a:r>
              <a:rPr lang="en-US" altLang="zh-CN" dirty="0"/>
              <a:t>: </a:t>
            </a:r>
            <a:r>
              <a:rPr lang="zh-CN" altLang="en-US" dirty="0"/>
              <a:t>你可以将</a:t>
            </a:r>
            <a:r>
              <a:rPr lang="en-US" altLang="zh-CN" dirty="0"/>
              <a:t>Python</a:t>
            </a:r>
            <a:r>
              <a:rPr lang="zh-CN" altLang="en-US" dirty="0"/>
              <a:t>嵌入到</a:t>
            </a:r>
            <a:r>
              <a:rPr lang="en-US" altLang="zh-CN" dirty="0"/>
              <a:t>C/C++</a:t>
            </a:r>
            <a:r>
              <a:rPr lang="zh-CN" altLang="en-US" dirty="0"/>
              <a:t>程序，让你的程序的用户获得</a:t>
            </a:r>
            <a:r>
              <a:rPr lang="en-US" altLang="zh-CN" dirty="0"/>
              <a:t>"</a:t>
            </a:r>
            <a:r>
              <a:rPr lang="zh-CN" altLang="en-US" dirty="0"/>
              <a:t>脚本化</a:t>
            </a:r>
            <a:r>
              <a:rPr lang="en-US" altLang="zh-CN" dirty="0"/>
              <a:t>"</a:t>
            </a:r>
            <a:r>
              <a:rPr lang="zh-CN" altLang="en-US" dirty="0"/>
              <a:t>的能力。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69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/>
              <a:t>运算符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位运算符</a:t>
            </a:r>
          </a:p>
          <a:p>
            <a:pPr marL="257175" lvl="1" indent="0">
              <a:buNone/>
            </a:pPr>
            <a:r>
              <a:rPr lang="zh-CN" altLang="en-US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以下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假设变量： 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a=60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，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b=13</a:t>
            </a:r>
            <a:r>
              <a:rPr lang="zh-CN" altLang="en-US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endParaRPr lang="en-US" altLang="zh-CN" sz="20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91611"/>
              </p:ext>
            </p:extLst>
          </p:nvPr>
        </p:nvGraphicFramePr>
        <p:xfrm>
          <a:off x="133004" y="2706693"/>
          <a:ext cx="10440786" cy="4151307"/>
        </p:xfrm>
        <a:graphic>
          <a:graphicData uri="http://schemas.openxmlformats.org/drawingml/2006/table">
            <a:tbl>
              <a:tblPr/>
              <a:tblGrid>
                <a:gridCol w="698269"/>
                <a:gridCol w="6262255"/>
                <a:gridCol w="3480262"/>
              </a:tblGrid>
              <a:tr h="22047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solidFill>
                            <a:srgbClr val="FFFFFF"/>
                          </a:solidFill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运算符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实例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62176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按位与运算符：参与运算的两个值</a:t>
                      </a:r>
                      <a:r>
                        <a:rPr lang="en-US" altLang="zh-CN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,</a:t>
                      </a:r>
                      <a:r>
                        <a:rPr lang="zh-CN" altLang="en-US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如果两个相应位都为</a:t>
                      </a:r>
                      <a:r>
                        <a:rPr lang="en-US" altLang="zh-CN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1,</a:t>
                      </a:r>
                      <a:r>
                        <a:rPr lang="zh-CN" altLang="en-US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则该位的结果为</a:t>
                      </a:r>
                      <a:r>
                        <a:rPr lang="en-US" altLang="zh-CN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1,</a:t>
                      </a:r>
                      <a:r>
                        <a:rPr lang="zh-CN" altLang="en-US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否则为</a:t>
                      </a:r>
                      <a:r>
                        <a:rPr lang="en-US" altLang="zh-CN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(a &amp; b)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输出结果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12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，二进制解释：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0000 1100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773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按位或运算符：只要对应的二个二进位有一个为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1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时，结果位就为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1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(a | b)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输出结果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61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，二进制解释：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0011 1101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6077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^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按位异或运算符：当两对应的二进位相异时，结果为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(a ^ b)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输出结果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49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，二进制解释：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0011 0001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176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~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按位取反运算符：对数据的每个二进制位取反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,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即把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1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变为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0,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把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0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变为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(~a )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输出结果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-61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，二进制解释：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1100 0011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， 在一个有符号二进制数的补码形式。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62176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&lt;&lt;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左移动运算符：运算数的各二进位全部左移若干位，由</a:t>
                      </a:r>
                      <a:r>
                        <a:rPr lang="en-US" altLang="zh-CN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"&lt;&lt;"</a:t>
                      </a:r>
                      <a:r>
                        <a:rPr lang="zh-CN" altLang="en-US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右边的数指定移动的位数，高位丢弃，低位补</a:t>
                      </a:r>
                      <a:r>
                        <a:rPr lang="en-US" altLang="zh-CN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0</a:t>
                      </a:r>
                      <a:r>
                        <a:rPr lang="zh-CN" altLang="en-US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a &lt;&lt; 2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输出结果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240 </a:t>
                      </a:r>
                      <a:r>
                        <a:rPr lang="zh-CN" altLang="en-US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，二进制解释： </a:t>
                      </a:r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1111 0000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176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&gt;&gt;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右移动运算符：把</a:t>
                      </a:r>
                      <a:r>
                        <a:rPr lang="en-US" altLang="zh-CN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"&gt;&gt;"</a:t>
                      </a:r>
                      <a:r>
                        <a:rPr lang="zh-CN" altLang="en-US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左边的运算数的各二进位全部右移若干位，</a:t>
                      </a:r>
                      <a:r>
                        <a:rPr lang="en-US" altLang="zh-CN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"&gt;&gt;"</a:t>
                      </a:r>
                      <a:r>
                        <a:rPr lang="zh-CN" altLang="en-US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右边的数指定移动的位数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a &gt;&gt; 2 </a:t>
                      </a:r>
                      <a:r>
                        <a:rPr lang="zh-CN" altLang="en-US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输出结果 </a:t>
                      </a:r>
                      <a:r>
                        <a:rPr lang="en-US" altLang="zh-CN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15 </a:t>
                      </a:r>
                      <a:r>
                        <a:rPr lang="zh-CN" altLang="en-US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，二进制解释： </a:t>
                      </a:r>
                      <a:r>
                        <a:rPr lang="en-US" altLang="zh-CN" sz="15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0000 1111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2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/>
              <a:t>运算符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成员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list1 = [1, 2, 3, 4, 5 ]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print 10 in list1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False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print 2 in list1</a:t>
            </a:r>
          </a:p>
          <a:p>
            <a:pPr marL="257175" lvl="1" indent="0">
              <a:buNone/>
            </a:pP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True </a:t>
            </a:r>
            <a:endParaRPr lang="zh-CN" altLang="en-US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635983"/>
              </p:ext>
            </p:extLst>
          </p:nvPr>
        </p:nvGraphicFramePr>
        <p:xfrm>
          <a:off x="334436" y="4533901"/>
          <a:ext cx="9906843" cy="1847850"/>
        </p:xfrm>
        <a:graphic>
          <a:graphicData uri="http://schemas.openxmlformats.org/drawingml/2006/table">
            <a:tbl>
              <a:tblPr/>
              <a:tblGrid>
                <a:gridCol w="1393548"/>
                <a:gridCol w="4240553"/>
                <a:gridCol w="4272742"/>
              </a:tblGrid>
              <a:tr h="25169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dirty="0">
                          <a:solidFill>
                            <a:srgbClr val="FFFFFF"/>
                          </a:solidFill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运算符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>
                          <a:solidFill>
                            <a:srgbClr val="FFFFFF"/>
                          </a:solidFill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dirty="0">
                          <a:solidFill>
                            <a:srgbClr val="FFFFFF"/>
                          </a:solidFill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实例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526029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in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如果在指定的序列中找到值返回 </a:t>
                      </a:r>
                      <a:r>
                        <a:rPr lang="en-US" sz="20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True，</a:t>
                      </a:r>
                      <a:r>
                        <a:rPr lang="zh-CN" altLang="en-US" sz="20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否则返回 </a:t>
                      </a:r>
                      <a:r>
                        <a:rPr lang="en-US" sz="20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False。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 </a:t>
                      </a:r>
                      <a:r>
                        <a:rPr lang="zh-CN" altLang="en-US" sz="20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在 </a:t>
                      </a:r>
                      <a:r>
                        <a:rPr lang="en-US" sz="20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y </a:t>
                      </a:r>
                      <a:r>
                        <a:rPr lang="zh-CN" altLang="en-US" sz="20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序列中 </a:t>
                      </a:r>
                      <a:r>
                        <a:rPr lang="en-US" altLang="zh-CN" sz="20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, </a:t>
                      </a:r>
                      <a:r>
                        <a:rPr lang="zh-CN" altLang="en-US" sz="20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如果 </a:t>
                      </a:r>
                      <a:r>
                        <a:rPr lang="en-US" sz="20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 </a:t>
                      </a:r>
                      <a:r>
                        <a:rPr lang="zh-CN" altLang="en-US" sz="20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在 </a:t>
                      </a:r>
                      <a:r>
                        <a:rPr lang="en-US" sz="20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y </a:t>
                      </a:r>
                      <a:r>
                        <a:rPr lang="zh-CN" altLang="en-US" sz="20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序列中返回 </a:t>
                      </a:r>
                      <a:r>
                        <a:rPr lang="en-US" sz="20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True。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029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not in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如果在指定的序列中没有找到值返回 </a:t>
                      </a:r>
                      <a:r>
                        <a:rPr lang="en-US" sz="20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True，</a:t>
                      </a:r>
                      <a:r>
                        <a:rPr lang="zh-CN" altLang="en-US" sz="20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否则返回 </a:t>
                      </a:r>
                      <a:r>
                        <a:rPr lang="en-US" sz="20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False。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 </a:t>
                      </a:r>
                      <a:r>
                        <a:rPr lang="zh-CN" altLang="en-US" sz="20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不在 </a:t>
                      </a:r>
                      <a:r>
                        <a:rPr lang="en-US" sz="20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y </a:t>
                      </a:r>
                      <a:r>
                        <a:rPr lang="zh-CN" altLang="en-US" sz="20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序列中 </a:t>
                      </a:r>
                      <a:r>
                        <a:rPr lang="en-US" altLang="zh-CN" sz="20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, </a:t>
                      </a:r>
                      <a:r>
                        <a:rPr lang="zh-CN" altLang="en-US" sz="20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如果 </a:t>
                      </a:r>
                      <a:r>
                        <a:rPr lang="en-US" sz="20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 </a:t>
                      </a:r>
                      <a:r>
                        <a:rPr lang="zh-CN" altLang="en-US" sz="20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不在 </a:t>
                      </a:r>
                      <a:r>
                        <a:rPr lang="en-US" sz="20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y </a:t>
                      </a:r>
                      <a:r>
                        <a:rPr lang="zh-CN" altLang="en-US" sz="20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序列中返回 </a:t>
                      </a:r>
                      <a:r>
                        <a:rPr lang="en-US" sz="20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True。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08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  <a:endParaRPr lang="zh-CN" altLang="en-US" sz="20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/>
              <a:t>运算符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身份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zh-CN" altLang="en-US" sz="2200" dirty="0"/>
              <a:t>身份运算符用于比较两个对象的存储单元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a = 20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b = 20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id(a) == id(b)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True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a is b</a:t>
            </a:r>
          </a:p>
          <a:p>
            <a:pPr marL="257175" lvl="1" indent="0">
              <a:buNone/>
            </a:pP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True</a:t>
            </a:r>
          </a:p>
          <a:p>
            <a:pPr marL="257175" lvl="1" indent="0">
              <a:buNone/>
            </a:pP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注： 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id()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函数用于获取对象内存地址。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390155"/>
              </p:ext>
            </p:extLst>
          </p:nvPr>
        </p:nvGraphicFramePr>
        <p:xfrm>
          <a:off x="5835533" y="1052737"/>
          <a:ext cx="5552903" cy="4695158"/>
        </p:xfrm>
        <a:graphic>
          <a:graphicData uri="http://schemas.openxmlformats.org/drawingml/2006/table">
            <a:tbl>
              <a:tblPr/>
              <a:tblGrid>
                <a:gridCol w="914402"/>
                <a:gridCol w="2139695"/>
                <a:gridCol w="2498806"/>
              </a:tblGrid>
              <a:tr h="992298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solidFill>
                            <a:srgbClr val="FFFFFF"/>
                          </a:solidFill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运算符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solidFill>
                            <a:srgbClr val="FFFFFF"/>
                          </a:solidFill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实例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169678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is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is </a:t>
                      </a:r>
                      <a:r>
                        <a:rPr lang="zh-CN" altLang="en-US" sz="18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是判断两个标识符是不是引用自一个对象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 is y</a:t>
                      </a:r>
                      <a:r>
                        <a:rPr lang="en-US" sz="18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, </a:t>
                      </a:r>
                      <a:r>
                        <a:rPr lang="zh-CN" altLang="en-US" sz="18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类似 </a:t>
                      </a:r>
                      <a:r>
                        <a:rPr lang="en-US" sz="1800" b="1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id(x) == id(y)</a:t>
                      </a:r>
                      <a:r>
                        <a:rPr lang="en-US" sz="18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 , </a:t>
                      </a:r>
                      <a:r>
                        <a:rPr lang="zh-CN" altLang="en-US" sz="18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如果引用的是同一个对象则返回 </a:t>
                      </a:r>
                      <a:r>
                        <a:rPr lang="en-US" sz="18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True，</a:t>
                      </a:r>
                      <a:r>
                        <a:rPr lang="zh-CN" altLang="en-US" sz="18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否则返回 </a:t>
                      </a:r>
                      <a:r>
                        <a:rPr lang="en-US" sz="18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False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607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is not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is not </a:t>
                      </a:r>
                      <a:r>
                        <a:rPr lang="zh-CN" altLang="en-US" sz="18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是判断两个标识符是不是引用自不同对象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 is not y</a:t>
                      </a:r>
                      <a:r>
                        <a:rPr lang="en-US" sz="18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 ， </a:t>
                      </a:r>
                      <a:r>
                        <a:rPr lang="zh-CN" altLang="en-US" sz="18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类似 </a:t>
                      </a:r>
                      <a:r>
                        <a:rPr lang="en-US" sz="1800" b="1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id(a) != id(b)</a:t>
                      </a:r>
                      <a:r>
                        <a:rPr lang="en-US" sz="18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。</a:t>
                      </a:r>
                      <a:r>
                        <a:rPr lang="zh-CN" altLang="en-US" sz="18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如果引用的不是同一个对象则返回结果 </a:t>
                      </a:r>
                      <a:r>
                        <a:rPr lang="en-US" sz="18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True，</a:t>
                      </a:r>
                      <a:r>
                        <a:rPr lang="zh-CN" altLang="en-US" sz="18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否则返回 </a:t>
                      </a:r>
                      <a:r>
                        <a:rPr lang="en-US" sz="18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False。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42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  <a:endParaRPr lang="zh-CN" altLang="en-US" sz="20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/>
              <a:t>运算符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运算符</a:t>
            </a:r>
            <a:r>
              <a:rPr lang="zh-CN" altLang="en-US" dirty="0" smtClean="0"/>
              <a:t>优先级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03191"/>
              </p:ext>
            </p:extLst>
          </p:nvPr>
        </p:nvGraphicFramePr>
        <p:xfrm>
          <a:off x="3638289" y="1113905"/>
          <a:ext cx="5804968" cy="5692140"/>
        </p:xfrm>
        <a:graphic>
          <a:graphicData uri="http://schemas.openxmlformats.org/drawingml/2006/table">
            <a:tbl>
              <a:tblPr/>
              <a:tblGrid>
                <a:gridCol w="1931715"/>
                <a:gridCol w="3873253"/>
              </a:tblGrid>
              <a:tr h="150668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>
                          <a:solidFill>
                            <a:srgbClr val="FFFFFF"/>
                          </a:solidFill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运算符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solidFill>
                            <a:srgbClr val="FFFFFF"/>
                          </a:solidFill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**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指数 </a:t>
                      </a:r>
                      <a:r>
                        <a:rPr lang="en-US" altLang="zh-CN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(</a:t>
                      </a:r>
                      <a:r>
                        <a:rPr lang="zh-CN" altLang="en-US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最高优先级</a:t>
                      </a:r>
                      <a:r>
                        <a:rPr lang="en-US" altLang="zh-CN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~ + -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按位翻转</a:t>
                      </a:r>
                      <a:r>
                        <a:rPr lang="en-US" altLang="zh-CN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, </a:t>
                      </a:r>
                      <a:r>
                        <a:rPr lang="zh-CN" altLang="en-US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一元加号和减号 </a:t>
                      </a:r>
                      <a:r>
                        <a:rPr lang="en-US" altLang="zh-CN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(</a:t>
                      </a:r>
                      <a:r>
                        <a:rPr lang="zh-CN" altLang="en-US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最后两个的方法名为 </a:t>
                      </a:r>
                      <a:r>
                        <a:rPr lang="en-US" altLang="zh-CN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+@ </a:t>
                      </a:r>
                      <a:r>
                        <a:rPr lang="zh-CN" altLang="en-US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和 </a:t>
                      </a:r>
                      <a:r>
                        <a:rPr lang="en-US" altLang="zh-CN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-@)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* </a:t>
                      </a:r>
                      <a:r>
                        <a:rPr lang="en-US" altLang="zh-CN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/ % //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乘，除，取模和取整除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+ -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加法减法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&gt;&gt; &lt;&lt;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右移，左移运算符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位 </a:t>
                      </a:r>
                      <a:r>
                        <a:rPr lang="en-US" altLang="zh-CN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'</a:t>
                      </a:r>
                      <a:r>
                        <a:rPr lang="en-US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AND'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^ 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位运算符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&lt;= &lt; &gt; &gt;=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比较运算符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&lt;&gt; == !=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等于运算符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= %= /= //= -= += *= **=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赋值运算符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is is not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身份运算符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in not in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成员运算符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not or and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逻辑运算符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41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  <a:endParaRPr lang="zh-CN" altLang="en-US" sz="20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/>
              <a:t>条件语句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Python</a:t>
            </a:r>
            <a:r>
              <a:rPr lang="zh-CN" altLang="en-US" dirty="0"/>
              <a:t>指定任何非</a:t>
            </a:r>
            <a:r>
              <a:rPr lang="en-US" altLang="zh-CN" dirty="0"/>
              <a:t>0</a:t>
            </a:r>
            <a:r>
              <a:rPr lang="zh-CN" altLang="en-US" dirty="0"/>
              <a:t>和非空（</a:t>
            </a:r>
            <a:r>
              <a:rPr lang="en-US" altLang="zh-CN" dirty="0"/>
              <a:t>null</a:t>
            </a:r>
            <a:r>
              <a:rPr lang="zh-CN" altLang="en-US" dirty="0"/>
              <a:t>）值为</a:t>
            </a:r>
            <a:r>
              <a:rPr lang="en-US" altLang="zh-CN" dirty="0"/>
              <a:t>True</a:t>
            </a:r>
            <a:r>
              <a:rPr lang="zh-CN" altLang="en-US" dirty="0"/>
              <a:t>，</a:t>
            </a:r>
            <a:r>
              <a:rPr lang="en-US" altLang="zh-CN" dirty="0"/>
              <a:t>0 </a:t>
            </a:r>
            <a:r>
              <a:rPr lang="zh-CN" altLang="en-US" dirty="0"/>
              <a:t>或者 </a:t>
            </a:r>
            <a:r>
              <a:rPr lang="en-US" altLang="zh-CN" dirty="0"/>
              <a:t>null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Python </a:t>
            </a:r>
            <a:r>
              <a:rPr lang="zh-CN" altLang="en-US" dirty="0"/>
              <a:t>编程中 </a:t>
            </a:r>
            <a:r>
              <a:rPr lang="en-US" altLang="zh-CN" dirty="0"/>
              <a:t>if/</a:t>
            </a:r>
            <a:r>
              <a:rPr lang="en-US" altLang="zh-CN" dirty="0" err="1"/>
              <a:t>elif</a:t>
            </a:r>
            <a:r>
              <a:rPr lang="en-US" altLang="zh-CN" dirty="0"/>
              <a:t>/else </a:t>
            </a:r>
            <a:r>
              <a:rPr lang="zh-CN" altLang="en-US" dirty="0"/>
              <a:t>语句用于控制程序的执行，执行内容可以多行，以缩进来区分表示同一范围。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if </a:t>
            </a:r>
            <a:r>
              <a:rPr lang="zh-CN" altLang="en-US" dirty="0"/>
              <a:t>语句的判断条件可以用</a:t>
            </a:r>
            <a:r>
              <a:rPr lang="en-US" altLang="zh-CN" dirty="0"/>
              <a:t>&gt;</a:t>
            </a:r>
            <a:r>
              <a:rPr lang="zh-CN" altLang="en-US" dirty="0"/>
              <a:t>（大于）、</a:t>
            </a:r>
            <a:r>
              <a:rPr lang="en-US" altLang="zh-CN" dirty="0"/>
              <a:t>&lt;(</a:t>
            </a:r>
            <a:r>
              <a:rPr lang="zh-CN" altLang="en-US" dirty="0"/>
              <a:t>小于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==</a:t>
            </a:r>
            <a:r>
              <a:rPr lang="zh-CN" altLang="en-US" dirty="0"/>
              <a:t>（等于）、</a:t>
            </a:r>
            <a:r>
              <a:rPr lang="en-US" altLang="zh-CN" dirty="0"/>
              <a:t>&gt;=</a:t>
            </a:r>
            <a:r>
              <a:rPr lang="zh-CN" altLang="en-US" dirty="0"/>
              <a:t>（大于等于）、</a:t>
            </a:r>
            <a:r>
              <a:rPr lang="en-US" altLang="zh-CN" dirty="0"/>
              <a:t>&lt;=</a:t>
            </a:r>
            <a:r>
              <a:rPr lang="zh-CN" altLang="en-US" dirty="0"/>
              <a:t>（小于等于）来表示其关系，此外 </a:t>
            </a:r>
            <a:r>
              <a:rPr lang="en-US" altLang="zh-CN" dirty="0"/>
              <a:t>and </a:t>
            </a:r>
            <a:r>
              <a:rPr lang="zh-CN" altLang="en-US" dirty="0"/>
              <a:t>和 </a:t>
            </a:r>
            <a:r>
              <a:rPr lang="en-US" altLang="zh-CN" dirty="0"/>
              <a:t>or </a:t>
            </a:r>
            <a:r>
              <a:rPr lang="zh-CN" altLang="en-US" dirty="0"/>
              <a:t>的优先级低于</a:t>
            </a:r>
            <a:r>
              <a:rPr lang="en-US" altLang="zh-CN" dirty="0"/>
              <a:t>&gt;</a:t>
            </a:r>
            <a:r>
              <a:rPr lang="zh-CN" altLang="en-US" dirty="0"/>
              <a:t>（大于）、</a:t>
            </a:r>
            <a:r>
              <a:rPr lang="en-US" altLang="zh-CN" dirty="0"/>
              <a:t>&lt;</a:t>
            </a:r>
            <a:r>
              <a:rPr lang="zh-CN" altLang="en-US" dirty="0"/>
              <a:t>（小于）等判断符号</a:t>
            </a:r>
            <a:r>
              <a:rPr lang="en-US" altLang="zh-CN" dirty="0"/>
              <a:t>.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也可以在同一行的位置上使用</a:t>
            </a:r>
            <a:r>
              <a:rPr lang="en-US" altLang="zh-CN" dirty="0"/>
              <a:t>if</a:t>
            </a:r>
            <a:r>
              <a:rPr lang="zh-CN" altLang="en-US" dirty="0"/>
              <a:t>条件判断语句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if True: print "Hello World!"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...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Hello World!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</a:t>
            </a:r>
            <a:endParaRPr lang="zh-CN" altLang="en-US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1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数据类型、条件判断、循环</a:t>
            </a:r>
            <a:endParaRPr lang="zh-CN" altLang="en-US" sz="20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提供</a:t>
            </a:r>
            <a:r>
              <a:rPr lang="zh-CN" altLang="en-US" dirty="0"/>
              <a:t>了</a:t>
            </a:r>
            <a:r>
              <a:rPr lang="en-US" altLang="zh-CN" dirty="0"/>
              <a:t>for</a:t>
            </a:r>
            <a:r>
              <a:rPr lang="zh-CN" altLang="en-US" dirty="0"/>
              <a:t>循环和</a:t>
            </a:r>
            <a:r>
              <a:rPr lang="en-US" altLang="zh-CN" dirty="0"/>
              <a:t>while</a:t>
            </a:r>
            <a:r>
              <a:rPr lang="zh-CN" altLang="en-US" dirty="0"/>
              <a:t>循环（在</a:t>
            </a:r>
            <a:r>
              <a:rPr lang="en-US" altLang="zh-CN" dirty="0"/>
              <a:t>Python</a:t>
            </a:r>
            <a:r>
              <a:rPr lang="zh-CN" altLang="en-US" dirty="0"/>
              <a:t>中没有</a:t>
            </a:r>
            <a:r>
              <a:rPr lang="en-US" altLang="zh-CN" dirty="0" err="1"/>
              <a:t>do..while</a:t>
            </a:r>
            <a:r>
              <a:rPr lang="zh-CN" altLang="en-US" dirty="0"/>
              <a:t>循环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200" dirty="0" smtClean="0"/>
              <a:t>while</a:t>
            </a:r>
            <a:r>
              <a:rPr lang="zh-CN" altLang="en-US" sz="2200" dirty="0" smtClean="0"/>
              <a:t>循环、</a:t>
            </a:r>
            <a:r>
              <a:rPr lang="en-US" altLang="zh-CN" sz="2200" dirty="0" smtClean="0"/>
              <a:t>for</a:t>
            </a:r>
            <a:r>
              <a:rPr lang="zh-CN" altLang="en-US" sz="2200" dirty="0" smtClean="0"/>
              <a:t>循环、嵌套循环</a:t>
            </a:r>
            <a:endParaRPr lang="en-US" altLang="zh-CN" sz="22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支持</a:t>
            </a:r>
            <a:r>
              <a:rPr lang="zh-CN" altLang="en-US" dirty="0"/>
              <a:t>以下循环</a:t>
            </a:r>
            <a:r>
              <a:rPr lang="zh-CN" altLang="en-US" dirty="0" smtClean="0"/>
              <a:t>控制语句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200" dirty="0"/>
              <a:t>break</a:t>
            </a:r>
            <a:r>
              <a:rPr lang="zh-CN" altLang="en-US" sz="2200" dirty="0"/>
              <a:t>、</a:t>
            </a:r>
            <a:r>
              <a:rPr lang="en-US" altLang="zh-CN" sz="2200" dirty="0"/>
              <a:t>continue</a:t>
            </a:r>
            <a:r>
              <a:rPr lang="zh-CN" altLang="en-US" sz="2200" dirty="0"/>
              <a:t>、</a:t>
            </a:r>
            <a:r>
              <a:rPr lang="en-US" altLang="zh-CN" sz="2200" dirty="0"/>
              <a:t>pass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循环使用 </a:t>
            </a:r>
            <a:r>
              <a:rPr lang="en-US" altLang="zh-CN" dirty="0"/>
              <a:t>else 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257175" lvl="1" indent="0">
              <a:buNone/>
            </a:pPr>
            <a:r>
              <a:rPr lang="en-US" altLang="zh-CN" sz="2200" dirty="0"/>
              <a:t>else </a:t>
            </a:r>
            <a:r>
              <a:rPr lang="zh-CN" altLang="en-US" sz="2200" dirty="0"/>
              <a:t>中的语句会在循环正常执行完（即 </a:t>
            </a:r>
            <a:r>
              <a:rPr lang="en-US" altLang="zh-CN" sz="2200" dirty="0"/>
              <a:t>for </a:t>
            </a:r>
            <a:r>
              <a:rPr lang="zh-CN" altLang="en-US" sz="2200" dirty="0"/>
              <a:t>不是通过 </a:t>
            </a:r>
            <a:r>
              <a:rPr lang="en-US" altLang="zh-CN" sz="2200" dirty="0"/>
              <a:t>break </a:t>
            </a:r>
            <a:r>
              <a:rPr lang="zh-CN" altLang="en-US" sz="2200" dirty="0"/>
              <a:t>跳出而中断的）的情况下执行，</a:t>
            </a:r>
            <a:r>
              <a:rPr lang="en-US" altLang="zh-CN" sz="2200" dirty="0"/>
              <a:t>while … else </a:t>
            </a:r>
            <a:r>
              <a:rPr lang="zh-CN" altLang="en-US" sz="2200" dirty="0"/>
              <a:t>也是一样。</a:t>
            </a:r>
          </a:p>
        </p:txBody>
      </p:sp>
    </p:spTree>
    <p:extLst>
      <p:ext uri="{BB962C8B-B14F-4D97-AF65-F5344CB8AC3E}">
        <p14:creationId xmlns:p14="http://schemas.microsoft.com/office/powerpoint/2010/main" val="198534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8"/>
          <p:cNvSpPr txBox="1">
            <a:spLocks/>
          </p:cNvSpPr>
          <p:nvPr/>
        </p:nvSpPr>
        <p:spPr>
          <a:xfrm>
            <a:off x="5635485" y="1124744"/>
            <a:ext cx="5619948" cy="49685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811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383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955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527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99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71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43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/>
              <a:t>简介</a:t>
            </a:r>
            <a:endParaRPr lang="en-US" altLang="zh-CN" sz="2800" b="1" dirty="0"/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/>
              <a:t>环境搭建</a:t>
            </a:r>
            <a:endParaRPr lang="en-US" altLang="zh-CN" sz="2800" b="1" dirty="0" smtClean="0"/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基础语法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/>
              <a:t>数据类型、条件判断、循环</a:t>
            </a:r>
            <a:endParaRPr lang="en-US" altLang="zh-CN" sz="2800" b="1" dirty="0" smtClean="0"/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简单函数、模块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深入学习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06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简单函数、模块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日期和时间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/>
              <a:t>time\</a:t>
            </a:r>
            <a:r>
              <a:rPr lang="en-US" altLang="zh-CN" dirty="0" err="1" smtClean="0"/>
              <a:t>datetime</a:t>
            </a:r>
            <a:endParaRPr lang="zh-CN" altLang="en-US" dirty="0" smtClean="0"/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import time,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datetime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ticks =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time.time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print "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当前时间戳为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:",ticks</a:t>
            </a:r>
          </a:p>
          <a:p>
            <a:pPr marL="257175" lvl="1" indent="0">
              <a:buNone/>
            </a:pP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当前时间戳为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: 1497252185.61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print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datetime.datetime.now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2017-06-12 15:23:05.673092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print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datetime.datetime.fromtimestamp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(ticks)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2017-06-12 15:23:05.606673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48498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简单函数、模块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函数代码块以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zh-CN" altLang="en-US" dirty="0"/>
              <a:t>关键词开头，后接函数标识符名称和圆括号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任何传入参数和自变量必须放在圆括号中间。圆括号之间可以用于定义参数。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函数的第一行语句可以选择性地使用文档字符串</a:t>
            </a:r>
            <a:r>
              <a:rPr lang="en-US" altLang="zh-CN" dirty="0"/>
              <a:t>——</a:t>
            </a:r>
            <a:r>
              <a:rPr lang="zh-CN" altLang="en-US" dirty="0"/>
              <a:t>用于存放函数说明。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函数内容以冒号起始，并且缩进。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return [</a:t>
            </a:r>
            <a:r>
              <a:rPr lang="zh-CN" altLang="en-US" dirty="0"/>
              <a:t>表达式</a:t>
            </a:r>
            <a:r>
              <a:rPr lang="en-US" altLang="zh-CN" dirty="0"/>
              <a:t>] </a:t>
            </a:r>
            <a:r>
              <a:rPr lang="zh-CN" altLang="en-US" dirty="0"/>
              <a:t>结束函数，选择性地返回一个值给调用方。不带表达式的</a:t>
            </a:r>
            <a:r>
              <a:rPr lang="en-US" altLang="zh-CN" dirty="0"/>
              <a:t>return</a:t>
            </a:r>
            <a:r>
              <a:rPr lang="zh-CN" altLang="en-US" dirty="0"/>
              <a:t>相当于返回 </a:t>
            </a:r>
            <a:r>
              <a:rPr lang="en-US" altLang="zh-CN" dirty="0"/>
              <a:t>None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179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简单函数、模块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def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printme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):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...    "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打印传入的字符串到标准显示设备上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...    print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...    return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...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printme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("Hello, World!")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Hello, World!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47040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8"/>
          <p:cNvSpPr txBox="1">
            <a:spLocks/>
          </p:cNvSpPr>
          <p:nvPr/>
        </p:nvSpPr>
        <p:spPr>
          <a:xfrm>
            <a:off x="5635485" y="1124744"/>
            <a:ext cx="5619948" cy="49685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811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383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955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527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99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71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43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/>
              <a:t>简介</a:t>
            </a:r>
            <a:endParaRPr lang="en-US" altLang="zh-CN" sz="2800" b="1" dirty="0"/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环境搭建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基础语法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数据类型、条件判断、循环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简单函数、模块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深入学习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9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简单函数、模块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参数传递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zh-CN" altLang="en-US" sz="2000" dirty="0" smtClean="0"/>
              <a:t>可变对象、不可变对象</a:t>
            </a:r>
            <a:endParaRPr lang="en-US" altLang="zh-CN" sz="2000" dirty="0" smtClean="0"/>
          </a:p>
          <a:p>
            <a:pPr marL="257175" lvl="1" indent="0">
              <a:buNone/>
            </a:pPr>
            <a:r>
              <a:rPr lang="zh-CN" altLang="en-US" sz="2000" dirty="0" smtClean="0"/>
              <a:t>必备参数、关键字参数（传入参数的顺序可以与定义顺序不一致）、缺省参数（默认值）</a:t>
            </a:r>
            <a:endParaRPr lang="en-US" altLang="zh-CN" sz="2000" dirty="0" smtClean="0"/>
          </a:p>
          <a:p>
            <a:pPr marL="257175" lvl="1" indent="0">
              <a:buNone/>
            </a:pPr>
            <a:r>
              <a:rPr lang="zh-CN" altLang="en-US" sz="2000" dirty="0"/>
              <a:t>不定长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匿名函数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nn-NO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sum = lambda arg1, arg2: arg1 + arg2</a:t>
            </a:r>
            <a:r>
              <a:rPr lang="nn-NO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;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变量的</a:t>
            </a:r>
            <a:r>
              <a:rPr lang="zh-CN" altLang="en-US" dirty="0" smtClean="0"/>
              <a:t>作用域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global: </a:t>
            </a:r>
            <a:r>
              <a:rPr lang="zh-CN" altLang="en-US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给全局变量赋值时使用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20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简单函数、模块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函数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aaa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= 'a'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def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func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():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...     global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aaa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...    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aaa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= '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gg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...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func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print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aaa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gg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</a:t>
            </a:r>
            <a:endParaRPr lang="en-US" altLang="zh-CN" sz="20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620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简单函数、模块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Python </a:t>
            </a:r>
            <a:r>
              <a:rPr lang="zh-CN" altLang="en-US" dirty="0"/>
              <a:t>模块</a:t>
            </a:r>
            <a:r>
              <a:rPr lang="en-US" altLang="zh-CN" dirty="0"/>
              <a:t>(Module)</a:t>
            </a:r>
            <a:r>
              <a:rPr lang="zh-CN" altLang="en-US" dirty="0"/>
              <a:t>，是一个 </a:t>
            </a:r>
            <a:r>
              <a:rPr lang="en-US" altLang="zh-CN" dirty="0"/>
              <a:t>Python </a:t>
            </a:r>
            <a:r>
              <a:rPr lang="zh-CN" altLang="en-US" dirty="0"/>
              <a:t>文件，以 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en-US" altLang="zh-CN" dirty="0"/>
              <a:t> </a:t>
            </a:r>
            <a:r>
              <a:rPr lang="zh-CN" altLang="en-US" dirty="0"/>
              <a:t>结尾，包含了 </a:t>
            </a:r>
            <a:r>
              <a:rPr lang="en-US" altLang="zh-CN" dirty="0"/>
              <a:t>Python </a:t>
            </a:r>
            <a:r>
              <a:rPr lang="zh-CN" altLang="en-US" dirty="0"/>
              <a:t>对象定义和</a:t>
            </a:r>
            <a:r>
              <a:rPr lang="en-US" altLang="zh-CN" dirty="0"/>
              <a:t>Python</a:t>
            </a:r>
            <a:r>
              <a:rPr lang="zh-CN" altLang="en-US" dirty="0"/>
              <a:t>语句。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能够有逻辑地组织 </a:t>
            </a:r>
            <a:r>
              <a:rPr lang="en-US" altLang="zh-CN" dirty="0"/>
              <a:t>Python </a:t>
            </a:r>
            <a:r>
              <a:rPr lang="zh-CN" altLang="en-US" dirty="0"/>
              <a:t>代码段，把相关的代码分配到一个模块里能让你的代码更好用，更易懂。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模块能定义函数，类和变量，模块里也能包含可执行的代码</a:t>
            </a:r>
            <a:r>
              <a:rPr lang="zh-CN" altLang="en-US" dirty="0" smtClean="0"/>
              <a:t>。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34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简单函数、模块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模块引入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zh-CN" altLang="en-US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引入模块：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import module1[, module2[,... </a:t>
            </a:r>
            <a:r>
              <a:rPr lang="en-US" altLang="zh-CN" sz="20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moduleN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]</a:t>
            </a:r>
          </a:p>
          <a:p>
            <a:pPr marL="257175" lvl="1" indent="0">
              <a:buNone/>
            </a:pPr>
            <a:r>
              <a:rPr lang="zh-CN" altLang="en-US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引入模块中的函数：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import </a:t>
            </a:r>
            <a:r>
              <a:rPr lang="zh-CN" altLang="en-US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模块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名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函数</a:t>
            </a:r>
            <a:r>
              <a:rPr lang="zh-CN" altLang="en-US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名</a:t>
            </a:r>
            <a:endParaRPr lang="en-US" altLang="zh-CN" sz="20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一个模块只会被导入一次，不管你执行了多少次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import</a:t>
            </a:r>
            <a:r>
              <a:rPr lang="zh-CN" altLang="en-US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。</a:t>
            </a:r>
            <a:endParaRPr lang="en-US" altLang="zh-CN" sz="20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zh-CN" altLang="en-US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从模块中导入指定部分：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from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modname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import name1[, name2[, ...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nameN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]]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	 from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modname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import </a:t>
            </a:r>
            <a:r>
              <a:rPr lang="zh-CN" altLang="en-US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*</a:t>
            </a:r>
            <a:endParaRPr lang="en-US" altLang="zh-CN" sz="20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模块位置搜索顺序</a:t>
            </a:r>
            <a:endParaRPr lang="en-US" altLang="zh-CN" dirty="0"/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、当前位置；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、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PYTHONPATH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；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、默认路径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模块搜索路径存储在 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system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模块的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sys.path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变量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中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。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20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简单函数、模块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import sys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sys.path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['', '/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usr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/lib64/python27.zip', '/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usr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/lib64/python2.7', '/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usr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/lib64/python2.7/plat-linux2', '/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usr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/lib64/python2.7/lib-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tk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', '/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usr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/lib64/python2.7/lib-old', '/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usr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/lib64/python2.7/lib-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dynload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', '/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usr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/lib64/python2.7/site-packages', '/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usr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/lib/python2.7/site-packages']</a:t>
            </a:r>
          </a:p>
          <a:p>
            <a:pPr marL="257175" lvl="1" indent="0">
              <a:buNone/>
            </a:pP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437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简单函数、模块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err="1"/>
              <a:t>dir</a:t>
            </a:r>
            <a:r>
              <a:rPr lang="zh-CN" altLang="en-US" dirty="0"/>
              <a:t>返回一个模块里定义的所有模块，变量和函数</a:t>
            </a:r>
            <a:endParaRPr lang="en-US" altLang="zh-CN" dirty="0"/>
          </a:p>
          <a:p>
            <a:pPr marL="257175" lvl="1" indent="0">
              <a:buNone/>
            </a:pP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</a:t>
            </a:r>
            <a:r>
              <a:rPr lang="en-US" altLang="zh-CN" sz="20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dir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sz="20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sys.path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pPr marL="257175" lvl="1" indent="0">
              <a:buNone/>
            </a:pP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['__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add__', '__class__', '__contains__',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delattr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delitem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delslice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'__doc__',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eq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'__format__',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ge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getattribute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getitem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getslice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gt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'__hash__',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iadd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imul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init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iter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'__le__',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len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mul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'__ne__', '__new__', '__reduce__',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reduce_ex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repr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'__reversed__',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rmul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setattr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setitem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setslice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sizeof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str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subclasshook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__', 'append', 'count', 'extend', 'index', 'insert', 'pop', 'remove', 'reverse', 'sort']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4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简单函数、模块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包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包是一个分层次的文件目录结构，它定义了一个由模块及子包，和子包下的子包等组成的 </a:t>
            </a:r>
            <a:r>
              <a:rPr lang="en-US" altLang="zh-CN" dirty="0"/>
              <a:t>Python </a:t>
            </a:r>
            <a:r>
              <a:rPr lang="zh-CN" altLang="en-US" dirty="0"/>
              <a:t>的应用环境。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简单来说，包就是文件夹，但该文件夹下必须存在 </a:t>
            </a:r>
            <a:r>
              <a:rPr lang="en-US" altLang="zh-CN" dirty="0"/>
              <a:t>__init__.py </a:t>
            </a:r>
            <a:r>
              <a:rPr lang="zh-CN" altLang="en-US" dirty="0"/>
              <a:t>文件</a:t>
            </a:r>
            <a:r>
              <a:rPr lang="en-US" altLang="zh-CN" dirty="0"/>
              <a:t>, </a:t>
            </a:r>
            <a:r>
              <a:rPr lang="zh-CN" altLang="en-US" dirty="0"/>
              <a:t>该文件的内容可以为空。</a:t>
            </a:r>
            <a:r>
              <a:rPr lang="en-US" altLang="zh-CN" dirty="0"/>
              <a:t>__int__.py</a:t>
            </a:r>
            <a:r>
              <a:rPr lang="zh-CN" altLang="en-US" dirty="0"/>
              <a:t>用于标识当前文件夹是一个包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pym6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|-- __init__.py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|-- hello_cn.py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|-- 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hello_en.py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import pym6.hello_en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Hello, World!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573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简单函数、模块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文件</a:t>
            </a:r>
            <a:r>
              <a:rPr lang="en-US" altLang="zh-CN" dirty="0" smtClean="0"/>
              <a:t>I/O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/>
              <a:t>print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键盘读入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raw_input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([prompt])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函数从标准输入读取一个行，并返回一个字符串（去掉结尾的换行符</a:t>
            </a:r>
            <a:r>
              <a:rPr lang="zh-CN" altLang="en-US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）</a:t>
            </a:r>
            <a:endParaRPr lang="en-US" altLang="zh-CN" sz="20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input([prompt]) 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函数可以接收一个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Python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表达式作为输入，并将运算结果</a:t>
            </a:r>
            <a:r>
              <a:rPr lang="zh-CN" altLang="en-US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返回</a:t>
            </a:r>
            <a:endParaRPr lang="en-US" altLang="zh-CN" sz="20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raw_input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("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请输入：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")</a:t>
            </a:r>
          </a:p>
          <a:p>
            <a:pPr marL="257175" lvl="1" indent="0">
              <a:buNone/>
            </a:pP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请输入：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asd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asd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input("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请输入：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")</a:t>
            </a:r>
          </a:p>
          <a:p>
            <a:pPr marL="257175" lvl="1" indent="0">
              <a:buNone/>
            </a:pP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请输入：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[x*5 for x in range(2,10,2)]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[10, 20, 30, 40]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817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简单函数、模块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文件</a:t>
            </a:r>
            <a:r>
              <a:rPr lang="en-US" altLang="zh-CN" dirty="0" smtClean="0"/>
              <a:t>I/O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打开文件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2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fileObject</a:t>
            </a:r>
            <a:r>
              <a:rPr lang="en-US" altLang="zh-CN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= </a:t>
            </a:r>
            <a:r>
              <a:rPr lang="en-US" altLang="zh-CN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open(</a:t>
            </a:r>
            <a:r>
              <a:rPr lang="en-US" altLang="zh-CN" sz="22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file_name</a:t>
            </a:r>
            <a:r>
              <a:rPr lang="en-US" altLang="zh-CN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[, </a:t>
            </a:r>
            <a:r>
              <a:rPr lang="en-US" altLang="zh-CN" sz="22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access_mode</a:t>
            </a:r>
            <a:r>
              <a:rPr lang="en-US" altLang="zh-CN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])</a:t>
            </a:r>
          </a:p>
          <a:p>
            <a:pPr marL="257175" lvl="1" indent="0">
              <a:buNone/>
            </a:pPr>
            <a:r>
              <a:rPr lang="en-US" altLang="zh-CN" sz="22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access_mode</a:t>
            </a:r>
            <a:r>
              <a:rPr lang="zh-CN" altLang="en-US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r>
              <a:rPr lang="en-US" altLang="zh-CN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r/</a:t>
            </a:r>
            <a:r>
              <a:rPr lang="en-US" altLang="zh-CN" sz="22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rb</a:t>
            </a:r>
            <a:r>
              <a:rPr lang="en-US" altLang="zh-CN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/w/</a:t>
            </a:r>
            <a:r>
              <a:rPr lang="en-US" altLang="zh-CN" sz="22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wb</a:t>
            </a:r>
            <a:r>
              <a:rPr lang="en-US" altLang="zh-CN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/a/ab</a:t>
            </a:r>
            <a:endParaRPr lang="zh-CN" altLang="en-US" sz="2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文件操作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2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fileObject.close</a:t>
            </a:r>
            <a:r>
              <a:rPr lang="en-US" altLang="zh-CN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</a:t>
            </a:r>
          </a:p>
          <a:p>
            <a:pPr marL="257175" lvl="1" indent="0">
              <a:buNone/>
            </a:pPr>
            <a:r>
              <a:rPr lang="en-US" altLang="zh-CN" sz="22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fileObject.write</a:t>
            </a:r>
            <a:r>
              <a:rPr lang="en-US" altLang="zh-CN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(string)</a:t>
            </a:r>
            <a:endParaRPr lang="en-US" altLang="zh-CN" sz="2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22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fileObject.read</a:t>
            </a:r>
            <a:r>
              <a:rPr lang="en-US" altLang="zh-CN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([count])</a:t>
            </a:r>
          </a:p>
          <a:p>
            <a:pPr marL="257175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143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简单函数、模块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文件</a:t>
            </a:r>
            <a:r>
              <a:rPr lang="en-US" altLang="zh-CN" dirty="0" smtClean="0"/>
              <a:t>I/O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文件、目录相关方法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zh-CN" altLang="en-US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文件定位：</a:t>
            </a:r>
            <a:r>
              <a:rPr lang="en-US" altLang="zh-CN" sz="22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fileObject.tell</a:t>
            </a:r>
            <a:r>
              <a:rPr lang="en-US" altLang="zh-CN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</a:t>
            </a:r>
          </a:p>
          <a:p>
            <a:pPr marL="257175" lvl="1" indent="0">
              <a:buNone/>
            </a:pPr>
            <a:r>
              <a:rPr lang="zh-CN" altLang="en-US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读取所有行并返回列表：</a:t>
            </a:r>
            <a:r>
              <a:rPr lang="en-US" altLang="zh-CN" sz="22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fileObject.readlines</a:t>
            </a:r>
            <a:r>
              <a:rPr lang="en-US" altLang="zh-CN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</a:t>
            </a:r>
          </a:p>
          <a:p>
            <a:pPr marL="257175" lvl="1" indent="0">
              <a:buNone/>
            </a:pPr>
            <a:r>
              <a:rPr lang="zh-CN" altLang="en-US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将一个字符串列表写入文件：</a:t>
            </a:r>
            <a:r>
              <a:rPr lang="en-US" altLang="zh-CN" sz="22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fileObject.writelines</a:t>
            </a:r>
            <a:r>
              <a:rPr lang="en-US" altLang="zh-CN" sz="2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(sequence</a:t>
            </a:r>
            <a:r>
              <a:rPr lang="en-US" altLang="zh-CN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pPr marL="257175" lvl="1" indent="0">
              <a:buNone/>
            </a:pPr>
            <a:r>
              <a:rPr lang="zh-CN" altLang="en-US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文件重命名：</a:t>
            </a:r>
            <a:r>
              <a:rPr lang="en-US" altLang="zh-CN" sz="22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os.rename</a:t>
            </a:r>
            <a:r>
              <a:rPr lang="en-US" altLang="zh-CN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sz="22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current_file_name</a:t>
            </a:r>
            <a:r>
              <a:rPr lang="en-US" altLang="zh-CN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, </a:t>
            </a:r>
            <a:r>
              <a:rPr lang="en-US" altLang="zh-CN" sz="22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new_file_name</a:t>
            </a:r>
            <a:r>
              <a:rPr lang="en-US" altLang="zh-CN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pPr marL="257175" lvl="1" indent="0">
              <a:buNone/>
            </a:pPr>
            <a:r>
              <a:rPr lang="zh-CN" altLang="en-US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删除文件：</a:t>
            </a:r>
            <a:r>
              <a:rPr lang="en-US" altLang="zh-CN" sz="22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os.remove</a:t>
            </a:r>
            <a:r>
              <a:rPr lang="en-US" altLang="zh-CN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sz="22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file_name</a:t>
            </a:r>
            <a:r>
              <a:rPr lang="en-US" altLang="zh-CN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pPr marL="257175" lvl="1" indent="0">
              <a:buNone/>
            </a:pPr>
            <a:r>
              <a:rPr lang="zh-CN" altLang="en-US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创建目录：</a:t>
            </a:r>
            <a:r>
              <a:rPr lang="en-US" altLang="zh-CN" sz="22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os.mkdir</a:t>
            </a:r>
            <a:r>
              <a:rPr lang="en-US" altLang="zh-CN" sz="2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sz="22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newdir</a:t>
            </a:r>
            <a:r>
              <a:rPr lang="en-US" altLang="zh-CN" sz="2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endParaRPr lang="en-US" altLang="zh-CN" sz="2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zh-CN" altLang="en-US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改变当前的工作目录：</a:t>
            </a:r>
            <a:r>
              <a:rPr lang="en-US" altLang="zh-CN" sz="22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os.chdir</a:t>
            </a:r>
            <a:r>
              <a:rPr lang="en-US" altLang="zh-CN" sz="2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sz="22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newdir</a:t>
            </a:r>
            <a:r>
              <a:rPr lang="en-US" altLang="zh-CN" sz="2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endParaRPr lang="en-US" altLang="zh-CN" sz="2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zh-CN" altLang="en-US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显示当前的工作目录：</a:t>
            </a:r>
            <a:r>
              <a:rPr lang="en-US" altLang="zh-CN" sz="22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os.getcwd</a:t>
            </a:r>
            <a:r>
              <a:rPr lang="en-US" altLang="zh-CN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</a:t>
            </a:r>
          </a:p>
          <a:p>
            <a:pPr marL="257175" lvl="1" indent="0">
              <a:buNone/>
            </a:pPr>
            <a:r>
              <a:rPr lang="zh-CN" altLang="en-US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删除目录：</a:t>
            </a:r>
            <a:r>
              <a:rPr lang="en-US" altLang="zh-CN" sz="22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os.rmdir</a:t>
            </a:r>
            <a:r>
              <a:rPr lang="en-US" altLang="zh-CN" sz="2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sz="22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dirname</a:t>
            </a:r>
            <a:r>
              <a:rPr lang="en-US" altLang="zh-CN" sz="2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pPr marL="257175" lvl="1" indent="0">
              <a:buNone/>
            </a:pPr>
            <a:r>
              <a:rPr lang="en-US" altLang="zh-CN" sz="2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……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303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可应用于多平台，</a:t>
            </a:r>
            <a:r>
              <a:rPr lang="zh-CN" altLang="pt-BR" dirty="0" smtClean="0"/>
              <a:t>包括 </a:t>
            </a:r>
            <a:r>
              <a:rPr lang="pt-BR" altLang="zh-CN" dirty="0"/>
              <a:t>Linux </a:t>
            </a:r>
            <a:r>
              <a:rPr lang="zh-CN" altLang="pt-BR" dirty="0"/>
              <a:t>和 </a:t>
            </a:r>
            <a:r>
              <a:rPr lang="pt-BR" altLang="zh-CN" dirty="0"/>
              <a:t>Mac OS </a:t>
            </a:r>
            <a:r>
              <a:rPr lang="pt-BR" altLang="zh-CN" dirty="0" smtClean="0"/>
              <a:t>X</a:t>
            </a:r>
          </a:p>
          <a:p>
            <a:pPr marL="0" indent="0">
              <a:buNone/>
            </a:pPr>
            <a:r>
              <a:rPr lang="en-US" altLang="zh-CN" sz="1400" dirty="0"/>
              <a:t>Unix (Solaris, Linux, FreeBSD, AIX, HP/UX, SunOS, IRIX, </a:t>
            </a:r>
            <a:r>
              <a:rPr lang="zh-CN" altLang="en-US" sz="1400" dirty="0"/>
              <a:t>等等。</a:t>
            </a:r>
            <a:r>
              <a:rPr lang="en-US" altLang="zh-CN" sz="1400" dirty="0"/>
              <a:t>)</a:t>
            </a:r>
          </a:p>
          <a:p>
            <a:pPr marL="0" indent="0">
              <a:buNone/>
            </a:pPr>
            <a:r>
              <a:rPr lang="en-US" altLang="zh-CN" sz="1400" dirty="0"/>
              <a:t>Win 9x/NT/2000</a:t>
            </a:r>
          </a:p>
          <a:p>
            <a:pPr marL="0" indent="0">
              <a:buNone/>
            </a:pPr>
            <a:r>
              <a:rPr lang="en-US" altLang="zh-CN" sz="1400" dirty="0"/>
              <a:t>Macintosh (Intel, PPC, 68K)</a:t>
            </a:r>
          </a:p>
          <a:p>
            <a:pPr marL="0" indent="0">
              <a:buNone/>
            </a:pPr>
            <a:r>
              <a:rPr lang="en-US" altLang="zh-CN" sz="1400" dirty="0"/>
              <a:t>OS/2</a:t>
            </a:r>
          </a:p>
          <a:p>
            <a:pPr marL="0" indent="0">
              <a:buNone/>
            </a:pPr>
            <a:r>
              <a:rPr lang="en-US" altLang="zh-CN" sz="1400" dirty="0"/>
              <a:t>DOS (</a:t>
            </a:r>
            <a:r>
              <a:rPr lang="zh-CN" altLang="en-US" sz="1400" dirty="0"/>
              <a:t>多个</a:t>
            </a:r>
            <a:r>
              <a:rPr lang="en-US" altLang="zh-CN" sz="1400" dirty="0"/>
              <a:t>DOS</a:t>
            </a:r>
            <a:r>
              <a:rPr lang="zh-CN" altLang="en-US" sz="1400" dirty="0"/>
              <a:t>版本</a:t>
            </a:r>
            <a:r>
              <a:rPr lang="en-US" altLang="zh-CN" sz="1400" dirty="0"/>
              <a:t>)</a:t>
            </a:r>
          </a:p>
          <a:p>
            <a:pPr marL="0" indent="0">
              <a:buNone/>
            </a:pPr>
            <a:r>
              <a:rPr lang="en-US" altLang="zh-CN" sz="1400" dirty="0" err="1"/>
              <a:t>PalmOS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Nokia </a:t>
            </a:r>
            <a:r>
              <a:rPr lang="zh-CN" altLang="en-US" sz="1400" dirty="0"/>
              <a:t>移动手机</a:t>
            </a:r>
          </a:p>
          <a:p>
            <a:pPr marL="0" indent="0">
              <a:buNone/>
            </a:pPr>
            <a:r>
              <a:rPr lang="en-US" altLang="zh-CN" sz="1400" dirty="0"/>
              <a:t>Windows CE</a:t>
            </a:r>
          </a:p>
          <a:p>
            <a:pPr marL="0" indent="0">
              <a:buNone/>
            </a:pPr>
            <a:r>
              <a:rPr lang="en-US" altLang="zh-CN" sz="1400" dirty="0"/>
              <a:t>Acorn/RISC OS</a:t>
            </a:r>
          </a:p>
          <a:p>
            <a:pPr marL="0" indent="0">
              <a:buNone/>
            </a:pPr>
            <a:r>
              <a:rPr lang="en-US" altLang="zh-CN" sz="1400" dirty="0"/>
              <a:t>BeOS</a:t>
            </a:r>
          </a:p>
          <a:p>
            <a:pPr marL="0" indent="0">
              <a:buNone/>
            </a:pPr>
            <a:r>
              <a:rPr lang="en-US" altLang="zh-CN" sz="1400" dirty="0"/>
              <a:t>Amiga</a:t>
            </a:r>
          </a:p>
          <a:p>
            <a:pPr marL="0" indent="0">
              <a:buNone/>
            </a:pPr>
            <a:r>
              <a:rPr lang="en-US" altLang="zh-CN" sz="1400" dirty="0"/>
              <a:t>VMS/OpenVMS</a:t>
            </a:r>
          </a:p>
          <a:p>
            <a:pPr marL="0" indent="0">
              <a:buNone/>
            </a:pPr>
            <a:r>
              <a:rPr lang="en-US" altLang="zh-CN" sz="1400" dirty="0"/>
              <a:t>QNX</a:t>
            </a:r>
          </a:p>
          <a:p>
            <a:pPr marL="0" indent="0">
              <a:buNone/>
            </a:pPr>
            <a:r>
              <a:rPr lang="en-US" altLang="zh-CN" sz="1400" dirty="0" err="1"/>
              <a:t>VxWorks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Psion</a:t>
            </a:r>
          </a:p>
          <a:p>
            <a:pPr marL="0" indent="0">
              <a:buNone/>
            </a:pPr>
            <a:r>
              <a:rPr lang="en-US" altLang="zh-CN" sz="1400" dirty="0"/>
              <a:t>Python </a:t>
            </a:r>
            <a:r>
              <a:rPr lang="zh-CN" altLang="en-US" sz="1400" dirty="0"/>
              <a:t>同样可以移植到 </a:t>
            </a:r>
            <a:r>
              <a:rPr lang="en-US" altLang="zh-CN" sz="1400" dirty="0"/>
              <a:t>Java </a:t>
            </a:r>
            <a:r>
              <a:rPr lang="zh-CN" altLang="en-US" sz="1400" dirty="0"/>
              <a:t>和 </a:t>
            </a:r>
            <a:r>
              <a:rPr lang="en-US" altLang="zh-CN" sz="1400" dirty="0"/>
              <a:t>.NET </a:t>
            </a:r>
            <a:r>
              <a:rPr lang="zh-CN" altLang="en-US" sz="1400" dirty="0"/>
              <a:t>虚拟机上。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03816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简单函数、模块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异常处理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可以不带任何异常类型使用</a:t>
            </a:r>
            <a:r>
              <a:rPr lang="en-US" altLang="zh-CN" dirty="0" smtClean="0"/>
              <a:t>except</a:t>
            </a:r>
            <a:r>
              <a:rPr lang="zh-CN" altLang="en-US" dirty="0" smtClean="0"/>
              <a:t>，默认为</a:t>
            </a:r>
            <a:r>
              <a:rPr lang="en-US" altLang="zh-CN" dirty="0" err="1"/>
              <a:t>BaseException</a:t>
            </a:r>
            <a:endParaRPr lang="en-US" altLang="zh-CN" dirty="0"/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try: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语句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        #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运行别的代码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except &lt;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名字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语句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        #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如果在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try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部份引发了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'name'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异常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except &lt;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名字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，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数据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&gt;: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语句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        #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如果引发了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'name'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异常，获得附加的数据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else: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&lt;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语句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        #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如果没有异常</a:t>
            </a:r>
            <a:r>
              <a:rPr lang="zh-CN" altLang="en-US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发生</a:t>
            </a:r>
            <a:endParaRPr lang="en-US" altLang="zh-CN" sz="20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try-finally </a:t>
            </a:r>
            <a:r>
              <a:rPr lang="zh-CN" altLang="en-US" dirty="0"/>
              <a:t>语句无论是否发生异常都将执行最后的</a:t>
            </a:r>
            <a:r>
              <a:rPr lang="zh-CN" altLang="en-US" dirty="0" smtClean="0"/>
              <a:t>代码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588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简单函数、模块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异常处理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/>
              <a:t>raise</a:t>
            </a:r>
            <a:r>
              <a:rPr lang="zh-CN" altLang="en-US" dirty="0"/>
              <a:t>语句自己触发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自定义异常类型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class </a:t>
            </a:r>
            <a:r>
              <a:rPr lang="en-US" altLang="zh-CN" sz="18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TestError</a:t>
            </a: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():</a:t>
            </a:r>
          </a:p>
          <a:p>
            <a:pPr marL="257175" lvl="1" indent="0">
              <a:buNone/>
            </a:pP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...     </a:t>
            </a:r>
            <a:r>
              <a:rPr lang="en-US" altLang="zh-CN" sz="18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def</a:t>
            </a: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__</a:t>
            </a:r>
            <a:r>
              <a:rPr lang="en-US" altLang="zh-CN" sz="18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init</a:t>
            </a: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__(self, </a:t>
            </a:r>
            <a:r>
              <a:rPr lang="en-US" altLang="zh-CN" sz="18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arg</a:t>
            </a: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):</a:t>
            </a:r>
          </a:p>
          <a:p>
            <a:pPr marL="257175" lvl="1" indent="0">
              <a:buNone/>
            </a:pP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...         </a:t>
            </a:r>
            <a:r>
              <a:rPr lang="en-US" altLang="zh-CN" sz="18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self.args</a:t>
            </a: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= </a:t>
            </a:r>
            <a:r>
              <a:rPr lang="en-US" altLang="zh-CN" sz="18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arg</a:t>
            </a:r>
            <a:endParaRPr lang="en-US" altLang="zh-CN" sz="18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... </a:t>
            </a:r>
          </a:p>
          <a:p>
            <a:pPr marL="257175" lvl="1" indent="0">
              <a:buNone/>
            </a:pP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try:</a:t>
            </a:r>
          </a:p>
          <a:p>
            <a:pPr marL="257175" lvl="1" indent="0">
              <a:buNone/>
            </a:pP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...     raise </a:t>
            </a:r>
            <a:r>
              <a:rPr lang="en-US" altLang="zh-CN" sz="18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TestError</a:t>
            </a: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("error code")</a:t>
            </a:r>
          </a:p>
          <a:p>
            <a:pPr marL="257175" lvl="1" indent="0">
              <a:buNone/>
            </a:pP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... except </a:t>
            </a:r>
            <a:r>
              <a:rPr lang="en-US" altLang="zh-CN" sz="18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TestError,e</a:t>
            </a: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:</a:t>
            </a:r>
          </a:p>
          <a:p>
            <a:pPr marL="257175" lvl="1" indent="0">
              <a:buNone/>
            </a:pP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...     print </a:t>
            </a:r>
            <a:r>
              <a:rPr lang="en-US" altLang="zh-CN" sz="18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e.args</a:t>
            </a:r>
            <a:endParaRPr lang="en-US" altLang="zh-CN" sz="18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... </a:t>
            </a:r>
          </a:p>
          <a:p>
            <a:pPr marL="257175" lvl="1" indent="0">
              <a:buNone/>
            </a:pP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error code</a:t>
            </a:r>
          </a:p>
          <a:p>
            <a:pPr marL="257175" lvl="1" indent="0">
              <a:buNone/>
            </a:pP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</a:t>
            </a:r>
            <a:endParaRPr lang="en-US" altLang="zh-CN" sz="18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9975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– </a:t>
            </a:r>
            <a:r>
              <a:rPr lang="zh-CN" altLang="en-US" dirty="0"/>
              <a:t>简单函数、模块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内建函数</a:t>
            </a:r>
            <a:endParaRPr lang="en-US" altLang="zh-CN" dirty="0" smtClean="0"/>
          </a:p>
          <a:p>
            <a:pPr marL="257175" lvl="1" indent="0">
              <a:buNone/>
            </a:pPr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215669"/>
              </p:ext>
            </p:extLst>
          </p:nvPr>
        </p:nvGraphicFramePr>
        <p:xfrm>
          <a:off x="334437" y="1629295"/>
          <a:ext cx="10006595" cy="50873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1319"/>
                <a:gridCol w="2001319"/>
                <a:gridCol w="2001319"/>
                <a:gridCol w="2001319"/>
                <a:gridCol w="2001319"/>
              </a:tblGrid>
              <a:tr h="299258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FFFFFF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FFFFFF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内置函数</a:t>
                      </a:r>
                      <a:endParaRPr lang="zh-CN" altLang="en-US" sz="1800" b="1" i="0" u="none" strike="noStrike">
                        <a:solidFill>
                          <a:srgbClr val="FFFFFF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FFFFFF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FFFFFF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  <a:tr h="299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abs()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divmod()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input()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open()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staticmethod()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  <a:tr h="299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all()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enumerate()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int()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ord()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str()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  <a:tr h="299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any()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eval()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isinstance()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pow()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sum()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  <a:tr h="299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basestring()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execfile()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issubclass()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print()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super()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  <a:tr h="299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bin()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file()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iter()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property()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tuple()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  <a:tr h="299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bool()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filter()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len()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range()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type()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  <a:tr h="299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bytearray()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float()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list()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raw_input()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unichr()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  <a:tr h="299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callable()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format()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locals()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reduce()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unicode()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  <a:tr h="299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chr()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frozenset()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long()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reload()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vars()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  <a:tr h="299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classmethod()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getattr()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map()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repr()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xrange()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  <a:tr h="299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cmp()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globals()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max()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reversed()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zip()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  <a:tr h="299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compile()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hasattr()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memoryview()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round()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__import__()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  <a:tr h="299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complex()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hash()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min()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set()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  <a:tr h="299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delattr()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help()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next()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setattr()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  <a:tr h="299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dict()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hex()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object()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slice()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  <a:tr h="299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dir()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id()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oct()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sorted()</a:t>
                      </a:r>
                      <a:endParaRPr lang="en-US" sz="1800" b="0" i="0" u="none" strike="noStrike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exec </a:t>
                      </a:r>
                      <a:r>
                        <a:rPr lang="zh-CN" altLang="en-US" sz="1800" u="none" strike="noStrike" dirty="0">
                          <a:effectLst/>
                          <a:latin typeface="YaHei Consolas Hybrid" panose="020B0509020204020204" pitchFamily="49" charset="-122"/>
                          <a:ea typeface="YaHei Consolas Hybrid" panose="020B0509020204020204" pitchFamily="49" charset="-122"/>
                        </a:rPr>
                        <a:t>内置表达式</a:t>
                      </a:r>
                      <a:endParaRPr lang="zh-CN" altLang="en-US" sz="1800" b="0" i="0" u="none" strike="noStrike" dirty="0">
                        <a:solidFill>
                          <a:srgbClr val="333333"/>
                        </a:solidFill>
                        <a:effectLst/>
                        <a:latin typeface="YaHei Consolas Hybrid" panose="020B0509020204020204" pitchFamily="49" charset="-122"/>
                        <a:ea typeface="YaHei Consolas Hybrid" panose="020B0509020204020204" pitchFamily="49" charset="-122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976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8"/>
          <p:cNvSpPr txBox="1">
            <a:spLocks/>
          </p:cNvSpPr>
          <p:nvPr/>
        </p:nvSpPr>
        <p:spPr>
          <a:xfrm>
            <a:off x="5635485" y="1124744"/>
            <a:ext cx="5619948" cy="49685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811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383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955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527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99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71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43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/>
              <a:t>简介</a:t>
            </a:r>
            <a:endParaRPr lang="en-US" altLang="zh-CN" sz="2800" b="1" dirty="0"/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/>
              <a:t>环境搭建</a:t>
            </a:r>
            <a:endParaRPr lang="en-US" altLang="zh-CN" sz="2800" b="1" dirty="0" smtClean="0"/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基础语法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/>
              <a:t>数据类型、条件判断、循环</a:t>
            </a:r>
            <a:endParaRPr lang="en-US" altLang="zh-CN" sz="2800" b="1" dirty="0" smtClean="0"/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/>
              <a:t>简单函数、模块</a:t>
            </a:r>
            <a:endParaRPr lang="en-US" altLang="zh-CN" sz="2800" b="1" dirty="0" smtClean="0"/>
          </a:p>
          <a:p>
            <a:pPr marL="514350" indent="-514350">
              <a:lnSpc>
                <a:spcPct val="150000"/>
              </a:lnSpc>
              <a:buClrTx/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深入学习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6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深入学习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创建类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创建实例对象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访问类属性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类的集成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方法重写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796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深入学习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面向对象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class Test(object):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...    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def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__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init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__(self, name):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...         self.name = name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...    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def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sayhello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(self):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...         print "</a:t>
            </a: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你好， 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%s" % self.name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... 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 Test('World').</a:t>
            </a:r>
            <a:r>
              <a:rPr lang="en-US" altLang="zh-CN" sz="20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sayhello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()</a:t>
            </a:r>
          </a:p>
          <a:p>
            <a:pPr marL="257175" lvl="1" indent="0">
              <a:buNone/>
            </a:pP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你好， 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World</a:t>
            </a:r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&gt;&gt;&gt;</a:t>
            </a:r>
            <a:endParaRPr lang="zh-CN" altLang="en-US" sz="20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07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深入学习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18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pym6]# cat test_11.py </a:t>
            </a:r>
          </a:p>
          <a:p>
            <a:pPr marL="257175" lvl="1" indent="0">
              <a:buNone/>
            </a:pP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 -*- coding: UTF-8 -*-</a:t>
            </a:r>
          </a:p>
          <a:p>
            <a:pPr marL="257175" lvl="1" indent="0">
              <a:buNone/>
            </a:pP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import re</a:t>
            </a:r>
          </a:p>
          <a:p>
            <a:pPr marL="257175" lvl="1" indent="0">
              <a:buNone/>
            </a:pP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phone = "2004-959-559 # </a:t>
            </a:r>
            <a:r>
              <a:rPr lang="zh-CN" altLang="en-US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这是一个国外电话号码</a:t>
            </a: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"</a:t>
            </a:r>
          </a:p>
          <a:p>
            <a:pPr marL="257175" lvl="1" indent="0">
              <a:buNone/>
            </a:pP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 </a:t>
            </a:r>
            <a:r>
              <a:rPr lang="zh-CN" altLang="en-US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删除字符串中的 </a:t>
            </a: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Python</a:t>
            </a:r>
            <a:r>
              <a:rPr lang="zh-CN" altLang="en-US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注释 </a:t>
            </a:r>
          </a:p>
          <a:p>
            <a:pPr marL="257175" lvl="1" indent="0">
              <a:buNone/>
            </a:pPr>
            <a:r>
              <a:rPr lang="en-US" altLang="zh-CN" sz="18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num</a:t>
            </a: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= </a:t>
            </a:r>
            <a:r>
              <a:rPr lang="en-US" altLang="zh-CN" sz="18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re.sub</a:t>
            </a: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(r'#.*$', "", phone)</a:t>
            </a:r>
          </a:p>
          <a:p>
            <a:pPr marL="257175" lvl="1" indent="0">
              <a:buNone/>
            </a:pP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"</a:t>
            </a:r>
            <a:r>
              <a:rPr lang="zh-CN" altLang="en-US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电话号码是</a:t>
            </a: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: ", </a:t>
            </a:r>
            <a:r>
              <a:rPr lang="en-US" altLang="zh-CN" sz="18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num</a:t>
            </a:r>
            <a:endParaRPr lang="en-US" altLang="zh-CN" sz="18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# </a:t>
            </a:r>
            <a:r>
              <a:rPr lang="zh-CN" altLang="en-US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删除非数字</a:t>
            </a: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(-)</a:t>
            </a:r>
            <a:r>
              <a:rPr lang="zh-CN" altLang="en-US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的字符串 </a:t>
            </a:r>
          </a:p>
          <a:p>
            <a:pPr marL="257175" lvl="1" indent="0">
              <a:buNone/>
            </a:pPr>
            <a:r>
              <a:rPr lang="en-US" altLang="zh-CN" sz="18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num</a:t>
            </a: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= </a:t>
            </a:r>
            <a:r>
              <a:rPr lang="en-US" altLang="zh-CN" sz="18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re.sub</a:t>
            </a: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(r'\D', "", phone)</a:t>
            </a:r>
          </a:p>
          <a:p>
            <a:pPr marL="257175" lvl="1" indent="0">
              <a:buNone/>
            </a:pP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print "</a:t>
            </a:r>
            <a:r>
              <a:rPr lang="zh-CN" altLang="en-US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电话号码是 </a:t>
            </a: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: ", </a:t>
            </a:r>
            <a:r>
              <a:rPr lang="en-US" altLang="zh-CN" sz="18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num</a:t>
            </a:r>
            <a:endParaRPr lang="en-US" altLang="zh-CN" sz="18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57175" lvl="1" indent="0">
              <a:buNone/>
            </a:pP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18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pym6]# python test_11.py </a:t>
            </a:r>
          </a:p>
          <a:p>
            <a:pPr marL="257175" lvl="1" indent="0">
              <a:buNone/>
            </a:pPr>
            <a:r>
              <a:rPr lang="zh-CN" altLang="en-US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电话号码是</a:t>
            </a: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:  2004-959-559 </a:t>
            </a:r>
          </a:p>
          <a:p>
            <a:pPr marL="257175" lvl="1" indent="0">
              <a:buNone/>
            </a:pPr>
            <a:r>
              <a:rPr lang="zh-CN" altLang="en-US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电话号码是 </a:t>
            </a: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:  2004959559</a:t>
            </a:r>
          </a:p>
          <a:p>
            <a:pPr marL="257175" lvl="1" indent="0">
              <a:buNone/>
            </a:pP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[</a:t>
            </a:r>
            <a:r>
              <a:rPr lang="en-US" altLang="zh-CN" sz="18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root@localhost</a:t>
            </a:r>
            <a:r>
              <a:rPr lang="en-US" altLang="zh-CN" sz="18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pym6]#</a:t>
            </a:r>
            <a:endParaRPr lang="en-US" altLang="zh-CN" sz="18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606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深入学习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网络编程</a:t>
            </a:r>
            <a:endParaRPr lang="en-US" altLang="zh-CN" dirty="0" smtClean="0"/>
          </a:p>
          <a:p>
            <a:pPr marL="257175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36" y="1697866"/>
            <a:ext cx="5767842" cy="34393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73" y="1697866"/>
            <a:ext cx="5727311" cy="294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38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深入学习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安装三方模块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通用安装方式</a:t>
            </a:r>
            <a:endParaRPr lang="en-US" altLang="zh-CN" dirty="0"/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python setup.py install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pip</a:t>
            </a:r>
            <a:r>
              <a:rPr lang="zh-CN" altLang="en-US" dirty="0" smtClean="0"/>
              <a:t>命令（指定缓存目录）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pip 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install </a:t>
            </a:r>
            <a:r>
              <a:rPr lang="en-US" altLang="zh-CN" sz="20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virtualenv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(-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 path</a:t>
            </a: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第三方模块的安装包安装后在哪？</a:t>
            </a:r>
            <a:endParaRPr lang="en-US" altLang="zh-CN" dirty="0"/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C:\Python27\Lib\site-packages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如何使用已缓存的安装包进行安装？</a:t>
            </a:r>
            <a:endParaRPr lang="en-US" altLang="zh-CN" dirty="0" smtClean="0"/>
          </a:p>
          <a:p>
            <a:pPr marL="257175" lvl="1" indent="0">
              <a:buNone/>
            </a:pPr>
            <a:r>
              <a:rPr lang="en-US" altLang="zh-CN" sz="20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pip 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install virtualenv-15.1.0-py2.py3-none-any.whl</a:t>
            </a:r>
          </a:p>
          <a:p>
            <a:pPr marL="257175" lvl="1" indent="0">
              <a:buNone/>
            </a:pPr>
            <a:r>
              <a:rPr lang="zh-CN" altLang="en-US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如果有依赖呢？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-f </a:t>
            </a: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path</a:t>
            </a:r>
            <a:endParaRPr lang="en-US" altLang="zh-CN" sz="20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如何查看已经安装了哪些包？</a:t>
            </a:r>
            <a:endParaRPr lang="en-US" altLang="zh-CN" dirty="0"/>
          </a:p>
          <a:p>
            <a:pPr marL="257175" lvl="1" indent="0">
              <a:buNone/>
            </a:pPr>
            <a:r>
              <a:rPr lang="en-US" altLang="zh-CN" sz="20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pip freeze &gt; requirements.txt</a:t>
            </a:r>
          </a:p>
          <a:p>
            <a:pPr lvl="1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97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深入学习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RESTful</a:t>
            </a:r>
            <a:r>
              <a:rPr lang="en-US" altLang="zh-CN" dirty="0" smtClean="0"/>
              <a:t> services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/>
              <a:t>pip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flask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7" y="2312481"/>
            <a:ext cx="10524245" cy="355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6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34436" y="1052737"/>
            <a:ext cx="11523133" cy="12748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可以通过终端窗口输入 </a:t>
            </a:r>
            <a:r>
              <a:rPr lang="en-US" altLang="zh-CN" dirty="0"/>
              <a:t>"python" </a:t>
            </a:r>
            <a:r>
              <a:rPr lang="zh-CN" altLang="en-US" dirty="0"/>
              <a:t>命令来查看</a:t>
            </a:r>
            <a:r>
              <a:rPr lang="zh-CN" altLang="en-US" dirty="0" smtClean="0"/>
              <a:t>本地是否已经安装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的安装版本</a:t>
            </a:r>
            <a:endParaRPr lang="en-US" altLang="zh-CN" dirty="0" smtClean="0">
              <a:latin typeface="Courier New" panose="02070309020205020404" pitchFamily="49" charset="0"/>
            </a:endParaRPr>
          </a:p>
        </p:txBody>
      </p:sp>
      <p:sp>
        <p:nvSpPr>
          <p:cNvPr id="7" name="内容占位符 7"/>
          <p:cNvSpPr txBox="1">
            <a:spLocks/>
          </p:cNvSpPr>
          <p:nvPr/>
        </p:nvSpPr>
        <p:spPr bwMode="auto">
          <a:xfrm>
            <a:off x="334436" y="2449262"/>
            <a:ext cx="11523133" cy="386841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720" rIns="91440" bIns="45720" numCol="1" anchor="t" anchorCtr="0" compatLnSpc="1"/>
          <a:lstStyle>
            <a:lvl1pPr marL="192405" indent="-192405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17830" indent="-160655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663575" indent="-149225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920750" indent="-149225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177925" indent="-149225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1435735" indent="-14986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125">
                <a:solidFill>
                  <a:schemeClr val="tx1"/>
                </a:solidFill>
                <a:latin typeface="+mn-lt"/>
                <a:ea typeface="+mn-ea"/>
              </a:defRPr>
            </a:lvl6pPr>
            <a:lvl7pPr marL="1692910" indent="-14986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125">
                <a:solidFill>
                  <a:schemeClr val="tx1"/>
                </a:solidFill>
                <a:latin typeface="+mn-lt"/>
                <a:ea typeface="+mn-ea"/>
              </a:defRPr>
            </a:lvl7pPr>
            <a:lvl8pPr marL="1950085" indent="-14986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125">
                <a:solidFill>
                  <a:schemeClr val="tx1"/>
                </a:solidFill>
                <a:latin typeface="+mn-lt"/>
                <a:ea typeface="+mn-ea"/>
              </a:defRPr>
            </a:lvl8pPr>
            <a:lvl9pPr marL="2207260" indent="-14986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12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kern="0" dirty="0">
                <a:latin typeface="YaHei Consolas Hybrid" panose="020B0509020204020204" pitchFamily="49" charset="-122"/>
                <a:ea typeface="仿宋" panose="02010609060101010101" pitchFamily="49" charset="-122"/>
              </a:rPr>
              <a:t>[</a:t>
            </a:r>
            <a:r>
              <a:rPr lang="en-US" altLang="zh-CN" kern="0" dirty="0" err="1">
                <a:latin typeface="YaHei Consolas Hybrid" panose="020B0509020204020204" pitchFamily="49" charset="-122"/>
                <a:ea typeface="仿宋" panose="02010609060101010101" pitchFamily="49" charset="-122"/>
              </a:rPr>
              <a:t>root@localhost</a:t>
            </a:r>
            <a:r>
              <a:rPr lang="en-US" altLang="zh-CN" kern="0" dirty="0">
                <a:latin typeface="YaHei Consolas Hybrid" panose="020B0509020204020204" pitchFamily="49" charset="-122"/>
                <a:ea typeface="仿宋" panose="02010609060101010101" pitchFamily="49" charset="-122"/>
              </a:rPr>
              <a:t> ~]# python</a:t>
            </a:r>
          </a:p>
          <a:p>
            <a:pPr marL="0" indent="0">
              <a:buNone/>
            </a:pPr>
            <a:r>
              <a:rPr lang="en-US" altLang="zh-CN" kern="0" dirty="0">
                <a:latin typeface="YaHei Consolas Hybrid" panose="020B0509020204020204" pitchFamily="49" charset="-122"/>
                <a:ea typeface="仿宋" panose="02010609060101010101" pitchFamily="49" charset="-122"/>
              </a:rPr>
              <a:t>Python 2.7.5 (default, Nov  6 2016, 00:28:07) </a:t>
            </a:r>
          </a:p>
          <a:p>
            <a:pPr marL="0" indent="0">
              <a:buNone/>
            </a:pPr>
            <a:r>
              <a:rPr lang="en-US" altLang="zh-CN" kern="0" dirty="0">
                <a:latin typeface="YaHei Consolas Hybrid" panose="020B0509020204020204" pitchFamily="49" charset="-122"/>
                <a:ea typeface="仿宋" panose="02010609060101010101" pitchFamily="49" charset="-122"/>
              </a:rPr>
              <a:t>[GCC 4.8.5 20150623 (Red Hat 4.8.5-11)] on linux2</a:t>
            </a:r>
          </a:p>
          <a:p>
            <a:pPr marL="0" indent="0">
              <a:buNone/>
            </a:pPr>
            <a:r>
              <a:rPr lang="en-US" altLang="zh-CN" kern="0" dirty="0">
                <a:latin typeface="YaHei Consolas Hybrid" panose="020B0509020204020204" pitchFamily="49" charset="-122"/>
                <a:ea typeface="仿宋" panose="02010609060101010101" pitchFamily="49" charset="-122"/>
              </a:rPr>
              <a:t>Type "help", "copyright", "credits" or "license" for more information.</a:t>
            </a:r>
          </a:p>
          <a:p>
            <a:pPr marL="0" indent="0">
              <a:buNone/>
            </a:pPr>
            <a:r>
              <a:rPr lang="en-US" altLang="zh-CN" kern="0" dirty="0">
                <a:latin typeface="YaHei Consolas Hybrid" panose="020B0509020204020204" pitchFamily="49" charset="-122"/>
                <a:ea typeface="仿宋" panose="02010609060101010101" pitchFamily="49" charset="-122"/>
              </a:rPr>
              <a:t>&gt;&gt;&gt; </a:t>
            </a:r>
            <a:endParaRPr lang="en-US" altLang="zh-CN" kern="0" dirty="0" smtClean="0">
              <a:latin typeface="YaHei Consolas Hybrid" panose="020B0509020204020204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9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深入学习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RESTful</a:t>
            </a:r>
            <a:r>
              <a:rPr lang="en-US" altLang="zh-CN" dirty="0" smtClean="0"/>
              <a:t> services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/>
              <a:t>Server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601" y="1626083"/>
            <a:ext cx="7213792" cy="510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99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– </a:t>
            </a:r>
            <a:r>
              <a:rPr lang="zh-CN" altLang="en-US" dirty="0" smtClean="0"/>
              <a:t>深入学习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RESTful</a:t>
            </a:r>
            <a:r>
              <a:rPr lang="en-US" altLang="zh-CN" dirty="0" smtClean="0"/>
              <a:t> services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 smtClean="0"/>
              <a:t>client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943" y="1689059"/>
            <a:ext cx="8394944" cy="454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22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482850" y="2060575"/>
            <a:ext cx="6121400" cy="1223963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792163" y="144463"/>
            <a:ext cx="8351837" cy="11969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62AC"/>
                </a:solidFill>
                <a:latin typeface="MyriadRegular" pitchFamily="2" charset="0"/>
                <a:ea typeface="文鼎CS中等线" pitchFamily="49" charset="-122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62AC"/>
                </a:solidFill>
                <a:latin typeface="MyriadRegular" pitchFamily="2" charset="0"/>
                <a:ea typeface="文鼎CS中等线" pitchFamily="49" charset="-122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62AC"/>
                </a:solidFill>
                <a:latin typeface="MyriadRegular" pitchFamily="2" charset="0"/>
                <a:ea typeface="文鼎CS中等线" pitchFamily="49" charset="-122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62AC"/>
                </a:solidFill>
                <a:latin typeface="MyriadRegular" pitchFamily="2" charset="0"/>
                <a:ea typeface="文鼎CS中等线" pitchFamily="49" charset="-122"/>
              </a:defRPr>
            </a:lvl9pPr>
          </a:lstStyle>
          <a:p>
            <a:pPr eaLnBrk="1" hangingPunct="1"/>
            <a:r>
              <a:rPr lang="zh-CN" altLang="en-US" sz="4000" kern="0" dirty="0" smtClean="0">
                <a:solidFill>
                  <a:schemeClr val="bg1"/>
                </a:solidFill>
              </a:rPr>
              <a:t>谢谢</a:t>
            </a:r>
            <a:r>
              <a:rPr lang="en-US" altLang="zh-CN" sz="4000" kern="0" dirty="0" smtClean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11" name="Picture 2" descr="55992053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4"/>
            <a:ext cx="12192000" cy="496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eform 3"/>
          <p:cNvSpPr>
            <a:spLocks/>
          </p:cNvSpPr>
          <p:nvPr/>
        </p:nvSpPr>
        <p:spPr bwMode="auto">
          <a:xfrm>
            <a:off x="7938" y="4510088"/>
            <a:ext cx="12184062" cy="2360612"/>
          </a:xfrm>
          <a:custGeom>
            <a:avLst/>
            <a:gdLst>
              <a:gd name="T0" fmla="*/ 2147483646 w 5765"/>
              <a:gd name="T1" fmla="*/ 2147483646 h 1487"/>
              <a:gd name="T2" fmla="*/ 2147483646 w 5765"/>
              <a:gd name="T3" fmla="*/ 2147483646 h 1487"/>
              <a:gd name="T4" fmla="*/ 0 w 5765"/>
              <a:gd name="T5" fmla="*/ 2147483646 h 1487"/>
              <a:gd name="T6" fmla="*/ 2147483646 w 5765"/>
              <a:gd name="T7" fmla="*/ 2147483646 h 1487"/>
              <a:gd name="T8" fmla="*/ 2147483646 w 5765"/>
              <a:gd name="T9" fmla="*/ 0 h 1487"/>
              <a:gd name="T10" fmla="*/ 2147483646 w 5765"/>
              <a:gd name="T11" fmla="*/ 2147483646 h 1487"/>
              <a:gd name="T12" fmla="*/ 2147483646 w 5765"/>
              <a:gd name="T13" fmla="*/ 2147483646 h 14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5"/>
              <a:gd name="T22" fmla="*/ 0 h 1487"/>
              <a:gd name="T23" fmla="*/ 5765 w 5765"/>
              <a:gd name="T24" fmla="*/ 1487 h 14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5" h="1487">
                <a:moveTo>
                  <a:pt x="5763" y="1487"/>
                </a:moveTo>
                <a:lnTo>
                  <a:pt x="3" y="1487"/>
                </a:lnTo>
                <a:lnTo>
                  <a:pt x="0" y="362"/>
                </a:lnTo>
                <a:lnTo>
                  <a:pt x="1404" y="358"/>
                </a:lnTo>
                <a:lnTo>
                  <a:pt x="1762" y="0"/>
                </a:lnTo>
                <a:lnTo>
                  <a:pt x="5765" y="1"/>
                </a:lnTo>
                <a:lnTo>
                  <a:pt x="5763" y="1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" name="Picture 2" descr="D:\快盘\130425PPT模板与规范\标志-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5516563"/>
            <a:ext cx="3433763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65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MyriadRegular"/>
        <a:ea typeface="文鼎CS中等线"/>
        <a:cs typeface=""/>
      </a:majorFont>
      <a:minorFont>
        <a:latin typeface="MyriadRegular"/>
        <a:ea typeface="文鼎CS中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6358</TotalTime>
  <Words>7316</Words>
  <Application>Microsoft Office PowerPoint</Application>
  <PresentationFormat>宽屏</PresentationFormat>
  <Paragraphs>1255</Paragraphs>
  <Slides>92</Slides>
  <Notes>85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2" baseType="lpstr">
      <vt:lpstr>MyriadRegular</vt:lpstr>
      <vt:lpstr>YaHei Consolas Hybrid</vt:lpstr>
      <vt:lpstr>仿宋</vt:lpstr>
      <vt:lpstr>宋体</vt:lpstr>
      <vt:lpstr>微软雅黑</vt:lpstr>
      <vt:lpstr>文鼎CS中等线</vt:lpstr>
      <vt:lpstr>Arial</vt:lpstr>
      <vt:lpstr>Courier New</vt:lpstr>
      <vt:lpstr>Wingdings</vt:lpstr>
      <vt:lpstr>默认设计模板</vt:lpstr>
      <vt:lpstr>PowerPoint 演示文稿</vt:lpstr>
      <vt:lpstr>PowerPoint 演示文稿</vt:lpstr>
      <vt:lpstr>Python – 简介</vt:lpstr>
      <vt:lpstr>Python – 简介</vt:lpstr>
      <vt:lpstr>Python – 简介</vt:lpstr>
      <vt:lpstr>Python – 简介</vt:lpstr>
      <vt:lpstr>PowerPoint 演示文稿</vt:lpstr>
      <vt:lpstr>Python – 环境搭建</vt:lpstr>
      <vt:lpstr>Python – 环境搭建</vt:lpstr>
      <vt:lpstr>Python – 环境搭建</vt:lpstr>
      <vt:lpstr>Python – 环境搭建</vt:lpstr>
      <vt:lpstr>Python – 环境搭建</vt:lpstr>
      <vt:lpstr>Python – 环境搭建</vt:lpstr>
      <vt:lpstr>Python – 环境搭建</vt:lpstr>
      <vt:lpstr>Python – 环境搭建</vt:lpstr>
      <vt:lpstr>Python – 环境搭建</vt:lpstr>
      <vt:lpstr>Python – 环境搭建</vt:lpstr>
      <vt:lpstr>Python – 环境搭建</vt:lpstr>
      <vt:lpstr>PowerPoint 演示文稿</vt:lpstr>
      <vt:lpstr>Python – 基础语法</vt:lpstr>
      <vt:lpstr>Python – 基础语法</vt:lpstr>
      <vt:lpstr>Python – 基础语法</vt:lpstr>
      <vt:lpstr>Python – 基础语法</vt:lpstr>
      <vt:lpstr>Python – 基础语法</vt:lpstr>
      <vt:lpstr>Python – 基础语法</vt:lpstr>
      <vt:lpstr>Python – 基础语法</vt:lpstr>
      <vt:lpstr>Python – 基础语法</vt:lpstr>
      <vt:lpstr>Python – 基础语法</vt:lpstr>
      <vt:lpstr>Python – 基础语法</vt:lpstr>
      <vt:lpstr>Python – 基础语法</vt:lpstr>
      <vt:lpstr>Python – 基础语法</vt:lpstr>
      <vt:lpstr>Python – 基础语法</vt:lpstr>
      <vt:lpstr>Python – 基础语法</vt:lpstr>
      <vt:lpstr>Python – 基础语法</vt:lpstr>
      <vt:lpstr>Python – 基础语法</vt:lpstr>
      <vt:lpstr>Python – 基础语法</vt:lpstr>
      <vt:lpstr>Python – 基础语法</vt:lpstr>
      <vt:lpstr>PowerPoint 演示文稿</vt:lpstr>
      <vt:lpstr>Python – 数据类型、条件判断、循环</vt:lpstr>
      <vt:lpstr>Python – 数据类型、条件判断、循环</vt:lpstr>
      <vt:lpstr>Python – 数据类型、条件判断、循环</vt:lpstr>
      <vt:lpstr>Python – 数据类型、条件判断、循环</vt:lpstr>
      <vt:lpstr>Python – 数据类型、条件判断、循环</vt:lpstr>
      <vt:lpstr>Python – 数据类型、条件判断、循环</vt:lpstr>
      <vt:lpstr>Python – 数据类型、条件判断、循环</vt:lpstr>
      <vt:lpstr>Python – 数据类型、条件判断、循环</vt:lpstr>
      <vt:lpstr>Python – 数据类型、条件判断、循环</vt:lpstr>
      <vt:lpstr>Python – 数据类型、条件判断、循环</vt:lpstr>
      <vt:lpstr>Python – 数据类型、条件判断、循环</vt:lpstr>
      <vt:lpstr>Python – 数据类型、条件判断、循环</vt:lpstr>
      <vt:lpstr>Python – 数据类型、条件判断、循环</vt:lpstr>
      <vt:lpstr>Python – 数据类型、条件判断、循环</vt:lpstr>
      <vt:lpstr>Python – 数据类型、条件判断、循环</vt:lpstr>
      <vt:lpstr>Python – 数据类型、条件判断、循环</vt:lpstr>
      <vt:lpstr>Python – 数据类型、条件判断、循环</vt:lpstr>
      <vt:lpstr>Python – 数据类型、条件判断、循环</vt:lpstr>
      <vt:lpstr>Python – 数据类型、条件判断、循环</vt:lpstr>
      <vt:lpstr>Python – 数据类型、条件判断、循环</vt:lpstr>
      <vt:lpstr>Python – 数据类型、条件判断、循环</vt:lpstr>
      <vt:lpstr>Python – 数据类型、条件判断、循环</vt:lpstr>
      <vt:lpstr>Python – 数据类型、条件判断、循环</vt:lpstr>
      <vt:lpstr>Python – 数据类型、条件判断、循环</vt:lpstr>
      <vt:lpstr>Python – 数据类型、条件判断、循环</vt:lpstr>
      <vt:lpstr>Python – 数据类型、条件判断、循环</vt:lpstr>
      <vt:lpstr>Python – 数据类型、条件判断、循环</vt:lpstr>
      <vt:lpstr>PowerPoint 演示文稿</vt:lpstr>
      <vt:lpstr>Python – 简单函数、模块</vt:lpstr>
      <vt:lpstr>Python – 简单函数、模块</vt:lpstr>
      <vt:lpstr>Python – 简单函数、模块</vt:lpstr>
      <vt:lpstr>Python – 简单函数、模块</vt:lpstr>
      <vt:lpstr>Python – 简单函数、模块</vt:lpstr>
      <vt:lpstr>Python – 简单函数、模块</vt:lpstr>
      <vt:lpstr>Python – 简单函数、模块</vt:lpstr>
      <vt:lpstr>Python – 简单函数、模块</vt:lpstr>
      <vt:lpstr>Python – 简单函数、模块</vt:lpstr>
      <vt:lpstr>Python – 简单函数、模块</vt:lpstr>
      <vt:lpstr>Python – 简单函数、模块</vt:lpstr>
      <vt:lpstr>Python – 简单函数、模块</vt:lpstr>
      <vt:lpstr>Python – 简单函数、模块</vt:lpstr>
      <vt:lpstr>Python – 简单函数、模块</vt:lpstr>
      <vt:lpstr>Python – 简单函数、模块</vt:lpstr>
      <vt:lpstr>Python – 简单函数、模块</vt:lpstr>
      <vt:lpstr>PowerPoint 演示文稿</vt:lpstr>
      <vt:lpstr>Python – 深入学习</vt:lpstr>
      <vt:lpstr>Python – 深入学习</vt:lpstr>
      <vt:lpstr>Python – 深入学习</vt:lpstr>
      <vt:lpstr>Python – 深入学习</vt:lpstr>
      <vt:lpstr>Python – 深入学习</vt:lpstr>
      <vt:lpstr>Python – 深入学习</vt:lpstr>
      <vt:lpstr>Python – 深入学习</vt:lpstr>
      <vt:lpstr>Python – 深入学习</vt:lpstr>
      <vt:lpstr>PowerPoint 演示文稿</vt:lpstr>
    </vt:vector>
  </TitlesOfParts>
  <Company>浪潮集团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张卫国</dc:creator>
  <cp:lastModifiedBy>Haley Shi(石皓轩)</cp:lastModifiedBy>
  <cp:revision>1493</cp:revision>
  <dcterms:created xsi:type="dcterms:W3CDTF">2005-10-07T03:09:00Z</dcterms:created>
  <dcterms:modified xsi:type="dcterms:W3CDTF">2017-06-12T15:57:10Z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