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8"/>
  </p:notesMasterIdLst>
  <p:sldIdLst>
    <p:sldId id="256" r:id="rId2"/>
    <p:sldId id="330" r:id="rId3"/>
    <p:sldId id="331" r:id="rId4"/>
    <p:sldId id="372" r:id="rId5"/>
    <p:sldId id="373" r:id="rId6"/>
    <p:sldId id="332" r:id="rId7"/>
    <p:sldId id="333" r:id="rId8"/>
    <p:sldId id="334" r:id="rId9"/>
    <p:sldId id="369" r:id="rId10"/>
    <p:sldId id="370" r:id="rId11"/>
    <p:sldId id="371" r:id="rId12"/>
    <p:sldId id="335" r:id="rId13"/>
    <p:sldId id="336" r:id="rId14"/>
    <p:sldId id="337" r:id="rId15"/>
    <p:sldId id="338" r:id="rId16"/>
    <p:sldId id="339" r:id="rId17"/>
    <p:sldId id="346" r:id="rId18"/>
    <p:sldId id="340" r:id="rId19"/>
    <p:sldId id="341" r:id="rId20"/>
    <p:sldId id="342" r:id="rId21"/>
    <p:sldId id="343" r:id="rId22"/>
    <p:sldId id="344" r:id="rId23"/>
    <p:sldId id="345" r:id="rId24"/>
    <p:sldId id="347" r:id="rId25"/>
    <p:sldId id="348" r:id="rId26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356" r:id="rId34"/>
    <p:sldId id="357" r:id="rId35"/>
    <p:sldId id="358" r:id="rId36"/>
    <p:sldId id="362" r:id="rId37"/>
    <p:sldId id="359" r:id="rId38"/>
    <p:sldId id="363" r:id="rId39"/>
    <p:sldId id="364" r:id="rId40"/>
    <p:sldId id="365" r:id="rId41"/>
    <p:sldId id="366" r:id="rId42"/>
    <p:sldId id="360" r:id="rId43"/>
    <p:sldId id="367" r:id="rId44"/>
    <p:sldId id="368" r:id="rId45"/>
    <p:sldId id="361" r:id="rId46"/>
    <p:sldId id="294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723" autoAdjust="0"/>
  </p:normalViewPr>
  <p:slideViewPr>
    <p:cSldViewPr>
      <p:cViewPr>
        <p:scale>
          <a:sx n="100" d="100"/>
          <a:sy n="100" d="100"/>
        </p:scale>
        <p:origin x="-288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179F7-F30D-9E49-AB3C-071E112AFB3C}" type="datetimeFigureOut">
              <a:rPr/>
              <a:pPr/>
              <a:t>13-9-1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2FC70-0C3B-B349-8E26-BB28AB841E4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5452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2FC70-0C3B-B349-8E26-BB28AB841E45}" type="slidenum">
              <a:rPr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5911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GB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0" y="0"/>
            <a:ext cx="3225800" cy="6858000"/>
          </a:xfrm>
          <a:prstGeom prst="rect">
            <a:avLst/>
          </a:prstGeom>
          <a:solidFill>
            <a:srgbClr val="FF7300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GB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8983663" y="0"/>
            <a:ext cx="160337" cy="6858000"/>
          </a:xfrm>
          <a:prstGeom prst="rect">
            <a:avLst/>
          </a:prstGeom>
          <a:solidFill>
            <a:srgbClr val="444B4C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GB"/>
          </a:p>
        </p:txBody>
      </p:sp>
      <p:pic>
        <p:nvPicPr>
          <p:cNvPr id="7" name="Picture 14" descr="ALibaba-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096000"/>
            <a:ext cx="2971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RothschildGrid" hidden="1"/>
          <p:cNvGrpSpPr>
            <a:grpSpLocks/>
          </p:cNvGrpSpPr>
          <p:nvPr/>
        </p:nvGrpSpPr>
        <p:grpSpPr bwMode="auto">
          <a:xfrm>
            <a:off x="0" y="0"/>
            <a:ext cx="9906000" cy="6858000"/>
            <a:chOff x="0" y="0"/>
            <a:chExt cx="6240" cy="4320"/>
          </a:xfrm>
        </p:grpSpPr>
        <p:sp>
          <p:nvSpPr>
            <p:cNvPr id="9" name="S_0" hidden="1"/>
            <p:cNvSpPr>
              <a:spLocks noChangeShapeType="1"/>
            </p:cNvSpPr>
            <p:nvPr userDrawn="1"/>
          </p:nvSpPr>
          <p:spPr bwMode="auto">
            <a:xfrm>
              <a:off x="288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10" name="S_1" hidden="1"/>
            <p:cNvSpPr>
              <a:spLocks noChangeShapeType="1"/>
            </p:cNvSpPr>
            <p:nvPr userDrawn="1"/>
          </p:nvSpPr>
          <p:spPr bwMode="auto">
            <a:xfrm>
              <a:off x="5952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11" name="S_2" hidden="1"/>
            <p:cNvSpPr>
              <a:spLocks noChangeShapeType="1"/>
            </p:cNvSpPr>
            <p:nvPr userDrawn="1"/>
          </p:nvSpPr>
          <p:spPr bwMode="auto">
            <a:xfrm>
              <a:off x="0" y="624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12" name="S_3" hidden="1"/>
            <p:cNvSpPr>
              <a:spLocks noChangeShapeType="1"/>
            </p:cNvSpPr>
            <p:nvPr userDrawn="1"/>
          </p:nvSpPr>
          <p:spPr bwMode="auto">
            <a:xfrm>
              <a:off x="1248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13" name="S_4" hidden="1"/>
            <p:cNvSpPr>
              <a:spLocks noChangeShapeType="1"/>
            </p:cNvSpPr>
            <p:nvPr userDrawn="1"/>
          </p:nvSpPr>
          <p:spPr bwMode="auto">
            <a:xfrm>
              <a:off x="2064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14" name="S_5" hidden="1"/>
            <p:cNvSpPr>
              <a:spLocks noChangeShapeType="1"/>
            </p:cNvSpPr>
            <p:nvPr userDrawn="1"/>
          </p:nvSpPr>
          <p:spPr bwMode="auto">
            <a:xfrm>
              <a:off x="2880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15" name="S_6" hidden="1"/>
            <p:cNvSpPr>
              <a:spLocks noChangeShapeType="1"/>
            </p:cNvSpPr>
            <p:nvPr userDrawn="1"/>
          </p:nvSpPr>
          <p:spPr bwMode="auto">
            <a:xfrm>
              <a:off x="3696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16" name="S_7" hidden="1"/>
            <p:cNvSpPr>
              <a:spLocks noChangeShapeType="1"/>
            </p:cNvSpPr>
            <p:nvPr userDrawn="1"/>
          </p:nvSpPr>
          <p:spPr bwMode="auto">
            <a:xfrm>
              <a:off x="4512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17" name="S_8" hidden="1"/>
            <p:cNvSpPr>
              <a:spLocks noChangeShapeType="1"/>
            </p:cNvSpPr>
            <p:nvPr userDrawn="1"/>
          </p:nvSpPr>
          <p:spPr bwMode="auto">
            <a:xfrm>
              <a:off x="5328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18" name="S_9" hidden="1"/>
            <p:cNvSpPr>
              <a:spLocks noChangeShapeType="1"/>
            </p:cNvSpPr>
            <p:nvPr userDrawn="1"/>
          </p:nvSpPr>
          <p:spPr bwMode="auto">
            <a:xfrm>
              <a:off x="0" y="960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19" name="S_10" hidden="1"/>
            <p:cNvSpPr>
              <a:spLocks noChangeShapeType="1"/>
            </p:cNvSpPr>
            <p:nvPr userDrawn="1"/>
          </p:nvSpPr>
          <p:spPr bwMode="auto">
            <a:xfrm>
              <a:off x="0" y="1104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20" name="S_11" hidden="1"/>
            <p:cNvSpPr>
              <a:spLocks noChangeShapeType="1"/>
            </p:cNvSpPr>
            <p:nvPr userDrawn="1"/>
          </p:nvSpPr>
          <p:spPr bwMode="auto">
            <a:xfrm>
              <a:off x="0" y="2400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21" name="S_12" hidden="1"/>
            <p:cNvSpPr>
              <a:spLocks noChangeShapeType="1"/>
            </p:cNvSpPr>
            <p:nvPr userDrawn="1"/>
          </p:nvSpPr>
          <p:spPr bwMode="auto">
            <a:xfrm>
              <a:off x="0" y="2544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22" name="S_13" hidden="1"/>
            <p:cNvSpPr>
              <a:spLocks noChangeShapeType="1"/>
            </p:cNvSpPr>
            <p:nvPr userDrawn="1"/>
          </p:nvSpPr>
          <p:spPr bwMode="auto">
            <a:xfrm>
              <a:off x="0" y="3840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23" name="S_14" hidden="1"/>
            <p:cNvSpPr>
              <a:spLocks noChangeShapeType="1"/>
            </p:cNvSpPr>
            <p:nvPr userDrawn="1"/>
          </p:nvSpPr>
          <p:spPr bwMode="auto">
            <a:xfrm>
              <a:off x="0" y="3984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24" name="S_15" hidden="1"/>
            <p:cNvSpPr>
              <a:spLocks noChangeShapeType="1"/>
            </p:cNvSpPr>
            <p:nvPr userDrawn="1"/>
          </p:nvSpPr>
          <p:spPr bwMode="auto">
            <a:xfrm>
              <a:off x="1056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25" name="S_16" hidden="1"/>
            <p:cNvSpPr>
              <a:spLocks noChangeShapeType="1"/>
            </p:cNvSpPr>
            <p:nvPr userDrawn="1"/>
          </p:nvSpPr>
          <p:spPr bwMode="auto">
            <a:xfrm>
              <a:off x="1872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26" name="S_17" hidden="1"/>
            <p:cNvSpPr>
              <a:spLocks noChangeShapeType="1"/>
            </p:cNvSpPr>
            <p:nvPr userDrawn="1"/>
          </p:nvSpPr>
          <p:spPr bwMode="auto">
            <a:xfrm>
              <a:off x="2688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27" name="S_18" hidden="1"/>
            <p:cNvSpPr>
              <a:spLocks noChangeShapeType="1"/>
            </p:cNvSpPr>
            <p:nvPr userDrawn="1"/>
          </p:nvSpPr>
          <p:spPr bwMode="auto">
            <a:xfrm>
              <a:off x="3504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28" name="S_19" hidden="1"/>
            <p:cNvSpPr>
              <a:spLocks noChangeShapeType="1"/>
            </p:cNvSpPr>
            <p:nvPr userDrawn="1"/>
          </p:nvSpPr>
          <p:spPr bwMode="auto">
            <a:xfrm>
              <a:off x="4320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29" name="S_20" hidden="1"/>
            <p:cNvSpPr>
              <a:spLocks noChangeShapeType="1"/>
            </p:cNvSpPr>
            <p:nvPr userDrawn="1"/>
          </p:nvSpPr>
          <p:spPr bwMode="auto">
            <a:xfrm>
              <a:off x="5136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</p:grpSp>
      <p:sp>
        <p:nvSpPr>
          <p:cNvPr id="13342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352800" y="1676400"/>
            <a:ext cx="5334000" cy="1470025"/>
          </a:xfrm>
        </p:spPr>
        <p:txBody>
          <a:bodyPr/>
          <a:lstStyle>
            <a:lvl1pPr>
              <a:defRPr b="0">
                <a:solidFill>
                  <a:srgbClr val="FF73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3342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038600"/>
            <a:ext cx="2133600" cy="1371600"/>
          </a:xfrm>
        </p:spPr>
        <p:txBody>
          <a:bodyPr/>
          <a:lstStyle>
            <a:lvl1pPr marL="0" indent="228600" algn="ctr"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DE4D8-C379-4E03-89FD-14FE4D49FEAA}" type="datetimeFigureOut">
              <a:rPr lang="zh-CN" altLang="en-US" smtClean="0"/>
              <a:pPr/>
              <a:t>2014/3/24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19689B-5E6B-44C1-9B5E-F5BFE0D225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9900" y="0"/>
            <a:ext cx="2171700" cy="6324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362700" cy="6324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DE4D8-C379-4E03-89FD-14FE4D49FEAA}" type="datetimeFigureOut">
              <a:rPr lang="zh-CN" altLang="en-US" smtClean="0"/>
              <a:pPr/>
              <a:t>2014/3/24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19689B-5E6B-44C1-9B5E-F5BFE0D225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 </a:t>
            </a:r>
            <a:r>
              <a:rPr lang="en-US" altLang="zh-CN" noProof="0" smtClean="0"/>
              <a:t>SmartArt </a:t>
            </a:r>
            <a:r>
              <a:rPr lang="zh-CN" altLang="en-US" noProof="0" smtClean="0"/>
              <a:t>图形</a:t>
            </a:r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DE4D8-C379-4E03-89FD-14FE4D49FEAA}" type="datetimeFigureOut">
              <a:rPr lang="zh-CN" altLang="en-US" smtClean="0"/>
              <a:pPr/>
              <a:t>2014/3/24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19689B-5E6B-44C1-9B5E-F5BFE0D225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91000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191000" cy="2400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191000" cy="2400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DE4D8-C379-4E03-89FD-14FE4D49FEAA}" type="datetimeFigureOut">
              <a:rPr lang="zh-CN" altLang="en-US" smtClean="0"/>
              <a:pPr/>
              <a:t>2014/3/24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19689B-5E6B-44C1-9B5E-F5BFE0D225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DE4D8-C379-4E03-89FD-14FE4D49FEAA}" type="datetimeFigureOut">
              <a:rPr lang="zh-CN" altLang="en-US" smtClean="0"/>
              <a:pPr/>
              <a:t>2014/3/24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19689B-5E6B-44C1-9B5E-F5BFE0D225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GB" dirty="0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0"/>
            <a:ext cx="3225800" cy="6858000"/>
          </a:xfrm>
          <a:prstGeom prst="rect">
            <a:avLst/>
          </a:prstGeom>
          <a:solidFill>
            <a:srgbClr val="FF7300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GB" dirty="0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8983663" y="0"/>
            <a:ext cx="160337" cy="6858000"/>
          </a:xfrm>
          <a:prstGeom prst="rect">
            <a:avLst/>
          </a:prstGeom>
          <a:solidFill>
            <a:srgbClr val="444B4C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GB" dirty="0"/>
          </a:p>
        </p:txBody>
      </p:sp>
      <p:grpSp>
        <p:nvGrpSpPr>
          <p:cNvPr id="2" name="RothschildGrid" hidden="1"/>
          <p:cNvGrpSpPr>
            <a:grpSpLocks/>
          </p:cNvGrpSpPr>
          <p:nvPr/>
        </p:nvGrpSpPr>
        <p:grpSpPr bwMode="auto">
          <a:xfrm>
            <a:off x="0" y="0"/>
            <a:ext cx="9906000" cy="6858000"/>
            <a:chOff x="0" y="0"/>
            <a:chExt cx="6240" cy="4320"/>
          </a:xfrm>
        </p:grpSpPr>
        <p:sp>
          <p:nvSpPr>
            <p:cNvPr id="7" name="S_0" hidden="1"/>
            <p:cNvSpPr>
              <a:spLocks noChangeShapeType="1"/>
            </p:cNvSpPr>
            <p:nvPr userDrawn="1"/>
          </p:nvSpPr>
          <p:spPr bwMode="auto">
            <a:xfrm>
              <a:off x="288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 dirty="0">
                <a:ea typeface="新細明體" pitchFamily="18" charset="-120"/>
              </a:endParaRPr>
            </a:p>
          </p:txBody>
        </p:sp>
        <p:sp>
          <p:nvSpPr>
            <p:cNvPr id="8" name="S_1" hidden="1"/>
            <p:cNvSpPr>
              <a:spLocks noChangeShapeType="1"/>
            </p:cNvSpPr>
            <p:nvPr userDrawn="1"/>
          </p:nvSpPr>
          <p:spPr bwMode="auto">
            <a:xfrm>
              <a:off x="5952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 dirty="0">
                <a:ea typeface="新細明體" pitchFamily="18" charset="-120"/>
              </a:endParaRPr>
            </a:p>
          </p:txBody>
        </p:sp>
        <p:sp>
          <p:nvSpPr>
            <p:cNvPr id="9" name="S_2" hidden="1"/>
            <p:cNvSpPr>
              <a:spLocks noChangeShapeType="1"/>
            </p:cNvSpPr>
            <p:nvPr userDrawn="1"/>
          </p:nvSpPr>
          <p:spPr bwMode="auto">
            <a:xfrm>
              <a:off x="0" y="624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 dirty="0">
                <a:ea typeface="新細明體" pitchFamily="18" charset="-120"/>
              </a:endParaRPr>
            </a:p>
          </p:txBody>
        </p:sp>
        <p:sp>
          <p:nvSpPr>
            <p:cNvPr id="10" name="S_3" hidden="1"/>
            <p:cNvSpPr>
              <a:spLocks noChangeShapeType="1"/>
            </p:cNvSpPr>
            <p:nvPr userDrawn="1"/>
          </p:nvSpPr>
          <p:spPr bwMode="auto">
            <a:xfrm>
              <a:off x="1248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 dirty="0">
                <a:ea typeface="新細明體" pitchFamily="18" charset="-120"/>
              </a:endParaRPr>
            </a:p>
          </p:txBody>
        </p:sp>
        <p:sp>
          <p:nvSpPr>
            <p:cNvPr id="11" name="S_4" hidden="1"/>
            <p:cNvSpPr>
              <a:spLocks noChangeShapeType="1"/>
            </p:cNvSpPr>
            <p:nvPr userDrawn="1"/>
          </p:nvSpPr>
          <p:spPr bwMode="auto">
            <a:xfrm>
              <a:off x="2064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 dirty="0">
                <a:ea typeface="新細明體" pitchFamily="18" charset="-120"/>
              </a:endParaRPr>
            </a:p>
          </p:txBody>
        </p:sp>
        <p:sp>
          <p:nvSpPr>
            <p:cNvPr id="12" name="S_5" hidden="1"/>
            <p:cNvSpPr>
              <a:spLocks noChangeShapeType="1"/>
            </p:cNvSpPr>
            <p:nvPr userDrawn="1"/>
          </p:nvSpPr>
          <p:spPr bwMode="auto">
            <a:xfrm>
              <a:off x="2880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 dirty="0">
                <a:ea typeface="新細明體" pitchFamily="18" charset="-120"/>
              </a:endParaRPr>
            </a:p>
          </p:txBody>
        </p:sp>
        <p:sp>
          <p:nvSpPr>
            <p:cNvPr id="13" name="S_6" hidden="1"/>
            <p:cNvSpPr>
              <a:spLocks noChangeShapeType="1"/>
            </p:cNvSpPr>
            <p:nvPr userDrawn="1"/>
          </p:nvSpPr>
          <p:spPr bwMode="auto">
            <a:xfrm>
              <a:off x="3696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 dirty="0">
                <a:ea typeface="新細明體" pitchFamily="18" charset="-120"/>
              </a:endParaRPr>
            </a:p>
          </p:txBody>
        </p:sp>
        <p:sp>
          <p:nvSpPr>
            <p:cNvPr id="14" name="S_7" hidden="1"/>
            <p:cNvSpPr>
              <a:spLocks noChangeShapeType="1"/>
            </p:cNvSpPr>
            <p:nvPr userDrawn="1"/>
          </p:nvSpPr>
          <p:spPr bwMode="auto">
            <a:xfrm>
              <a:off x="4512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 dirty="0">
                <a:ea typeface="新細明體" pitchFamily="18" charset="-120"/>
              </a:endParaRPr>
            </a:p>
          </p:txBody>
        </p:sp>
        <p:sp>
          <p:nvSpPr>
            <p:cNvPr id="15" name="S_8" hidden="1"/>
            <p:cNvSpPr>
              <a:spLocks noChangeShapeType="1"/>
            </p:cNvSpPr>
            <p:nvPr userDrawn="1"/>
          </p:nvSpPr>
          <p:spPr bwMode="auto">
            <a:xfrm>
              <a:off x="5328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 dirty="0">
                <a:ea typeface="新細明體" pitchFamily="18" charset="-120"/>
              </a:endParaRPr>
            </a:p>
          </p:txBody>
        </p:sp>
        <p:sp>
          <p:nvSpPr>
            <p:cNvPr id="16" name="S_9" hidden="1"/>
            <p:cNvSpPr>
              <a:spLocks noChangeShapeType="1"/>
            </p:cNvSpPr>
            <p:nvPr userDrawn="1"/>
          </p:nvSpPr>
          <p:spPr bwMode="auto">
            <a:xfrm>
              <a:off x="0" y="960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 dirty="0">
                <a:ea typeface="新細明體" pitchFamily="18" charset="-120"/>
              </a:endParaRPr>
            </a:p>
          </p:txBody>
        </p:sp>
        <p:sp>
          <p:nvSpPr>
            <p:cNvPr id="17" name="S_10" hidden="1"/>
            <p:cNvSpPr>
              <a:spLocks noChangeShapeType="1"/>
            </p:cNvSpPr>
            <p:nvPr userDrawn="1"/>
          </p:nvSpPr>
          <p:spPr bwMode="auto">
            <a:xfrm>
              <a:off x="0" y="1104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 dirty="0">
                <a:ea typeface="新細明體" pitchFamily="18" charset="-120"/>
              </a:endParaRPr>
            </a:p>
          </p:txBody>
        </p:sp>
        <p:sp>
          <p:nvSpPr>
            <p:cNvPr id="18" name="S_11" hidden="1"/>
            <p:cNvSpPr>
              <a:spLocks noChangeShapeType="1"/>
            </p:cNvSpPr>
            <p:nvPr userDrawn="1"/>
          </p:nvSpPr>
          <p:spPr bwMode="auto">
            <a:xfrm>
              <a:off x="0" y="2400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 dirty="0">
                <a:ea typeface="新細明體" pitchFamily="18" charset="-120"/>
              </a:endParaRPr>
            </a:p>
          </p:txBody>
        </p:sp>
        <p:sp>
          <p:nvSpPr>
            <p:cNvPr id="19" name="S_12" hidden="1"/>
            <p:cNvSpPr>
              <a:spLocks noChangeShapeType="1"/>
            </p:cNvSpPr>
            <p:nvPr userDrawn="1"/>
          </p:nvSpPr>
          <p:spPr bwMode="auto">
            <a:xfrm>
              <a:off x="0" y="2544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 dirty="0">
                <a:ea typeface="新細明體" pitchFamily="18" charset="-120"/>
              </a:endParaRPr>
            </a:p>
          </p:txBody>
        </p:sp>
        <p:sp>
          <p:nvSpPr>
            <p:cNvPr id="20" name="S_13" hidden="1"/>
            <p:cNvSpPr>
              <a:spLocks noChangeShapeType="1"/>
            </p:cNvSpPr>
            <p:nvPr userDrawn="1"/>
          </p:nvSpPr>
          <p:spPr bwMode="auto">
            <a:xfrm>
              <a:off x="0" y="3840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 dirty="0">
                <a:ea typeface="新細明體" pitchFamily="18" charset="-120"/>
              </a:endParaRPr>
            </a:p>
          </p:txBody>
        </p:sp>
        <p:sp>
          <p:nvSpPr>
            <p:cNvPr id="21" name="S_14" hidden="1"/>
            <p:cNvSpPr>
              <a:spLocks noChangeShapeType="1"/>
            </p:cNvSpPr>
            <p:nvPr userDrawn="1"/>
          </p:nvSpPr>
          <p:spPr bwMode="auto">
            <a:xfrm>
              <a:off x="0" y="3984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 dirty="0">
                <a:ea typeface="新細明體" pitchFamily="18" charset="-120"/>
              </a:endParaRPr>
            </a:p>
          </p:txBody>
        </p:sp>
        <p:sp>
          <p:nvSpPr>
            <p:cNvPr id="22" name="S_15" hidden="1"/>
            <p:cNvSpPr>
              <a:spLocks noChangeShapeType="1"/>
            </p:cNvSpPr>
            <p:nvPr userDrawn="1"/>
          </p:nvSpPr>
          <p:spPr bwMode="auto">
            <a:xfrm>
              <a:off x="1056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 dirty="0">
                <a:ea typeface="新細明體" pitchFamily="18" charset="-120"/>
              </a:endParaRPr>
            </a:p>
          </p:txBody>
        </p:sp>
        <p:sp>
          <p:nvSpPr>
            <p:cNvPr id="23" name="S_16" hidden="1"/>
            <p:cNvSpPr>
              <a:spLocks noChangeShapeType="1"/>
            </p:cNvSpPr>
            <p:nvPr userDrawn="1"/>
          </p:nvSpPr>
          <p:spPr bwMode="auto">
            <a:xfrm>
              <a:off x="1872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 dirty="0">
                <a:ea typeface="新細明體" pitchFamily="18" charset="-120"/>
              </a:endParaRPr>
            </a:p>
          </p:txBody>
        </p:sp>
        <p:sp>
          <p:nvSpPr>
            <p:cNvPr id="24" name="S_17" hidden="1"/>
            <p:cNvSpPr>
              <a:spLocks noChangeShapeType="1"/>
            </p:cNvSpPr>
            <p:nvPr userDrawn="1"/>
          </p:nvSpPr>
          <p:spPr bwMode="auto">
            <a:xfrm>
              <a:off x="2688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 dirty="0">
                <a:ea typeface="新細明體" pitchFamily="18" charset="-120"/>
              </a:endParaRPr>
            </a:p>
          </p:txBody>
        </p:sp>
        <p:sp>
          <p:nvSpPr>
            <p:cNvPr id="25" name="S_18" hidden="1"/>
            <p:cNvSpPr>
              <a:spLocks noChangeShapeType="1"/>
            </p:cNvSpPr>
            <p:nvPr userDrawn="1"/>
          </p:nvSpPr>
          <p:spPr bwMode="auto">
            <a:xfrm>
              <a:off x="3504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 dirty="0">
                <a:ea typeface="新細明體" pitchFamily="18" charset="-120"/>
              </a:endParaRPr>
            </a:p>
          </p:txBody>
        </p:sp>
        <p:sp>
          <p:nvSpPr>
            <p:cNvPr id="26" name="S_19" hidden="1"/>
            <p:cNvSpPr>
              <a:spLocks noChangeShapeType="1"/>
            </p:cNvSpPr>
            <p:nvPr userDrawn="1"/>
          </p:nvSpPr>
          <p:spPr bwMode="auto">
            <a:xfrm>
              <a:off x="4320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 dirty="0">
                <a:ea typeface="新細明體" pitchFamily="18" charset="-120"/>
              </a:endParaRPr>
            </a:p>
          </p:txBody>
        </p:sp>
        <p:sp>
          <p:nvSpPr>
            <p:cNvPr id="27" name="S_20" hidden="1"/>
            <p:cNvSpPr>
              <a:spLocks noChangeShapeType="1"/>
            </p:cNvSpPr>
            <p:nvPr userDrawn="1"/>
          </p:nvSpPr>
          <p:spPr bwMode="auto">
            <a:xfrm>
              <a:off x="5136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 dirty="0">
                <a:ea typeface="新細明體" pitchFamily="18" charset="-120"/>
              </a:endParaRPr>
            </a:p>
          </p:txBody>
        </p:sp>
      </p:grpSp>
      <p:pic>
        <p:nvPicPr>
          <p:cNvPr id="28" name="图片 7" descr="百年技术大学logo.gif"/>
          <p:cNvPicPr>
            <a:picLocks noChangeAspect="1"/>
          </p:cNvPicPr>
          <p:nvPr/>
        </p:nvPicPr>
        <p:blipFill>
          <a:blip r:embed="rId2" cstate="print"/>
          <a:srcRect r="64171"/>
          <a:stretch>
            <a:fillRect/>
          </a:stretch>
        </p:blipFill>
        <p:spPr bwMode="auto">
          <a:xfrm>
            <a:off x="765175" y="5715000"/>
            <a:ext cx="1673225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42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352800" y="1676400"/>
            <a:ext cx="5334000" cy="1470025"/>
          </a:xfrm>
        </p:spPr>
        <p:txBody>
          <a:bodyPr/>
          <a:lstStyle>
            <a:lvl1pPr>
              <a:defRPr b="0">
                <a:solidFill>
                  <a:srgbClr val="FF73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微软雅黑" pitchFamily="34" charset="-122"/>
                <a:ea typeface="微软雅黑" pitchFamily="34" charset="-122"/>
              </a:defRPr>
            </a:lvl1pPr>
            <a:lvl2pPr>
              <a:defRPr baseline="0">
                <a:latin typeface="微软雅黑" pitchFamily="34" charset="-122"/>
                <a:ea typeface="微软雅黑" pitchFamily="34" charset="-122"/>
              </a:defRPr>
            </a:lvl2pPr>
            <a:lvl3pPr>
              <a:defRPr baseline="0">
                <a:latin typeface="微软雅黑" pitchFamily="34" charset="-122"/>
                <a:ea typeface="微软雅黑" pitchFamily="34" charset="-122"/>
              </a:defRPr>
            </a:lvl3pPr>
            <a:lvl4pPr>
              <a:defRPr baseline="0">
                <a:latin typeface="微软雅黑" pitchFamily="34" charset="-122"/>
                <a:ea typeface="微软雅黑" pitchFamily="34" charset="-122"/>
              </a:defRPr>
            </a:lvl4pPr>
            <a:lvl5pPr>
              <a:defRPr baseline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EDE4D8-C379-4E03-89FD-14FE4D49FEAA}" type="datetimeFigureOut">
              <a:rPr lang="zh-CN" altLang="en-US" smtClean="0"/>
              <a:pPr/>
              <a:t>2014/3/24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319689B-5E6B-44C1-9B5E-F5BFE0D225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DE4D8-C379-4E03-89FD-14FE4D49FEAA}" type="datetimeFigureOut">
              <a:rPr lang="zh-CN" altLang="en-US" smtClean="0"/>
              <a:pPr/>
              <a:t>2014/3/24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19689B-5E6B-44C1-9B5E-F5BFE0D225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91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91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DE4D8-C379-4E03-89FD-14FE4D49FEAA}" type="datetimeFigureOut">
              <a:rPr lang="zh-CN" altLang="en-US" smtClean="0"/>
              <a:pPr/>
              <a:t>2014/3/24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19689B-5E6B-44C1-9B5E-F5BFE0D225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DE4D8-C379-4E03-89FD-14FE4D49FEAA}" type="datetimeFigureOut">
              <a:rPr lang="zh-CN" altLang="en-US" smtClean="0"/>
              <a:pPr/>
              <a:t>2014/3/24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19689B-5E6B-44C1-9B5E-F5BFE0D225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DE4D8-C379-4E03-89FD-14FE4D49FEAA}" type="datetimeFigureOut">
              <a:rPr lang="zh-CN" altLang="en-US" smtClean="0"/>
              <a:pPr/>
              <a:t>2014/3/24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19689B-5E6B-44C1-9B5E-F5BFE0D225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DE4D8-C379-4E03-89FD-14FE4D49FEAA}" type="datetimeFigureOut">
              <a:rPr lang="zh-CN" altLang="en-US" smtClean="0"/>
              <a:pPr/>
              <a:t>2014/3/24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19689B-5E6B-44C1-9B5E-F5BFE0D225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DE4D8-C379-4E03-89FD-14FE4D49FEAA}" type="datetimeFigureOut">
              <a:rPr lang="zh-CN" altLang="en-US" smtClean="0"/>
              <a:pPr/>
              <a:t>2014/3/24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19689B-5E6B-44C1-9B5E-F5BFE0D225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GB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DE4D8-C379-4E03-89FD-14FE4D49FEAA}" type="datetimeFigureOut">
              <a:rPr lang="zh-CN" altLang="en-US" smtClean="0"/>
              <a:pPr/>
              <a:t>2014/3/24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19689B-5E6B-44C1-9B5E-F5BFE0D225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159" name="Rectangle 7"/>
          <p:cNvSpPr>
            <a:spLocks noChangeArrowheads="1"/>
          </p:cNvSpPr>
          <p:nvPr/>
        </p:nvSpPr>
        <p:spPr bwMode="auto">
          <a:xfrm>
            <a:off x="1143000" y="0"/>
            <a:ext cx="8012113" cy="1143000"/>
          </a:xfrm>
          <a:prstGeom prst="rect">
            <a:avLst/>
          </a:prstGeom>
          <a:solidFill>
            <a:srgbClr val="3C3A3E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GB"/>
          </a:p>
        </p:txBody>
      </p:sp>
      <p:sp>
        <p:nvSpPr>
          <p:cNvPr id="1329160" name="Rectangle 8"/>
          <p:cNvSpPr>
            <a:spLocks noChangeArrowheads="1"/>
          </p:cNvSpPr>
          <p:nvPr/>
        </p:nvSpPr>
        <p:spPr bwMode="auto">
          <a:xfrm>
            <a:off x="0" y="0"/>
            <a:ext cx="1143000" cy="1143000"/>
          </a:xfrm>
          <a:prstGeom prst="rect">
            <a:avLst/>
          </a:prstGeom>
          <a:solidFill>
            <a:srgbClr val="FF7300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GB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534400" cy="495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3291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ea typeface="+mn-ea"/>
              </a:defRPr>
            </a:lvl1pPr>
          </a:lstStyle>
          <a:p>
            <a:fld id="{81EDE4D8-C379-4E03-89FD-14FE4D49FEAA}" type="datetimeFigureOut">
              <a:rPr lang="zh-CN" altLang="en-US" smtClean="0"/>
              <a:pPr/>
              <a:t>2014/3/24</a:t>
            </a:fld>
            <a:endParaRPr lang="zh-CN" altLang="en-US"/>
          </a:p>
        </p:txBody>
      </p:sp>
      <p:sp>
        <p:nvSpPr>
          <p:cNvPr id="13291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b="0"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3291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ea typeface="+mn-ea"/>
              </a:defRPr>
            </a:lvl1pPr>
          </a:lstStyle>
          <a:p>
            <a:fld id="{F319689B-5E6B-44C1-9B5E-F5BFE0D225A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33" name="Picture 10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265113"/>
            <a:ext cx="10668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9pPr>
    </p:titleStyle>
    <p:bodyStyle>
      <a:lvl1pPr marL="606425" indent="-377825" algn="l" defTabSz="822325" rtl="0" eaLnBrk="1" fontAlgn="base" hangingPunct="1">
        <a:spcBef>
          <a:spcPts val="1625"/>
        </a:spcBef>
        <a:spcAft>
          <a:spcPct val="0"/>
        </a:spcAft>
        <a:buClr>
          <a:srgbClr val="FF7300"/>
        </a:buClr>
        <a:buSzPct val="125000"/>
        <a:buFont typeface="Wingdings" pitchFamily="2" charset="2"/>
        <a:buChar char="n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925513" indent="-376238" algn="l" defTabSz="822325" rtl="0" eaLnBrk="1" fontAlgn="base" hangingPunct="1">
        <a:spcBef>
          <a:spcPts val="1625"/>
        </a:spcBef>
        <a:spcAft>
          <a:spcPct val="0"/>
        </a:spcAft>
        <a:buClr>
          <a:srgbClr val="FF7300"/>
        </a:buClr>
        <a:buSzPct val="124000"/>
        <a:buFont typeface="Wingdings" pitchFamily="2" charset="2"/>
        <a:buChar char="l"/>
        <a:defRPr sz="1900" b="1">
          <a:solidFill>
            <a:schemeClr val="tx1"/>
          </a:solidFill>
          <a:latin typeface="+mn-lt"/>
          <a:ea typeface="+mn-ea"/>
        </a:defRPr>
      </a:lvl2pPr>
      <a:lvl3pPr marL="1235075" indent="-377825" algn="l" defTabSz="822325" rtl="0" eaLnBrk="1" fontAlgn="base" hangingPunct="1">
        <a:spcBef>
          <a:spcPts val="1625"/>
        </a:spcBef>
        <a:spcAft>
          <a:spcPct val="0"/>
        </a:spcAft>
        <a:buSzPct val="124000"/>
        <a:buFont typeface="Wingdings" pitchFamily="2" charset="2"/>
        <a:buChar char="n"/>
        <a:defRPr sz="1700" b="1">
          <a:solidFill>
            <a:schemeClr val="tx1"/>
          </a:solidFill>
          <a:latin typeface="+mn-lt"/>
          <a:ea typeface="+mn-ea"/>
        </a:defRPr>
      </a:lvl3pPr>
      <a:lvl4pPr marL="1543050" indent="-377825" algn="l" defTabSz="822325" rtl="0" eaLnBrk="1" fontAlgn="base" hangingPunct="1">
        <a:spcBef>
          <a:spcPts val="1625"/>
        </a:spcBef>
        <a:spcAft>
          <a:spcPct val="0"/>
        </a:spcAft>
        <a:buSzPct val="124000"/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4pPr>
      <a:lvl5pPr marL="1863725" indent="-377825" algn="l" defTabSz="822325" rtl="0" eaLnBrk="1" fontAlgn="base" hangingPunct="1">
        <a:spcBef>
          <a:spcPts val="1625"/>
        </a:spcBef>
        <a:spcAft>
          <a:spcPct val="0"/>
        </a:spcAft>
        <a:buSzPct val="124000"/>
        <a:buFont typeface="Wingdings" pitchFamily="2" charset="2"/>
        <a:buChar char="Ø"/>
        <a:defRPr sz="1600" b="1">
          <a:solidFill>
            <a:schemeClr val="tx1"/>
          </a:solidFill>
          <a:latin typeface="+mn-lt"/>
          <a:ea typeface="+mn-ea"/>
        </a:defRPr>
      </a:lvl5pPr>
      <a:lvl6pPr marL="2320925" indent="-377825" algn="l" defTabSz="822325" rtl="0" eaLnBrk="1" fontAlgn="base" hangingPunct="1">
        <a:spcBef>
          <a:spcPts val="1625"/>
        </a:spcBef>
        <a:spcAft>
          <a:spcPct val="0"/>
        </a:spcAft>
        <a:buSzPct val="124000"/>
        <a:buFont typeface="Wingdings" pitchFamily="2" charset="2"/>
        <a:buChar char="Ø"/>
        <a:defRPr sz="1600" b="1">
          <a:solidFill>
            <a:schemeClr val="tx1"/>
          </a:solidFill>
          <a:latin typeface="+mn-lt"/>
          <a:ea typeface="+mn-ea"/>
        </a:defRPr>
      </a:lvl6pPr>
      <a:lvl7pPr marL="2778125" indent="-377825" algn="l" defTabSz="822325" rtl="0" eaLnBrk="1" fontAlgn="base" hangingPunct="1">
        <a:spcBef>
          <a:spcPts val="1625"/>
        </a:spcBef>
        <a:spcAft>
          <a:spcPct val="0"/>
        </a:spcAft>
        <a:buSzPct val="124000"/>
        <a:buFont typeface="Wingdings" pitchFamily="2" charset="2"/>
        <a:buChar char="Ø"/>
        <a:defRPr sz="1600" b="1">
          <a:solidFill>
            <a:schemeClr val="tx1"/>
          </a:solidFill>
          <a:latin typeface="+mn-lt"/>
          <a:ea typeface="+mn-ea"/>
        </a:defRPr>
      </a:lvl7pPr>
      <a:lvl8pPr marL="3235325" indent="-377825" algn="l" defTabSz="822325" rtl="0" eaLnBrk="1" fontAlgn="base" hangingPunct="1">
        <a:spcBef>
          <a:spcPts val="1625"/>
        </a:spcBef>
        <a:spcAft>
          <a:spcPct val="0"/>
        </a:spcAft>
        <a:buSzPct val="124000"/>
        <a:buFont typeface="Wingdings" pitchFamily="2" charset="2"/>
        <a:buChar char="Ø"/>
        <a:defRPr sz="1600" b="1">
          <a:solidFill>
            <a:schemeClr val="tx1"/>
          </a:solidFill>
          <a:latin typeface="+mn-lt"/>
          <a:ea typeface="+mn-ea"/>
        </a:defRPr>
      </a:lvl8pPr>
      <a:lvl9pPr marL="3692525" indent="-377825" algn="l" defTabSz="822325" rtl="0" eaLnBrk="1" fontAlgn="base" hangingPunct="1">
        <a:spcBef>
          <a:spcPts val="1625"/>
        </a:spcBef>
        <a:spcAft>
          <a:spcPct val="0"/>
        </a:spcAft>
        <a:buSzPct val="124000"/>
        <a:buFont typeface="Wingdings" pitchFamily="2" charset="2"/>
        <a:buChar char="Ø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hellojava.inf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2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32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常见问题排查</a:t>
            </a:r>
            <a:endParaRPr lang="zh-CN" altLang="en-US" sz="32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04248" y="5373216"/>
            <a:ext cx="2133600" cy="1371600"/>
          </a:xfrm>
        </p:spPr>
        <p:txBody>
          <a:bodyPr>
            <a:normAutofit/>
          </a:bodyPr>
          <a:lstStyle/>
          <a:p>
            <a:pPr algn="r"/>
            <a:r>
              <a:rPr lang="en-US" altLang="zh-CN" sz="1800" b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b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毕玄</a:t>
            </a:r>
            <a:endParaRPr lang="en-US" altLang="zh-CN" sz="1800" b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en-US" altLang="zh-CN" sz="1800" b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2014.3</a:t>
            </a:r>
          </a:p>
          <a:p>
            <a:pPr algn="r"/>
            <a:endParaRPr lang="zh-CN" altLang="en-US" sz="1800" b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调用另一应用超时</a:t>
            </a:r>
            <a:endParaRPr lang="en-US" altLang="zh-CN" smtClean="0"/>
          </a:p>
          <a:p>
            <a:pPr lvl="1"/>
            <a:r>
              <a:rPr lang="zh-CN" altLang="en-US" b="0" smtClean="0"/>
              <a:t>排查方法</a:t>
            </a:r>
            <a:endParaRPr lang="en-US" altLang="zh-CN" b="0" smtClean="0"/>
          </a:p>
          <a:p>
            <a:pPr lvl="2"/>
            <a:r>
              <a:rPr lang="zh-CN" altLang="en-US" b="0" smtClean="0"/>
              <a:t>查看服务端对应的日志和响应时间监控信息</a:t>
            </a:r>
            <a:endParaRPr lang="en-US" altLang="zh-CN" b="0" smtClean="0"/>
          </a:p>
          <a:p>
            <a:pPr lvl="2"/>
            <a:r>
              <a:rPr lang="zh-CN" altLang="en-US" b="0" smtClean="0"/>
              <a:t>查看调用端和服务端的</a:t>
            </a:r>
            <a:r>
              <a:rPr lang="en-US" altLang="zh-CN" b="0" smtClean="0"/>
              <a:t>gc log</a:t>
            </a:r>
          </a:p>
          <a:p>
            <a:pPr lvl="2"/>
            <a:r>
              <a:rPr lang="zh-CN" altLang="en-US" b="0" smtClean="0"/>
              <a:t>查看调用端和服务端的</a:t>
            </a:r>
            <a:r>
              <a:rPr lang="en-US" altLang="zh-CN" b="0" smtClean="0"/>
              <a:t>CPU</a:t>
            </a:r>
            <a:r>
              <a:rPr lang="zh-CN" altLang="en-US" b="0" smtClean="0"/>
              <a:t>利用率</a:t>
            </a:r>
            <a:endParaRPr lang="en-US" altLang="zh-CN" b="0" smtClean="0"/>
          </a:p>
          <a:p>
            <a:pPr lvl="2"/>
            <a:r>
              <a:rPr lang="zh-CN" altLang="en-US" b="0" smtClean="0"/>
              <a:t>查看有没有反序列化失败的</a:t>
            </a:r>
            <a:r>
              <a:rPr lang="en-US" altLang="zh-CN" b="0" smtClean="0"/>
              <a:t>log</a:t>
            </a:r>
          </a:p>
          <a:p>
            <a:pPr lvl="2"/>
            <a:r>
              <a:rPr lang="zh-CN" altLang="en-US" b="0" smtClean="0"/>
              <a:t>查看网络的重传率</a:t>
            </a:r>
            <a:endParaRPr lang="en-US" altLang="zh-CN" b="0" smtClean="0"/>
          </a:p>
          <a:p>
            <a:pPr lvl="2"/>
            <a:r>
              <a:rPr lang="zh-CN" altLang="en-US" b="0" smtClean="0"/>
              <a:t>利器</a:t>
            </a:r>
            <a:endParaRPr lang="en-US" altLang="zh-CN" b="0" smtClean="0"/>
          </a:p>
          <a:p>
            <a:pPr lvl="3"/>
            <a:r>
              <a:rPr lang="en-US" altLang="zh-CN" b="0" smtClean="0"/>
              <a:t>EagleEye</a:t>
            </a:r>
            <a:endParaRPr lang="zh-CN" altLang="en-US" b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调用另一应用超时</a:t>
            </a:r>
            <a:endParaRPr lang="en-US" altLang="zh-CN" smtClean="0"/>
          </a:p>
          <a:p>
            <a:pPr lvl="1"/>
            <a:r>
              <a:rPr lang="zh-CN" altLang="en-US" b="0" smtClean="0"/>
              <a:t>解决方法</a:t>
            </a:r>
            <a:endParaRPr lang="en-US" altLang="zh-CN" b="0" smtClean="0"/>
          </a:p>
          <a:p>
            <a:pPr lvl="2"/>
            <a:r>
              <a:rPr lang="zh-CN" altLang="en-US" b="0" smtClean="0"/>
              <a:t>按排查出来的原因针对性解决</a:t>
            </a:r>
            <a:endParaRPr lang="en-US" altLang="zh-CN" b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java.lang.OutOfMemoryError</a:t>
            </a:r>
          </a:p>
          <a:p>
            <a:pPr lvl="1"/>
            <a:r>
              <a:rPr lang="en-US" altLang="zh-CN" b="0" smtClean="0"/>
              <a:t>GC overhead limit exceeded</a:t>
            </a:r>
          </a:p>
          <a:p>
            <a:pPr lvl="1"/>
            <a:r>
              <a:rPr lang="en-US" altLang="zh-CN" b="0" smtClean="0"/>
              <a:t>Java Heap Space</a:t>
            </a:r>
          </a:p>
          <a:p>
            <a:pPr lvl="1"/>
            <a:r>
              <a:rPr lang="en-US" altLang="zh-CN" b="0" smtClean="0"/>
              <a:t>Unable to create new native thread</a:t>
            </a:r>
          </a:p>
          <a:p>
            <a:pPr lvl="1"/>
            <a:r>
              <a:rPr lang="en-US" altLang="zh-CN" b="0" smtClean="0"/>
              <a:t>PermGen Space</a:t>
            </a:r>
          </a:p>
          <a:p>
            <a:pPr lvl="1"/>
            <a:r>
              <a:rPr lang="en-US" altLang="zh-CN" b="0" smtClean="0"/>
              <a:t>Direct buffer memory</a:t>
            </a:r>
          </a:p>
          <a:p>
            <a:pPr lvl="1"/>
            <a:r>
              <a:rPr lang="en-US" altLang="zh-CN" b="0" smtClean="0"/>
              <a:t>Map failed</a:t>
            </a:r>
          </a:p>
          <a:p>
            <a:pPr lvl="1"/>
            <a:r>
              <a:rPr lang="en-US" altLang="zh-CN" b="0" smtClean="0"/>
              <a:t>request {} bytes for {}. Out of swap space?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java.lang.OutOfMemoryError</a:t>
            </a:r>
          </a:p>
          <a:p>
            <a:pPr lvl="1"/>
            <a:r>
              <a:rPr lang="en-US" altLang="zh-CN" b="0" smtClean="0"/>
              <a:t>GC overhead limit exceeded/Java Heap Space</a:t>
            </a:r>
          </a:p>
          <a:p>
            <a:pPr lvl="2"/>
            <a:r>
              <a:rPr lang="zh-CN" altLang="en-US" b="0" smtClean="0"/>
              <a:t>出现这个现象的原因</a:t>
            </a:r>
            <a:endParaRPr lang="en-US" altLang="zh-CN" b="0" smtClean="0"/>
          </a:p>
          <a:p>
            <a:pPr lvl="3"/>
            <a:r>
              <a:rPr lang="en-US" altLang="zh-CN" b="0" smtClean="0"/>
              <a:t>Java Heap</a:t>
            </a:r>
            <a:r>
              <a:rPr lang="zh-CN" altLang="en-US" b="0" smtClean="0"/>
              <a:t>分配不出需要的内存了</a:t>
            </a:r>
            <a:endParaRPr lang="en-US" altLang="zh-CN" b="0" smtClean="0"/>
          </a:p>
        </p:txBody>
      </p:sp>
      <p:sp>
        <p:nvSpPr>
          <p:cNvPr id="24" name="矩形 23"/>
          <p:cNvSpPr/>
          <p:nvPr/>
        </p:nvSpPr>
        <p:spPr>
          <a:xfrm>
            <a:off x="1907704" y="4077072"/>
            <a:ext cx="936104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latin typeface="微软雅黑" pitchFamily="34" charset="-122"/>
                <a:ea typeface="微软雅黑" pitchFamily="34" charset="-122"/>
              </a:rPr>
              <a:t>Perm Gen</a:t>
            </a:r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43808" y="4077072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latin typeface="微软雅黑" pitchFamily="34" charset="-122"/>
                <a:ea typeface="微软雅黑" pitchFamily="34" charset="-122"/>
              </a:rPr>
              <a:t>Eden</a:t>
            </a:r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923928" y="4077072"/>
            <a:ext cx="72008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微软雅黑" pitchFamily="34" charset="-122"/>
                <a:ea typeface="微软雅黑" pitchFamily="34" charset="-122"/>
              </a:rPr>
              <a:t>Survivor</a:t>
            </a:r>
            <a:endParaRPr lang="zh-CN" altLang="en-US" sz="1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644008" y="4077072"/>
            <a:ext cx="72008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微软雅黑" pitchFamily="34" charset="-122"/>
                <a:ea typeface="微软雅黑" pitchFamily="34" charset="-122"/>
              </a:rPr>
              <a:t>Survivor</a:t>
            </a:r>
            <a:endParaRPr lang="zh-CN" altLang="en-US" sz="1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364088" y="4077072"/>
            <a:ext cx="86409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latin typeface="微软雅黑" pitchFamily="34" charset="-122"/>
                <a:ea typeface="微软雅黑" pitchFamily="34" charset="-122"/>
              </a:rPr>
              <a:t>OldGen</a:t>
            </a:r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左大括号 28"/>
          <p:cNvSpPr/>
          <p:nvPr/>
        </p:nvSpPr>
        <p:spPr>
          <a:xfrm rot="5400000">
            <a:off x="4391980" y="2240868"/>
            <a:ext cx="288032" cy="338437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203848" y="3501008"/>
            <a:ext cx="267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Java Heap(-Xms -Xmx)</a:t>
            </a:r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835696" y="4581128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-XX:PermSize</a:t>
            </a:r>
          </a:p>
          <a:p>
            <a:r>
              <a:rPr lang="en-US" altLang="zh-CN" sz="1000" smtClean="0"/>
              <a:t>-XX:MaxPermSize</a:t>
            </a:r>
            <a:endParaRPr lang="zh-CN" altLang="en-US" sz="1000"/>
          </a:p>
        </p:txBody>
      </p:sp>
      <p:sp>
        <p:nvSpPr>
          <p:cNvPr id="32" name="TextBox 31"/>
          <p:cNvSpPr txBox="1"/>
          <p:nvPr/>
        </p:nvSpPr>
        <p:spPr>
          <a:xfrm>
            <a:off x="3131840" y="4693206"/>
            <a:ext cx="2160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smtClean="0"/>
              <a:t>NewGen</a:t>
            </a:r>
          </a:p>
          <a:p>
            <a:r>
              <a:rPr lang="en-US" altLang="zh-CN" sz="1100" smtClean="0"/>
              <a:t>(-Xmn -XX:SurvivorRatio)</a:t>
            </a:r>
            <a:endParaRPr lang="zh-CN" altLang="en-US" sz="1100"/>
          </a:p>
        </p:txBody>
      </p:sp>
      <p:sp>
        <p:nvSpPr>
          <p:cNvPr id="33" name="左大括号 32"/>
          <p:cNvSpPr/>
          <p:nvPr/>
        </p:nvSpPr>
        <p:spPr>
          <a:xfrm rot="16200000">
            <a:off x="3995936" y="3435163"/>
            <a:ext cx="216023" cy="252028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java.lang.OutOfMemoryError</a:t>
            </a:r>
          </a:p>
          <a:p>
            <a:pPr lvl="1"/>
            <a:r>
              <a:rPr lang="en-US" altLang="zh-CN" b="0" smtClean="0"/>
              <a:t>GC overhead limit exceeded/Java Heap Space</a:t>
            </a:r>
          </a:p>
          <a:p>
            <a:pPr lvl="2"/>
            <a:r>
              <a:rPr lang="zh-CN" altLang="en-US" b="0" smtClean="0"/>
              <a:t>排查方法（确定不是因为</a:t>
            </a:r>
            <a:r>
              <a:rPr lang="en-US" altLang="zh-CN" b="0" smtClean="0"/>
              <a:t>Heap Size</a:t>
            </a:r>
            <a:r>
              <a:rPr lang="zh-CN" altLang="en-US" b="0" smtClean="0"/>
              <a:t>大小的情况下）</a:t>
            </a:r>
            <a:endParaRPr lang="en-US" altLang="zh-CN" b="0" smtClean="0"/>
          </a:p>
          <a:p>
            <a:pPr lvl="3"/>
            <a:r>
              <a:rPr lang="zh-CN" altLang="en-US" b="0" smtClean="0"/>
              <a:t>拿到</a:t>
            </a:r>
            <a:r>
              <a:rPr lang="en-US" altLang="zh-CN" b="0" smtClean="0"/>
              <a:t>HeapDump</a:t>
            </a:r>
            <a:r>
              <a:rPr lang="zh-CN" altLang="en-US" b="0" smtClean="0"/>
              <a:t>文件</a:t>
            </a:r>
            <a:endParaRPr lang="en-US" altLang="zh-CN" b="0" smtClean="0"/>
          </a:p>
          <a:p>
            <a:pPr lvl="4"/>
            <a:r>
              <a:rPr lang="en-US" altLang="zh-CN" b="0" smtClean="0"/>
              <a:t>-XX:+HeapDumpOnOutOfMemoryError</a:t>
            </a:r>
          </a:p>
          <a:p>
            <a:pPr lvl="4"/>
            <a:r>
              <a:rPr lang="en-US" altLang="zh-CN" b="0" smtClean="0"/>
              <a:t>jmap –dump:file=&lt;</a:t>
            </a:r>
            <a:r>
              <a:rPr lang="zh-CN" altLang="en-US" b="0" smtClean="0"/>
              <a:t>文件名</a:t>
            </a:r>
            <a:r>
              <a:rPr lang="en-US" altLang="zh-CN" b="0" smtClean="0"/>
              <a:t>&gt;,format=b [pid]</a:t>
            </a:r>
          </a:p>
          <a:p>
            <a:pPr lvl="4"/>
            <a:r>
              <a:rPr lang="en-US" altLang="zh-CN" b="0" smtClean="0"/>
              <a:t>gcore [pid]</a:t>
            </a:r>
          </a:p>
          <a:p>
            <a:pPr lvl="3"/>
            <a:r>
              <a:rPr lang="zh-CN" altLang="en-US" b="0" smtClean="0"/>
              <a:t>分析</a:t>
            </a:r>
            <a:r>
              <a:rPr lang="en-US" altLang="zh-CN" b="0" smtClean="0"/>
              <a:t>HeapDump</a:t>
            </a:r>
            <a:r>
              <a:rPr lang="zh-CN" altLang="en-US" b="0" smtClean="0"/>
              <a:t>文件</a:t>
            </a:r>
            <a:endParaRPr lang="en-US" altLang="zh-CN" b="0" smtClean="0"/>
          </a:p>
          <a:p>
            <a:pPr lvl="4"/>
            <a:r>
              <a:rPr lang="en-US" altLang="zh-CN" b="0" smtClean="0"/>
              <a:t>MAT – Dominator Tree</a:t>
            </a:r>
          </a:p>
          <a:p>
            <a:pPr lvl="3"/>
            <a:r>
              <a:rPr lang="zh-CN" altLang="en-US" b="0" smtClean="0"/>
              <a:t>根据</a:t>
            </a:r>
            <a:r>
              <a:rPr lang="en-US" altLang="zh-CN" b="0" smtClean="0"/>
              <a:t>MAT</a:t>
            </a:r>
            <a:r>
              <a:rPr lang="zh-CN" altLang="en-US" b="0" smtClean="0"/>
              <a:t>分析的结果来定位到代码</a:t>
            </a:r>
            <a:endParaRPr lang="en-US" altLang="zh-CN" b="0" smtClean="0"/>
          </a:p>
          <a:p>
            <a:pPr lvl="4"/>
            <a:r>
              <a:rPr lang="en-US" altLang="zh-CN" b="0" smtClean="0"/>
              <a:t>btrace</a:t>
            </a:r>
            <a:endParaRPr lang="zh-CN" altLang="en-US" b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java.lang.OutOfMemoryError</a:t>
            </a:r>
          </a:p>
          <a:p>
            <a:pPr lvl="1"/>
            <a:r>
              <a:rPr lang="en-US" altLang="zh-CN" b="0" smtClean="0"/>
              <a:t>GC overhead limit exceeded/Java Heap Space</a:t>
            </a:r>
          </a:p>
          <a:p>
            <a:pPr lvl="2"/>
            <a:r>
              <a:rPr lang="zh-CN" altLang="en-US" b="0" smtClean="0"/>
              <a:t>排查方法</a:t>
            </a:r>
            <a:endParaRPr lang="en-US" altLang="zh-CN" b="0" smtClean="0"/>
          </a:p>
          <a:p>
            <a:pPr lvl="3"/>
            <a:r>
              <a:rPr lang="zh-CN" altLang="en-US" b="0" smtClean="0"/>
              <a:t>分析</a:t>
            </a:r>
            <a:r>
              <a:rPr lang="en-US" altLang="zh-CN" b="0" smtClean="0"/>
              <a:t>HeapDump</a:t>
            </a:r>
            <a:r>
              <a:rPr lang="zh-CN" altLang="en-US" b="0" smtClean="0"/>
              <a:t>文件时可能会碰到</a:t>
            </a:r>
            <a:endParaRPr lang="en-US" altLang="zh-CN" b="0" smtClean="0"/>
          </a:p>
          <a:p>
            <a:pPr lvl="4"/>
            <a:r>
              <a:rPr lang="zh-CN" altLang="en-US" b="0" smtClean="0"/>
              <a:t>占用的内存并不多</a:t>
            </a:r>
            <a:endParaRPr lang="en-US" altLang="zh-CN" b="0" smtClean="0"/>
          </a:p>
          <a:p>
            <a:pPr lvl="5"/>
            <a:r>
              <a:rPr lang="zh-CN" altLang="en-US" b="0" smtClean="0">
                <a:latin typeface="微软雅黑" pitchFamily="34" charset="-122"/>
                <a:ea typeface="微软雅黑" pitchFamily="34" charset="-122"/>
              </a:rPr>
              <a:t>分配了一个巨大的对象</a:t>
            </a:r>
            <a:endParaRPr lang="en-US" altLang="zh-CN" b="0" smtClean="0">
              <a:latin typeface="微软雅黑" pitchFamily="34" charset="-122"/>
              <a:ea typeface="微软雅黑" pitchFamily="34" charset="-122"/>
            </a:endParaRPr>
          </a:p>
          <a:p>
            <a:pPr lvl="6"/>
            <a:r>
              <a:rPr lang="en-US" altLang="zh-CN" b="0" smtClean="0">
                <a:latin typeface="微软雅黑" pitchFamily="34" charset="-122"/>
                <a:ea typeface="微软雅黑" pitchFamily="34" charset="-122"/>
              </a:rPr>
              <a:t>grep</a:t>
            </a:r>
            <a:r>
              <a:rPr lang="zh-CN" altLang="en-US" b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0" smtClean="0">
                <a:latin typeface="微软雅黑" pitchFamily="34" charset="-122"/>
                <a:ea typeface="微软雅黑" pitchFamily="34" charset="-122"/>
              </a:rPr>
              <a:t>–i ‘allocating large’ </a:t>
            </a:r>
            <a:r>
              <a:rPr lang="zh-CN" altLang="en-US" b="0" smtClean="0">
                <a:latin typeface="微软雅黑" pitchFamily="34" charset="-122"/>
                <a:ea typeface="微软雅黑" pitchFamily="34" charset="-122"/>
              </a:rPr>
              <a:t>日志文件（必须是</a:t>
            </a:r>
            <a:r>
              <a:rPr lang="en-US" altLang="zh-CN" b="0" smtClean="0">
                <a:latin typeface="微软雅黑" pitchFamily="34" charset="-122"/>
                <a:ea typeface="微软雅黑" pitchFamily="34" charset="-122"/>
              </a:rPr>
              <a:t>ali jdk</a:t>
            </a:r>
            <a:r>
              <a:rPr lang="zh-CN" altLang="en-US" b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b="0" smtClean="0">
              <a:latin typeface="微软雅黑" pitchFamily="34" charset="-122"/>
              <a:ea typeface="微软雅黑" pitchFamily="34" charset="-122"/>
            </a:endParaRPr>
          </a:p>
          <a:p>
            <a:pPr lvl="5"/>
            <a:r>
              <a:rPr lang="zh-CN" altLang="en-US" b="0" smtClean="0">
                <a:latin typeface="微软雅黑" pitchFamily="34" charset="-122"/>
                <a:ea typeface="微软雅黑" pitchFamily="34" charset="-122"/>
              </a:rPr>
              <a:t>死循环</a:t>
            </a:r>
            <a:endParaRPr lang="en-US" altLang="zh-CN" b="0" smtClean="0">
              <a:latin typeface="微软雅黑" pitchFamily="34" charset="-122"/>
              <a:ea typeface="微软雅黑" pitchFamily="34" charset="-122"/>
            </a:endParaRPr>
          </a:p>
          <a:p>
            <a:pPr lvl="6"/>
            <a:r>
              <a:rPr lang="en-US" altLang="zh-CN" b="0" smtClean="0">
                <a:latin typeface="微软雅黑" pitchFamily="34" charset="-122"/>
                <a:ea typeface="微软雅黑" pitchFamily="34" charset="-122"/>
              </a:rPr>
              <a:t>jstack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java.lang.OutOfMemoryError</a:t>
            </a:r>
          </a:p>
          <a:p>
            <a:pPr lvl="1"/>
            <a:r>
              <a:rPr lang="en-US" altLang="zh-CN" b="0" smtClean="0"/>
              <a:t>GC overhead limit exceeded/Java Heap Space</a:t>
            </a:r>
          </a:p>
          <a:p>
            <a:pPr lvl="2"/>
            <a:r>
              <a:rPr lang="zh-CN" altLang="en-US" b="0" smtClean="0"/>
              <a:t>解决方法</a:t>
            </a:r>
            <a:endParaRPr lang="en-US" altLang="zh-CN" b="0" smtClean="0"/>
          </a:p>
          <a:p>
            <a:pPr lvl="3"/>
            <a:r>
              <a:rPr lang="zh-CN" altLang="en-US" b="0" smtClean="0">
                <a:latin typeface="微软雅黑" pitchFamily="34" charset="-122"/>
                <a:ea typeface="微软雅黑" pitchFamily="34" charset="-122"/>
              </a:rPr>
              <a:t>根据定位到的消耗了较多内存的代码，针对性的处理</a:t>
            </a:r>
            <a:endParaRPr lang="en-US" altLang="zh-CN" b="0" smtClean="0">
              <a:latin typeface="微软雅黑" pitchFamily="34" charset="-122"/>
              <a:ea typeface="微软雅黑" pitchFamily="34" charset="-122"/>
            </a:endParaRPr>
          </a:p>
          <a:p>
            <a:pPr lvl="4"/>
            <a:r>
              <a:rPr lang="zh-CN" altLang="en-US" b="0" smtClean="0"/>
              <a:t>例如</a:t>
            </a:r>
            <a:endParaRPr lang="en-US" altLang="zh-CN" b="0" smtClean="0"/>
          </a:p>
          <a:p>
            <a:pPr lvl="5"/>
            <a:r>
              <a:rPr lang="zh-CN" altLang="en-US" b="0" smtClean="0">
                <a:latin typeface="微软雅黑" pitchFamily="34" charset="-122"/>
                <a:ea typeface="微软雅黑" pitchFamily="34" charset="-122"/>
              </a:rPr>
              <a:t>自增长的数据结构对象没限制大小</a:t>
            </a:r>
            <a:endParaRPr lang="en-US" altLang="zh-CN" b="0" smtClean="0">
              <a:latin typeface="微软雅黑" pitchFamily="34" charset="-122"/>
              <a:ea typeface="微软雅黑" pitchFamily="34" charset="-122"/>
            </a:endParaRPr>
          </a:p>
          <a:p>
            <a:pPr lvl="5"/>
            <a:r>
              <a:rPr lang="zh-CN" altLang="en-US" b="0" smtClean="0">
                <a:latin typeface="微软雅黑" pitchFamily="34" charset="-122"/>
                <a:ea typeface="微软雅黑" pitchFamily="34" charset="-122"/>
              </a:rPr>
              <a:t>引用未释放，造成内存泄露</a:t>
            </a:r>
            <a:endParaRPr lang="en-US" altLang="zh-CN" b="0" smtClean="0">
              <a:latin typeface="微软雅黑" pitchFamily="34" charset="-122"/>
              <a:ea typeface="微软雅黑" pitchFamily="34" charset="-122"/>
            </a:endParaRPr>
          </a:p>
          <a:p>
            <a:pPr lvl="5"/>
            <a:endParaRPr lang="en-US" altLang="zh-CN" b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java.lang.OutOfMemoryError</a:t>
            </a:r>
          </a:p>
          <a:p>
            <a:pPr lvl="1"/>
            <a:r>
              <a:rPr lang="en-US" altLang="zh-CN" b="0" smtClean="0"/>
              <a:t>GC overhead limit exceeded/Java Heap Space</a:t>
            </a:r>
          </a:p>
          <a:p>
            <a:pPr lvl="2"/>
            <a:r>
              <a:rPr lang="zh-CN" altLang="en-US" b="0" smtClean="0"/>
              <a:t>同类型的问题</a:t>
            </a:r>
            <a:endParaRPr lang="en-US" altLang="zh-CN" b="0" smtClean="0"/>
          </a:p>
          <a:p>
            <a:pPr lvl="3"/>
            <a:r>
              <a:rPr lang="en-US" altLang="zh-CN" b="0" smtClean="0">
                <a:latin typeface="微软雅黑" pitchFamily="34" charset="-122"/>
                <a:ea typeface="微软雅黑" pitchFamily="34" charset="-122"/>
              </a:rPr>
              <a:t>CMS GC</a:t>
            </a:r>
            <a:r>
              <a:rPr lang="zh-CN" altLang="en-US" b="0" smtClean="0"/>
              <a:t>频繁</a:t>
            </a:r>
            <a:endParaRPr lang="en-US" altLang="zh-CN" b="0" smtClean="0">
              <a:latin typeface="微软雅黑" pitchFamily="34" charset="-122"/>
              <a:ea typeface="微软雅黑" pitchFamily="34" charset="-122"/>
            </a:endParaRPr>
          </a:p>
          <a:p>
            <a:pPr lvl="4"/>
            <a:r>
              <a:rPr lang="en-US" altLang="zh-CN" b="0" smtClean="0"/>
              <a:t>CMS GC</a:t>
            </a:r>
            <a:r>
              <a:rPr lang="zh-CN" altLang="en-US" b="0" smtClean="0"/>
              <a:t>频繁要注意还有可能是由于缺少一个参数</a:t>
            </a:r>
            <a:endParaRPr lang="en-US" altLang="zh-CN" b="0" smtClean="0"/>
          </a:p>
          <a:p>
            <a:pPr lvl="5"/>
            <a:r>
              <a:rPr lang="en-US" altLang="zh-CN" b="0" smtClean="0">
                <a:latin typeface="微软雅黑" pitchFamily="34" charset="-122"/>
                <a:ea typeface="微软雅黑" pitchFamily="34" charset="-122"/>
              </a:rPr>
              <a:t>-XX:+UseCMSInitiatingOccupancyOnly</a:t>
            </a:r>
          </a:p>
          <a:p>
            <a:pPr lvl="3"/>
            <a:r>
              <a:rPr lang="en-US" altLang="zh-CN" b="0" smtClean="0"/>
              <a:t>Full GC</a:t>
            </a:r>
            <a:r>
              <a:rPr lang="zh-CN" altLang="en-US" b="0" smtClean="0"/>
              <a:t>频繁</a:t>
            </a:r>
            <a:endParaRPr lang="en-US" altLang="zh-CN" b="0" smtClean="0"/>
          </a:p>
          <a:p>
            <a:pPr lvl="4"/>
            <a:r>
              <a:rPr lang="zh-CN" altLang="en-US" b="0" smtClean="0">
                <a:latin typeface="微软雅黑" pitchFamily="34" charset="-122"/>
                <a:ea typeface="微软雅黑" pitchFamily="34" charset="-122"/>
              </a:rPr>
              <a:t>还有可能是因为悲观策略</a:t>
            </a:r>
            <a:endParaRPr lang="en-US" altLang="zh-CN" b="0" smtClean="0">
              <a:latin typeface="微软雅黑" pitchFamily="34" charset="-122"/>
              <a:ea typeface="微软雅黑" pitchFamily="34" charset="-122"/>
            </a:endParaRPr>
          </a:p>
          <a:p>
            <a:pPr lvl="5"/>
            <a:endParaRPr lang="en-US" altLang="zh-CN" b="0" smtClean="0">
              <a:latin typeface="微软雅黑" pitchFamily="34" charset="-122"/>
              <a:ea typeface="微软雅黑" pitchFamily="34" charset="-122"/>
            </a:endParaRPr>
          </a:p>
          <a:p>
            <a:pPr lvl="5"/>
            <a:endParaRPr lang="en-US" altLang="zh-CN" b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java.lang.OutOfMemoryError</a:t>
            </a:r>
          </a:p>
          <a:p>
            <a:pPr lvl="1"/>
            <a:r>
              <a:rPr lang="en-US" altLang="zh-CN" b="0" smtClean="0"/>
              <a:t>Unable to create new native thread</a:t>
            </a:r>
          </a:p>
          <a:p>
            <a:pPr lvl="2"/>
            <a:r>
              <a:rPr lang="zh-CN" altLang="en-US" b="0" smtClean="0"/>
              <a:t>出现这个现象的原因</a:t>
            </a:r>
            <a:endParaRPr lang="en-US" altLang="zh-CN" b="0" smtClean="0"/>
          </a:p>
          <a:p>
            <a:pPr lvl="3"/>
            <a:r>
              <a:rPr lang="zh-CN" altLang="en-US" b="0" smtClean="0"/>
              <a:t>线程数超过了</a:t>
            </a:r>
            <a:r>
              <a:rPr lang="en-US" altLang="zh-CN" b="0" smtClean="0"/>
              <a:t>ulimit</a:t>
            </a:r>
            <a:r>
              <a:rPr lang="zh-CN" altLang="en-US" b="0" smtClean="0"/>
              <a:t>限制</a:t>
            </a:r>
            <a:endParaRPr lang="en-US" altLang="zh-CN" b="0" smtClean="0"/>
          </a:p>
          <a:p>
            <a:pPr lvl="4"/>
            <a:r>
              <a:rPr lang="zh-CN" altLang="en-US" b="0" smtClean="0"/>
              <a:t>会导致执行</a:t>
            </a:r>
            <a:r>
              <a:rPr lang="en-US" altLang="zh-CN" b="0" smtClean="0"/>
              <a:t>ps</a:t>
            </a:r>
            <a:r>
              <a:rPr lang="zh-CN" altLang="en-US" b="0" smtClean="0"/>
              <a:t>等出现</a:t>
            </a:r>
            <a:r>
              <a:rPr lang="en-US" altLang="zh-CN" b="0" smtClean="0"/>
              <a:t>resource </a:t>
            </a:r>
            <a:r>
              <a:rPr lang="en-US" altLang="zh-CN" b="0" smtClean="0"/>
              <a:t>temporarily </a:t>
            </a:r>
            <a:r>
              <a:rPr lang="en-US" altLang="zh-CN" b="0" smtClean="0"/>
              <a:t>unavailable</a:t>
            </a:r>
          </a:p>
          <a:p>
            <a:pPr lvl="4"/>
            <a:r>
              <a:rPr lang="zh-CN" altLang="en-US" b="0" smtClean="0"/>
              <a:t>出现</a:t>
            </a:r>
            <a:r>
              <a:rPr lang="zh-CN" altLang="en-US" b="0" smtClean="0"/>
              <a:t>时可以先临时调整下</a:t>
            </a:r>
            <a:r>
              <a:rPr lang="en-US" altLang="zh-CN" b="0" smtClean="0"/>
              <a:t>ulimit</a:t>
            </a:r>
            <a:r>
              <a:rPr lang="zh-CN" altLang="en-US" b="0" smtClean="0"/>
              <a:t>，以便</a:t>
            </a:r>
            <a:r>
              <a:rPr lang="zh-CN" altLang="en-US" b="0" smtClean="0"/>
              <a:t>能</a:t>
            </a:r>
            <a:r>
              <a:rPr lang="zh-CN" altLang="en-US" b="0" smtClean="0"/>
              <a:t>操作</a:t>
            </a:r>
            <a:endParaRPr lang="en-US" altLang="zh-CN" b="0" smtClean="0"/>
          </a:p>
          <a:p>
            <a:pPr lvl="3"/>
            <a:r>
              <a:rPr lang="zh-CN" altLang="en-US" b="0" smtClean="0"/>
              <a:t>线程数超过了</a:t>
            </a:r>
            <a:r>
              <a:rPr lang="en-US" altLang="zh-CN" b="0" smtClean="0"/>
              <a:t>kernel.pid_max</a:t>
            </a:r>
          </a:p>
          <a:p>
            <a:pPr lvl="4"/>
            <a:r>
              <a:rPr lang="zh-CN" altLang="en-US" b="0" smtClean="0"/>
              <a:t>会</a:t>
            </a:r>
            <a:r>
              <a:rPr lang="zh-CN" altLang="en-US" b="0" smtClean="0"/>
              <a:t>导致执行</a:t>
            </a:r>
            <a:r>
              <a:rPr lang="en-US" altLang="zh-CN" b="0" smtClean="0"/>
              <a:t>ps</a:t>
            </a:r>
            <a:r>
              <a:rPr lang="zh-CN" altLang="en-US" b="0" smtClean="0"/>
              <a:t>等出现</a:t>
            </a:r>
            <a:r>
              <a:rPr lang="en-US" altLang="zh-CN" b="0" smtClean="0"/>
              <a:t>resource temporarily </a:t>
            </a:r>
            <a:r>
              <a:rPr lang="en-US" altLang="zh-CN" b="0" smtClean="0"/>
              <a:t>unavailable</a:t>
            </a:r>
          </a:p>
          <a:p>
            <a:pPr lvl="4"/>
            <a:r>
              <a:rPr lang="zh-CN" altLang="en-US" b="0" smtClean="0"/>
              <a:t>只能重启</a:t>
            </a:r>
            <a:endParaRPr lang="en-US" altLang="zh-CN" b="0" smtClean="0"/>
          </a:p>
          <a:p>
            <a:pPr lvl="3"/>
            <a:r>
              <a:rPr lang="zh-CN" altLang="en-US" b="0" smtClean="0"/>
              <a:t>机器</a:t>
            </a:r>
            <a:r>
              <a:rPr lang="zh-CN" altLang="en-US" b="0" smtClean="0"/>
              <a:t>完全没有内存了</a:t>
            </a:r>
            <a:endParaRPr lang="en-US" altLang="zh-CN" b="0" smtClean="0"/>
          </a:p>
          <a:p>
            <a:pPr lvl="4"/>
            <a:r>
              <a:rPr lang="zh-CN" altLang="en-US" b="0" smtClean="0"/>
              <a:t>这种可能性通常很小，原因是</a:t>
            </a:r>
            <a:r>
              <a:rPr lang="en-US" altLang="zh-CN" b="0" smtClean="0"/>
              <a:t>...</a:t>
            </a:r>
          </a:p>
          <a:p>
            <a:pPr lvl="3"/>
            <a:endParaRPr lang="en-US" altLang="zh-CN" b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java.lang.OutOfMemoryError</a:t>
            </a:r>
          </a:p>
          <a:p>
            <a:pPr lvl="1"/>
            <a:r>
              <a:rPr lang="en-US" altLang="zh-CN" b="0" smtClean="0"/>
              <a:t>Unable to create new native thread</a:t>
            </a:r>
          </a:p>
          <a:p>
            <a:pPr lvl="2"/>
            <a:r>
              <a:rPr lang="zh-CN" altLang="en-US" b="0" smtClean="0"/>
              <a:t>排查方法</a:t>
            </a:r>
            <a:endParaRPr lang="en-US" altLang="zh-CN" b="0" smtClean="0"/>
          </a:p>
          <a:p>
            <a:pPr lvl="3"/>
            <a:r>
              <a:rPr lang="en-US" altLang="zh-CN" b="0" smtClean="0"/>
              <a:t>ps –eLf | grep java –c</a:t>
            </a:r>
          </a:p>
          <a:p>
            <a:pPr lvl="3"/>
            <a:r>
              <a:rPr lang="en-US" altLang="zh-CN" b="0" smtClean="0"/>
              <a:t>cat /proc/[pid]/limits</a:t>
            </a:r>
          </a:p>
          <a:p>
            <a:pPr lvl="4"/>
            <a:r>
              <a:rPr lang="zh-CN" altLang="en-US" b="0" smtClean="0"/>
              <a:t>如果太小，可以调大点</a:t>
            </a:r>
            <a:r>
              <a:rPr lang="en-US" altLang="zh-CN" b="0" smtClean="0"/>
              <a:t>max open processes</a:t>
            </a:r>
            <a:r>
              <a:rPr lang="zh-CN" altLang="en-US" b="0" smtClean="0"/>
              <a:t>值</a:t>
            </a:r>
            <a:endParaRPr lang="en-US" altLang="zh-CN" b="0" smtClean="0"/>
          </a:p>
          <a:p>
            <a:pPr lvl="3"/>
            <a:r>
              <a:rPr lang="en-US" altLang="zh-CN" b="0" smtClean="0"/>
              <a:t>sysctl –a | grep kernel.pid_max</a:t>
            </a:r>
          </a:p>
          <a:p>
            <a:pPr lvl="3"/>
            <a:r>
              <a:rPr lang="zh-CN" altLang="en-US" b="0" smtClean="0"/>
              <a:t>如果真的是线程创建太多了</a:t>
            </a:r>
            <a:endParaRPr lang="en-US" altLang="zh-CN" b="0" smtClean="0"/>
          </a:p>
          <a:p>
            <a:pPr lvl="4"/>
            <a:r>
              <a:rPr lang="en-US" altLang="zh-CN" b="0" smtClean="0"/>
              <a:t>jstack </a:t>
            </a:r>
            <a:r>
              <a:rPr lang="zh-CN" altLang="en-US" b="0" smtClean="0"/>
              <a:t>有线程名的话通常会比较好排查</a:t>
            </a:r>
            <a:endParaRPr lang="en-US" altLang="zh-CN" b="0" smtClean="0"/>
          </a:p>
          <a:p>
            <a:pPr lvl="4"/>
            <a:r>
              <a:rPr lang="en-US" altLang="zh-CN" b="0" smtClean="0"/>
              <a:t>btrace</a:t>
            </a:r>
          </a:p>
          <a:p>
            <a:pPr lvl="5"/>
            <a:r>
              <a:rPr lang="en-US" altLang="zh-CN" b="0" smtClean="0"/>
              <a:t>new Thread || new ThreadPoolExecutor</a:t>
            </a:r>
          </a:p>
          <a:p>
            <a:pPr lvl="3"/>
            <a:endParaRPr lang="en-US" altLang="zh-CN" b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smtClean="0"/>
              <a:t>NoSuchMethodException</a:t>
            </a:r>
          </a:p>
          <a:p>
            <a:r>
              <a:rPr lang="zh-CN" altLang="en-US" sz="2000" smtClean="0"/>
              <a:t>应用没响应</a:t>
            </a:r>
            <a:endParaRPr lang="en-US" altLang="zh-CN" sz="2000" smtClean="0"/>
          </a:p>
          <a:p>
            <a:r>
              <a:rPr lang="zh-CN" altLang="en-US" sz="2000" smtClean="0"/>
              <a:t>调用另一应用超时</a:t>
            </a:r>
            <a:endParaRPr lang="en-US" altLang="zh-CN" sz="2000" smtClean="0"/>
          </a:p>
          <a:p>
            <a:r>
              <a:rPr lang="en-US" altLang="zh-CN" sz="2000" smtClean="0"/>
              <a:t>java.lang.OutOfMemoryError</a:t>
            </a:r>
          </a:p>
          <a:p>
            <a:r>
              <a:rPr lang="en-US" altLang="zh-CN" sz="2000" smtClean="0"/>
              <a:t>CPU</a:t>
            </a:r>
            <a:r>
              <a:rPr lang="zh-CN" altLang="en-US" sz="2000" smtClean="0"/>
              <a:t> </a:t>
            </a:r>
            <a:r>
              <a:rPr lang="en-US" altLang="zh-CN" sz="2000" smtClean="0"/>
              <a:t>us</a:t>
            </a:r>
            <a:r>
              <a:rPr lang="zh-CN" altLang="en-US" sz="2000" smtClean="0"/>
              <a:t>高</a:t>
            </a:r>
            <a:endParaRPr lang="en-US" altLang="zh-CN" sz="2000" smtClean="0"/>
          </a:p>
          <a:p>
            <a:r>
              <a:rPr lang="en-US" altLang="zh-CN" sz="2000" smtClean="0"/>
              <a:t>CPU sy</a:t>
            </a:r>
            <a:r>
              <a:rPr lang="zh-CN" altLang="en-US" sz="2000" smtClean="0"/>
              <a:t>高</a:t>
            </a:r>
            <a:endParaRPr lang="en-US" altLang="zh-CN" sz="2000" smtClean="0"/>
          </a:p>
          <a:p>
            <a:r>
              <a:rPr lang="en-US" altLang="zh-CN" sz="2000" smtClean="0"/>
              <a:t>CPU iowait</a:t>
            </a:r>
            <a:r>
              <a:rPr lang="zh-CN" altLang="en-US" sz="2000" smtClean="0"/>
              <a:t>高</a:t>
            </a:r>
            <a:endParaRPr lang="en-US" altLang="zh-CN" sz="2000" smtClean="0"/>
          </a:p>
          <a:p>
            <a:r>
              <a:rPr lang="en-US" altLang="zh-CN" sz="2000" smtClean="0"/>
              <a:t>Java</a:t>
            </a:r>
            <a:r>
              <a:rPr lang="zh-CN" altLang="en-US" sz="2000" smtClean="0"/>
              <a:t>进程退出</a:t>
            </a:r>
            <a:endParaRPr lang="en-US" altLang="zh-CN" sz="200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java.lang.OutOfMemoryError</a:t>
            </a:r>
          </a:p>
          <a:p>
            <a:pPr lvl="1"/>
            <a:r>
              <a:rPr lang="en-US" altLang="zh-CN" b="0" smtClean="0"/>
              <a:t>Unable to create new native thread</a:t>
            </a:r>
          </a:p>
          <a:p>
            <a:pPr lvl="2"/>
            <a:r>
              <a:rPr lang="zh-CN" altLang="en-US" b="0" smtClean="0"/>
              <a:t>解决方法</a:t>
            </a:r>
            <a:endParaRPr lang="en-US" altLang="zh-CN" b="0" smtClean="0"/>
          </a:p>
          <a:p>
            <a:pPr lvl="3"/>
            <a:r>
              <a:rPr lang="zh-CN" altLang="en-US" b="0" smtClean="0"/>
              <a:t>线程池并限制大小</a:t>
            </a:r>
            <a:endParaRPr lang="en-US" altLang="zh-CN" b="0" smtClean="0"/>
          </a:p>
          <a:p>
            <a:pPr lvl="3"/>
            <a:r>
              <a:rPr lang="zh-CN" altLang="en-US" b="0" smtClean="0"/>
              <a:t>对使用到的</a:t>
            </a:r>
            <a:r>
              <a:rPr lang="en-US" altLang="zh-CN" b="0" smtClean="0"/>
              <a:t>API</a:t>
            </a:r>
            <a:r>
              <a:rPr lang="zh-CN" altLang="en-US" b="0" smtClean="0"/>
              <a:t>一定要非常清楚</a:t>
            </a:r>
            <a:endParaRPr lang="en-US" altLang="zh-CN" b="0" smtClean="0"/>
          </a:p>
          <a:p>
            <a:pPr lvl="4"/>
            <a:r>
              <a:rPr lang="zh-CN" altLang="en-US" b="0" smtClean="0"/>
              <a:t>例如很容易误用的</a:t>
            </a:r>
            <a:r>
              <a:rPr lang="en-US" altLang="zh-CN" b="0" smtClean="0"/>
              <a:t>netty client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java.lang.OutOfMemoryError</a:t>
            </a:r>
          </a:p>
          <a:p>
            <a:pPr lvl="1"/>
            <a:r>
              <a:rPr lang="en-US" altLang="zh-CN" b="0" smtClean="0"/>
              <a:t>PermGen Space</a:t>
            </a:r>
          </a:p>
          <a:p>
            <a:pPr lvl="2"/>
            <a:r>
              <a:rPr lang="zh-CN" altLang="en-US" b="0" smtClean="0"/>
              <a:t>出现这个问题的原因</a:t>
            </a:r>
            <a:endParaRPr lang="en-US" altLang="zh-CN" b="0" smtClean="0"/>
          </a:p>
          <a:p>
            <a:pPr lvl="3"/>
            <a:r>
              <a:rPr lang="en-US" altLang="zh-CN" b="0" smtClean="0"/>
              <a:t>PermGen</a:t>
            </a:r>
            <a:r>
              <a:rPr lang="zh-CN" altLang="en-US" b="0" smtClean="0"/>
              <a:t>被用满</a:t>
            </a:r>
            <a:endParaRPr lang="en-US" altLang="zh-CN" b="0" smtClean="0"/>
          </a:p>
          <a:p>
            <a:pPr lvl="4"/>
            <a:r>
              <a:rPr lang="en-US" altLang="zh-CN" b="0" smtClean="0"/>
              <a:t>PermGen</a:t>
            </a:r>
            <a:r>
              <a:rPr lang="zh-CN" altLang="en-US" b="0" smtClean="0"/>
              <a:t>的使用和回收</a:t>
            </a:r>
            <a:endParaRPr lang="en-US" altLang="zh-CN" b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java.lang.OutOfMemoryError</a:t>
            </a:r>
          </a:p>
          <a:p>
            <a:pPr lvl="1"/>
            <a:r>
              <a:rPr lang="en-US" altLang="zh-CN" b="0" smtClean="0"/>
              <a:t>PermGen Space</a:t>
            </a:r>
          </a:p>
          <a:p>
            <a:pPr lvl="2"/>
            <a:r>
              <a:rPr lang="zh-CN" altLang="en-US" b="0" smtClean="0"/>
              <a:t>排查方法</a:t>
            </a:r>
            <a:endParaRPr lang="en-US" altLang="zh-CN" b="0" smtClean="0"/>
          </a:p>
          <a:p>
            <a:pPr lvl="3"/>
            <a:r>
              <a:rPr lang="en-US" altLang="zh-CN" b="0" smtClean="0"/>
              <a:t>btrace</a:t>
            </a:r>
          </a:p>
          <a:p>
            <a:pPr lvl="4"/>
            <a:r>
              <a:rPr lang="en-US" altLang="zh-CN" b="0" smtClean="0"/>
              <a:t>ClassLoader.defineClass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java.lang.OutOfMemoryError</a:t>
            </a:r>
          </a:p>
          <a:p>
            <a:pPr lvl="1"/>
            <a:r>
              <a:rPr lang="en-US" altLang="zh-CN" b="0" smtClean="0"/>
              <a:t>PermGen Space</a:t>
            </a:r>
          </a:p>
          <a:p>
            <a:pPr lvl="2"/>
            <a:r>
              <a:rPr lang="zh-CN" altLang="en-US" b="0" smtClean="0"/>
              <a:t>解决方法</a:t>
            </a:r>
            <a:endParaRPr lang="en-US" altLang="zh-CN" b="0" smtClean="0"/>
          </a:p>
          <a:p>
            <a:pPr lvl="3"/>
            <a:r>
              <a:rPr lang="zh-CN" altLang="en-US" b="0" smtClean="0"/>
              <a:t>确认是不是真的需要装载那么多，如果是</a:t>
            </a:r>
            <a:endParaRPr lang="en-US" altLang="zh-CN" b="0" smtClean="0"/>
          </a:p>
          <a:p>
            <a:pPr lvl="4"/>
            <a:r>
              <a:rPr lang="zh-CN" altLang="en-US" b="0" smtClean="0"/>
              <a:t>调大</a:t>
            </a:r>
            <a:r>
              <a:rPr lang="en-US" altLang="zh-CN" b="0" smtClean="0"/>
              <a:t>PermSize</a:t>
            </a:r>
          </a:p>
          <a:p>
            <a:pPr lvl="3"/>
            <a:r>
              <a:rPr lang="zh-CN" altLang="en-US" b="0" smtClean="0"/>
              <a:t>如果不是</a:t>
            </a:r>
            <a:endParaRPr lang="en-US" altLang="zh-CN" b="0" smtClean="0"/>
          </a:p>
          <a:p>
            <a:pPr lvl="4"/>
            <a:r>
              <a:rPr lang="zh-CN" altLang="en-US" b="0" smtClean="0"/>
              <a:t>控制</a:t>
            </a:r>
            <a:r>
              <a:rPr lang="en-US" altLang="zh-CN" b="0" smtClean="0"/>
              <a:t>ClassLoader</a:t>
            </a:r>
          </a:p>
          <a:p>
            <a:pPr lvl="5"/>
            <a:r>
              <a:rPr lang="zh-CN" altLang="en-US" b="0" smtClean="0">
                <a:latin typeface="微软雅黑" pitchFamily="34" charset="-122"/>
                <a:ea typeface="微软雅黑" pitchFamily="34" charset="-122"/>
              </a:rPr>
              <a:t>常见于</a:t>
            </a:r>
            <a:r>
              <a:rPr lang="en-US" altLang="zh-CN" b="0" smtClean="0">
                <a:latin typeface="微软雅黑" pitchFamily="34" charset="-122"/>
                <a:ea typeface="微软雅黑" pitchFamily="34" charset="-122"/>
              </a:rPr>
              <a:t>Groovy</a:t>
            </a:r>
            <a:r>
              <a:rPr lang="zh-CN" altLang="en-US" b="0" smtClean="0">
                <a:latin typeface="微软雅黑" pitchFamily="34" charset="-122"/>
                <a:ea typeface="微软雅黑" pitchFamily="34" charset="-122"/>
              </a:rPr>
              <a:t>的误用</a:t>
            </a:r>
            <a:endParaRPr lang="en-US" altLang="zh-CN" b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java.lang.OutOfMemoryError</a:t>
            </a:r>
          </a:p>
          <a:p>
            <a:pPr lvl="1"/>
            <a:r>
              <a:rPr lang="en-US" altLang="zh-CN" b="0" smtClean="0"/>
              <a:t>Direct buffer memory</a:t>
            </a:r>
          </a:p>
          <a:p>
            <a:pPr lvl="2"/>
            <a:r>
              <a:rPr lang="zh-CN" altLang="en-US" b="0" smtClean="0"/>
              <a:t>出现这个现象的原因</a:t>
            </a:r>
            <a:endParaRPr lang="en-US" altLang="zh-CN" b="0" smtClean="0"/>
          </a:p>
          <a:p>
            <a:pPr lvl="3"/>
            <a:r>
              <a:rPr lang="en-US" altLang="zh-CN" b="0" smtClean="0"/>
              <a:t>Direct ByteBuffer</a:t>
            </a:r>
            <a:r>
              <a:rPr lang="zh-CN" altLang="en-US" b="0" smtClean="0"/>
              <a:t>使用超出了限制的大小</a:t>
            </a:r>
            <a:endParaRPr lang="en-US" altLang="zh-CN" b="0" smtClean="0"/>
          </a:p>
          <a:p>
            <a:pPr lvl="4"/>
            <a:r>
              <a:rPr lang="zh-CN" altLang="en-US" b="0" smtClean="0"/>
              <a:t>默认的大小为</a:t>
            </a:r>
            <a:r>
              <a:rPr lang="en-US" altLang="zh-CN" b="0" smtClean="0"/>
              <a:t>-Xmx</a:t>
            </a:r>
          </a:p>
          <a:p>
            <a:pPr lvl="5"/>
            <a:r>
              <a:rPr lang="en-US" altLang="zh-CN" b="0" smtClean="0"/>
              <a:t>jinfo -flags</a:t>
            </a:r>
          </a:p>
          <a:p>
            <a:pPr lvl="4"/>
            <a:r>
              <a:rPr lang="en-US" altLang="zh-CN" b="0" smtClean="0"/>
              <a:t>Java</a:t>
            </a:r>
            <a:r>
              <a:rPr lang="zh-CN" altLang="en-US" b="0" smtClean="0"/>
              <a:t>中只能通过</a:t>
            </a:r>
            <a:r>
              <a:rPr lang="en-US" altLang="zh-CN" b="0" smtClean="0"/>
              <a:t>ByteBuffer.allocateDirect</a:t>
            </a:r>
            <a:r>
              <a:rPr lang="zh-CN" altLang="en-US" b="0" smtClean="0"/>
              <a:t>来使用</a:t>
            </a:r>
            <a:r>
              <a:rPr lang="en-US" altLang="zh-CN" b="0" smtClean="0"/>
              <a:t>Direct ByteBuffer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java.lang.OutOfMemoryError</a:t>
            </a:r>
          </a:p>
          <a:p>
            <a:pPr lvl="1"/>
            <a:r>
              <a:rPr lang="en-US" altLang="zh-CN" b="0" smtClean="0"/>
              <a:t>Direct buffer memory</a:t>
            </a:r>
          </a:p>
          <a:p>
            <a:pPr lvl="2"/>
            <a:r>
              <a:rPr lang="zh-CN" altLang="en-US" b="0" smtClean="0"/>
              <a:t>排查方法</a:t>
            </a:r>
            <a:endParaRPr lang="en-US" altLang="zh-CN" b="0" smtClean="0"/>
          </a:p>
          <a:p>
            <a:pPr lvl="3"/>
            <a:r>
              <a:rPr lang="en-US" altLang="zh-CN" b="0" smtClean="0"/>
              <a:t>btrace</a:t>
            </a:r>
          </a:p>
          <a:p>
            <a:pPr lvl="4"/>
            <a:r>
              <a:rPr lang="en-US" altLang="zh-CN" b="0" smtClean="0"/>
              <a:t>ByteBuffer.allocateDirect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java.lang.OutOfMemoryError</a:t>
            </a:r>
          </a:p>
          <a:p>
            <a:pPr lvl="1"/>
            <a:r>
              <a:rPr lang="en-US" altLang="zh-CN" b="0" smtClean="0"/>
              <a:t>Direct buffer memory</a:t>
            </a:r>
          </a:p>
          <a:p>
            <a:pPr lvl="2"/>
            <a:r>
              <a:rPr lang="zh-CN" altLang="en-US" b="0" smtClean="0"/>
              <a:t>解决方法</a:t>
            </a:r>
            <a:endParaRPr lang="en-US" altLang="zh-CN" b="0" smtClean="0"/>
          </a:p>
          <a:p>
            <a:pPr lvl="3"/>
            <a:r>
              <a:rPr lang="zh-CN" altLang="en-US" b="0" smtClean="0"/>
              <a:t>如果真的是不够用，在内存够用的情况下可以调大</a:t>
            </a:r>
            <a:endParaRPr lang="en-US" altLang="zh-CN" b="0" smtClean="0"/>
          </a:p>
          <a:p>
            <a:pPr lvl="4"/>
            <a:r>
              <a:rPr lang="en-US" altLang="zh-CN" b="0" smtClean="0"/>
              <a:t>-XX:MaxDirectMemorySize</a:t>
            </a:r>
          </a:p>
          <a:p>
            <a:pPr lvl="3"/>
            <a:r>
              <a:rPr lang="zh-CN" altLang="en-US" b="0" smtClean="0"/>
              <a:t>常见的是类似网络通信未做限流这种</a:t>
            </a:r>
            <a:endParaRPr lang="en-US" altLang="zh-CN" b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java.lang.OutOfMemoryError</a:t>
            </a:r>
          </a:p>
          <a:p>
            <a:pPr lvl="1"/>
            <a:r>
              <a:rPr lang="en-US" altLang="zh-CN" b="0" smtClean="0"/>
              <a:t>Map failed</a:t>
            </a:r>
          </a:p>
          <a:p>
            <a:pPr lvl="2"/>
            <a:r>
              <a:rPr lang="zh-CN" altLang="en-US" b="0" smtClean="0"/>
              <a:t>出现这个现象的原因</a:t>
            </a:r>
            <a:endParaRPr lang="en-US" altLang="zh-CN" b="0" smtClean="0"/>
          </a:p>
          <a:p>
            <a:pPr lvl="3"/>
            <a:r>
              <a:rPr lang="en-US" altLang="zh-CN" b="0" smtClean="0"/>
              <a:t>FileChannel mapped</a:t>
            </a:r>
            <a:r>
              <a:rPr lang="zh-CN" altLang="en-US" b="0" smtClean="0"/>
              <a:t>的文件超出了限制</a:t>
            </a:r>
            <a:endParaRPr lang="en-US" altLang="zh-CN" b="0" smtClean="0"/>
          </a:p>
          <a:p>
            <a:pPr lvl="4"/>
            <a:r>
              <a:rPr lang="en-US" altLang="zh-CN" b="0" smtClean="0"/>
              <a:t>vm.max_map_count</a:t>
            </a:r>
          </a:p>
          <a:p>
            <a:pPr lvl="3"/>
            <a:endParaRPr lang="en-US" altLang="zh-CN" b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java.lang.OutOfMemoryError</a:t>
            </a:r>
          </a:p>
          <a:p>
            <a:pPr lvl="1"/>
            <a:r>
              <a:rPr lang="en-US" altLang="zh-CN" b="0" smtClean="0"/>
              <a:t>Map failed</a:t>
            </a:r>
          </a:p>
          <a:p>
            <a:pPr lvl="2"/>
            <a:r>
              <a:rPr lang="zh-CN" altLang="en-US" b="0" smtClean="0"/>
              <a:t>排查方法</a:t>
            </a:r>
            <a:endParaRPr lang="en-US" altLang="zh-CN" b="0" smtClean="0"/>
          </a:p>
          <a:p>
            <a:pPr lvl="3"/>
            <a:r>
              <a:rPr lang="en-US" altLang="zh-CN" b="0" smtClean="0"/>
              <a:t>btrace</a:t>
            </a:r>
          </a:p>
          <a:p>
            <a:pPr lvl="4"/>
            <a:r>
              <a:rPr lang="en-US" altLang="zh-CN" b="0" smtClean="0"/>
              <a:t>FileChannel.map</a:t>
            </a:r>
          </a:p>
          <a:p>
            <a:pPr lvl="3"/>
            <a:r>
              <a:rPr lang="zh-CN" altLang="en-US" b="0" smtClean="0"/>
              <a:t>看看是不是加了</a:t>
            </a:r>
            <a:r>
              <a:rPr lang="en-US" altLang="zh-CN" b="0" smtClean="0"/>
              <a:t>-XX:+DisableExplicitGC</a:t>
            </a:r>
            <a:r>
              <a:rPr lang="zh-CN" altLang="en-US" b="0" smtClean="0"/>
              <a:t>参数</a:t>
            </a:r>
            <a:endParaRPr lang="en-US" altLang="zh-CN" b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java.lang.OutOfMemoryError</a:t>
            </a:r>
          </a:p>
          <a:p>
            <a:pPr lvl="1"/>
            <a:r>
              <a:rPr lang="en-US" altLang="zh-CN" b="0" smtClean="0"/>
              <a:t>Map failed</a:t>
            </a:r>
          </a:p>
          <a:p>
            <a:pPr lvl="2"/>
            <a:r>
              <a:rPr lang="zh-CN" altLang="en-US" b="0" smtClean="0"/>
              <a:t>解决方法</a:t>
            </a:r>
            <a:endParaRPr lang="en-US" altLang="zh-CN" b="0" smtClean="0"/>
          </a:p>
          <a:p>
            <a:pPr lvl="3"/>
            <a:r>
              <a:rPr lang="zh-CN" altLang="en-US" b="0" smtClean="0"/>
              <a:t>有必要的话调大</a:t>
            </a:r>
            <a:r>
              <a:rPr lang="en-US" altLang="zh-CN" b="0" smtClean="0"/>
              <a:t>vm.max_map_count</a:t>
            </a:r>
          </a:p>
          <a:p>
            <a:pPr lvl="3"/>
            <a:r>
              <a:rPr lang="zh-CN" altLang="en-US" b="0" smtClean="0"/>
              <a:t>如</a:t>
            </a:r>
            <a:r>
              <a:rPr lang="en-US" altLang="zh-CN" b="0" smtClean="0"/>
              <a:t>map file</a:t>
            </a:r>
            <a:r>
              <a:rPr lang="zh-CN" altLang="en-US" b="0" smtClean="0"/>
              <a:t>存活个数其实不多则去掉</a:t>
            </a:r>
            <a:r>
              <a:rPr lang="en-US" altLang="zh-CN" b="0" smtClean="0"/>
              <a:t>-XX:+DisableExplicitGC</a:t>
            </a:r>
          </a:p>
          <a:p>
            <a:pPr lvl="4"/>
            <a:r>
              <a:rPr lang="zh-CN" altLang="en-US" b="0" smtClean="0"/>
              <a:t>在</a:t>
            </a:r>
            <a:r>
              <a:rPr lang="en-US" altLang="zh-CN" b="0" smtClean="0"/>
              <a:t>CMS GC</a:t>
            </a:r>
            <a:r>
              <a:rPr lang="zh-CN" altLang="en-US" b="0" smtClean="0"/>
              <a:t>的情况下，增加</a:t>
            </a:r>
            <a:r>
              <a:rPr lang="en-US" altLang="zh-CN" b="0" smtClean="0"/>
              <a:t>-XX:+ExplicitGCInvokesConcurrent</a:t>
            </a:r>
          </a:p>
          <a:p>
            <a:pPr lvl="3"/>
            <a:endParaRPr lang="en-US" altLang="zh-CN" b="0" smtClean="0"/>
          </a:p>
          <a:p>
            <a:pPr lvl="3"/>
            <a:endParaRPr lang="en-US" altLang="zh-CN" b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NoSuchMethodException</a:t>
            </a:r>
          </a:p>
          <a:p>
            <a:pPr lvl="1"/>
            <a:r>
              <a:rPr lang="zh-CN" altLang="en-US" b="0" smtClean="0"/>
              <a:t>出现这种现象的原因</a:t>
            </a:r>
            <a:endParaRPr lang="en-US" altLang="zh-CN" b="0" smtClean="0"/>
          </a:p>
          <a:p>
            <a:pPr lvl="2"/>
            <a:r>
              <a:rPr lang="en-US" altLang="zh-CN" b="0" smtClean="0"/>
              <a:t>Java ClassLoader</a:t>
            </a:r>
            <a:r>
              <a:rPr lang="zh-CN" altLang="en-US" b="0" smtClean="0"/>
              <a:t>机制</a:t>
            </a:r>
            <a:endParaRPr lang="en-US" altLang="zh-CN" b="0" smtClean="0"/>
          </a:p>
          <a:p>
            <a:pPr lvl="2"/>
            <a:r>
              <a:rPr lang="en-US" altLang="zh-CN" b="0" smtClean="0"/>
              <a:t>Java</a:t>
            </a:r>
            <a:r>
              <a:rPr lang="zh-CN" altLang="en-US" b="0" smtClean="0"/>
              <a:t>里让人极度头疼的</a:t>
            </a:r>
            <a:r>
              <a:rPr lang="en-US" altLang="zh-CN" b="0" smtClean="0"/>
              <a:t>Jar</a:t>
            </a:r>
            <a:r>
              <a:rPr lang="zh-CN" altLang="en-US" b="0" smtClean="0"/>
              <a:t>版本冲突问题</a:t>
            </a:r>
          </a:p>
          <a:p>
            <a:pPr lvl="1"/>
            <a:r>
              <a:rPr lang="zh-CN" altLang="en-US" b="0" smtClean="0"/>
              <a:t>同类型的问题</a:t>
            </a:r>
            <a:endParaRPr lang="en-US" altLang="zh-CN" b="0" smtClean="0"/>
          </a:p>
          <a:p>
            <a:pPr lvl="2"/>
            <a:r>
              <a:rPr lang="en-US" altLang="zh-CN" b="0" smtClean="0"/>
              <a:t>ClassNotFoundException/NoClassDefFoundError/ClassCastException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java.lang.OutOfMemoryError</a:t>
            </a:r>
          </a:p>
          <a:p>
            <a:pPr lvl="1"/>
            <a:r>
              <a:rPr lang="en-US" altLang="zh-CN" b="0" smtClean="0"/>
              <a:t>request {} bytes for {}. Out of swap space?</a:t>
            </a:r>
          </a:p>
          <a:p>
            <a:pPr lvl="2"/>
            <a:r>
              <a:rPr lang="zh-CN" altLang="en-US" b="0" smtClean="0"/>
              <a:t>出现这个现象的原因</a:t>
            </a:r>
            <a:endParaRPr lang="en-US" altLang="zh-CN" b="0" smtClean="0"/>
          </a:p>
          <a:p>
            <a:pPr lvl="3"/>
            <a:r>
              <a:rPr lang="zh-CN" altLang="en-US" b="0" smtClean="0"/>
              <a:t>地址空间不够用</a:t>
            </a:r>
            <a:endParaRPr lang="en-US" altLang="zh-CN" b="0" smtClean="0"/>
          </a:p>
          <a:p>
            <a:pPr lvl="3"/>
            <a:r>
              <a:rPr lang="zh-CN" altLang="en-US" b="0" smtClean="0"/>
              <a:t>物理内存耗光</a:t>
            </a:r>
            <a:endParaRPr lang="zh-CN" altLang="en-US" b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java.lang.OutOfMemoryError</a:t>
            </a:r>
          </a:p>
          <a:p>
            <a:pPr lvl="1"/>
            <a:r>
              <a:rPr lang="en-US" altLang="zh-CN" b="0" smtClean="0"/>
              <a:t>request {} bytes for {}. Out of swap space?</a:t>
            </a:r>
          </a:p>
          <a:p>
            <a:pPr lvl="2"/>
            <a:r>
              <a:rPr lang="zh-CN" altLang="en-US" b="0" smtClean="0"/>
              <a:t>排查方法</a:t>
            </a:r>
            <a:endParaRPr lang="en-US" altLang="zh-CN" b="0" smtClean="0"/>
          </a:p>
          <a:p>
            <a:pPr lvl="3"/>
            <a:r>
              <a:rPr lang="zh-CN" altLang="en-US" b="0" smtClean="0"/>
              <a:t>物理内存耗光</a:t>
            </a:r>
            <a:endParaRPr lang="en-US" altLang="zh-CN" b="0" smtClean="0"/>
          </a:p>
          <a:p>
            <a:pPr lvl="4"/>
            <a:r>
              <a:rPr lang="zh-CN" altLang="en-US" b="0" smtClean="0"/>
              <a:t>按经验</a:t>
            </a:r>
            <a:endParaRPr lang="en-US" altLang="zh-CN" b="0" smtClean="0"/>
          </a:p>
          <a:p>
            <a:pPr lvl="5"/>
            <a:r>
              <a:rPr lang="en-US" altLang="zh-CN" b="0" smtClean="0">
                <a:latin typeface="微软雅黑" pitchFamily="34" charset="-122"/>
                <a:ea typeface="微软雅黑" pitchFamily="34" charset="-122"/>
              </a:rPr>
              <a:t>btrace</a:t>
            </a:r>
          </a:p>
          <a:p>
            <a:pPr lvl="6"/>
            <a:r>
              <a:rPr lang="en-US" altLang="zh-CN" b="0" smtClean="0">
                <a:latin typeface="微软雅黑" pitchFamily="34" charset="-122"/>
                <a:ea typeface="微软雅黑" pitchFamily="34" charset="-122"/>
              </a:rPr>
              <a:t>Deflater.init | Deflater.end | Inflater.init | Inflater.end</a:t>
            </a:r>
          </a:p>
          <a:p>
            <a:pPr lvl="5"/>
            <a:r>
              <a:rPr lang="zh-CN" altLang="en-US" b="0" smtClean="0">
                <a:latin typeface="微软雅黑" pitchFamily="34" charset="-122"/>
                <a:ea typeface="微软雅黑" pitchFamily="34" charset="-122"/>
              </a:rPr>
              <a:t>强制执行</a:t>
            </a:r>
            <a:r>
              <a:rPr lang="en-US" altLang="zh-CN" b="0" smtClean="0">
                <a:latin typeface="微软雅黑" pitchFamily="34" charset="-122"/>
                <a:ea typeface="微软雅黑" pitchFamily="34" charset="-122"/>
              </a:rPr>
              <a:t>full gc</a:t>
            </a:r>
          </a:p>
          <a:p>
            <a:pPr lvl="6"/>
            <a:r>
              <a:rPr lang="en-US" altLang="zh-CN" b="0" smtClean="0">
                <a:latin typeface="微软雅黑" pitchFamily="34" charset="-122"/>
                <a:ea typeface="微软雅黑" pitchFamily="34" charset="-122"/>
              </a:rPr>
              <a:t>jmap –histo:live [pid]</a:t>
            </a:r>
          </a:p>
          <a:p>
            <a:pPr lvl="6"/>
            <a:r>
              <a:rPr lang="zh-CN" altLang="en-US" b="0" smtClean="0">
                <a:latin typeface="微软雅黑" pitchFamily="34" charset="-122"/>
                <a:ea typeface="微软雅黑" pitchFamily="34" charset="-122"/>
              </a:rPr>
              <a:t>如果执行几次后内存明显下降，则基本是</a:t>
            </a:r>
            <a:r>
              <a:rPr lang="en-US" altLang="zh-CN" b="0" smtClean="0">
                <a:latin typeface="微软雅黑" pitchFamily="34" charset="-122"/>
                <a:ea typeface="微软雅黑" pitchFamily="34" charset="-122"/>
              </a:rPr>
              <a:t>Direct ByteBuffer</a:t>
            </a:r>
            <a:r>
              <a:rPr lang="zh-CN" altLang="en-US" b="0" smtClean="0">
                <a:latin typeface="微软雅黑" pitchFamily="34" charset="-122"/>
                <a:ea typeface="微软雅黑" pitchFamily="34" charset="-122"/>
              </a:rPr>
              <a:t>造成的</a:t>
            </a:r>
            <a:endParaRPr lang="en-US" altLang="zh-CN" b="0" smtClean="0">
              <a:latin typeface="微软雅黑" pitchFamily="34" charset="-122"/>
              <a:ea typeface="微软雅黑" pitchFamily="34" charset="-122"/>
            </a:endParaRPr>
          </a:p>
          <a:p>
            <a:pPr lvl="4"/>
            <a:r>
              <a:rPr lang="en-US" altLang="zh-CN" b="0" smtClean="0"/>
              <a:t>google Perftools</a:t>
            </a:r>
            <a:endParaRPr lang="zh-CN" altLang="en-US" b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java.lang.OutOfMemoryError</a:t>
            </a:r>
          </a:p>
          <a:p>
            <a:pPr lvl="1"/>
            <a:r>
              <a:rPr lang="en-US" altLang="zh-CN" b="0" smtClean="0"/>
              <a:t>request {} bytes for {}. Out of swap space?</a:t>
            </a:r>
          </a:p>
          <a:p>
            <a:pPr lvl="2"/>
            <a:r>
              <a:rPr lang="zh-CN" altLang="en-US" b="0" smtClean="0"/>
              <a:t>解决方法</a:t>
            </a:r>
            <a:endParaRPr lang="en-US" altLang="zh-CN" b="0" smtClean="0"/>
          </a:p>
          <a:p>
            <a:pPr lvl="3"/>
            <a:r>
              <a:rPr lang="zh-CN" altLang="en-US" b="0" smtClean="0">
                <a:latin typeface="微软雅黑" pitchFamily="34" charset="-122"/>
                <a:ea typeface="微软雅黑" pitchFamily="34" charset="-122"/>
              </a:rPr>
              <a:t>地址空间不够</a:t>
            </a:r>
            <a:endParaRPr lang="en-US" altLang="zh-CN" b="0" smtClean="0">
              <a:latin typeface="微软雅黑" pitchFamily="34" charset="-122"/>
              <a:ea typeface="微软雅黑" pitchFamily="34" charset="-122"/>
            </a:endParaRPr>
          </a:p>
          <a:p>
            <a:pPr lvl="4"/>
            <a:r>
              <a:rPr lang="zh-CN" altLang="en-US" b="0" smtClean="0"/>
              <a:t>升级到</a:t>
            </a:r>
            <a:r>
              <a:rPr lang="en-US" altLang="zh-CN" b="0" smtClean="0"/>
              <a:t>64 bit</a:t>
            </a:r>
          </a:p>
          <a:p>
            <a:pPr lvl="3"/>
            <a:r>
              <a:rPr lang="zh-CN" altLang="en-US" b="0" smtClean="0">
                <a:latin typeface="微软雅黑" pitchFamily="34" charset="-122"/>
                <a:ea typeface="微软雅黑" pitchFamily="34" charset="-122"/>
              </a:rPr>
              <a:t>物理内存耗光</a:t>
            </a:r>
            <a:endParaRPr lang="en-US" altLang="zh-CN" b="0" smtClean="0">
              <a:latin typeface="微软雅黑" pitchFamily="34" charset="-122"/>
              <a:ea typeface="微软雅黑" pitchFamily="34" charset="-122"/>
            </a:endParaRPr>
          </a:p>
          <a:p>
            <a:pPr lvl="4"/>
            <a:r>
              <a:rPr lang="en-US" altLang="zh-CN" b="0" smtClean="0">
                <a:latin typeface="微软雅黑" pitchFamily="34" charset="-122"/>
                <a:ea typeface="微软雅黑" pitchFamily="34" charset="-122"/>
              </a:rPr>
              <a:t>Inflater/Deflater</a:t>
            </a:r>
            <a:r>
              <a:rPr lang="zh-CN" altLang="en-US" b="0" smtClean="0">
                <a:latin typeface="微软雅黑" pitchFamily="34" charset="-122"/>
                <a:ea typeface="微软雅黑" pitchFamily="34" charset="-122"/>
              </a:rPr>
              <a:t>问题的话则显式调用</a:t>
            </a:r>
            <a:r>
              <a:rPr lang="en-US" altLang="zh-CN" b="0" smtClean="0">
                <a:latin typeface="微软雅黑" pitchFamily="34" charset="-122"/>
                <a:ea typeface="微软雅黑" pitchFamily="34" charset="-122"/>
              </a:rPr>
              <a:t>end</a:t>
            </a:r>
          </a:p>
          <a:p>
            <a:pPr lvl="4"/>
            <a:r>
              <a:rPr lang="en-US" altLang="zh-CN" b="0" smtClean="0"/>
              <a:t>Direct ByteBuffer</a:t>
            </a:r>
            <a:r>
              <a:rPr lang="zh-CN" altLang="en-US" b="0" smtClean="0"/>
              <a:t>问题可以调小</a:t>
            </a:r>
            <a:r>
              <a:rPr lang="en-US" altLang="zh-CN" b="0" smtClean="0"/>
              <a:t>-XX:MaxDirectMemorySize</a:t>
            </a:r>
          </a:p>
          <a:p>
            <a:pPr lvl="4"/>
            <a:r>
              <a:rPr lang="zh-CN" altLang="en-US" b="0" smtClean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b="0" smtClean="0">
                <a:latin typeface="微软雅黑" pitchFamily="34" charset="-122"/>
                <a:ea typeface="微软雅黑" pitchFamily="34" charset="-122"/>
              </a:rPr>
              <a:t>case</a:t>
            </a:r>
            <a:r>
              <a:rPr lang="zh-CN" altLang="en-US" b="0" smtClean="0"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en-US" altLang="zh-CN" b="0" smtClean="0">
                <a:latin typeface="微软雅黑" pitchFamily="34" charset="-122"/>
                <a:ea typeface="微软雅黑" pitchFamily="34" charset="-122"/>
              </a:rPr>
              <a:t>google perftools</a:t>
            </a:r>
            <a:r>
              <a:rPr lang="zh-CN" altLang="en-US" b="0" smtClean="0">
                <a:latin typeface="微软雅黑" pitchFamily="34" charset="-122"/>
                <a:ea typeface="微软雅黑" pitchFamily="34" charset="-122"/>
              </a:rPr>
              <a:t>显示的来跟进</a:t>
            </a:r>
            <a:endParaRPr lang="zh-CN" altLang="en-US" b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CPU us</a:t>
            </a:r>
            <a:r>
              <a:rPr lang="zh-CN" altLang="en-US" smtClean="0"/>
              <a:t>高</a:t>
            </a:r>
            <a:endParaRPr lang="en-US" altLang="zh-CN" smtClean="0"/>
          </a:p>
          <a:p>
            <a:pPr lvl="1"/>
            <a:r>
              <a:rPr lang="zh-CN" altLang="en-US" b="0" smtClean="0"/>
              <a:t>出现这个现象的原因</a:t>
            </a:r>
            <a:endParaRPr lang="en-US" altLang="zh-CN" b="0" smtClean="0"/>
          </a:p>
          <a:p>
            <a:pPr lvl="2"/>
            <a:r>
              <a:rPr lang="en-US" altLang="zh-CN" b="0" smtClean="0"/>
              <a:t>CMS GC/Full GC</a:t>
            </a:r>
            <a:r>
              <a:rPr lang="zh-CN" altLang="en-US" b="0" smtClean="0"/>
              <a:t>频繁</a:t>
            </a:r>
            <a:endParaRPr lang="en-US" altLang="zh-CN" b="0" smtClean="0"/>
          </a:p>
          <a:p>
            <a:pPr lvl="2"/>
            <a:r>
              <a:rPr lang="zh-CN" altLang="en-US" b="0" smtClean="0"/>
              <a:t>代码中出现非常耗</a:t>
            </a:r>
            <a:r>
              <a:rPr lang="en-US" altLang="zh-CN" b="0" smtClean="0"/>
              <a:t>CPU</a:t>
            </a:r>
            <a:r>
              <a:rPr lang="zh-CN" altLang="en-US" b="0" smtClean="0"/>
              <a:t>的操作</a:t>
            </a:r>
            <a:endParaRPr lang="en-US" altLang="zh-CN" b="0" smtClean="0"/>
          </a:p>
          <a:p>
            <a:pPr lvl="2"/>
            <a:r>
              <a:rPr lang="zh-CN" altLang="en-US" b="0" smtClean="0"/>
              <a:t>整体代码的消耗</a:t>
            </a:r>
            <a:endParaRPr lang="zh-CN" altLang="en-US" b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CPU us</a:t>
            </a:r>
            <a:r>
              <a:rPr lang="zh-CN" altLang="en-US" smtClean="0"/>
              <a:t>高</a:t>
            </a:r>
            <a:endParaRPr lang="en-US" altLang="zh-CN" smtClean="0"/>
          </a:p>
          <a:p>
            <a:pPr lvl="1"/>
            <a:r>
              <a:rPr lang="zh-CN" altLang="en-US" b="0" smtClean="0"/>
              <a:t>排查方法</a:t>
            </a:r>
            <a:endParaRPr lang="en-US" altLang="zh-CN" b="0" smtClean="0"/>
          </a:p>
          <a:p>
            <a:pPr lvl="2"/>
            <a:r>
              <a:rPr lang="en-US" altLang="zh-CN" b="0" smtClean="0"/>
              <a:t>CMS GC/Full GC</a:t>
            </a:r>
            <a:r>
              <a:rPr lang="zh-CN" altLang="en-US" b="0" smtClean="0"/>
              <a:t>频繁</a:t>
            </a:r>
            <a:endParaRPr lang="en-US" altLang="zh-CN" b="0" smtClean="0"/>
          </a:p>
          <a:p>
            <a:pPr lvl="3"/>
            <a:r>
              <a:rPr lang="zh-CN" altLang="en-US" b="0" smtClean="0"/>
              <a:t>查看</a:t>
            </a:r>
            <a:r>
              <a:rPr lang="en-US" altLang="zh-CN" b="0" smtClean="0"/>
              <a:t>gc log</a:t>
            </a:r>
            <a:r>
              <a:rPr lang="zh-CN" altLang="en-US" b="0" smtClean="0"/>
              <a:t>，或</a:t>
            </a:r>
            <a:r>
              <a:rPr lang="en-US" altLang="zh-CN" b="0" smtClean="0"/>
              <a:t>jstat –gcutil [pid] 1000 10</a:t>
            </a:r>
          </a:p>
          <a:p>
            <a:pPr lvl="2"/>
            <a:r>
              <a:rPr lang="zh-CN" altLang="en-US" b="0" smtClean="0"/>
              <a:t>代码中出现非常耗</a:t>
            </a:r>
            <a:r>
              <a:rPr lang="en-US" altLang="zh-CN" b="0" smtClean="0"/>
              <a:t>CPU</a:t>
            </a:r>
            <a:r>
              <a:rPr lang="zh-CN" altLang="en-US" b="0" smtClean="0"/>
              <a:t>的操作</a:t>
            </a:r>
            <a:endParaRPr lang="en-US" altLang="zh-CN" b="0" smtClean="0"/>
          </a:p>
          <a:p>
            <a:pPr lvl="3"/>
            <a:r>
              <a:rPr lang="en-US" altLang="zh-CN" b="0" smtClean="0"/>
              <a:t>top –H + jstack</a:t>
            </a:r>
            <a:r>
              <a:rPr lang="zh-CN" altLang="en-US" b="0" smtClean="0"/>
              <a:t>，做</a:t>
            </a:r>
            <a:r>
              <a:rPr lang="en-US" altLang="zh-CN" b="0" smtClean="0"/>
              <a:t>pid</a:t>
            </a:r>
            <a:r>
              <a:rPr lang="zh-CN" altLang="en-US" b="0" smtClean="0"/>
              <a:t>到</a:t>
            </a:r>
            <a:r>
              <a:rPr lang="en-US" altLang="zh-CN" b="0" smtClean="0"/>
              <a:t>nid</a:t>
            </a:r>
            <a:r>
              <a:rPr lang="zh-CN" altLang="en-US" b="0" smtClean="0"/>
              <a:t>的</a:t>
            </a:r>
            <a:r>
              <a:rPr lang="en-US" altLang="zh-CN" b="0" smtClean="0"/>
              <a:t>16</a:t>
            </a:r>
            <a:r>
              <a:rPr lang="zh-CN" altLang="en-US" b="0" smtClean="0"/>
              <a:t>进制转化</a:t>
            </a:r>
            <a:endParaRPr lang="en-US" altLang="zh-CN" b="0" smtClean="0"/>
          </a:p>
          <a:p>
            <a:pPr lvl="4"/>
            <a:r>
              <a:rPr lang="en-US" altLang="zh-CN" b="0" smtClean="0">
                <a:cs typeface="Arial Unicode MS" pitchFamily="34" charset="-122"/>
              </a:rPr>
              <a:t>printf '0x%x'</a:t>
            </a:r>
            <a:endParaRPr lang="en-US" altLang="zh-CN" b="0" smtClean="0"/>
          </a:p>
          <a:p>
            <a:pPr lvl="2"/>
            <a:r>
              <a:rPr lang="zh-CN" altLang="en-US" b="0" smtClean="0"/>
              <a:t>整体代码的消耗</a:t>
            </a:r>
            <a:endParaRPr lang="en-US" altLang="zh-CN" b="0" smtClean="0"/>
          </a:p>
          <a:p>
            <a:pPr lvl="3"/>
            <a:r>
              <a:rPr lang="en-US" altLang="zh-CN" b="0" smtClean="0"/>
              <a:t>top –H</a:t>
            </a:r>
            <a:r>
              <a:rPr lang="zh-CN" altLang="en-US" b="0" smtClean="0"/>
              <a:t>看到每个线程消耗都差不多，而且不断变化</a:t>
            </a:r>
            <a:endParaRPr lang="en-US" altLang="zh-CN" b="0" smtClean="0"/>
          </a:p>
          <a:p>
            <a:pPr lvl="3"/>
            <a:r>
              <a:rPr lang="en-US" altLang="zh-CN" b="0" smtClean="0"/>
              <a:t>perf –top</a:t>
            </a:r>
          </a:p>
          <a:p>
            <a:pPr lvl="4"/>
            <a:r>
              <a:rPr lang="zh-CN" altLang="en-US" b="0" smtClean="0"/>
              <a:t>必须是</a:t>
            </a:r>
            <a:r>
              <a:rPr lang="en-US" altLang="zh-CN" b="0" smtClean="0"/>
              <a:t>ali</a:t>
            </a:r>
            <a:r>
              <a:rPr lang="zh-CN" altLang="en-US" b="0" smtClean="0"/>
              <a:t>版的</a:t>
            </a:r>
            <a:r>
              <a:rPr lang="en-US" altLang="zh-CN" b="0" smtClean="0"/>
              <a:t>perf</a:t>
            </a:r>
            <a:r>
              <a:rPr lang="zh-CN" altLang="en-US" b="0" smtClean="0"/>
              <a:t>和</a:t>
            </a:r>
            <a:r>
              <a:rPr lang="en-US" altLang="zh-CN" b="0" smtClean="0"/>
              <a:t>jdk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CPU us</a:t>
            </a:r>
            <a:r>
              <a:rPr lang="zh-CN" altLang="en-US" smtClean="0"/>
              <a:t>高</a:t>
            </a:r>
            <a:endParaRPr lang="en-US" altLang="zh-CN" smtClean="0"/>
          </a:p>
          <a:p>
            <a:pPr lvl="1"/>
            <a:r>
              <a:rPr lang="zh-CN" altLang="en-US" b="0" smtClean="0"/>
              <a:t>解决方法</a:t>
            </a:r>
            <a:endParaRPr lang="en-US" altLang="zh-CN" b="0" smtClean="0"/>
          </a:p>
          <a:p>
            <a:pPr lvl="2"/>
            <a:r>
              <a:rPr lang="en-US" altLang="zh-CN" b="0" smtClean="0"/>
              <a:t>CMS GC/Full GC</a:t>
            </a:r>
            <a:r>
              <a:rPr lang="zh-CN" altLang="en-US" b="0" smtClean="0"/>
              <a:t>频繁</a:t>
            </a:r>
            <a:endParaRPr lang="en-US" altLang="zh-CN" b="0" smtClean="0"/>
          </a:p>
          <a:p>
            <a:pPr lvl="3"/>
            <a:r>
              <a:rPr lang="zh-CN" altLang="en-US" b="0" smtClean="0"/>
              <a:t>详见前面的内容</a:t>
            </a:r>
            <a:endParaRPr lang="en-US" altLang="zh-CN" b="0" smtClean="0"/>
          </a:p>
          <a:p>
            <a:pPr lvl="2"/>
            <a:r>
              <a:rPr lang="zh-CN" altLang="en-US" b="0" smtClean="0"/>
              <a:t>代码中出现非常耗</a:t>
            </a:r>
            <a:r>
              <a:rPr lang="en-US" altLang="zh-CN" b="0" smtClean="0"/>
              <a:t>CPU</a:t>
            </a:r>
            <a:r>
              <a:rPr lang="zh-CN" altLang="en-US" b="0" smtClean="0"/>
              <a:t>的操作</a:t>
            </a:r>
            <a:endParaRPr lang="en-US" altLang="zh-CN" b="0" smtClean="0"/>
          </a:p>
          <a:p>
            <a:pPr lvl="3"/>
            <a:r>
              <a:rPr lang="zh-CN" altLang="en-US" b="0" smtClean="0"/>
              <a:t>通常需要进一步</a:t>
            </a:r>
            <a:r>
              <a:rPr lang="en-US" altLang="zh-CN" b="0" smtClean="0"/>
              <a:t>btrace</a:t>
            </a:r>
          </a:p>
          <a:p>
            <a:pPr lvl="4"/>
            <a:r>
              <a:rPr lang="zh-CN" altLang="en-US" b="0" smtClean="0"/>
              <a:t>正则匹配某些字符串造成</a:t>
            </a:r>
            <a:r>
              <a:rPr lang="en-US" altLang="zh-CN" b="0" smtClean="0"/>
              <a:t>cpu us</a:t>
            </a:r>
            <a:r>
              <a:rPr lang="zh-CN" altLang="en-US" b="0" smtClean="0"/>
              <a:t>高的</a:t>
            </a:r>
            <a:r>
              <a:rPr lang="en-US" altLang="zh-CN" b="0" smtClean="0"/>
              <a:t>case</a:t>
            </a:r>
          </a:p>
          <a:p>
            <a:pPr lvl="3"/>
            <a:r>
              <a:rPr lang="zh-CN" altLang="en-US" b="0" smtClean="0"/>
              <a:t>也不一定很好处理</a:t>
            </a:r>
            <a:endParaRPr lang="en-US" altLang="zh-CN" b="0" smtClean="0"/>
          </a:p>
          <a:p>
            <a:pPr lvl="4"/>
            <a:r>
              <a:rPr lang="zh-CN" altLang="en-US" b="0" smtClean="0"/>
              <a:t>覆盖</a:t>
            </a:r>
            <a:r>
              <a:rPr lang="en-US" altLang="zh-CN" b="0" smtClean="0"/>
              <a:t>Exception</a:t>
            </a:r>
            <a:r>
              <a:rPr lang="zh-CN" altLang="en-US" b="0" smtClean="0"/>
              <a:t>的</a:t>
            </a:r>
            <a:r>
              <a:rPr lang="en-US" altLang="zh-CN" b="0" smtClean="0"/>
              <a:t>getCause</a:t>
            </a:r>
            <a:r>
              <a:rPr lang="zh-CN" altLang="en-US" b="0" smtClean="0"/>
              <a:t>造成</a:t>
            </a:r>
            <a:r>
              <a:rPr lang="en-US" altLang="zh-CN" b="0" smtClean="0"/>
              <a:t>cpu us</a:t>
            </a:r>
            <a:r>
              <a:rPr lang="zh-CN" altLang="en-US" b="0" smtClean="0"/>
              <a:t>高的</a:t>
            </a:r>
            <a:r>
              <a:rPr lang="en-US" altLang="zh-CN" b="0" smtClean="0"/>
              <a:t>case</a:t>
            </a:r>
          </a:p>
          <a:p>
            <a:pPr lvl="2"/>
            <a:r>
              <a:rPr lang="zh-CN" altLang="en-US" b="0" smtClean="0"/>
              <a:t>整体代码的消耗</a:t>
            </a:r>
            <a:endParaRPr lang="en-US" altLang="zh-CN" b="0" smtClean="0"/>
          </a:p>
          <a:p>
            <a:pPr lvl="3"/>
            <a:r>
              <a:rPr lang="zh-CN" altLang="en-US" b="0" smtClean="0"/>
              <a:t>通常很难搞</a:t>
            </a:r>
            <a:endParaRPr lang="en-US" altLang="zh-CN" b="0" smtClean="0"/>
          </a:p>
          <a:p>
            <a:pPr lvl="4"/>
            <a:endParaRPr lang="en-US" altLang="zh-CN" b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CPU sy</a:t>
            </a:r>
            <a:r>
              <a:rPr lang="zh-CN" altLang="en-US" smtClean="0"/>
              <a:t>高</a:t>
            </a:r>
            <a:endParaRPr lang="en-US" altLang="zh-CN" smtClean="0"/>
          </a:p>
          <a:p>
            <a:pPr lvl="1"/>
            <a:r>
              <a:rPr lang="zh-CN" altLang="en-US" b="0" smtClean="0"/>
              <a:t>出现这个现象的原因</a:t>
            </a:r>
            <a:endParaRPr lang="en-US" altLang="zh-CN" b="0" smtClean="0"/>
          </a:p>
          <a:p>
            <a:pPr lvl="2"/>
            <a:r>
              <a:rPr lang="zh-CN" altLang="en-US" b="0" smtClean="0"/>
              <a:t>锁竞争激烈</a:t>
            </a:r>
            <a:endParaRPr lang="en-US" altLang="zh-CN" b="0" smtClean="0"/>
          </a:p>
          <a:p>
            <a:pPr lvl="2"/>
            <a:r>
              <a:rPr lang="zh-CN" altLang="en-US" b="0" smtClean="0"/>
              <a:t>线程主动切换频繁</a:t>
            </a:r>
            <a:endParaRPr lang="en-US" altLang="zh-CN" b="0" smtClean="0"/>
          </a:p>
          <a:p>
            <a:pPr lvl="2"/>
            <a:r>
              <a:rPr lang="zh-CN" altLang="en-US" b="0" smtClean="0"/>
              <a:t>还有一个经验是</a:t>
            </a:r>
            <a:endParaRPr lang="en-US" altLang="zh-CN" b="0" smtClean="0"/>
          </a:p>
          <a:p>
            <a:pPr lvl="3"/>
            <a:r>
              <a:rPr lang="en-US" altLang="zh-CN" b="0" smtClean="0"/>
              <a:t>linux 2.6.32</a:t>
            </a:r>
            <a:r>
              <a:rPr lang="zh-CN" altLang="en-US" b="0" smtClean="0"/>
              <a:t>后的高精度的问题</a:t>
            </a:r>
            <a:endParaRPr lang="en-US" altLang="zh-CN" b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CPU sy</a:t>
            </a:r>
            <a:r>
              <a:rPr lang="zh-CN" altLang="en-US" smtClean="0"/>
              <a:t>高</a:t>
            </a:r>
            <a:endParaRPr lang="en-US" altLang="zh-CN" smtClean="0"/>
          </a:p>
          <a:p>
            <a:pPr lvl="1"/>
            <a:r>
              <a:rPr lang="zh-CN" altLang="en-US" b="0" smtClean="0"/>
              <a:t>排查方法</a:t>
            </a:r>
            <a:endParaRPr lang="en-US" altLang="zh-CN" b="0" smtClean="0"/>
          </a:p>
          <a:p>
            <a:pPr lvl="2"/>
            <a:r>
              <a:rPr lang="en-US" altLang="zh-CN" b="0" smtClean="0"/>
              <a:t>jstack</a:t>
            </a:r>
          </a:p>
          <a:p>
            <a:pPr lvl="3"/>
            <a:r>
              <a:rPr lang="zh-CN" altLang="en-US" b="0" smtClean="0"/>
              <a:t>看看锁状况</a:t>
            </a:r>
            <a:endParaRPr lang="en-US" altLang="zh-CN" b="0" smtClean="0"/>
          </a:p>
          <a:p>
            <a:pPr lvl="3"/>
            <a:r>
              <a:rPr lang="zh-CN" altLang="en-US" b="0" smtClean="0"/>
              <a:t>看看是不是有主动线程切换等</a:t>
            </a:r>
            <a:endParaRPr lang="en-US" altLang="zh-CN" b="0" smtClean="0"/>
          </a:p>
          <a:p>
            <a:pPr lvl="2"/>
            <a:r>
              <a:rPr lang="en-US" altLang="zh-CN" b="0" smtClean="0"/>
              <a:t>btrace</a:t>
            </a:r>
          </a:p>
          <a:p>
            <a:pPr lvl="3"/>
            <a:r>
              <a:rPr lang="en-US" altLang="zh-CN" b="0" smtClean="0"/>
              <a:t>AbstractQueuedSynchronizer.ConditionObject.awaitNanos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CPU sy</a:t>
            </a:r>
            <a:r>
              <a:rPr lang="zh-CN" altLang="en-US" smtClean="0"/>
              <a:t>高</a:t>
            </a:r>
            <a:endParaRPr lang="en-US" altLang="zh-CN" smtClean="0"/>
          </a:p>
          <a:p>
            <a:pPr lvl="1"/>
            <a:r>
              <a:rPr lang="zh-CN" altLang="en-US" b="0" smtClean="0"/>
              <a:t>解决方法</a:t>
            </a:r>
            <a:endParaRPr lang="en-US" altLang="zh-CN" b="0" smtClean="0"/>
          </a:p>
          <a:p>
            <a:pPr lvl="2"/>
            <a:r>
              <a:rPr lang="zh-CN" altLang="en-US" b="0" smtClean="0"/>
              <a:t>锁竞争激烈</a:t>
            </a:r>
            <a:endParaRPr lang="en-US" altLang="zh-CN" b="0" smtClean="0"/>
          </a:p>
          <a:p>
            <a:pPr lvl="3"/>
            <a:r>
              <a:rPr lang="zh-CN" altLang="en-US" b="0" smtClean="0"/>
              <a:t>根据业务实现要求合理做锁粒度控制，或引入无锁数据结构</a:t>
            </a:r>
            <a:endParaRPr lang="en-US" altLang="zh-CN" b="0" smtClean="0"/>
          </a:p>
          <a:p>
            <a:pPr lvl="2"/>
            <a:r>
              <a:rPr lang="zh-CN" altLang="en-US" b="0" smtClean="0"/>
              <a:t>线程主动切换</a:t>
            </a:r>
            <a:endParaRPr lang="en-US" altLang="zh-CN" b="0" smtClean="0"/>
          </a:p>
          <a:p>
            <a:pPr lvl="3"/>
            <a:r>
              <a:rPr lang="zh-CN" altLang="en-US" b="0" smtClean="0"/>
              <a:t>改为通知机制</a:t>
            </a:r>
            <a:endParaRPr lang="en-US" altLang="zh-CN" b="0" smtClean="0"/>
          </a:p>
          <a:p>
            <a:pPr lvl="2"/>
            <a:r>
              <a:rPr lang="zh-CN" altLang="en-US" b="0" smtClean="0"/>
              <a:t>高精度问题</a:t>
            </a:r>
            <a:endParaRPr lang="en-US" altLang="zh-CN" b="0" smtClean="0"/>
          </a:p>
          <a:p>
            <a:pPr lvl="3"/>
            <a:r>
              <a:rPr lang="zh-CN" altLang="en-US" b="0" smtClean="0"/>
              <a:t>至少调大到</a:t>
            </a:r>
            <a:r>
              <a:rPr lang="en-US" altLang="zh-CN" b="0" smtClean="0"/>
              <a:t>1ms+</a:t>
            </a:r>
            <a:r>
              <a:rPr lang="zh-CN" altLang="en-US" b="0" smtClean="0"/>
              <a:t>的</a:t>
            </a:r>
            <a:r>
              <a:rPr lang="en-US" altLang="zh-CN" b="0" smtClean="0"/>
              <a:t>await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CPU iowait</a:t>
            </a:r>
            <a:r>
              <a:rPr lang="zh-CN" altLang="en-US" smtClean="0"/>
              <a:t>高</a:t>
            </a:r>
            <a:endParaRPr lang="en-US" altLang="zh-CN" smtClean="0"/>
          </a:p>
          <a:p>
            <a:pPr lvl="1"/>
            <a:r>
              <a:rPr lang="zh-CN" altLang="en-US" b="0" smtClean="0"/>
              <a:t>出现这个现象的原因</a:t>
            </a:r>
            <a:endParaRPr lang="en-US" altLang="zh-CN" b="0" smtClean="0"/>
          </a:p>
          <a:p>
            <a:pPr lvl="2"/>
            <a:r>
              <a:rPr lang="en-US" altLang="zh-CN" b="0" smtClean="0"/>
              <a:t>io</a:t>
            </a:r>
            <a:r>
              <a:rPr lang="zh-CN" altLang="en-US" b="0" smtClean="0"/>
              <a:t>读写操作频繁</a:t>
            </a:r>
            <a:endParaRPr lang="zh-CN" altLang="en-US" b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NoSuchMethodException</a:t>
            </a:r>
          </a:p>
          <a:p>
            <a:pPr lvl="1"/>
            <a:r>
              <a:rPr lang="zh-CN" altLang="en-US" b="0" smtClean="0"/>
              <a:t>排查方法</a:t>
            </a:r>
            <a:endParaRPr lang="en-US" altLang="zh-CN" b="0" smtClean="0"/>
          </a:p>
          <a:p>
            <a:pPr lvl="2"/>
            <a:r>
              <a:rPr lang="en-US" altLang="zh-CN" b="0" smtClean="0"/>
              <a:t>-XX:+TraceClassLoading</a:t>
            </a:r>
          </a:p>
          <a:p>
            <a:pPr lvl="2"/>
            <a:r>
              <a:rPr lang="en-US" altLang="zh-CN" b="0" smtClean="0"/>
              <a:t>jar –tvf *.jar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CPU iowait</a:t>
            </a:r>
            <a:r>
              <a:rPr lang="zh-CN" altLang="en-US" smtClean="0"/>
              <a:t>高</a:t>
            </a:r>
            <a:endParaRPr lang="en-US" altLang="zh-CN" smtClean="0"/>
          </a:p>
          <a:p>
            <a:pPr lvl="1"/>
            <a:r>
              <a:rPr lang="zh-CN" altLang="en-US" b="0" smtClean="0"/>
              <a:t>排查方法</a:t>
            </a:r>
            <a:endParaRPr lang="en-US" altLang="zh-CN" b="0" smtClean="0"/>
          </a:p>
          <a:p>
            <a:pPr lvl="2"/>
            <a:r>
              <a:rPr lang="zh-CN" altLang="en-US" b="0" smtClean="0"/>
              <a:t>确认硬件状况</a:t>
            </a:r>
            <a:endParaRPr lang="en-US" altLang="zh-CN" b="0" smtClean="0"/>
          </a:p>
          <a:p>
            <a:pPr lvl="3"/>
            <a:r>
              <a:rPr lang="zh-CN" altLang="en-US" b="0" smtClean="0"/>
              <a:t>例如</a:t>
            </a:r>
            <a:r>
              <a:rPr lang="en-US" altLang="zh-CN" b="0" smtClean="0"/>
              <a:t>raid</a:t>
            </a:r>
            <a:r>
              <a:rPr lang="zh-CN" altLang="en-US" b="0" smtClean="0"/>
              <a:t>卡的</a:t>
            </a:r>
            <a:r>
              <a:rPr lang="en-US" altLang="zh-CN" b="0" smtClean="0"/>
              <a:t>cache</a:t>
            </a:r>
            <a:r>
              <a:rPr lang="zh-CN" altLang="en-US" b="0" smtClean="0"/>
              <a:t>策略</a:t>
            </a:r>
            <a:endParaRPr lang="en-US" altLang="zh-CN" b="0" smtClean="0"/>
          </a:p>
          <a:p>
            <a:pPr lvl="2"/>
            <a:r>
              <a:rPr lang="zh-CN" altLang="en-US" b="0" smtClean="0"/>
              <a:t>借助系统工具</a:t>
            </a:r>
            <a:endParaRPr lang="en-US" altLang="zh-CN" b="0" smtClean="0"/>
          </a:p>
          <a:p>
            <a:pPr lvl="3"/>
            <a:r>
              <a:rPr lang="en-US" altLang="zh-CN" b="0" smtClean="0"/>
              <a:t>blktrace+debugfs</a:t>
            </a:r>
          </a:p>
          <a:p>
            <a:pPr lvl="3"/>
            <a:r>
              <a:rPr lang="en-US" altLang="zh-CN" b="0" smtClean="0"/>
              <a:t>iotop</a:t>
            </a:r>
          </a:p>
          <a:p>
            <a:pPr lvl="3"/>
            <a:r>
              <a:rPr lang="en-US" altLang="zh-CN" b="0" smtClean="0"/>
              <a:t>btrace</a:t>
            </a:r>
            <a:endParaRPr lang="zh-CN" altLang="en-US" b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CPU iowait</a:t>
            </a:r>
            <a:r>
              <a:rPr lang="zh-CN" altLang="en-US" smtClean="0"/>
              <a:t>高</a:t>
            </a:r>
            <a:endParaRPr lang="en-US" altLang="zh-CN" smtClean="0"/>
          </a:p>
          <a:p>
            <a:pPr lvl="1"/>
            <a:r>
              <a:rPr lang="zh-CN" altLang="en-US" b="0" smtClean="0"/>
              <a:t>解决方法</a:t>
            </a:r>
            <a:endParaRPr lang="en-US" altLang="zh-CN" b="0" smtClean="0"/>
          </a:p>
          <a:p>
            <a:pPr lvl="2"/>
            <a:r>
              <a:rPr lang="zh-CN" altLang="en-US" b="0" smtClean="0"/>
              <a:t>提升</a:t>
            </a:r>
            <a:r>
              <a:rPr lang="en-US" altLang="zh-CN" b="0" smtClean="0"/>
              <a:t>dirty page cache</a:t>
            </a:r>
          </a:p>
          <a:p>
            <a:pPr lvl="2"/>
            <a:r>
              <a:rPr lang="en-US" altLang="zh-CN" b="0" smtClean="0"/>
              <a:t>cache</a:t>
            </a:r>
          </a:p>
          <a:p>
            <a:pPr lvl="2"/>
            <a:r>
              <a:rPr lang="zh-CN" altLang="en-US" b="0" smtClean="0"/>
              <a:t>同步写转异步写</a:t>
            </a:r>
            <a:endParaRPr lang="en-US" altLang="zh-CN" b="0" smtClean="0"/>
          </a:p>
          <a:p>
            <a:pPr lvl="2"/>
            <a:r>
              <a:rPr lang="zh-CN" altLang="en-US" b="0" smtClean="0"/>
              <a:t>随机写转顺序写</a:t>
            </a:r>
            <a:endParaRPr lang="en-US" altLang="zh-CN" b="0" smtClean="0"/>
          </a:p>
          <a:p>
            <a:pPr lvl="2"/>
            <a:r>
              <a:rPr lang="zh-CN" altLang="en-US" b="0" smtClean="0"/>
              <a:t>实在搞不定</a:t>
            </a:r>
            <a:endParaRPr lang="en-US" altLang="zh-CN" b="0" smtClean="0"/>
          </a:p>
          <a:p>
            <a:pPr lvl="3"/>
            <a:r>
              <a:rPr lang="zh-CN" altLang="en-US" b="0" smtClean="0"/>
              <a:t>昂贵的硬件</a:t>
            </a:r>
            <a:endParaRPr lang="en-US" altLang="zh-CN" b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Java</a:t>
            </a:r>
            <a:r>
              <a:rPr lang="zh-CN" altLang="en-US" smtClean="0"/>
              <a:t>进程退出</a:t>
            </a:r>
            <a:endParaRPr lang="en-US" altLang="zh-CN" smtClean="0"/>
          </a:p>
          <a:p>
            <a:pPr lvl="1"/>
            <a:r>
              <a:rPr lang="zh-CN" altLang="en-US" b="0" smtClean="0"/>
              <a:t>出现这个现象的原因</a:t>
            </a:r>
            <a:endParaRPr lang="en-US" altLang="zh-CN" b="0" smtClean="0"/>
          </a:p>
          <a:p>
            <a:pPr lvl="2"/>
            <a:r>
              <a:rPr lang="zh-CN" altLang="en-US" b="0" smtClean="0"/>
              <a:t>原因非常的多</a:t>
            </a:r>
            <a:endParaRPr lang="zh-CN" altLang="en-US" b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Java</a:t>
            </a:r>
            <a:r>
              <a:rPr lang="zh-CN" altLang="en-US" smtClean="0"/>
              <a:t>进程退出</a:t>
            </a:r>
            <a:endParaRPr lang="en-US" altLang="zh-CN" smtClean="0"/>
          </a:p>
          <a:p>
            <a:pPr lvl="1"/>
            <a:r>
              <a:rPr lang="zh-CN" altLang="en-US" b="0" smtClean="0"/>
              <a:t>排查方法</a:t>
            </a:r>
            <a:endParaRPr lang="en-US" altLang="zh-CN" b="0" smtClean="0"/>
          </a:p>
          <a:p>
            <a:pPr lvl="2"/>
            <a:r>
              <a:rPr lang="zh-CN" altLang="en-US" b="0" smtClean="0"/>
              <a:t>查看生成的</a:t>
            </a:r>
            <a:r>
              <a:rPr lang="en-US" altLang="zh-CN" b="0" smtClean="0"/>
              <a:t>hs_err_pid[pid].log</a:t>
            </a:r>
          </a:p>
          <a:p>
            <a:pPr lvl="2"/>
            <a:r>
              <a:rPr lang="zh-CN" altLang="en-US" b="0" smtClean="0"/>
              <a:t>确保</a:t>
            </a:r>
            <a:r>
              <a:rPr lang="en-US" altLang="zh-CN" b="0" smtClean="0"/>
              <a:t>core dump</a:t>
            </a:r>
            <a:r>
              <a:rPr lang="zh-CN" altLang="en-US" b="0" smtClean="0"/>
              <a:t>已打开，</a:t>
            </a:r>
            <a:r>
              <a:rPr lang="en-US" altLang="zh-CN" b="0" smtClean="0"/>
              <a:t>cat  /proc/[pid]/limits</a:t>
            </a:r>
          </a:p>
          <a:p>
            <a:pPr lvl="2"/>
            <a:r>
              <a:rPr lang="en-US" altLang="zh-CN" b="0" smtClean="0"/>
              <a:t>dmesg | grep –i kill</a:t>
            </a:r>
          </a:p>
          <a:p>
            <a:pPr lvl="2"/>
            <a:r>
              <a:rPr lang="zh-CN" altLang="en-US" b="0" smtClean="0"/>
              <a:t>根据</a:t>
            </a:r>
            <a:r>
              <a:rPr lang="en-US" altLang="zh-CN" b="0" smtClean="0"/>
              <a:t>core dump</a:t>
            </a:r>
            <a:r>
              <a:rPr lang="zh-CN" altLang="en-US" b="0" smtClean="0"/>
              <a:t>文件做相应的分析</a:t>
            </a:r>
            <a:endParaRPr lang="en-US" altLang="zh-CN" b="0" smtClean="0"/>
          </a:p>
          <a:p>
            <a:pPr lvl="3"/>
            <a:r>
              <a:rPr lang="en-US" altLang="zh-CN" b="0" smtClean="0"/>
              <a:t>gdb [java</a:t>
            </a:r>
            <a:r>
              <a:rPr lang="zh-CN" altLang="en-US" b="0" smtClean="0"/>
              <a:t>路径</a:t>
            </a:r>
            <a:r>
              <a:rPr lang="en-US" altLang="zh-CN" b="0" smtClean="0"/>
              <a:t>] core</a:t>
            </a:r>
            <a:r>
              <a:rPr lang="zh-CN" altLang="en-US" b="0" smtClean="0"/>
              <a:t>文件</a:t>
            </a:r>
            <a:endParaRPr lang="en-US" altLang="zh-CN" b="0" smtClean="0"/>
          </a:p>
          <a:p>
            <a:pPr lvl="4"/>
            <a:r>
              <a:rPr lang="en-US" altLang="zh-CN" b="0" smtClean="0"/>
              <a:t>c</a:t>
            </a:r>
            <a:r>
              <a:rPr lang="zh-CN" altLang="en-US" b="0" smtClean="0"/>
              <a:t>调试技巧</a:t>
            </a:r>
            <a:endParaRPr lang="en-US" altLang="zh-CN" b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Java</a:t>
            </a:r>
            <a:r>
              <a:rPr lang="zh-CN" altLang="en-US" smtClean="0"/>
              <a:t>进程退出</a:t>
            </a:r>
            <a:endParaRPr lang="en-US" altLang="zh-CN" smtClean="0"/>
          </a:p>
          <a:p>
            <a:pPr lvl="1"/>
            <a:r>
              <a:rPr lang="en-US" altLang="zh-CN" b="0" smtClean="0"/>
              <a:t>crash demo</a:t>
            </a:r>
          </a:p>
          <a:p>
            <a:pPr lvl="2"/>
            <a:r>
              <a:rPr lang="en-US" altLang="zh-CN" b="0" smtClean="0"/>
              <a:t>jinfo -flag FLSLargestBlockCoalesceProximity &lt;pid&gt;</a:t>
            </a:r>
          </a:p>
          <a:p>
            <a:pPr lvl="1"/>
            <a:endParaRPr lang="zh-CN" altLang="en-US" b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进程退出</a:t>
            </a:r>
            <a:endParaRPr lang="en-US" altLang="zh-CN" smtClean="0"/>
          </a:p>
          <a:p>
            <a:pPr lvl="1"/>
            <a:r>
              <a:rPr lang="zh-CN" altLang="en-US" b="0" smtClean="0"/>
              <a:t>常见的</a:t>
            </a:r>
            <a:r>
              <a:rPr lang="en-US" altLang="zh-CN" b="0" smtClean="0"/>
              <a:t>cases</a:t>
            </a:r>
          </a:p>
          <a:p>
            <a:pPr lvl="2"/>
            <a:r>
              <a:rPr lang="en-US" altLang="zh-CN" b="0" smtClean="0"/>
              <a:t>native stack</a:t>
            </a:r>
            <a:r>
              <a:rPr lang="zh-CN" altLang="en-US" b="0" smtClean="0"/>
              <a:t>溢出导致</a:t>
            </a:r>
            <a:r>
              <a:rPr lang="en-US" altLang="zh-CN" b="0" smtClean="0"/>
              <a:t>java</a:t>
            </a:r>
            <a:r>
              <a:rPr lang="zh-CN" altLang="en-US" b="0" smtClean="0"/>
              <a:t>进程退出的</a:t>
            </a:r>
            <a:r>
              <a:rPr lang="en-US" altLang="zh-CN" b="0" smtClean="0"/>
              <a:t>case</a:t>
            </a:r>
          </a:p>
          <a:p>
            <a:pPr lvl="2"/>
            <a:r>
              <a:rPr lang="zh-CN" altLang="en-US" b="0" smtClean="0"/>
              <a:t>编译不了某些代码导致的</a:t>
            </a:r>
            <a:r>
              <a:rPr lang="en-US" altLang="zh-CN" b="0" smtClean="0"/>
              <a:t>Java</a:t>
            </a:r>
            <a:r>
              <a:rPr lang="zh-CN" altLang="en-US" b="0" smtClean="0"/>
              <a:t>进程退出的</a:t>
            </a:r>
            <a:r>
              <a:rPr lang="en-US" altLang="zh-CN" b="0" smtClean="0"/>
              <a:t>case</a:t>
            </a:r>
          </a:p>
          <a:p>
            <a:pPr lvl="3"/>
            <a:r>
              <a:rPr lang="en-US" altLang="zh-CN" b="0"/>
              <a:t>-XX:CompileCommand=exclude,the/package/and/Class,methodName</a:t>
            </a:r>
          </a:p>
          <a:p>
            <a:pPr lvl="2"/>
            <a:r>
              <a:rPr lang="zh-CN" altLang="en-US" b="0" smtClean="0"/>
              <a:t>内存问题导致的进程退出的</a:t>
            </a:r>
            <a:r>
              <a:rPr lang="en-US" altLang="zh-CN" b="0" smtClean="0"/>
              <a:t>case</a:t>
            </a:r>
          </a:p>
          <a:p>
            <a:pPr lvl="2"/>
            <a:r>
              <a:rPr lang="en-US" altLang="zh-CN" b="0" smtClean="0"/>
              <a:t>JVM</a:t>
            </a:r>
            <a:r>
              <a:rPr lang="zh-CN" altLang="en-US" b="0" smtClean="0"/>
              <a:t>自身</a:t>
            </a:r>
            <a:r>
              <a:rPr lang="en-US" altLang="zh-CN" b="0" smtClean="0"/>
              <a:t>bug</a:t>
            </a:r>
            <a:r>
              <a:rPr lang="zh-CN" altLang="en-US" b="0" smtClean="0"/>
              <a:t>导致退出的</a:t>
            </a:r>
            <a:r>
              <a:rPr lang="en-US" altLang="zh-CN" b="0" smtClean="0"/>
              <a:t>case</a:t>
            </a:r>
            <a:endParaRPr lang="zh-CN" altLang="en-US" b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r>
              <a:rPr lang="en-US" altLang="zh-CN" smtClean="0"/>
              <a:t>—</a:t>
            </a:r>
            <a:r>
              <a:rPr lang="zh-CN" altLang="en-US" smtClean="0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smtClean="0"/>
              <a:t>知其因</a:t>
            </a:r>
            <a:endParaRPr lang="en-US" altLang="zh-CN" b="0" smtClean="0"/>
          </a:p>
          <a:p>
            <a:r>
              <a:rPr lang="zh-CN" altLang="en-US" b="0" smtClean="0"/>
              <a:t>惟手熟尔</a:t>
            </a:r>
            <a:endParaRPr lang="en-US" altLang="zh-CN" b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5211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i="1" smtClean="0">
                <a:latin typeface="微软雅黑" pitchFamily="34" charset="-122"/>
                <a:ea typeface="微软雅黑" pitchFamily="34" charset="-122"/>
              </a:rPr>
              <a:t>各种</a:t>
            </a:r>
            <a:r>
              <a:rPr lang="en-US" altLang="zh-CN" sz="1400" i="1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400" i="1" smtClean="0">
                <a:latin typeface="微软雅黑" pitchFamily="34" charset="-122"/>
                <a:ea typeface="微软雅黑" pitchFamily="34" charset="-122"/>
              </a:rPr>
              <a:t>问题的</a:t>
            </a:r>
            <a:r>
              <a:rPr lang="en-US" altLang="zh-CN" sz="1400" i="1" smtClean="0">
                <a:latin typeface="微软雅黑" pitchFamily="34" charset="-122"/>
                <a:ea typeface="微软雅黑" pitchFamily="34" charset="-122"/>
              </a:rPr>
              <a:t>cases</a:t>
            </a:r>
            <a:r>
              <a:rPr lang="zh-CN" altLang="en-US" sz="1400" i="1" smtClean="0">
                <a:latin typeface="微软雅黑" pitchFamily="34" charset="-122"/>
                <a:ea typeface="微软雅黑" pitchFamily="34" charset="-122"/>
              </a:rPr>
              <a:t>排查过程大家可访问</a:t>
            </a:r>
            <a:r>
              <a:rPr lang="en-US" altLang="zh-CN" sz="1400" i="1" smtClean="0">
                <a:latin typeface="微软雅黑" pitchFamily="34" charset="-122"/>
                <a:ea typeface="微软雅黑" pitchFamily="34" charset="-122"/>
                <a:hlinkClick r:id="rId2"/>
              </a:rPr>
              <a:t>http://hellojava.info</a:t>
            </a:r>
            <a:endParaRPr lang="zh-CN" altLang="en-US" sz="1400" i="1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NoSuchMethodException</a:t>
            </a:r>
          </a:p>
          <a:p>
            <a:pPr lvl="1"/>
            <a:r>
              <a:rPr lang="zh-CN" altLang="en-US" b="0" smtClean="0"/>
              <a:t>解决方法</a:t>
            </a:r>
            <a:endParaRPr lang="en-US" altLang="zh-CN" b="0" smtClean="0"/>
          </a:p>
          <a:p>
            <a:pPr lvl="2"/>
            <a:r>
              <a:rPr lang="en-US" altLang="zh-CN" b="0" smtClean="0"/>
              <a:t>mvn pom</a:t>
            </a:r>
            <a:r>
              <a:rPr lang="zh-CN" altLang="en-US" b="0" smtClean="0"/>
              <a:t>里去除不需要的版本</a:t>
            </a:r>
            <a:r>
              <a:rPr lang="en-US" altLang="zh-CN" b="0" smtClean="0"/>
              <a:t>&lt;scope&gt;provided&lt;/scope&gt;</a:t>
            </a:r>
          </a:p>
          <a:p>
            <a:pPr lvl="2"/>
            <a:r>
              <a:rPr lang="zh-CN" altLang="en-US" b="0" smtClean="0"/>
              <a:t>在打包阶段就尽可能避免掉版本冲突的问题</a:t>
            </a:r>
            <a:endParaRPr lang="en-US" altLang="zh-CN" b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应用没响应</a:t>
            </a:r>
            <a:endParaRPr lang="en-US" altLang="zh-CN" smtClean="0"/>
          </a:p>
          <a:p>
            <a:pPr lvl="1"/>
            <a:r>
              <a:rPr lang="zh-CN" altLang="en-US" b="0" smtClean="0"/>
              <a:t>出现这种现象的典型原因</a:t>
            </a:r>
            <a:endParaRPr lang="en-US" altLang="zh-CN" b="0" smtClean="0"/>
          </a:p>
          <a:p>
            <a:pPr lvl="2"/>
            <a:r>
              <a:rPr lang="zh-CN" altLang="en-US" b="0" smtClean="0"/>
              <a:t>资源被耗光（</a:t>
            </a:r>
            <a:r>
              <a:rPr lang="en-US" altLang="zh-CN" b="0" smtClean="0"/>
              <a:t>CPU</a:t>
            </a:r>
            <a:r>
              <a:rPr lang="zh-CN" altLang="en-US" b="0" smtClean="0"/>
              <a:t>、内存），这种后面再说</a:t>
            </a:r>
            <a:endParaRPr lang="en-US" altLang="zh-CN" b="0" smtClean="0"/>
          </a:p>
          <a:p>
            <a:pPr lvl="2"/>
            <a:r>
              <a:rPr lang="zh-CN" altLang="en-US" b="0" smtClean="0"/>
              <a:t>死锁</a:t>
            </a:r>
            <a:endParaRPr lang="en-US" altLang="zh-CN" b="0" smtClean="0"/>
          </a:p>
          <a:p>
            <a:pPr lvl="2"/>
            <a:r>
              <a:rPr lang="zh-CN" altLang="en-US" b="0" smtClean="0"/>
              <a:t>处理线程池耗光</a:t>
            </a:r>
            <a:endParaRPr lang="en-US" altLang="zh-CN" b="0" smtClean="0"/>
          </a:p>
          <a:p>
            <a:pPr lvl="1"/>
            <a:r>
              <a:rPr lang="zh-CN" altLang="en-US" b="0" smtClean="0"/>
              <a:t>表现出来可能是</a:t>
            </a:r>
            <a:endParaRPr lang="en-US" altLang="zh-CN" b="0" smtClean="0"/>
          </a:p>
          <a:p>
            <a:pPr lvl="2"/>
            <a:r>
              <a:rPr lang="en-US" altLang="zh-CN" b="0" smtClean="0"/>
              <a:t>HTTP</a:t>
            </a:r>
            <a:r>
              <a:rPr lang="zh-CN" altLang="en-US" b="0" smtClean="0"/>
              <a:t>响应返回</a:t>
            </a:r>
            <a:r>
              <a:rPr lang="en-US" altLang="zh-CN" b="0" smtClean="0"/>
              <a:t>499</a:t>
            </a:r>
            <a:r>
              <a:rPr lang="zh-CN" altLang="en-US" b="0" smtClean="0"/>
              <a:t>、</a:t>
            </a:r>
            <a:r>
              <a:rPr lang="en-US" altLang="zh-CN" b="0" smtClean="0"/>
              <a:t>502</a:t>
            </a:r>
            <a:r>
              <a:rPr lang="zh-CN" altLang="en-US" b="0" smtClean="0"/>
              <a:t>、</a:t>
            </a:r>
            <a:r>
              <a:rPr lang="en-US" altLang="zh-CN" b="0" smtClean="0"/>
              <a:t>504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应用没响应</a:t>
            </a:r>
            <a:endParaRPr lang="en-US" altLang="zh-CN" smtClean="0"/>
          </a:p>
          <a:p>
            <a:pPr lvl="1"/>
            <a:r>
              <a:rPr lang="zh-CN" altLang="en-US" b="0" smtClean="0"/>
              <a:t>排查方法</a:t>
            </a:r>
            <a:endParaRPr lang="en-US" altLang="zh-CN" b="0" smtClean="0"/>
          </a:p>
          <a:p>
            <a:pPr lvl="2"/>
            <a:r>
              <a:rPr lang="zh-CN" altLang="en-US" b="0" smtClean="0"/>
              <a:t>死锁</a:t>
            </a:r>
            <a:endParaRPr lang="en-US" altLang="zh-CN" b="0" smtClean="0"/>
          </a:p>
          <a:p>
            <a:pPr lvl="3"/>
            <a:r>
              <a:rPr lang="en-US" altLang="zh-CN" b="0" smtClean="0"/>
              <a:t>jstack –l</a:t>
            </a:r>
          </a:p>
          <a:p>
            <a:pPr lvl="3"/>
            <a:r>
              <a:rPr lang="zh-CN" altLang="en-US" b="0" smtClean="0"/>
              <a:t>仔细看线程堆栈信息</a:t>
            </a:r>
            <a:endParaRPr lang="en-US" altLang="zh-CN" b="0" smtClean="0"/>
          </a:p>
          <a:p>
            <a:pPr lvl="2"/>
            <a:r>
              <a:rPr lang="zh-CN" altLang="en-US" b="0" smtClean="0"/>
              <a:t>处理线程池耗光</a:t>
            </a:r>
            <a:endParaRPr lang="en-US" altLang="zh-CN" b="0" smtClean="0"/>
          </a:p>
          <a:p>
            <a:pPr lvl="3"/>
            <a:r>
              <a:rPr lang="en-US" altLang="zh-CN" b="0" smtClean="0"/>
              <a:t>jstack</a:t>
            </a:r>
          </a:p>
          <a:p>
            <a:pPr lvl="3"/>
            <a:r>
              <a:rPr lang="zh-CN" altLang="en-US" b="0" smtClean="0"/>
              <a:t>查看从请求进来的路径上经过的处理线程池中的线程状况</a:t>
            </a:r>
            <a:endParaRPr lang="en-US" altLang="zh-CN" b="0" smtClean="0"/>
          </a:p>
          <a:p>
            <a:pPr lvl="4"/>
            <a:r>
              <a:rPr lang="zh-CN" altLang="en-US" b="0" smtClean="0"/>
              <a:t>例如</a:t>
            </a:r>
            <a:r>
              <a:rPr lang="en-US" altLang="zh-CN" b="0" smtClean="0"/>
              <a:t>netty io threadpool---&gt;business threadpool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应用没响应</a:t>
            </a:r>
            <a:endParaRPr lang="en-US" altLang="zh-CN" smtClean="0"/>
          </a:p>
          <a:p>
            <a:pPr lvl="1"/>
            <a:r>
              <a:rPr lang="zh-CN" altLang="en-US" b="0" smtClean="0"/>
              <a:t>解决方法</a:t>
            </a:r>
            <a:endParaRPr lang="en-US" altLang="zh-CN" b="0" smtClean="0"/>
          </a:p>
          <a:p>
            <a:pPr lvl="2"/>
            <a:r>
              <a:rPr lang="zh-CN" altLang="en-US" b="0" smtClean="0"/>
              <a:t>死锁</a:t>
            </a:r>
            <a:endParaRPr lang="en-US" altLang="zh-CN" b="0" smtClean="0"/>
          </a:p>
          <a:p>
            <a:pPr lvl="3"/>
            <a:r>
              <a:rPr lang="zh-CN" altLang="en-US" b="0" smtClean="0"/>
              <a:t>想办法解开锁</a:t>
            </a:r>
            <a:endParaRPr lang="en-US" altLang="zh-CN" b="0" smtClean="0"/>
          </a:p>
          <a:p>
            <a:pPr lvl="4"/>
            <a:r>
              <a:rPr lang="zh-CN" altLang="en-US" b="0" smtClean="0"/>
              <a:t>例如</a:t>
            </a:r>
            <a:r>
              <a:rPr lang="en-US" altLang="zh-CN" b="0" smtClean="0"/>
              <a:t>spring 3.1.14</a:t>
            </a:r>
            <a:r>
              <a:rPr lang="zh-CN" altLang="en-US" b="0" smtClean="0"/>
              <a:t>前的死锁</a:t>
            </a:r>
            <a:r>
              <a:rPr lang="en-US" altLang="zh-CN" b="0" smtClean="0"/>
              <a:t>bug</a:t>
            </a:r>
          </a:p>
          <a:p>
            <a:pPr lvl="2"/>
            <a:r>
              <a:rPr lang="zh-CN" altLang="en-US" b="0" smtClean="0"/>
              <a:t>处理线程池耗光</a:t>
            </a:r>
            <a:endParaRPr lang="en-US" altLang="zh-CN" b="0" smtClean="0"/>
          </a:p>
          <a:p>
            <a:pPr lvl="3"/>
            <a:r>
              <a:rPr lang="zh-CN" altLang="en-US" b="0" smtClean="0"/>
              <a:t>加大线程池 </a:t>
            </a:r>
            <a:r>
              <a:rPr lang="en-US" altLang="zh-CN" b="0" smtClean="0"/>
              <a:t>or </a:t>
            </a:r>
            <a:r>
              <a:rPr lang="zh-CN" altLang="en-US" b="0" smtClean="0"/>
              <a:t>减小超时时间等</a:t>
            </a:r>
            <a:endParaRPr lang="en-US" altLang="zh-CN" b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调用另一应用超时</a:t>
            </a:r>
            <a:endParaRPr lang="en-US" altLang="zh-CN" smtClean="0"/>
          </a:p>
          <a:p>
            <a:pPr lvl="1"/>
            <a:r>
              <a:rPr lang="zh-CN" altLang="en-US" b="0" smtClean="0"/>
              <a:t>出现这个现象的典型原因</a:t>
            </a:r>
            <a:endParaRPr lang="en-US" altLang="zh-CN" b="0" smtClean="0"/>
          </a:p>
          <a:p>
            <a:pPr lvl="2"/>
            <a:r>
              <a:rPr lang="zh-CN" altLang="en-US" b="0" smtClean="0"/>
              <a:t>真心比较多</a:t>
            </a:r>
            <a:endParaRPr lang="en-US" altLang="zh-CN" b="0" smtClean="0"/>
          </a:p>
          <a:p>
            <a:pPr lvl="3"/>
            <a:r>
              <a:rPr lang="zh-CN" altLang="en-US" b="0" smtClean="0"/>
              <a:t>服务端响应慢</a:t>
            </a:r>
            <a:endParaRPr lang="en-US" altLang="zh-CN" b="0" smtClean="0"/>
          </a:p>
          <a:p>
            <a:pPr lvl="3"/>
            <a:r>
              <a:rPr lang="zh-CN" altLang="en-US" b="0" smtClean="0"/>
              <a:t>调用端或服务端</a:t>
            </a:r>
            <a:r>
              <a:rPr lang="en-US" altLang="zh-CN" b="0" smtClean="0"/>
              <a:t>GC</a:t>
            </a:r>
            <a:r>
              <a:rPr lang="zh-CN" altLang="en-US" b="0" smtClean="0"/>
              <a:t>频繁</a:t>
            </a:r>
            <a:endParaRPr lang="en-US" altLang="zh-CN" b="0" smtClean="0"/>
          </a:p>
          <a:p>
            <a:pPr lvl="3"/>
            <a:r>
              <a:rPr lang="zh-CN" altLang="en-US" b="0" smtClean="0"/>
              <a:t>调用端或服务端</a:t>
            </a:r>
            <a:r>
              <a:rPr lang="en-US" altLang="zh-CN" b="0" smtClean="0"/>
              <a:t>CPU</a:t>
            </a:r>
            <a:r>
              <a:rPr lang="zh-CN" altLang="en-US" b="0" smtClean="0"/>
              <a:t>消耗严重</a:t>
            </a:r>
            <a:endParaRPr lang="en-US" altLang="zh-CN" b="0" smtClean="0"/>
          </a:p>
          <a:p>
            <a:pPr lvl="3"/>
            <a:r>
              <a:rPr lang="zh-CN" altLang="en-US" b="0" smtClean="0"/>
              <a:t>反序列化失败</a:t>
            </a:r>
            <a:endParaRPr lang="en-US" altLang="zh-CN" b="0" smtClean="0"/>
          </a:p>
          <a:p>
            <a:pPr lvl="3"/>
            <a:r>
              <a:rPr lang="zh-CN" altLang="en-US" b="0" smtClean="0"/>
              <a:t>网络问题</a:t>
            </a:r>
            <a:endParaRPr lang="en-US" altLang="zh-CN" b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阿里巴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Helvetica Neu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>
            <a:lumMod val="75000"/>
            <a:alpha val="90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阿里巴巴</Template>
  <TotalTime>2590</TotalTime>
  <Words>1726</Words>
  <Application>Microsoft Office PowerPoint</Application>
  <PresentationFormat>全屏显示(4:3)</PresentationFormat>
  <Paragraphs>368</Paragraphs>
  <Slides>46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7" baseType="lpstr">
      <vt:lpstr>阿里巴巴</vt:lpstr>
      <vt:lpstr>Java常见问题排查</vt:lpstr>
      <vt:lpstr>Java常见问题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Java常见问题排查—总结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Java常见问题排查</dc:title>
  <dc:creator>毕玄</dc:creator>
  <cp:lastModifiedBy>毕玄</cp:lastModifiedBy>
  <cp:revision>1040</cp:revision>
  <dcterms:created xsi:type="dcterms:W3CDTF">2013-08-19T06:07:15Z</dcterms:created>
  <dcterms:modified xsi:type="dcterms:W3CDTF">2014-03-24T10:21:26Z</dcterms:modified>
</cp:coreProperties>
</file>