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20" r:id="rId2"/>
  </p:sldMasterIdLst>
  <p:notesMasterIdLst>
    <p:notesMasterId r:id="rId33"/>
  </p:notesMasterIdLst>
  <p:sldIdLst>
    <p:sldId id="256" r:id="rId3"/>
    <p:sldId id="495" r:id="rId4"/>
    <p:sldId id="513" r:id="rId5"/>
    <p:sldId id="516" r:id="rId6"/>
    <p:sldId id="514" r:id="rId7"/>
    <p:sldId id="496" r:id="rId8"/>
    <p:sldId id="503" r:id="rId9"/>
    <p:sldId id="527" r:id="rId10"/>
    <p:sldId id="504" r:id="rId11"/>
    <p:sldId id="518" r:id="rId12"/>
    <p:sldId id="497" r:id="rId13"/>
    <p:sldId id="526" r:id="rId14"/>
    <p:sldId id="502" r:id="rId15"/>
    <p:sldId id="517" r:id="rId16"/>
    <p:sldId id="505" r:id="rId17"/>
    <p:sldId id="507" r:id="rId18"/>
    <p:sldId id="500" r:id="rId19"/>
    <p:sldId id="523" r:id="rId20"/>
    <p:sldId id="525" r:id="rId21"/>
    <p:sldId id="524" r:id="rId22"/>
    <p:sldId id="508" r:id="rId23"/>
    <p:sldId id="511" r:id="rId24"/>
    <p:sldId id="512" r:id="rId25"/>
    <p:sldId id="501" r:id="rId26"/>
    <p:sldId id="506" r:id="rId27"/>
    <p:sldId id="519" r:id="rId28"/>
    <p:sldId id="520" r:id="rId29"/>
    <p:sldId id="521" r:id="rId30"/>
    <p:sldId id="529" r:id="rId31"/>
    <p:sldId id="510" r:id="rId32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602"/>
    <a:srgbClr val="0090E8"/>
    <a:srgbClr val="82C270"/>
    <a:srgbClr val="00BCF1"/>
    <a:srgbClr val="2318DE"/>
    <a:srgbClr val="F155D3"/>
    <a:srgbClr val="EA900C"/>
    <a:srgbClr val="F50400"/>
    <a:srgbClr val="D7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3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4F99AE-D109-49C6-86A0-68AA9EF84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80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total 70%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fielddata</a:t>
            </a:r>
            <a:r>
              <a:rPr lang="en-US" altLang="zh-CN" dirty="0" smtClean="0"/>
              <a:t> 60%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业务简介：采集百度所有服务器上的各类指标数据及用户自定义数据，通过对各种数据进行多维分析展示，辅助定位分析实例异常或业务层面异常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SSD</a:t>
            </a:r>
            <a:r>
              <a:rPr lang="zh-CN" altLang="en-US" dirty="0" smtClean="0"/>
              <a:t>提升导入查询性能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0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5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0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9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1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另外我们也加一个使用策略问题，比如我们还是以使用为主，尽量保持与社区兼容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6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另外我们也加一个使用策略问题，比如我们还是以使用为主，尽量保持与社区兼容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6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en-US" altLang="zh-CN" baseline="0" dirty="0" smtClean="0">
              <a:latin typeface="+mn-ea"/>
              <a:ea typeface="+mn-ea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76924-E610-405F-9A64-5A71933F4A38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791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en-US" altLang="zh-CN" baseline="0" dirty="0" smtClean="0">
              <a:latin typeface="+mn-ea"/>
              <a:ea typeface="+mn-ea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76924-E610-405F-9A64-5A71933F4A38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23039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en-US" altLang="zh-CN" baseline="0" dirty="0" smtClean="0">
              <a:latin typeface="+mn-ea"/>
              <a:ea typeface="+mn-ea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76924-E610-405F-9A64-5A71933F4A38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45065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3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9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搜索功能：维基、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facebook</a:t>
            </a:r>
            <a:endParaRPr lang="en-US" altLang="zh-CN" dirty="0" smtClean="0"/>
          </a:p>
          <a:p>
            <a:r>
              <a:rPr lang="zh-CN" altLang="en-US" dirty="0" smtClean="0"/>
              <a:t>分析功能：高盛、优波、</a:t>
            </a:r>
            <a:r>
              <a:rPr lang="en-US" altLang="zh-CN" dirty="0" smtClean="0"/>
              <a:t>foursquare</a:t>
            </a:r>
            <a:r>
              <a:rPr lang="zh-CN" altLang="en-US" dirty="0" smtClean="0"/>
              <a:t>、领英、网飞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业务简介：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收集各种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数据库、操作系统等的系统日志，通过对日志中的关键词进行检索或多维度聚合查询等，对日志进行安全分析，从而发现潜在的安全问题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F99AE-D109-49C6-86A0-68AA9EF840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086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08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086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08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jpe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>
              <a:defRPr/>
            </a:pP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028" name="Picture 21" descr="logonew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615315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304800" y="1141413"/>
            <a:ext cx="900113" cy="152400"/>
          </a:xfrm>
          <a:prstGeom prst="rect">
            <a:avLst/>
          </a:prstGeom>
          <a:gradFill rotWithShape="1">
            <a:gsLst>
              <a:gs pos="0">
                <a:srgbClr val="F50400"/>
              </a:gs>
              <a:gs pos="100000">
                <a:srgbClr val="D70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206500" y="1133475"/>
            <a:ext cx="1012825" cy="165100"/>
            <a:chOff x="0" y="0"/>
            <a:chExt cx="638" cy="104"/>
          </a:xfrm>
        </p:grpSpPr>
        <p:pic>
          <p:nvPicPr>
            <p:cNvPr id="1031" name="Rectangle 23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0"/>
              <a:ext cx="63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" y="6"/>
              <a:ext cx="63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8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>
              <a:defRPr/>
            </a:pPr>
            <a:endParaRPr lang="zh-CN" altLang="en-US" sz="4800">
              <a:solidFill>
                <a:schemeClr val="bg2"/>
              </a:solidFill>
            </a:endParaRPr>
          </a:p>
        </p:txBody>
      </p:sp>
      <p:sp>
        <p:nvSpPr>
          <p:cNvPr id="2051" name="Rectangle 12"/>
          <p:cNvSpPr>
            <a:spLocks noChangeArrowheads="1"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gradFill rotWithShape="1">
            <a:gsLst>
              <a:gs pos="0">
                <a:srgbClr val="F50400"/>
              </a:gs>
              <a:gs pos="100000">
                <a:srgbClr val="D70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4500563" y="4114800"/>
            <a:ext cx="827087" cy="152400"/>
          </a:xfrm>
          <a:prstGeom prst="rect">
            <a:avLst/>
          </a:prstGeom>
          <a:solidFill>
            <a:srgbClr val="2318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53" name="Picture 16" descr="logonew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0" descr="bg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05050" y="2682875"/>
            <a:ext cx="57245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华文黑体"/>
          <a:cs typeface="华文黑体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5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11560" y="2708920"/>
            <a:ext cx="7847013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eaLnBrk="1" fontAlgn="ctr" hangingPunct="1">
              <a:defRPr/>
            </a:pP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百度</a:t>
            </a:r>
            <a:r>
              <a:rPr lang="en-US" altLang="zh-CN" sz="4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Elasticsearch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大数据分析实践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41470" y="5013176"/>
            <a:ext cx="2387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百度大数据部  高攀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典型应用场景一：云分析业务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21288"/>
            <a:ext cx="3289352" cy="3609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13442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场景二：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casio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5577" y="1268760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8" y="1731897"/>
            <a:ext cx="869523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场景二：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casio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55679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主要挑战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字段不确定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量较大，每天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30TB+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小时不间断导入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任意维度聚合分析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毫秒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级返回，天级秒级返回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集群规模较大（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台机器），机器较旧，宕机为常态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8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典型应用场景二：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casio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67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使用动态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mapping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自动匹配未知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数据分发到所有节点批量导入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全部使用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doc value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存储，减少内存消耗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使用模板，分天级、小时级自动创建索引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冷数据定期自动迁移</a:t>
            </a:r>
            <a:endParaRPr lang="en-US" altLang="zh-CN" sz="2000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9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典型应用场景二：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casio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61222"/>
            <a:ext cx="4248472" cy="5420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4893" y="1361222"/>
            <a:ext cx="32175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POST /casio-machines-20151017/all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"instance":1001,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"</a:t>
            </a:r>
            <a:r>
              <a:rPr lang="en-US" altLang="zh-CN" sz="1400" b="1" dirty="0" err="1" smtClean="0">
                <a:solidFill>
                  <a:srgbClr val="0070C0"/>
                </a:solidFill>
              </a:rPr>
              <a:t>double_kvs</a:t>
            </a:r>
            <a:r>
              <a:rPr lang="en-US" altLang="zh-CN" sz="1400" b="1" dirty="0">
                <a:solidFill>
                  <a:srgbClr val="0070C0"/>
                </a:solidFill>
              </a:rPr>
              <a:t>":{"cpu":35.6},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"</a:t>
            </a:r>
            <a:r>
              <a:rPr lang="en-US" altLang="zh-CN" sz="1400" b="1" dirty="0" err="1">
                <a:solidFill>
                  <a:srgbClr val="0070C0"/>
                </a:solidFill>
              </a:rPr>
              <a:t>long_kvs</a:t>
            </a:r>
            <a:r>
              <a:rPr lang="en-US" altLang="zh-CN" sz="1400" b="1" dirty="0">
                <a:solidFill>
                  <a:srgbClr val="0070C0"/>
                </a:solidFill>
              </a:rPr>
              <a:t>":{"mem":12}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}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226" y="2819632"/>
            <a:ext cx="2933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68313" y="404664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场景三：网盟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34076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业务简介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百度内部数据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（用户特征、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数据等）开放给广告主，让广告主更好的定义精准受众，协助广告主制定投放策略，提升营销效果。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主要挑战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用户标签千万级别，相当于每张表数千万字段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每次请求涉及数千维度的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过滤，数亿条数据的分组聚合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高并发，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QPS 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要求平均响应时间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秒级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3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场景三：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网盟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67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的嵌套文档类型，将用户标签属性由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value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:    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":{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date":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20150805,"freq":1},"1002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":{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date":20150806,"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freq":2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hct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1002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":{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date":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20150806,"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ag":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25} </a:t>
            </a:r>
            <a:endParaRPr lang="en-US" altLang="zh-CN" sz="1600" kern="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{"</a:t>
            </a:r>
            <a:r>
              <a:rPr lang="en-US" altLang="zh-CN" sz="1600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":[{"key":"1001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",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date":20150805,"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freq":1},{"key":"1002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",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	"date":20150806,"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freq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":2}],"</a:t>
            </a:r>
            <a:r>
              <a:rPr lang="en-US" altLang="zh-CN" sz="1600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hct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":[{"key":"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1002","date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":20150806</a:t>
            </a:r>
            <a:r>
              <a:rPr lang="en-US" altLang="zh-CN" sz="1600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,"ag":25</a:t>
            </a:r>
            <a:r>
              <a:rPr lang="en-US" altLang="zh-CN" sz="160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}]}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total_shards_per_node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最大化均衡分片分布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查询请求负载均衡到集群所有节点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遇到的问题及经验分享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412776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集群规划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909904"/>
            <a:ext cx="7128792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遇到的问题及经验分享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268760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索引规划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根据机器数，磁盘数，索引大小等设置分片数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单个分片最好不超过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10GB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total_shards_per_node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每个节点最多分配多少个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en-US" altLang="zh-CN" sz="3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尽量使用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doc value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保守配置内存限制参数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查询时限制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2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遇到的问题及经验分享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7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提升导入性能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刷新间隔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578246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39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背景介绍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典型应用场景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遇到的问题及经验分享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000" kern="0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的优化与改进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后期计划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tabLst/>
              <a:defRPr/>
            </a:pPr>
            <a:endParaRPr kumimoji="0" lang="zh-CN" altLang="en-US" sz="3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遇到的问题及经验分享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7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提升导入性能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盘时增大索引限制：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2000" dirty="0" smtClean="0">
                <a:solidFill>
                  <a:srgbClr val="00B050"/>
                </a:solidFill>
              </a:rPr>
              <a:t>	"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indices.store.throttle.max_bytes_per_sec</a:t>
            </a:r>
            <a:r>
              <a:rPr lang="en-US" altLang="zh-CN" sz="2000" dirty="0" smtClean="0">
                <a:solidFill>
                  <a:srgbClr val="00B050"/>
                </a:solidFill>
              </a:rPr>
              <a:t>" : "200mb"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适当提高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bulk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"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threadpool.bulk.queue_size</a:t>
            </a:r>
            <a:r>
              <a:rPr lang="en-US" altLang="zh-CN" sz="2000" dirty="0" smtClean="0">
                <a:solidFill>
                  <a:srgbClr val="00B050"/>
                </a:solidFill>
              </a:rPr>
              <a:t>" : 1024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49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遇到的问题及经验分享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7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sz="3000" kern="0" dirty="0"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恢复过慢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000" dirty="0"/>
              <a:t>relocations </a:t>
            </a:r>
            <a:r>
              <a:rPr lang="en-US" altLang="zh-CN" sz="2000" dirty="0" smtClean="0"/>
              <a:t>size</a:t>
            </a:r>
            <a:r>
              <a:rPr lang="zh-CN" altLang="en-US" sz="2000" dirty="0"/>
              <a:t>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检查，重启完成后再打开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增大每个节点同时允许恢复的分片数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rebalance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最小平衡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增大集群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同时允许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rebalance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Recovery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时回放数据块大小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685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的优化与改进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40537" y="1412776"/>
            <a:ext cx="2678400" cy="65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延迟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recovery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576" y="2262978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节点退出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755576" y="3596030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重新选择</a:t>
            </a:r>
            <a:r>
              <a:rPr lang="en-US" altLang="zh-CN" b="1" dirty="0" smtClean="0"/>
              <a:t>primary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764162" y="4811038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在其他节点</a:t>
            </a:r>
            <a:r>
              <a:rPr lang="en-US" altLang="zh-CN" b="1" dirty="0" smtClean="0"/>
              <a:t>recovery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755576" y="5873629"/>
            <a:ext cx="1440160" cy="57356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rebalance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3501673" y="1318211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节点退出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3501673" y="2263202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重新选择</a:t>
            </a:r>
            <a:r>
              <a:rPr lang="en-US" altLang="zh-CN" b="1" dirty="0" smtClean="0"/>
              <a:t>primary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7452320" y="3596031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在其他节点</a:t>
            </a:r>
            <a:r>
              <a:rPr lang="en-US" altLang="zh-CN" b="1" dirty="0" smtClean="0"/>
              <a:t>recovery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5316455" y="5873629"/>
            <a:ext cx="1440160" cy="57356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rebalance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5327025" y="2263201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计划任务等待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分钟</a:t>
            </a:r>
            <a:endParaRPr lang="zh-CN" altLang="en-US" b="1" dirty="0"/>
          </a:p>
        </p:txBody>
      </p:sp>
      <p:sp>
        <p:nvSpPr>
          <p:cNvPr id="15" name="流程图: 决策 14"/>
          <p:cNvSpPr/>
          <p:nvPr/>
        </p:nvSpPr>
        <p:spPr>
          <a:xfrm>
            <a:off x="4941833" y="3331026"/>
            <a:ext cx="2210544" cy="1105852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节点是否重新加入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5332096" y="4811038"/>
            <a:ext cx="1440160" cy="57584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使用该节点原有数据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6" idx="2"/>
          </p:cNvCxnSpPr>
          <p:nvPr/>
        </p:nvCxnSpPr>
        <p:spPr>
          <a:xfrm>
            <a:off x="1475656" y="2839042"/>
            <a:ext cx="0" cy="7569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>
            <a:off x="1484242" y="4171871"/>
            <a:ext cx="0" cy="6391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0"/>
          </p:cNvCxnSpPr>
          <p:nvPr/>
        </p:nvCxnSpPr>
        <p:spPr>
          <a:xfrm>
            <a:off x="1475656" y="5386879"/>
            <a:ext cx="0" cy="4867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flipH="1">
            <a:off x="4221753" y="1884483"/>
            <a:ext cx="2456" cy="37871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0"/>
          </p:cNvCxnSpPr>
          <p:nvPr/>
        </p:nvCxnSpPr>
        <p:spPr>
          <a:xfrm>
            <a:off x="6047105" y="2839041"/>
            <a:ext cx="0" cy="4919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036535" y="4409349"/>
            <a:ext cx="0" cy="4016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36535" y="5373864"/>
            <a:ext cx="0" cy="4997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2" idx="1"/>
          </p:cNvCxnSpPr>
          <p:nvPr/>
        </p:nvCxnSpPr>
        <p:spPr>
          <a:xfrm>
            <a:off x="7152377" y="3883952"/>
            <a:ext cx="29994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3" idx="1"/>
          </p:cNvCxnSpPr>
          <p:nvPr/>
        </p:nvCxnSpPr>
        <p:spPr>
          <a:xfrm rot="16200000" flipH="1">
            <a:off x="3108420" y="3952374"/>
            <a:ext cx="3321369" cy="1094702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3"/>
          </p:cNvCxnSpPr>
          <p:nvPr/>
        </p:nvCxnSpPr>
        <p:spPr>
          <a:xfrm rot="5400000">
            <a:off x="6470239" y="4458248"/>
            <a:ext cx="1988539" cy="141578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2495679" y="3596030"/>
            <a:ext cx="978408" cy="484632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020895" y="441618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是</a:t>
            </a:r>
            <a:endParaRPr lang="zh-CN" altLang="en-US" sz="16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073055" y="35217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否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79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的优化与改进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412775"/>
            <a:ext cx="8229600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去除回放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时的写入锁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0" eaLnBrk="0" hangingPunct="0"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755576" y="1916310"/>
            <a:ext cx="1944215" cy="36004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开始</a:t>
            </a:r>
            <a:r>
              <a:rPr lang="en-US" altLang="zh-CN" sz="1400" b="1" dirty="0" smtClean="0"/>
              <a:t>recover</a:t>
            </a:r>
            <a:endParaRPr lang="zh-CN" altLang="en-US" sz="1400" b="1" dirty="0"/>
          </a:p>
        </p:txBody>
      </p:sp>
      <p:sp>
        <p:nvSpPr>
          <p:cNvPr id="6" name="流程图: 终止 5"/>
          <p:cNvSpPr/>
          <p:nvPr/>
        </p:nvSpPr>
        <p:spPr>
          <a:xfrm>
            <a:off x="755575" y="2557175"/>
            <a:ext cx="1944216" cy="575841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</a:t>
            </a:r>
            <a:r>
              <a:rPr lang="en-US" altLang="zh-CN" sz="1400" b="1" dirty="0" smtClean="0"/>
              <a:t>hase1</a:t>
            </a:r>
            <a:r>
              <a:rPr lang="zh-CN" altLang="en-US" sz="1400" b="1" dirty="0" smtClean="0"/>
              <a:t>拷贝已生成的索引文件</a:t>
            </a:r>
            <a:endParaRPr lang="zh-CN" altLang="en-US" sz="1400" b="1" dirty="0"/>
          </a:p>
        </p:txBody>
      </p:sp>
      <p:sp>
        <p:nvSpPr>
          <p:cNvPr id="7" name="流程图: 终止 6"/>
          <p:cNvSpPr/>
          <p:nvPr/>
        </p:nvSpPr>
        <p:spPr>
          <a:xfrm>
            <a:off x="760780" y="3410800"/>
            <a:ext cx="1944217" cy="72008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</a:t>
            </a:r>
            <a:r>
              <a:rPr lang="en-US" altLang="zh-CN" sz="1400" b="1" dirty="0" smtClean="0"/>
              <a:t>hase2</a:t>
            </a:r>
            <a:r>
              <a:rPr lang="zh-CN" altLang="en-US" sz="1400" b="1" dirty="0" smtClean="0"/>
              <a:t>回放</a:t>
            </a:r>
            <a:r>
              <a:rPr lang="en-US" altLang="zh-CN" sz="1400" b="1" dirty="0" smtClean="0"/>
              <a:t>phase1</a:t>
            </a:r>
            <a:r>
              <a:rPr lang="zh-CN" altLang="en-US" sz="1400" b="1" dirty="0" smtClean="0"/>
              <a:t>过程中产生的</a:t>
            </a:r>
            <a:r>
              <a:rPr lang="en-US" altLang="zh-CN" sz="1400" b="1" dirty="0" err="1" smtClean="0"/>
              <a:t>translog</a:t>
            </a:r>
            <a:endParaRPr lang="zh-CN" altLang="en-US" sz="1400" b="1" dirty="0"/>
          </a:p>
        </p:txBody>
      </p:sp>
      <p:sp>
        <p:nvSpPr>
          <p:cNvPr id="8" name="流程图: 终止 7"/>
          <p:cNvSpPr/>
          <p:nvPr/>
        </p:nvSpPr>
        <p:spPr>
          <a:xfrm>
            <a:off x="744012" y="4445244"/>
            <a:ext cx="1942955" cy="505721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锁定索引文件，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不再写入数据</a:t>
            </a:r>
            <a:endParaRPr lang="zh-CN" altLang="en-US" sz="1400" b="1" dirty="0"/>
          </a:p>
        </p:txBody>
      </p:sp>
      <p:sp>
        <p:nvSpPr>
          <p:cNvPr id="9" name="流程图: 终止 8"/>
          <p:cNvSpPr/>
          <p:nvPr/>
        </p:nvSpPr>
        <p:spPr>
          <a:xfrm>
            <a:off x="755574" y="5265329"/>
            <a:ext cx="1944217" cy="72008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phase3</a:t>
            </a:r>
            <a:r>
              <a:rPr lang="zh-CN" altLang="en-US" sz="1400" b="1" dirty="0" smtClean="0"/>
              <a:t>回放</a:t>
            </a:r>
            <a:r>
              <a:rPr lang="en-US" altLang="zh-CN" sz="1400" b="1" dirty="0" smtClean="0"/>
              <a:t>phase2</a:t>
            </a:r>
            <a:r>
              <a:rPr lang="zh-CN" altLang="en-US" sz="1400" b="1" dirty="0" smtClean="0"/>
              <a:t>过程中产生的</a:t>
            </a:r>
            <a:r>
              <a:rPr lang="en-US" altLang="zh-CN" sz="1400" b="1" dirty="0" err="1" smtClean="0"/>
              <a:t>translog</a:t>
            </a:r>
            <a:endParaRPr lang="zh-CN" altLang="en-US" sz="1400" b="1" dirty="0"/>
          </a:p>
        </p:txBody>
      </p:sp>
      <p:sp>
        <p:nvSpPr>
          <p:cNvPr id="10" name="流程图: 终止 9"/>
          <p:cNvSpPr/>
          <p:nvPr/>
        </p:nvSpPr>
        <p:spPr>
          <a:xfrm>
            <a:off x="755576" y="6266213"/>
            <a:ext cx="1944215" cy="36004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恢复完成</a:t>
            </a:r>
            <a:endParaRPr lang="zh-CN" altLang="en-US" sz="1400" b="1" dirty="0"/>
          </a:p>
        </p:txBody>
      </p:sp>
      <p:sp>
        <p:nvSpPr>
          <p:cNvPr id="11" name="流程图: 终止 10"/>
          <p:cNvSpPr/>
          <p:nvPr/>
        </p:nvSpPr>
        <p:spPr>
          <a:xfrm>
            <a:off x="5076057" y="1916310"/>
            <a:ext cx="1944215" cy="36004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开始</a:t>
            </a:r>
            <a:r>
              <a:rPr lang="en-US" altLang="zh-CN" sz="1400" b="1" dirty="0" smtClean="0"/>
              <a:t>recover</a:t>
            </a:r>
            <a:endParaRPr lang="zh-CN" altLang="en-US" sz="1400" b="1" dirty="0"/>
          </a:p>
        </p:txBody>
      </p:sp>
      <p:sp>
        <p:nvSpPr>
          <p:cNvPr id="12" name="流程图: 终止 11"/>
          <p:cNvSpPr/>
          <p:nvPr/>
        </p:nvSpPr>
        <p:spPr>
          <a:xfrm>
            <a:off x="5076056" y="2557175"/>
            <a:ext cx="1944216" cy="575841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</a:t>
            </a:r>
            <a:r>
              <a:rPr lang="en-US" altLang="zh-CN" sz="1400" b="1" dirty="0" smtClean="0"/>
              <a:t>hase1</a:t>
            </a:r>
            <a:r>
              <a:rPr lang="zh-CN" altLang="en-US" sz="1400" b="1" dirty="0" smtClean="0"/>
              <a:t>拷贝已生成的索引文件</a:t>
            </a:r>
            <a:endParaRPr lang="zh-CN" altLang="en-US" sz="1400" b="1" dirty="0"/>
          </a:p>
        </p:txBody>
      </p:sp>
      <p:sp>
        <p:nvSpPr>
          <p:cNvPr id="13" name="流程图: 终止 12"/>
          <p:cNvSpPr/>
          <p:nvPr/>
        </p:nvSpPr>
        <p:spPr>
          <a:xfrm>
            <a:off x="5081261" y="3410800"/>
            <a:ext cx="1944217" cy="72008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</a:t>
            </a:r>
            <a:r>
              <a:rPr lang="en-US" altLang="zh-CN" sz="1400" b="1" dirty="0" smtClean="0"/>
              <a:t>hase2</a:t>
            </a:r>
            <a:r>
              <a:rPr lang="zh-CN" altLang="en-US" sz="1400" b="1" dirty="0" smtClean="0"/>
              <a:t>回放</a:t>
            </a:r>
            <a:r>
              <a:rPr lang="en-US" altLang="zh-CN" sz="1400" b="1" dirty="0" smtClean="0"/>
              <a:t>phase1</a:t>
            </a:r>
            <a:r>
              <a:rPr lang="zh-CN" altLang="en-US" sz="1400" b="1" dirty="0" smtClean="0"/>
              <a:t>过程中产生的</a:t>
            </a:r>
            <a:r>
              <a:rPr lang="en-US" altLang="zh-CN" sz="1400" b="1" dirty="0" err="1" smtClean="0"/>
              <a:t>translog</a:t>
            </a:r>
            <a:endParaRPr lang="zh-CN" altLang="en-US" sz="1400" b="1" dirty="0"/>
          </a:p>
        </p:txBody>
      </p:sp>
      <p:sp>
        <p:nvSpPr>
          <p:cNvPr id="15" name="流程图: 终止 14"/>
          <p:cNvSpPr/>
          <p:nvPr/>
        </p:nvSpPr>
        <p:spPr>
          <a:xfrm>
            <a:off x="5077611" y="4408664"/>
            <a:ext cx="1942661" cy="460496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回放上一过程中产生的</a:t>
            </a:r>
            <a:r>
              <a:rPr lang="en-US" altLang="zh-CN" sz="1400" b="1" dirty="0" err="1" smtClean="0"/>
              <a:t>translog</a:t>
            </a:r>
            <a:endParaRPr lang="zh-CN" altLang="en-US" sz="1400" b="1" dirty="0"/>
          </a:p>
        </p:txBody>
      </p:sp>
      <p:sp>
        <p:nvSpPr>
          <p:cNvPr id="16" name="流程图: 终止 15"/>
          <p:cNvSpPr/>
          <p:nvPr/>
        </p:nvSpPr>
        <p:spPr>
          <a:xfrm>
            <a:off x="5076057" y="6266213"/>
            <a:ext cx="1944215" cy="360040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恢复完成</a:t>
            </a:r>
            <a:endParaRPr lang="zh-CN" altLang="en-US" sz="1400" b="1" dirty="0"/>
          </a:p>
        </p:txBody>
      </p:sp>
      <p:sp>
        <p:nvSpPr>
          <p:cNvPr id="17" name="流程图: 决策 16"/>
          <p:cNvSpPr/>
          <p:nvPr/>
        </p:nvSpPr>
        <p:spPr>
          <a:xfrm>
            <a:off x="4824028" y="5062210"/>
            <a:ext cx="2448272" cy="923199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</a:t>
            </a:r>
            <a:r>
              <a:rPr lang="en-US" altLang="zh-CN" sz="1400" dirty="0" err="1" smtClean="0"/>
              <a:t>ranslog</a:t>
            </a:r>
            <a:r>
              <a:rPr lang="zh-CN" altLang="en-US" sz="1400" dirty="0" smtClean="0"/>
              <a:t>中是否还有记录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 flipH="1">
            <a:off x="1727683" y="2276350"/>
            <a:ext cx="1" cy="2808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715489" y="3133016"/>
            <a:ext cx="0" cy="2777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8" idx="0"/>
          </p:cNvCxnSpPr>
          <p:nvPr/>
        </p:nvCxnSpPr>
        <p:spPr>
          <a:xfrm>
            <a:off x="1715489" y="4152629"/>
            <a:ext cx="1" cy="2926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696521" y="4965797"/>
            <a:ext cx="0" cy="2777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715489" y="5988430"/>
            <a:ext cx="0" cy="2777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048163" y="2277173"/>
            <a:ext cx="1" cy="2808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48162" y="3129986"/>
            <a:ext cx="1" cy="2808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083523" y="4127053"/>
            <a:ext cx="1" cy="2808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2"/>
            <a:endCxn id="17" idx="0"/>
          </p:cNvCxnSpPr>
          <p:nvPr/>
        </p:nvCxnSpPr>
        <p:spPr>
          <a:xfrm flipH="1">
            <a:off x="6048164" y="4869160"/>
            <a:ext cx="778" cy="1930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048161" y="5985388"/>
            <a:ext cx="1" cy="2808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7" idx="1"/>
            <a:endCxn id="15" idx="1"/>
          </p:cNvCxnSpPr>
          <p:nvPr/>
        </p:nvCxnSpPr>
        <p:spPr>
          <a:xfrm rot="10800000" flipH="1">
            <a:off x="4824027" y="4638912"/>
            <a:ext cx="253583" cy="884898"/>
          </a:xfrm>
          <a:prstGeom prst="bentConnector3">
            <a:avLst>
              <a:gd name="adj1" fmla="val -13593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490430" y="49354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是</a:t>
            </a:r>
            <a:endParaRPr lang="zh-CN" altLang="en-US" sz="16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6058401" y="591887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否</a:t>
            </a:r>
            <a:endParaRPr lang="zh-CN" altLang="en-US" sz="1600" b="1" dirty="0"/>
          </a:p>
        </p:txBody>
      </p:sp>
      <p:sp>
        <p:nvSpPr>
          <p:cNvPr id="58" name="右箭头 57"/>
          <p:cNvSpPr/>
          <p:nvPr/>
        </p:nvSpPr>
        <p:spPr>
          <a:xfrm>
            <a:off x="3372778" y="3614204"/>
            <a:ext cx="978408" cy="484632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的优化与改进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4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集成中文分词模块与权限管理模块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增加查询时对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的限制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translog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时随机选择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2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后期计划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26876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解析层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支持基本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语法，方便用户使用，同时保留原有接口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云化服务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键创建集群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动态伸缩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资源隔离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监控与报警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自动升级与备份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68313" y="1557338"/>
            <a:ext cx="8229600" cy="647700"/>
          </a:xfrm>
        </p:spPr>
        <p:txBody>
          <a:bodyPr/>
          <a:lstStyle/>
          <a:p>
            <a:pPr lvl="1"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lvl="1">
              <a:buFontTx/>
              <a:buNone/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49" name="AutoShape 1" descr="C:\Users\wangmeng02\AppData\Roaming\Tencent\Users\327622153\QQ\WinTemp\RichOle\OP0@IOBSW8OEhV20%HT`G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341314"/>
            <a:ext cx="8229600" cy="57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eaLnBrk="0" latin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tabLst/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2015.10.1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AWS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Analytics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下面加入了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Elasticsearch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服务</a:t>
            </a:r>
            <a:endParaRPr kumimoji="1" lang="en-US" sz="2400" b="1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图片 7" descr="屏幕快照 2015-10-10 下午3.56.3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388424" cy="47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68313" y="1557338"/>
            <a:ext cx="8229600" cy="647700"/>
          </a:xfrm>
        </p:spPr>
        <p:txBody>
          <a:bodyPr/>
          <a:lstStyle/>
          <a:p>
            <a:pPr lvl="1"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lvl="1">
              <a:buFontTx/>
              <a:buNone/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49" name="AutoShape 1" descr="C:\Users\wangmeng02\AppData\Roaming\Tencent\Users\327622153\QQ\WinTemp\RichOle\OP0@IOBSW8OEhV20%HT`G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 descr="屏幕快照 2015-10-10 下午3.17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" y="304800"/>
            <a:ext cx="9144000" cy="6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GCE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68313" y="1557338"/>
            <a:ext cx="8229600" cy="647700"/>
          </a:xfrm>
        </p:spPr>
        <p:txBody>
          <a:bodyPr/>
          <a:lstStyle/>
          <a:p>
            <a:pPr lvl="1"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lvl="1">
              <a:buFontTx/>
              <a:buNone/>
              <a:defRPr/>
            </a:pPr>
            <a:endParaRPr lang="en-US" altLang="zh-CN" sz="2400" dirty="0" smtClean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49" name="AutoShape 1" descr="C:\Users\wangmeng02\AppData\Roaming\Tencent\Users\327622153\QQ\WinTemp\RichOle\OP0@IOBSW8OEhV20%HT`G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 descr="屏幕快照 2015-10-10 下午3.20.1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524328" cy="5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55679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2015.10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完成开发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2015.11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开始公测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2016.02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正式发布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有兴趣，请联系  </a:t>
            </a:r>
            <a:r>
              <a:rPr lang="en-US" altLang="zh-CN" sz="2800" dirty="0" smtClean="0">
                <a:solidFill>
                  <a:srgbClr val="FF0000"/>
                </a:solidFill>
                <a:latin typeface="Georgia" panose="02040502050405020303" pitchFamily="18" charset="0"/>
                <a:ea typeface="Cambria Math" panose="02040503050406030204" pitchFamily="18" charset="0"/>
              </a:rPr>
              <a:t>palo-rd@baidu.com</a:t>
            </a:r>
          </a:p>
        </p:txBody>
      </p:sp>
    </p:spTree>
    <p:extLst>
      <p:ext uri="{BB962C8B-B14F-4D97-AF65-F5344CB8AC3E}">
        <p14:creationId xmlns:p14="http://schemas.microsoft.com/office/powerpoint/2010/main" val="1797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啥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4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1" y="1456670"/>
            <a:ext cx="7840503" cy="46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924944"/>
            <a:ext cx="9144000" cy="1006475"/>
          </a:xfrm>
          <a:prstGeom prst="rect">
            <a:avLst/>
          </a:prstGeom>
          <a:gradFill rotWithShape="1">
            <a:gsLst>
              <a:gs pos="0">
                <a:srgbClr val="B20000"/>
              </a:gs>
              <a:gs pos="50000">
                <a:srgbClr val="FF0000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b="1" dirty="0">
              <a:solidFill>
                <a:schemeClr val="bg1"/>
              </a:solidFill>
              <a:ea typeface="华文细黑" panose="0201060004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ea typeface="华文中宋" panose="02010600040101010101" pitchFamily="2" charset="-122"/>
              </a:rPr>
              <a:t>Thanks</a:t>
            </a:r>
            <a:r>
              <a:rPr lang="zh-CN" altLang="en-US" sz="3600" b="1" dirty="0">
                <a:solidFill>
                  <a:schemeClr val="bg1"/>
                </a:solidFill>
                <a:ea typeface="华文中宋" panose="02010600040101010101" pitchFamily="2" charset="-122"/>
              </a:rPr>
              <a:t>！</a:t>
            </a:r>
            <a:endParaRPr lang="zh-CN" altLang="en-US" sz="3600" b="1" dirty="0">
              <a:solidFill>
                <a:schemeClr val="bg1"/>
              </a:solidFill>
              <a:ea typeface="华文细黑" panose="0201060004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200" b="1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5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谁在用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196752"/>
            <a:ext cx="8229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面向搜索（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for full text search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Wikipedia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Github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Quora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Facebook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zh-CN" altLang="en-US" sz="3000" kern="0" dirty="0">
                <a:latin typeface="微软雅黑" pitchFamily="34" charset="-122"/>
                <a:ea typeface="微软雅黑" pitchFamily="34" charset="-122"/>
              </a:rPr>
              <a:t>分析 （</a:t>
            </a:r>
            <a:r>
              <a:rPr lang="en-US" altLang="zh-CN" sz="3000" kern="0" dirty="0">
                <a:latin typeface="微软雅黑" pitchFamily="34" charset="-122"/>
                <a:ea typeface="微软雅黑" pitchFamily="34" charset="-122"/>
              </a:rPr>
              <a:t>for analytics</a:t>
            </a: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Goldman Sachs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kern="0" dirty="0" err="1" smtClean="0">
                <a:latin typeface="微软雅黑" pitchFamily="34" charset="-122"/>
                <a:ea typeface="微软雅黑" pitchFamily="34" charset="-122"/>
              </a:rPr>
              <a:t>Ubnt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Foursquare (LBS)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Linkedin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kern="0" dirty="0" smtClean="0">
                <a:latin typeface="微软雅黑" pitchFamily="34" charset="-122"/>
                <a:ea typeface="微软雅黑" pitchFamily="34" charset="-122"/>
              </a:rPr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465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在百度的使用定位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OLAP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3323" y="155679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  <a:buClr>
                <a:srgbClr val="2318DE"/>
              </a:buClr>
              <a:buSzPct val="150000"/>
              <a:defRPr/>
            </a:pP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59632" y="3029452"/>
            <a:ext cx="1584176" cy="576064"/>
          </a:xfrm>
          <a:prstGeom prst="roundRect">
            <a:avLst/>
          </a:prstGeom>
          <a:solidFill>
            <a:srgbClr val="009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Reporting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5856" y="3029452"/>
            <a:ext cx="1944216" cy="576064"/>
          </a:xfrm>
          <a:prstGeom prst="roundRect">
            <a:avLst/>
          </a:prstGeom>
          <a:solidFill>
            <a:srgbClr val="0090E8"/>
          </a:solidFill>
          <a:ln>
            <a:solidFill>
              <a:srgbClr val="00BC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Multidimensional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Analysis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直接连接符 4"/>
          <p:cNvCxnSpPr/>
          <p:nvPr/>
        </p:nvCxnSpPr>
        <p:spPr>
          <a:xfrm>
            <a:off x="827584" y="3965556"/>
            <a:ext cx="734481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287561" y="4325597"/>
            <a:ext cx="1764196" cy="634355"/>
          </a:xfrm>
          <a:prstGeom prst="roundRect">
            <a:avLst/>
          </a:prstGeom>
          <a:solidFill>
            <a:srgbClr val="0090E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SQL DB</a:t>
            </a:r>
          </a:p>
          <a:p>
            <a:pPr algn="ctr"/>
            <a:r>
              <a:rPr lang="en-US" altLang="zh-CN" sz="1600" dirty="0" smtClean="0">
                <a:solidFill>
                  <a:srgbClr val="E10602"/>
                </a:solidFill>
              </a:rPr>
              <a:t>Palo</a:t>
            </a:r>
            <a:endParaRPr lang="zh-CN" altLang="en-US" sz="1600" dirty="0">
              <a:solidFill>
                <a:srgbClr val="E1060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56176" y="3029452"/>
            <a:ext cx="1584176" cy="576064"/>
          </a:xfrm>
          <a:prstGeom prst="roundRect">
            <a:avLst/>
          </a:prstGeom>
          <a:solidFill>
            <a:srgbClr val="00B050"/>
          </a:solidFill>
          <a:ln>
            <a:solidFill>
              <a:srgbClr val="00BC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Text Analysis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56176" y="4325597"/>
            <a:ext cx="1584176" cy="63435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Search DB</a:t>
            </a:r>
          </a:p>
          <a:p>
            <a:pPr algn="ctr"/>
            <a:r>
              <a:rPr lang="en-US" altLang="zh-CN" sz="1600" dirty="0" err="1" smtClean="0">
                <a:solidFill>
                  <a:srgbClr val="E10602"/>
                </a:solidFill>
              </a:rPr>
              <a:t>ElasticSearch</a:t>
            </a:r>
            <a:endParaRPr lang="zh-CN" altLang="en-US" sz="1600" dirty="0">
              <a:solidFill>
                <a:srgbClr val="E10602"/>
              </a:solidFill>
            </a:endParaRPr>
          </a:p>
        </p:txBody>
      </p:sp>
      <p:cxnSp>
        <p:nvCxnSpPr>
          <p:cNvPr id="13" name="直接箭头连接符 8"/>
          <p:cNvCxnSpPr>
            <a:stCxn id="10" idx="0"/>
            <a:endCxn id="8" idx="2"/>
          </p:cNvCxnSpPr>
          <p:nvPr/>
        </p:nvCxnSpPr>
        <p:spPr>
          <a:xfrm flipV="1">
            <a:off x="3169659" y="3605516"/>
            <a:ext cx="1078305" cy="720081"/>
          </a:xfrm>
          <a:prstGeom prst="straightConnector1">
            <a:avLst/>
          </a:prstGeom>
          <a:ln>
            <a:solidFill>
              <a:srgbClr val="00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7"/>
          <p:cNvCxnSpPr/>
          <p:nvPr/>
        </p:nvCxnSpPr>
        <p:spPr>
          <a:xfrm flipH="1" flipV="1">
            <a:off x="2231740" y="3605517"/>
            <a:ext cx="937919" cy="720080"/>
          </a:xfrm>
          <a:prstGeom prst="straightConnector1">
            <a:avLst/>
          </a:prstGeom>
          <a:ln>
            <a:solidFill>
              <a:srgbClr val="00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9"/>
          <p:cNvCxnSpPr>
            <a:stCxn id="12" idx="0"/>
            <a:endCxn id="11" idx="2"/>
          </p:cNvCxnSpPr>
          <p:nvPr/>
        </p:nvCxnSpPr>
        <p:spPr>
          <a:xfrm flipV="1">
            <a:off x="6948264" y="3605516"/>
            <a:ext cx="0" cy="720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95736" y="230628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9154" y="2276872"/>
            <a:ext cx="17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文本数据分析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在百度现状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55679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目前覆盖百度内部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多个业务线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、云分析、网盟、预测、文库、直达号、钱包、风控等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每天导入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30TB+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，总共每天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60TB+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单集群最大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台机器，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共使用近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台机器，启动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500+ES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8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应用场景一：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云分析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77999" y="5433218"/>
            <a:ext cx="3653333" cy="462393"/>
          </a:xfrm>
          <a:prstGeom prst="roundRect">
            <a:avLst/>
          </a:prstGeom>
          <a:solidFill>
            <a:srgbClr val="009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Rsyslog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1378000" y="4624755"/>
            <a:ext cx="3653333" cy="462393"/>
          </a:xfrm>
          <a:prstGeom prst="roundRect">
            <a:avLst/>
          </a:prstGeom>
          <a:solidFill>
            <a:srgbClr val="009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Kafka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1378000" y="3816292"/>
            <a:ext cx="3653333" cy="462393"/>
          </a:xfrm>
          <a:prstGeom prst="roundRect">
            <a:avLst/>
          </a:prstGeom>
          <a:solidFill>
            <a:srgbClr val="0090E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LogStash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1403648" y="2996952"/>
            <a:ext cx="3653333" cy="462393"/>
          </a:xfrm>
          <a:prstGeom prst="roundRect">
            <a:avLst/>
          </a:prstGeom>
          <a:solidFill>
            <a:srgbClr val="E1060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Elasticsearch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1378000" y="2177612"/>
            <a:ext cx="3653333" cy="46239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1403650" y="1360552"/>
            <a:ext cx="831716" cy="4362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2767026" y="1381840"/>
            <a:ext cx="831716" cy="4362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4130405" y="1395267"/>
            <a:ext cx="831716" cy="4362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···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1403650" y="6272463"/>
            <a:ext cx="803754" cy="43627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web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295527" y="6272462"/>
            <a:ext cx="942997" cy="43627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Mysql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3326651" y="6272462"/>
            <a:ext cx="803754" cy="43627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OS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4227578" y="6273399"/>
            <a:ext cx="803754" cy="43627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···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5942272" y="5433217"/>
            <a:ext cx="1800199" cy="4623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Hadoop Client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5942272" y="3816292"/>
            <a:ext cx="1800199" cy="1270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HDFS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5941574" y="1371329"/>
            <a:ext cx="1800199" cy="2088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Hive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65807" y="5895610"/>
            <a:ext cx="0" cy="3768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767026" y="5895610"/>
            <a:ext cx="0" cy="3768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10023" y="5895610"/>
            <a:ext cx="0" cy="3768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646127" y="5895610"/>
            <a:ext cx="0" cy="3768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212515" y="5056365"/>
            <a:ext cx="0" cy="3768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212515" y="4247903"/>
            <a:ext cx="0" cy="36342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212515" y="3459344"/>
            <a:ext cx="0" cy="3569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212515" y="2640006"/>
            <a:ext cx="0" cy="3569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837815" y="1796827"/>
            <a:ext cx="0" cy="3569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212515" y="1820666"/>
            <a:ext cx="0" cy="3569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574119" y="1796827"/>
            <a:ext cx="0" cy="3569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806367" y="5087148"/>
            <a:ext cx="0" cy="3460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784461" y="3459344"/>
            <a:ext cx="0" cy="3460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9" idx="1"/>
          </p:cNvCxnSpPr>
          <p:nvPr/>
        </p:nvCxnSpPr>
        <p:spPr>
          <a:xfrm>
            <a:off x="5056981" y="5660582"/>
            <a:ext cx="885291" cy="383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应用场景一：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云分析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556792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主要挑战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大量文本数据的分词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建立索引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数万用户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索引分片过多，元数据过大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fielddata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占用大量内存，容易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OOM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任意多维度关键词聚合查询秒级返回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4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457200" y="404813"/>
            <a:ext cx="8229600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华文黑体"/>
                <a:cs typeface="华文黑体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典型应用场景一：云分析业务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8313" y="1557338"/>
            <a:ext cx="8229600" cy="467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3000" kern="0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3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根据索引大小分别设置分片数，充分利用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合并索引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除分词字段外，其他字段全部存储为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doc value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aster node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data node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client node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分离部署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保守设置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fielddata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内存占用软硬限，及其他内存占用限制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50000"/>
              <a:buBlip>
                <a:blip r:embed="rId3"/>
              </a:buBlip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fielddata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7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百度">
  <a:themeElements>
    <a:clrScheme name="百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百度">
      <a:majorFont>
        <a:latin typeface="Arial"/>
        <a:ea typeface="华文黑体"/>
        <a:cs typeface="华文黑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百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百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百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百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百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百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百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百度">
  <a:themeElements>
    <a:clrScheme name="1_百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百度">
      <a:majorFont>
        <a:latin typeface="Arial"/>
        <a:ea typeface="华文黑体"/>
        <a:cs typeface="华文黑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百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百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百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百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百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百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百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百度</Template>
  <TotalTime>16189</TotalTime>
  <Pages>0</Pages>
  <Words>1170</Words>
  <Characters>0</Characters>
  <Application>Microsoft Office PowerPoint</Application>
  <DocSecurity>0</DocSecurity>
  <PresentationFormat>全屏显示(4:3)</PresentationFormat>
  <Lines>0</Lines>
  <Paragraphs>232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华文黑体</vt:lpstr>
      <vt:lpstr>华文细黑</vt:lpstr>
      <vt:lpstr>华文中宋</vt:lpstr>
      <vt:lpstr>宋体</vt:lpstr>
      <vt:lpstr>微软雅黑</vt:lpstr>
      <vt:lpstr>Arial</vt:lpstr>
      <vt:lpstr>Calibri</vt:lpstr>
      <vt:lpstr>Cambria Math</vt:lpstr>
      <vt:lpstr>Georgia</vt:lpstr>
      <vt:lpstr>百度</vt:lpstr>
      <vt:lpstr>1_百度</vt:lpstr>
      <vt:lpstr>百度Elasticsearch大数据分析实践</vt:lpstr>
      <vt:lpstr>大纲</vt:lpstr>
      <vt:lpstr>ES是啥</vt:lpstr>
      <vt:lpstr>有谁在用</vt:lpstr>
      <vt:lpstr>ES在百度的使用定位 — OLAP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AWS</vt:lpstr>
      <vt:lpstr>AWS</vt:lpstr>
      <vt:lpstr>GCE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Nagios监控介绍</dc:title>
  <dc:subject/>
  <dc:creator>wangmeng02</dc:creator>
  <cp:keywords/>
  <dc:description/>
  <cp:lastModifiedBy>Gao,Pan</cp:lastModifiedBy>
  <cp:revision>1705</cp:revision>
  <dcterms:created xsi:type="dcterms:W3CDTF">2009-08-26T03:14:17Z</dcterms:created>
  <dcterms:modified xsi:type="dcterms:W3CDTF">2015-10-16T12:58:00Z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