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9" r:id="rId3"/>
    <p:sldId id="260" r:id="rId4"/>
    <p:sldId id="261" r:id="rId5"/>
    <p:sldId id="263" r:id="rId6"/>
    <p:sldId id="274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58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1250" autoAdjust="0"/>
    <p:restoredTop sz="81262" autoAdjust="0"/>
  </p:normalViewPr>
  <p:slideViewPr>
    <p:cSldViewPr>
      <p:cViewPr varScale="1">
        <p:scale>
          <a:sx n="75" d="100"/>
          <a:sy n="75" d="100"/>
        </p:scale>
        <p:origin x="-1002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30"/>
    </p:cViewPr>
  </p:notesTextViewPr>
  <p:notesViewPr>
    <p:cSldViewPr>
      <p:cViewPr varScale="1">
        <p:scale>
          <a:sx n="67" d="100"/>
          <a:sy n="67" d="100"/>
        </p:scale>
        <p:origin x="-288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E675A-7442-49FB-B784-D17D36DD1B90}" type="datetimeFigureOut">
              <a:rPr lang="zh-CN" altLang="en-US" smtClean="0"/>
              <a:pPr/>
              <a:t>2013/11/28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9E242-621D-46AF-8E35-35FFDA25F0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31831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BE872-FF4A-4C66-A073-4828AF9D46B8}" type="datetimeFigureOut">
              <a:rPr lang="zh-CN" altLang="en-US" smtClean="0"/>
              <a:pPr/>
              <a:t>2013/11/28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C5AA1-3B65-4DD4-8217-9619D1E102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95446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C5AA1-3B65-4DD4-8217-9619D1E1022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zh-CN" altLang="en-US" dirty="0" smtClean="0"/>
              <a:t>广告和搜索的区别</a:t>
            </a:r>
            <a:endParaRPr lang="en-US" altLang="zh-CN" dirty="0" smtClean="0"/>
          </a:p>
          <a:p>
            <a:pPr marL="228600" indent="-228600">
              <a:buFontTx/>
              <a:buAutoNum type="arabicPeriod"/>
            </a:pPr>
            <a:r>
              <a:rPr lang="zh-CN" altLang="en-US" dirty="0" smtClean="0"/>
              <a:t>实时性：广告业务（扣费，上下线等等）需要毫秒级生效；广告主对竞价的实时参与和关注</a:t>
            </a:r>
            <a:endParaRPr lang="en-US" altLang="zh-CN" dirty="0" smtClean="0"/>
          </a:p>
          <a:p>
            <a:pPr marL="228600" indent="-228600">
              <a:buFontTx/>
              <a:buAutoNum type="arabicPeriod"/>
            </a:pPr>
            <a:r>
              <a:rPr lang="zh-CN" altLang="en-US" smtClean="0"/>
              <a:t>更新量大</a:t>
            </a:r>
            <a:r>
              <a:rPr lang="en-US" altLang="zh-CN" smtClean="0"/>
              <a:t>: </a:t>
            </a:r>
            <a:r>
              <a:rPr lang="en-US" altLang="zh-CN" dirty="0" smtClean="0"/>
              <a:t>70%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doc</a:t>
            </a:r>
            <a:r>
              <a:rPr lang="zh-CN" altLang="en-US" dirty="0" smtClean="0"/>
              <a:t>会更新</a:t>
            </a:r>
            <a:endParaRPr lang="en-US" altLang="zh-CN" dirty="0" smtClean="0"/>
          </a:p>
          <a:p>
            <a:pPr marL="228600" indent="-228600">
              <a:buFontTx/>
              <a:buAutoNum type="arabicPeriod"/>
            </a:pPr>
            <a:r>
              <a:rPr lang="en-US" altLang="zh-CN" dirty="0" smtClean="0"/>
              <a:t>Token</a:t>
            </a:r>
            <a:r>
              <a:rPr lang="zh-CN" altLang="en-US" dirty="0" smtClean="0"/>
              <a:t>之间很少有复杂的逻辑操作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and.OR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not</a:t>
            </a:r>
            <a:r>
              <a:rPr lang="zh-CN" altLang="en-US" dirty="0" smtClean="0"/>
              <a:t>等等）</a:t>
            </a:r>
            <a:endParaRPr lang="en-US" altLang="zh-CN" dirty="0" smtClean="0"/>
          </a:p>
          <a:p>
            <a:pPr marL="228600" indent="-228600">
              <a:buFontTx/>
              <a:buAutoNum type="arabicPeriod"/>
            </a:pPr>
            <a:r>
              <a:rPr lang="zh-CN" altLang="en-US" dirty="0" smtClean="0"/>
              <a:t>几十级别的业务，每个业务百级别的</a:t>
            </a:r>
            <a:r>
              <a:rPr lang="en-US" altLang="zh-CN" dirty="0" smtClean="0"/>
              <a:t>bucket</a:t>
            </a:r>
            <a:r>
              <a:rPr lang="zh-CN" altLang="en-US" dirty="0" smtClean="0"/>
              <a:t>实验</a:t>
            </a:r>
          </a:p>
          <a:p>
            <a:pPr marL="228600" indent="-22860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C5AA1-3B65-4DD4-8217-9619D1E1022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C5AA1-3B65-4DD4-8217-9619D1E1022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C5AA1-3B65-4DD4-8217-9619D1E1022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正排的基本结构</a:t>
            </a:r>
            <a:endParaRPr lang="en-US" altLang="zh-CN" dirty="0" smtClean="0"/>
          </a:p>
          <a:p>
            <a:r>
              <a:rPr lang="zh-CN" altLang="en-US" dirty="0" smtClean="0"/>
              <a:t>字段：属性</a:t>
            </a:r>
            <a:r>
              <a:rPr lang="en-US" altLang="zh-CN" dirty="0" smtClean="0"/>
              <a:t>, attribute, profile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正排支持的字段类型：定长单值</a:t>
            </a:r>
            <a:r>
              <a:rPr lang="en-US" altLang="zh-CN" dirty="0" smtClean="0"/>
              <a:t>/</a:t>
            </a:r>
            <a:r>
              <a:rPr lang="zh-CN" altLang="en-US" dirty="0" smtClean="0"/>
              <a:t>变长单值（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）</a:t>
            </a:r>
            <a:r>
              <a:rPr lang="en-US" altLang="zh-CN" dirty="0" smtClean="0"/>
              <a:t>/</a:t>
            </a:r>
            <a:r>
              <a:rPr lang="zh-CN" altLang="en-US" dirty="0" smtClean="0"/>
              <a:t>固定个数定长多值</a:t>
            </a:r>
            <a:r>
              <a:rPr lang="en-US" altLang="zh-CN" dirty="0" smtClean="0"/>
              <a:t>/</a:t>
            </a:r>
            <a:r>
              <a:rPr lang="zh-CN" altLang="en-US" dirty="0" smtClean="0"/>
              <a:t>非固定个数定长多值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正排的读接口：</a:t>
            </a:r>
            <a:r>
              <a:rPr lang="en-US" altLang="zh-CN" dirty="0" smtClean="0"/>
              <a:t>void* </a:t>
            </a:r>
            <a:r>
              <a:rPr lang="en-US" altLang="zh-CN" dirty="0" err="1" smtClean="0"/>
              <a:t>ProfileFieldReader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getValue</a:t>
            </a:r>
            <a:r>
              <a:rPr lang="en-US" altLang="zh-CN" dirty="0" smtClean="0"/>
              <a:t>(uint32_t </a:t>
            </a:r>
            <a:r>
              <a:rPr lang="en-US" altLang="zh-CN" dirty="0" err="1" smtClean="0"/>
              <a:t>docId</a:t>
            </a:r>
            <a:r>
              <a:rPr lang="en-US" altLang="zh-CN" dirty="0" smtClean="0"/>
              <a:t>, int32_t&amp; count);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C5AA1-3B65-4DD4-8217-9619D1E1022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实时更新系统的优势：将业务逻辑</a:t>
            </a:r>
            <a:r>
              <a:rPr lang="zh-CN" altLang="en-US" baseline="0" dirty="0" smtClean="0"/>
              <a:t>实现迁移到</a:t>
            </a:r>
            <a:r>
              <a:rPr lang="en-US" altLang="zh-CN" baseline="0" dirty="0" smtClean="0"/>
              <a:t>storm</a:t>
            </a:r>
            <a:r>
              <a:rPr lang="zh-CN" altLang="en-US" baseline="0" dirty="0" smtClean="0"/>
              <a:t>实时计算平台，同</a:t>
            </a:r>
            <a:r>
              <a:rPr lang="en-US" altLang="zh-CN" baseline="0" dirty="0" err="1" smtClean="0"/>
              <a:t>bp</a:t>
            </a:r>
            <a:r>
              <a:rPr lang="zh-CN" altLang="en-US" baseline="0" dirty="0" smtClean="0"/>
              <a:t>解耦，可扩展性好；消除单点；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C5AA1-3B65-4DD4-8217-9619D1E1022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Search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append</a:t>
            </a:r>
            <a:r>
              <a:rPr lang="zh-CN" altLang="en-US" dirty="0" smtClean="0"/>
              <a:t>；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：多种过滤类型；初选</a:t>
            </a:r>
            <a:endParaRPr lang="en-US" altLang="zh-CN" dirty="0" smtClean="0"/>
          </a:p>
          <a:p>
            <a:r>
              <a:rPr lang="zh-CN" altLang="en-US" dirty="0" smtClean="0"/>
              <a:t>通用能力是一个不断发展的过程，例如初选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C5AA1-3B65-4DD4-8217-9619D1E1022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newSn</a:t>
            </a:r>
            <a:r>
              <a:rPr lang="zh-CN" altLang="en-US" dirty="0" smtClean="0"/>
              <a:t>代码量</a:t>
            </a:r>
            <a:r>
              <a:rPr lang="en-US" altLang="zh-CN" dirty="0" smtClean="0"/>
              <a:t>7w/11w,</a:t>
            </a:r>
            <a:r>
              <a:rPr lang="en-US" altLang="zh-CN" baseline="0" dirty="0" smtClean="0"/>
              <a:t> isearch3.4.1</a:t>
            </a:r>
            <a:r>
              <a:rPr lang="zh-CN" altLang="en-US" baseline="0" dirty="0" smtClean="0"/>
              <a:t>代码量</a:t>
            </a:r>
            <a:r>
              <a:rPr lang="en-US" altLang="zh-CN" baseline="0" dirty="0" smtClean="0"/>
              <a:t>41w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C5AA1-3B65-4DD4-8217-9619D1E1022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CPI(Cycle Per Instruction)</a:t>
            </a:r>
            <a:r>
              <a:rPr lang="zh-CN" altLang="en-US" dirty="0" smtClean="0"/>
              <a:t>，执行一条指令所需的时钟周期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C5AA1-3B65-4DD4-8217-9619D1E1022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C5AA1-3B65-4DD4-8217-9619D1E1022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555776" y="1779662"/>
            <a:ext cx="576064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27784" y="1779662"/>
            <a:ext cx="5688632" cy="57606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63572" y="2643758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8316416" y="1779662"/>
            <a:ext cx="648072" cy="57606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8450522" y="1862253"/>
            <a:ext cx="341634" cy="410881"/>
            <a:chOff x="5826037" y="-308570"/>
            <a:chExt cx="3369224" cy="4052136"/>
          </a:xfrm>
          <a:solidFill>
            <a:schemeClr val="bg1"/>
          </a:solidFill>
        </p:grpSpPr>
        <p:sp>
          <p:nvSpPr>
            <p:cNvPr id="13" name="同心圆 12"/>
            <p:cNvSpPr/>
            <p:nvPr userDrawn="1"/>
          </p:nvSpPr>
          <p:spPr>
            <a:xfrm>
              <a:off x="5826037" y="-308570"/>
              <a:ext cx="3137748" cy="3137748"/>
            </a:xfrm>
            <a:prstGeom prst="donut">
              <a:avLst>
                <a:gd name="adj" fmla="val 170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圆角矩形 13"/>
            <p:cNvSpPr/>
            <p:nvPr userDrawn="1"/>
          </p:nvSpPr>
          <p:spPr>
            <a:xfrm rot="2700000">
              <a:off x="7920687" y="2468992"/>
              <a:ext cx="1957488" cy="5916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 userDrawn="1"/>
        </p:nvSpPr>
        <p:spPr>
          <a:xfrm>
            <a:off x="1691680" y="878061"/>
            <a:ext cx="1728192" cy="397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引擎平台统一之路</a:t>
            </a:r>
            <a:endParaRPr lang="zh-CN" altLang="en-US" sz="1400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35496" y="253072"/>
            <a:ext cx="3275256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en-US" altLang="zh-CN" sz="2400" b="1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06934" y="4887039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iSearch3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同心圆 20"/>
          <p:cNvSpPr/>
          <p:nvPr userDrawn="1"/>
        </p:nvSpPr>
        <p:spPr>
          <a:xfrm>
            <a:off x="35496" y="4958477"/>
            <a:ext cx="142876" cy="142876"/>
          </a:xfrm>
          <a:prstGeom prst="donu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2" name="直接连接符 21"/>
          <p:cNvCxnSpPr>
            <a:endCxn id="23" idx="2"/>
          </p:cNvCxnSpPr>
          <p:nvPr userDrawn="1"/>
        </p:nvCxnSpPr>
        <p:spPr>
          <a:xfrm>
            <a:off x="964190" y="5029915"/>
            <a:ext cx="214314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同心圆 22"/>
          <p:cNvSpPr/>
          <p:nvPr userDrawn="1"/>
        </p:nvSpPr>
        <p:spPr>
          <a:xfrm>
            <a:off x="1178504" y="4958477"/>
            <a:ext cx="142876" cy="142876"/>
          </a:xfrm>
          <a:prstGeom prst="donu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1249942" y="4887039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iSearch4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连接符 24"/>
          <p:cNvCxnSpPr>
            <a:endCxn id="26" idx="2"/>
          </p:cNvCxnSpPr>
          <p:nvPr userDrawn="1"/>
        </p:nvCxnSpPr>
        <p:spPr>
          <a:xfrm>
            <a:off x="2107198" y="5029915"/>
            <a:ext cx="214314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同心圆 25"/>
          <p:cNvSpPr/>
          <p:nvPr userDrawn="1"/>
        </p:nvSpPr>
        <p:spPr>
          <a:xfrm>
            <a:off x="2321512" y="4958477"/>
            <a:ext cx="142876" cy="142876"/>
          </a:xfrm>
          <a:prstGeom prst="donu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2392950" y="4887039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kingso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>
            <a:endCxn id="29" idx="2"/>
          </p:cNvCxnSpPr>
          <p:nvPr userDrawn="1"/>
        </p:nvCxnSpPr>
        <p:spPr>
          <a:xfrm>
            <a:off x="3107330" y="5029915"/>
            <a:ext cx="214314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同心圆 28"/>
          <p:cNvSpPr/>
          <p:nvPr userDrawn="1"/>
        </p:nvSpPr>
        <p:spPr>
          <a:xfrm>
            <a:off x="3321644" y="4958477"/>
            <a:ext cx="142876" cy="142876"/>
          </a:xfrm>
          <a:prstGeom prst="donu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3393082" y="4887039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iSearch5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35496" y="-20538"/>
            <a:ext cx="5357850" cy="559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2013</a:t>
            </a:r>
          </a:p>
        </p:txBody>
      </p:sp>
    </p:spTree>
    <p:extLst>
      <p:ext uri="{BB962C8B-B14F-4D97-AF65-F5344CB8AC3E}">
        <p14:creationId xmlns="" xmlns:p14="http://schemas.microsoft.com/office/powerpoint/2010/main" val="1628332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>
            <a:normAutofit/>
          </a:bodyPr>
          <a:lstStyle>
            <a:lvl1pPr algn="l">
              <a:defRPr sz="1600" b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829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95486"/>
            <a:ext cx="683568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99592" y="195486"/>
            <a:ext cx="824440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3865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280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95486"/>
            <a:ext cx="683568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99592" y="195486"/>
            <a:ext cx="824440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614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圆角矩形标注 14"/>
          <p:cNvSpPr/>
          <p:nvPr userDrawn="1"/>
        </p:nvSpPr>
        <p:spPr>
          <a:xfrm>
            <a:off x="428596" y="1928808"/>
            <a:ext cx="4643470" cy="1143008"/>
          </a:xfrm>
          <a:prstGeom prst="wedgeRoundRectCallout">
            <a:avLst>
              <a:gd name="adj1" fmla="val 45537"/>
              <a:gd name="adj2" fmla="val 89166"/>
              <a:gd name="adj3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3"/>
          <p:cNvSpPr txBox="1"/>
          <p:nvPr userDrawn="1"/>
        </p:nvSpPr>
        <p:spPr>
          <a:xfrm>
            <a:off x="395536" y="2080468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THANK</a:t>
            </a:r>
            <a:r>
              <a:rPr lang="en-US" altLang="zh-CN" sz="5400" b="1" baseline="0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 YOU!</a:t>
            </a:r>
            <a:endParaRPr lang="zh-CN" altLang="en-US" sz="54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945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715766"/>
            <a:ext cx="7812360" cy="720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801120"/>
            <a:ext cx="7772400" cy="1021556"/>
          </a:xfrm>
        </p:spPr>
        <p:txBody>
          <a:bodyPr anchor="t">
            <a:normAutofit/>
          </a:bodyPr>
          <a:lstStyle>
            <a:lvl1pPr algn="l">
              <a:defRPr sz="2800" b="0" cap="all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491630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800" b="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329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195486"/>
            <a:ext cx="683568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99592" y="195486"/>
            <a:ext cx="824440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9592" y="915566"/>
            <a:ext cx="3596208" cy="367905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90592" y="915566"/>
            <a:ext cx="3596208" cy="367905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8749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195486"/>
            <a:ext cx="683568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99592" y="195486"/>
            <a:ext cx="824440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9592" y="939800"/>
            <a:ext cx="3597796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9592" y="1631156"/>
            <a:ext cx="3597796" cy="296346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87592" y="939800"/>
            <a:ext cx="3599209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87592" y="1631156"/>
            <a:ext cx="3599209" cy="296346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6012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195486"/>
            <a:ext cx="683568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99592" y="195486"/>
            <a:ext cx="824440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026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121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999B-730A-4116-A3AB-638EEC89FC5B}" type="datetimeFigureOut">
              <a:rPr lang="zh-CN" altLang="en-US" smtClean="0"/>
              <a:pPr/>
              <a:t>2013/11/28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extBox 3"/>
          <p:cNvSpPr txBox="1"/>
          <p:nvPr userDrawn="1"/>
        </p:nvSpPr>
        <p:spPr>
          <a:xfrm>
            <a:off x="-1016" y="4881890"/>
            <a:ext cx="1620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9F7EA"/>
                </a:solidFill>
                <a:latin typeface="微软雅黑" pitchFamily="34" charset="-122"/>
                <a:ea typeface="微软雅黑" pitchFamily="34" charset="-122"/>
              </a:rPr>
              <a:t>阿里搜索引擎技术峰会</a:t>
            </a:r>
            <a:endParaRPr lang="zh-CN" altLang="en-US" sz="1100" b="1" dirty="0">
              <a:solidFill>
                <a:srgbClr val="F9F7E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628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826037" y="-308570"/>
            <a:ext cx="3369224" cy="4052136"/>
            <a:chOff x="5826037" y="-308570"/>
            <a:chExt cx="3369224" cy="405213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同心圆 6"/>
            <p:cNvSpPr/>
            <p:nvPr userDrawn="1"/>
          </p:nvSpPr>
          <p:spPr>
            <a:xfrm>
              <a:off x="5826037" y="-308570"/>
              <a:ext cx="3137748" cy="3137748"/>
            </a:xfrm>
            <a:prstGeom prst="donut">
              <a:avLst>
                <a:gd name="adj" fmla="val 170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 userDrawn="1"/>
          </p:nvSpPr>
          <p:spPr>
            <a:xfrm rot="2700000">
              <a:off x="7920687" y="2468992"/>
              <a:ext cx="1957488" cy="5916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9592" y="843558"/>
            <a:ext cx="7787208" cy="3751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9999B-730A-4116-A3AB-638EEC89FC5B}" type="datetimeFigureOut">
              <a:rPr lang="zh-CN" altLang="en-US" smtClean="0"/>
              <a:pPr/>
              <a:t>2013/11/28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1A614-A563-499E-8385-9F70F9DD06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71600" y="205979"/>
            <a:ext cx="7715200" cy="49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4876006"/>
            <a:ext cx="8460432" cy="267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13" name="矩形 12"/>
          <p:cNvSpPr/>
          <p:nvPr/>
        </p:nvSpPr>
        <p:spPr>
          <a:xfrm>
            <a:off x="8604448" y="4877827"/>
            <a:ext cx="539552" cy="267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/>
          </a:p>
        </p:txBody>
      </p:sp>
      <p:sp>
        <p:nvSpPr>
          <p:cNvPr id="9" name="TextBox 8"/>
          <p:cNvSpPr txBox="1"/>
          <p:nvPr/>
        </p:nvSpPr>
        <p:spPr>
          <a:xfrm>
            <a:off x="7020272" y="4849362"/>
            <a:ext cx="1415772" cy="298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 smtClean="0">
                <a:solidFill>
                  <a:schemeClr val="bg1"/>
                </a:solidFill>
              </a:rPr>
              <a:t>一淘及搜索事业部</a:t>
            </a:r>
          </a:p>
        </p:txBody>
      </p:sp>
    </p:spTree>
    <p:extLst>
      <p:ext uri="{BB962C8B-B14F-4D97-AF65-F5344CB8AC3E}">
        <p14:creationId xmlns="" xmlns:p14="http://schemas.microsoft.com/office/powerpoint/2010/main" val="237613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广告实时引擎</a:t>
            </a:r>
            <a:r>
              <a:rPr lang="en-US" altLang="zh-CN" dirty="0" err="1" smtClean="0"/>
              <a:t>newSn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PPT second title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7380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实时更新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索引层支持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倒排增量：基于</a:t>
            </a:r>
            <a:r>
              <a:rPr lang="en-US" altLang="zh-CN" dirty="0" err="1" smtClean="0"/>
              <a:t>mmap</a:t>
            </a:r>
            <a:r>
              <a:rPr lang="zh-CN" altLang="en-US" dirty="0" smtClean="0"/>
              <a:t>的多级可回收内存池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正排增量：基于</a:t>
            </a:r>
            <a:r>
              <a:rPr lang="en-US" altLang="zh-CN" dirty="0" err="1" smtClean="0"/>
              <a:t>mmap</a:t>
            </a:r>
            <a:r>
              <a:rPr lang="zh-CN" altLang="en-US" dirty="0" smtClean="0"/>
              <a:t>的无回收内存池</a:t>
            </a:r>
            <a:endParaRPr lang="en-US" altLang="zh-CN" dirty="0" smtClean="0"/>
          </a:p>
          <a:p>
            <a:r>
              <a:rPr lang="zh-CN" altLang="en-US" dirty="0" smtClean="0"/>
              <a:t>弱持久化：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Mmap</a:t>
            </a:r>
            <a:r>
              <a:rPr lang="zh-CN" altLang="en-US" dirty="0" smtClean="0"/>
              <a:t>的天然持久化 </a:t>
            </a:r>
            <a:r>
              <a:rPr lang="en-US" altLang="zh-CN" dirty="0" smtClean="0"/>
              <a:t>+ </a:t>
            </a:r>
            <a:r>
              <a:rPr lang="zh-CN" altLang="en-US" dirty="0" smtClean="0"/>
              <a:t>从全量恢复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脏页回写问题：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2.6.18</a:t>
            </a:r>
            <a:r>
              <a:rPr lang="zh-CN" altLang="en-US" dirty="0" smtClean="0"/>
              <a:t>内核修改系统参数 </a:t>
            </a:r>
            <a:r>
              <a:rPr lang="en-US" altLang="zh-CN" dirty="0" err="1" smtClean="0"/>
              <a:t>flush_mmap_pages</a:t>
            </a:r>
            <a:r>
              <a:rPr lang="en-US" altLang="zh-CN" dirty="0" smtClean="0"/>
              <a:t>=0</a:t>
            </a:r>
          </a:p>
          <a:p>
            <a:pPr lvl="2"/>
            <a:r>
              <a:rPr lang="en-US" altLang="zh-CN" dirty="0" smtClean="0"/>
              <a:t>2.6.32</a:t>
            </a:r>
            <a:r>
              <a:rPr lang="zh-CN" altLang="en-US" dirty="0" smtClean="0"/>
              <a:t>内核使用</a:t>
            </a:r>
            <a:r>
              <a:rPr lang="en-US" altLang="zh-CN" dirty="0" err="1" smtClean="0"/>
              <a:t>ssd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page cache</a:t>
            </a:r>
            <a:r>
              <a:rPr lang="zh-CN" altLang="en-US" dirty="0" smtClean="0"/>
              <a:t>换出问题：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极端情况下需要保证数据可</a:t>
            </a:r>
            <a:r>
              <a:rPr lang="zh-CN" altLang="en-US" dirty="0" smtClean="0"/>
              <a:t>更新，所以未使用</a:t>
            </a:r>
            <a:r>
              <a:rPr lang="en-US" altLang="zh-CN" dirty="0" err="1" smtClean="0"/>
              <a:t>mlock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的实时更新系统</a:t>
            </a:r>
            <a:r>
              <a:rPr lang="en-US" altLang="zh-CN" dirty="0" smtClean="0"/>
              <a:t>Hurricane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通用能力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Sn</a:t>
            </a:r>
            <a:r>
              <a:rPr lang="zh-CN" altLang="en-US" dirty="0" smtClean="0"/>
              <a:t>上的通用能力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Search</a:t>
            </a:r>
          </a:p>
          <a:p>
            <a:pPr lvl="1"/>
            <a:r>
              <a:rPr lang="en-US" altLang="zh-CN" dirty="0" smtClean="0"/>
              <a:t>Filter</a:t>
            </a:r>
          </a:p>
          <a:p>
            <a:pPr lvl="1"/>
            <a:r>
              <a:rPr lang="en-US" altLang="zh-CN" dirty="0" smtClean="0"/>
              <a:t>Update</a:t>
            </a:r>
          </a:p>
          <a:p>
            <a:pPr lvl="1"/>
            <a:r>
              <a:rPr lang="en-US" altLang="zh-CN" dirty="0" smtClean="0"/>
              <a:t>Sort</a:t>
            </a:r>
          </a:p>
          <a:p>
            <a:pPr lvl="1"/>
            <a:r>
              <a:rPr lang="en-US" altLang="zh-CN" dirty="0" err="1" smtClean="0"/>
              <a:t>Spf</a:t>
            </a:r>
            <a:r>
              <a:rPr lang="zh-CN" altLang="en-US" dirty="0" smtClean="0"/>
              <a:t>（初选）</a:t>
            </a:r>
            <a:endParaRPr lang="en-US" altLang="zh-CN" dirty="0" smtClean="0"/>
          </a:p>
          <a:p>
            <a:r>
              <a:rPr lang="zh-CN" altLang="en-US" dirty="0" smtClean="0"/>
              <a:t>通用接口</a:t>
            </a:r>
            <a:r>
              <a:rPr lang="en-US" altLang="zh-CN" dirty="0" smtClean="0"/>
              <a:t>DSA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性能优化</a:t>
            </a:r>
            <a:endParaRPr lang="zh-CN" altLang="en-US" dirty="0"/>
          </a:p>
        </p:txBody>
      </p:sp>
      <p:graphicFrame>
        <p:nvGraphicFramePr>
          <p:cNvPr id="4" name="Group 128"/>
          <p:cNvGraphicFramePr>
            <a:graphicFrameLocks/>
          </p:cNvGraphicFramePr>
          <p:nvPr/>
        </p:nvGraphicFramePr>
        <p:xfrm>
          <a:off x="899592" y="1203598"/>
          <a:ext cx="7201361" cy="2743200"/>
        </p:xfrm>
        <a:graphic>
          <a:graphicData uri="http://schemas.openxmlformats.org/drawingml/2006/table">
            <a:tbl>
              <a:tblPr/>
              <a:tblGrid>
                <a:gridCol w="3749719"/>
                <a:gridCol w="1222424"/>
                <a:gridCol w="1079728"/>
                <a:gridCol w="1149490"/>
              </a:tblGrid>
              <a:tr h="4003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全量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qps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全量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加速比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4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BASE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815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26ms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3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cs typeface="+mn-cs"/>
                        </a:rPr>
                        <a:t>索引层重构</a:t>
                      </a:r>
                      <a:endParaRPr kumimoji="0" lang="en-US" altLang="zh-CN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Calibri" pitchFamily="34" charset="0"/>
                        <a:ea typeface="微软雅黑" pitchFamily="34" charset="-122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1091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17ms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33.9%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4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结果初选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1823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11ms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67.1%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5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增加并发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3515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21ms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92.8%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4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辅表数据平铺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+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bitFilter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合并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3879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19ms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10.4%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善用工具，学习寄存器事件相关的知识：</a:t>
            </a:r>
            <a:r>
              <a:rPr lang="en-US" altLang="zh-CN" dirty="0" err="1" smtClean="0"/>
              <a:t>perf</a:t>
            </a:r>
            <a:r>
              <a:rPr lang="en-US" altLang="zh-CN" dirty="0" smtClean="0"/>
              <a:t> , </a:t>
            </a:r>
            <a:r>
              <a:rPr lang="en-US" altLang="zh-CN" dirty="0" err="1" smtClean="0"/>
              <a:t>vtune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推荐</a:t>
            </a:r>
            <a:r>
              <a:rPr lang="en-US" altLang="zh-CN" dirty="0" err="1" smtClean="0"/>
              <a:t>vtune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top-down</a:t>
            </a:r>
            <a:r>
              <a:rPr lang="zh-CN" altLang="en-US" dirty="0" smtClean="0"/>
              <a:t>视图</a:t>
            </a:r>
            <a:endParaRPr lang="en-US" altLang="zh-CN" dirty="0" smtClean="0"/>
          </a:p>
          <a:p>
            <a:r>
              <a:rPr lang="zh-CN" altLang="en-US" dirty="0" smtClean="0"/>
              <a:t>别被工具束缚，多角度进行性能优化</a:t>
            </a:r>
            <a:endParaRPr lang="en-US" altLang="zh-CN" dirty="0" smtClean="0"/>
          </a:p>
          <a:p>
            <a:r>
              <a:rPr lang="zh-CN" altLang="en-US" dirty="0" smtClean="0"/>
              <a:t>做调研预估收益，帮助决策</a:t>
            </a:r>
            <a:endParaRPr lang="en-US" altLang="zh-CN" dirty="0" smtClean="0"/>
          </a:p>
          <a:p>
            <a:r>
              <a:rPr lang="zh-CN" altLang="en-US" dirty="0" smtClean="0"/>
              <a:t>基于硬件特性</a:t>
            </a:r>
            <a:r>
              <a:rPr lang="en-US" altLang="zh-CN" dirty="0" smtClean="0"/>
              <a:t>/OS</a:t>
            </a:r>
            <a:r>
              <a:rPr lang="zh-CN" altLang="en-US" dirty="0" smtClean="0"/>
              <a:t>内核技术的优化需谨慎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故障恢复能力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建库性能</a:t>
            </a:r>
            <a:r>
              <a:rPr lang="en-US" altLang="zh-CN" dirty="0" smtClean="0"/>
              <a:t>/</a:t>
            </a:r>
            <a:r>
              <a:rPr lang="zh-CN" altLang="en-US" dirty="0" smtClean="0"/>
              <a:t>更新</a:t>
            </a:r>
            <a:r>
              <a:rPr lang="zh-CN" altLang="en-US" dirty="0" smtClean="0"/>
              <a:t>性能提升带来的系统稳定性</a:t>
            </a:r>
            <a:r>
              <a:rPr lang="zh-CN" altLang="en-US" dirty="0" smtClean="0"/>
              <a:t>提升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建库</a:t>
            </a:r>
            <a:r>
              <a:rPr lang="en-US" altLang="zh-CN" dirty="0" smtClean="0"/>
              <a:t>6</a:t>
            </a:r>
            <a:r>
              <a:rPr lang="zh-CN" altLang="en-US" dirty="0" smtClean="0"/>
              <a:t>小时</a:t>
            </a:r>
            <a:r>
              <a:rPr lang="en-US" altLang="zh-CN" dirty="0" smtClean="0"/>
              <a:t>-&gt;3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更新一小时内追完全天增量</a:t>
            </a:r>
            <a:endParaRPr lang="en-US" altLang="zh-CN" dirty="0" smtClean="0"/>
          </a:p>
          <a:p>
            <a:r>
              <a:rPr lang="zh-CN" altLang="en-US" dirty="0" smtClean="0"/>
              <a:t>索引</a:t>
            </a:r>
            <a:r>
              <a:rPr lang="zh-CN" altLang="en-US" dirty="0" smtClean="0"/>
              <a:t>重整：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build</a:t>
            </a:r>
            <a:r>
              <a:rPr lang="zh-CN" altLang="en-US" dirty="0" smtClean="0"/>
              <a:t>机上定期重整索引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减少对全量建库的依赖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加快数据故障的恢复速度</a:t>
            </a:r>
            <a:endParaRPr lang="en-US" altLang="zh-CN" dirty="0" smtClean="0"/>
          </a:p>
          <a:p>
            <a:r>
              <a:rPr lang="zh-CN" altLang="en-US" dirty="0" smtClean="0"/>
              <a:t>索引瘦身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全量倒排压缩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增量倒排更新优化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48G</a:t>
            </a:r>
            <a:r>
              <a:rPr lang="zh-CN" altLang="en-US" dirty="0" smtClean="0"/>
              <a:t>机器可做到</a:t>
            </a:r>
            <a:r>
              <a:rPr lang="en-US" altLang="zh-CN" dirty="0" smtClean="0"/>
              <a:t>5-6</a:t>
            </a:r>
            <a:r>
              <a:rPr lang="zh-CN" altLang="en-US" dirty="0" smtClean="0"/>
              <a:t>天不换</a:t>
            </a:r>
            <a:r>
              <a:rPr lang="zh-CN" altLang="en-US" dirty="0" smtClean="0"/>
              <a:t>库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未来的工作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未来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挑战和方向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十倍更新</a:t>
            </a:r>
            <a:r>
              <a:rPr lang="zh-CN" altLang="en-US" dirty="0" smtClean="0"/>
              <a:t>量：</a:t>
            </a:r>
            <a:r>
              <a:rPr lang="en-US" altLang="zh-CN" dirty="0" smtClean="0"/>
              <a:t>70%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doc</a:t>
            </a:r>
            <a:r>
              <a:rPr lang="zh-CN" altLang="en-US" dirty="0" smtClean="0"/>
              <a:t>会更新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引擎数据中心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异构数据层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</a:t>
            </a:r>
            <a:r>
              <a:rPr lang="zh-CN" altLang="en-US" dirty="0" smtClean="0"/>
              <a:t>百级别的</a:t>
            </a:r>
            <a:r>
              <a:rPr lang="en-US" altLang="zh-CN" dirty="0" smtClean="0"/>
              <a:t>bucket</a:t>
            </a:r>
            <a:r>
              <a:rPr lang="zh-CN" altLang="en-US" dirty="0" smtClean="0"/>
              <a:t>数量的架构支持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385762" y="2057407"/>
            <a:ext cx="4829180" cy="1300161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背景介绍</a:t>
            </a:r>
            <a:endParaRPr lang="en-US" altLang="zh-CN" dirty="0" smtClean="0"/>
          </a:p>
          <a:p>
            <a:r>
              <a:rPr lang="zh-CN" altLang="en-US" dirty="0" smtClean="0"/>
              <a:t>总体设计</a:t>
            </a:r>
            <a:endParaRPr lang="en-US" altLang="zh-CN" dirty="0" smtClean="0"/>
          </a:p>
          <a:p>
            <a:r>
              <a:rPr lang="zh-CN" altLang="en-US" dirty="0" smtClean="0"/>
              <a:t>辅表设计</a:t>
            </a:r>
            <a:endParaRPr lang="en-US" altLang="zh-CN" dirty="0" smtClean="0"/>
          </a:p>
          <a:p>
            <a:r>
              <a:rPr lang="zh-CN" altLang="en-US" dirty="0" smtClean="0"/>
              <a:t>实时更新</a:t>
            </a:r>
            <a:endParaRPr lang="en-US" altLang="zh-CN" dirty="0" smtClean="0"/>
          </a:p>
          <a:p>
            <a:r>
              <a:rPr lang="zh-CN" altLang="en-US" dirty="0" smtClean="0"/>
              <a:t>通用能力</a:t>
            </a:r>
            <a:endParaRPr lang="en-US" altLang="zh-CN" dirty="0" smtClean="0"/>
          </a:p>
          <a:p>
            <a:r>
              <a:rPr lang="zh-CN" altLang="en-US" dirty="0" smtClean="0"/>
              <a:t>性能优化</a:t>
            </a:r>
            <a:endParaRPr lang="en-US" altLang="zh-CN" dirty="0" smtClean="0"/>
          </a:p>
          <a:p>
            <a:r>
              <a:rPr lang="zh-CN" altLang="en-US" dirty="0" smtClean="0"/>
              <a:t>故障恢复</a:t>
            </a:r>
            <a:endParaRPr lang="en-US" altLang="zh-CN" dirty="0" smtClean="0"/>
          </a:p>
          <a:p>
            <a:r>
              <a:rPr lang="zh-CN" altLang="en-US" dirty="0" smtClean="0"/>
              <a:t>未来工作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广告引擎架构</a:t>
            </a:r>
            <a:endParaRPr lang="zh-CN" altLang="en-US" dirty="0"/>
          </a:p>
        </p:txBody>
      </p:sp>
      <p:grpSp>
        <p:nvGrpSpPr>
          <p:cNvPr id="56" name="组合 55"/>
          <p:cNvGrpSpPr/>
          <p:nvPr/>
        </p:nvGrpSpPr>
        <p:grpSpPr>
          <a:xfrm>
            <a:off x="3059832" y="915566"/>
            <a:ext cx="4752677" cy="3600400"/>
            <a:chOff x="3059832" y="915566"/>
            <a:chExt cx="4752677" cy="3600400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4644008" y="3003798"/>
              <a:ext cx="1151980" cy="3600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dirty="0"/>
                <a:t>dispatcher</a:t>
              </a: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4572000" y="1995686"/>
              <a:ext cx="1440160" cy="3600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dirty="0" err="1" smtClean="0"/>
                <a:t>searchNode</a:t>
              </a:r>
              <a:endParaRPr lang="en-US" altLang="zh-CN" sz="2000" dirty="0" smtClean="0"/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4644157" y="1420044"/>
              <a:ext cx="1151980" cy="28624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dirty="0"/>
                <a:t>merger</a:t>
              </a:r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 flipV="1">
              <a:off x="5220072" y="2643758"/>
              <a:ext cx="0" cy="3600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1"/>
            <p:cNvSpPr>
              <a:spLocks noChangeShapeType="1"/>
            </p:cNvSpPr>
            <p:nvPr/>
          </p:nvSpPr>
          <p:spPr bwMode="auto">
            <a:xfrm flipV="1">
              <a:off x="5220072" y="2643758"/>
              <a:ext cx="1800200" cy="3600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2"/>
            <p:cNvSpPr>
              <a:spLocks noChangeShapeType="1"/>
            </p:cNvSpPr>
            <p:nvPr/>
          </p:nvSpPr>
          <p:spPr bwMode="auto">
            <a:xfrm flipH="1">
              <a:off x="4139952" y="1563638"/>
              <a:ext cx="5040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5220070" y="1707654"/>
              <a:ext cx="2" cy="2880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4"/>
            <p:cNvSpPr>
              <a:spLocks noChangeShapeType="1"/>
            </p:cNvSpPr>
            <p:nvPr/>
          </p:nvSpPr>
          <p:spPr bwMode="auto">
            <a:xfrm>
              <a:off x="5220072" y="1707654"/>
              <a:ext cx="1728192" cy="2880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4644008" y="4155926"/>
              <a:ext cx="1224136" cy="3600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dirty="0" smtClean="0"/>
                <a:t>BP</a:t>
              </a:r>
              <a:endParaRPr lang="en-US" altLang="zh-CN" sz="2000" dirty="0"/>
            </a:p>
          </p:txBody>
        </p:sp>
        <p:sp>
          <p:nvSpPr>
            <p:cNvPr id="38" name="Rectangle 4"/>
            <p:cNvSpPr>
              <a:spLocks noChangeArrowheads="1"/>
            </p:cNvSpPr>
            <p:nvPr/>
          </p:nvSpPr>
          <p:spPr bwMode="auto">
            <a:xfrm>
              <a:off x="6300192" y="4155926"/>
              <a:ext cx="1512317" cy="3600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dirty="0" smtClean="0"/>
                <a:t>数据库</a:t>
              </a:r>
              <a:endParaRPr lang="en-US" altLang="zh-CN" sz="2000" dirty="0"/>
            </a:p>
          </p:txBody>
        </p:sp>
        <p:sp>
          <p:nvSpPr>
            <p:cNvPr id="39" name="Rectangle 8"/>
            <p:cNvSpPr>
              <a:spLocks noChangeArrowheads="1"/>
            </p:cNvSpPr>
            <p:nvPr/>
          </p:nvSpPr>
          <p:spPr bwMode="auto">
            <a:xfrm>
              <a:off x="4644008" y="915566"/>
              <a:ext cx="1151980" cy="28624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dirty="0" smtClean="0"/>
                <a:t>front</a:t>
              </a:r>
              <a:endParaRPr lang="en-US" altLang="zh-CN" sz="2000" dirty="0"/>
            </a:p>
          </p:txBody>
        </p:sp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5220073" y="1203598"/>
              <a:ext cx="0" cy="216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Rectangle 8"/>
            <p:cNvSpPr>
              <a:spLocks noChangeArrowheads="1"/>
            </p:cNvSpPr>
            <p:nvPr/>
          </p:nvSpPr>
          <p:spPr bwMode="auto">
            <a:xfrm>
              <a:off x="3059832" y="1419622"/>
              <a:ext cx="1080120" cy="28803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dirty="0" smtClean="0"/>
                <a:t>QR</a:t>
              </a:r>
              <a:endParaRPr lang="en-US" altLang="zh-CN" sz="2000" dirty="0"/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auto">
            <a:xfrm>
              <a:off x="6372200" y="1995686"/>
              <a:ext cx="1296144" cy="3600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dirty="0" err="1" smtClean="0"/>
                <a:t>dataNode</a:t>
              </a:r>
              <a:endParaRPr lang="en-US" altLang="zh-CN" sz="2000" dirty="0" smtClean="0"/>
            </a:p>
          </p:txBody>
        </p:sp>
        <p:sp>
          <p:nvSpPr>
            <p:cNvPr id="30" name="Rectangle 7"/>
            <p:cNvSpPr>
              <a:spLocks noChangeArrowheads="1"/>
            </p:cNvSpPr>
            <p:nvPr/>
          </p:nvSpPr>
          <p:spPr bwMode="auto">
            <a:xfrm>
              <a:off x="4572000" y="2355726"/>
              <a:ext cx="1440160" cy="28803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dirty="0" smtClean="0"/>
                <a:t>updated</a:t>
              </a:r>
              <a:endParaRPr lang="en-US" altLang="zh-CN" sz="2000" dirty="0"/>
            </a:p>
          </p:txBody>
        </p:sp>
        <p:sp>
          <p:nvSpPr>
            <p:cNvPr id="31" name="Rectangle 7"/>
            <p:cNvSpPr>
              <a:spLocks noChangeArrowheads="1"/>
            </p:cNvSpPr>
            <p:nvPr/>
          </p:nvSpPr>
          <p:spPr bwMode="auto">
            <a:xfrm>
              <a:off x="6372200" y="2355726"/>
              <a:ext cx="1296144" cy="28803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dirty="0" smtClean="0"/>
                <a:t>updated</a:t>
              </a: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 flipV="1">
              <a:off x="5220072" y="3363838"/>
              <a:ext cx="0" cy="792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 flipV="1">
              <a:off x="4139953" y="1635646"/>
              <a:ext cx="5040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 flipH="1">
              <a:off x="5868144" y="4299941"/>
              <a:ext cx="4320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12"/>
            <p:cNvSpPr>
              <a:spLocks noChangeShapeType="1"/>
            </p:cNvSpPr>
            <p:nvPr/>
          </p:nvSpPr>
          <p:spPr bwMode="auto">
            <a:xfrm flipV="1">
              <a:off x="5868144" y="4371949"/>
              <a:ext cx="4320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Rectangle 4"/>
            <p:cNvSpPr>
              <a:spLocks noChangeArrowheads="1"/>
            </p:cNvSpPr>
            <p:nvPr/>
          </p:nvSpPr>
          <p:spPr bwMode="auto">
            <a:xfrm>
              <a:off x="6444356" y="3003798"/>
              <a:ext cx="1151980" cy="3600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dirty="0" smtClean="0"/>
                <a:t>builder</a:t>
              </a:r>
              <a:endParaRPr lang="en-US" altLang="zh-CN" sz="2000" dirty="0"/>
            </a:p>
          </p:txBody>
        </p:sp>
        <p:sp>
          <p:nvSpPr>
            <p:cNvPr id="46" name="Line 10"/>
            <p:cNvSpPr>
              <a:spLocks noChangeShapeType="1"/>
            </p:cNvSpPr>
            <p:nvPr/>
          </p:nvSpPr>
          <p:spPr bwMode="auto">
            <a:xfrm flipH="1" flipV="1">
              <a:off x="5220072" y="2643758"/>
              <a:ext cx="1800200" cy="3600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10"/>
            <p:cNvSpPr>
              <a:spLocks noChangeShapeType="1"/>
            </p:cNvSpPr>
            <p:nvPr/>
          </p:nvSpPr>
          <p:spPr bwMode="auto">
            <a:xfrm flipH="1" flipV="1">
              <a:off x="7020272" y="2643758"/>
              <a:ext cx="0" cy="3600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Rectangle 4"/>
            <p:cNvSpPr>
              <a:spLocks noChangeArrowheads="1"/>
            </p:cNvSpPr>
            <p:nvPr/>
          </p:nvSpPr>
          <p:spPr bwMode="auto">
            <a:xfrm>
              <a:off x="6444208" y="3579862"/>
              <a:ext cx="1152128" cy="3600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dirty="0" smtClean="0"/>
                <a:t>dump</a:t>
              </a:r>
              <a:endParaRPr lang="en-US" altLang="zh-CN" sz="2000" dirty="0"/>
            </a:p>
          </p:txBody>
        </p:sp>
        <p:sp>
          <p:nvSpPr>
            <p:cNvPr id="50" name="Line 10"/>
            <p:cNvSpPr>
              <a:spLocks noChangeShapeType="1"/>
            </p:cNvSpPr>
            <p:nvPr/>
          </p:nvSpPr>
          <p:spPr bwMode="auto">
            <a:xfrm flipH="1" flipV="1">
              <a:off x="7020272" y="3363838"/>
              <a:ext cx="0" cy="216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10"/>
            <p:cNvSpPr>
              <a:spLocks noChangeShapeType="1"/>
            </p:cNvSpPr>
            <p:nvPr/>
          </p:nvSpPr>
          <p:spPr bwMode="auto">
            <a:xfrm flipH="1" flipV="1">
              <a:off x="7020272" y="3939902"/>
              <a:ext cx="0" cy="216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12"/>
            <p:cNvSpPr>
              <a:spLocks noChangeShapeType="1"/>
            </p:cNvSpPr>
            <p:nvPr/>
          </p:nvSpPr>
          <p:spPr bwMode="auto">
            <a:xfrm flipH="1">
              <a:off x="4139951" y="2141488"/>
              <a:ext cx="4320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Rectangle 8"/>
            <p:cNvSpPr>
              <a:spLocks noChangeArrowheads="1"/>
            </p:cNvSpPr>
            <p:nvPr/>
          </p:nvSpPr>
          <p:spPr bwMode="auto">
            <a:xfrm>
              <a:off x="3059832" y="1995686"/>
              <a:ext cx="1079972" cy="28803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dirty="0" smtClean="0"/>
                <a:t>ors</a:t>
              </a:r>
              <a:endParaRPr lang="en-US" altLang="zh-CN" sz="2000" dirty="0"/>
            </a:p>
          </p:txBody>
        </p:sp>
        <p:sp>
          <p:nvSpPr>
            <p:cNvPr id="55" name="Line 12"/>
            <p:cNvSpPr>
              <a:spLocks noChangeShapeType="1"/>
            </p:cNvSpPr>
            <p:nvPr/>
          </p:nvSpPr>
          <p:spPr bwMode="auto">
            <a:xfrm flipV="1">
              <a:off x="4139951" y="2213496"/>
              <a:ext cx="4320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广告引擎架构</a:t>
            </a:r>
            <a:endParaRPr lang="en-US" altLang="zh-CN" dirty="0" smtClean="0"/>
          </a:p>
          <a:p>
            <a:r>
              <a:rPr lang="zh-CN" altLang="en-US" dirty="0" smtClean="0"/>
              <a:t>广告数据的多级结构</a:t>
            </a:r>
            <a:endParaRPr lang="en-US" altLang="zh-CN" dirty="0" smtClean="0"/>
          </a:p>
        </p:txBody>
      </p:sp>
      <p:grpSp>
        <p:nvGrpSpPr>
          <p:cNvPr id="83" name="组合 82"/>
          <p:cNvGrpSpPr/>
          <p:nvPr/>
        </p:nvGrpSpPr>
        <p:grpSpPr>
          <a:xfrm>
            <a:off x="4283968" y="771550"/>
            <a:ext cx="3312368" cy="3816424"/>
            <a:chOff x="4283968" y="771550"/>
            <a:chExt cx="3312368" cy="3816424"/>
          </a:xfrm>
        </p:grpSpPr>
        <p:sp>
          <p:nvSpPr>
            <p:cNvPr id="39" name="Rectangle 8"/>
            <p:cNvSpPr>
              <a:spLocks noChangeArrowheads="1"/>
            </p:cNvSpPr>
            <p:nvPr/>
          </p:nvSpPr>
          <p:spPr bwMode="auto">
            <a:xfrm>
              <a:off x="5436096" y="771550"/>
              <a:ext cx="1008112" cy="3600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dirty="0" smtClean="0"/>
                <a:t>广告主</a:t>
              </a:r>
              <a:endParaRPr lang="en-US" altLang="zh-CN" dirty="0" smtClean="0"/>
            </a:p>
          </p:txBody>
        </p:sp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5868144" y="1131590"/>
              <a:ext cx="0" cy="2880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Rectangle 8"/>
            <p:cNvSpPr>
              <a:spLocks noChangeArrowheads="1"/>
            </p:cNvSpPr>
            <p:nvPr/>
          </p:nvSpPr>
          <p:spPr bwMode="auto">
            <a:xfrm>
              <a:off x="5436096" y="1419622"/>
              <a:ext cx="1008112" cy="3600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dirty="0" smtClean="0"/>
                <a:t>广告计划</a:t>
              </a:r>
              <a:endParaRPr lang="en-US" altLang="zh-CN" dirty="0" smtClean="0"/>
            </a:p>
          </p:txBody>
        </p:sp>
        <p:sp>
          <p:nvSpPr>
            <p:cNvPr id="56" name="Rectangle 8"/>
            <p:cNvSpPr>
              <a:spLocks noChangeArrowheads="1"/>
            </p:cNvSpPr>
            <p:nvPr/>
          </p:nvSpPr>
          <p:spPr bwMode="auto">
            <a:xfrm>
              <a:off x="4283968" y="1419622"/>
              <a:ext cx="1008112" cy="3600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dirty="0" smtClean="0"/>
                <a:t>广告计划</a:t>
              </a:r>
              <a:endParaRPr lang="en-US" altLang="zh-CN" dirty="0" smtClean="0"/>
            </a:p>
          </p:txBody>
        </p:sp>
        <p:sp>
          <p:nvSpPr>
            <p:cNvPr id="57" name="Rectangle 8"/>
            <p:cNvSpPr>
              <a:spLocks noChangeArrowheads="1"/>
            </p:cNvSpPr>
            <p:nvPr/>
          </p:nvSpPr>
          <p:spPr bwMode="auto">
            <a:xfrm>
              <a:off x="6588224" y="1419622"/>
              <a:ext cx="1008112" cy="3600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dirty="0" smtClean="0"/>
                <a:t>广告计划</a:t>
              </a:r>
              <a:endParaRPr lang="en-US" altLang="zh-CN" dirty="0" smtClean="0"/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 flipH="1">
              <a:off x="4788024" y="1131590"/>
              <a:ext cx="1080120" cy="2880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5868144" y="1131590"/>
              <a:ext cx="1224136" cy="2880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13"/>
            <p:cNvSpPr>
              <a:spLocks noChangeShapeType="1"/>
            </p:cNvSpPr>
            <p:nvPr/>
          </p:nvSpPr>
          <p:spPr bwMode="auto">
            <a:xfrm>
              <a:off x="5868144" y="1779662"/>
              <a:ext cx="0" cy="2880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Rectangle 8"/>
            <p:cNvSpPr>
              <a:spLocks noChangeArrowheads="1"/>
            </p:cNvSpPr>
            <p:nvPr/>
          </p:nvSpPr>
          <p:spPr bwMode="auto">
            <a:xfrm>
              <a:off x="5436096" y="2067694"/>
              <a:ext cx="1008112" cy="3600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dirty="0" smtClean="0"/>
                <a:t>广告商品</a:t>
              </a:r>
              <a:endParaRPr lang="en-US" altLang="zh-CN" dirty="0" smtClean="0"/>
            </a:p>
          </p:txBody>
        </p:sp>
        <p:sp>
          <p:nvSpPr>
            <p:cNvPr id="63" name="Rectangle 8"/>
            <p:cNvSpPr>
              <a:spLocks noChangeArrowheads="1"/>
            </p:cNvSpPr>
            <p:nvPr/>
          </p:nvSpPr>
          <p:spPr bwMode="auto">
            <a:xfrm>
              <a:off x="4283968" y="2067694"/>
              <a:ext cx="1008112" cy="3600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dirty="0" smtClean="0"/>
                <a:t>广告商品</a:t>
              </a:r>
              <a:endParaRPr lang="en-US" altLang="zh-CN" dirty="0" smtClean="0"/>
            </a:p>
          </p:txBody>
        </p:sp>
        <p:sp>
          <p:nvSpPr>
            <p:cNvPr id="64" name="Rectangle 8"/>
            <p:cNvSpPr>
              <a:spLocks noChangeArrowheads="1"/>
            </p:cNvSpPr>
            <p:nvPr/>
          </p:nvSpPr>
          <p:spPr bwMode="auto">
            <a:xfrm>
              <a:off x="6588224" y="2067694"/>
              <a:ext cx="1008112" cy="3600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dirty="0" smtClean="0"/>
                <a:t>广告商品</a:t>
              </a:r>
              <a:endParaRPr lang="en-US" altLang="zh-CN" dirty="0" smtClean="0"/>
            </a:p>
          </p:txBody>
        </p:sp>
        <p:sp>
          <p:nvSpPr>
            <p:cNvPr id="65" name="Line 13"/>
            <p:cNvSpPr>
              <a:spLocks noChangeShapeType="1"/>
            </p:cNvSpPr>
            <p:nvPr/>
          </p:nvSpPr>
          <p:spPr bwMode="auto">
            <a:xfrm flipH="1">
              <a:off x="4788024" y="1779662"/>
              <a:ext cx="1080120" cy="2880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5868144" y="1779662"/>
              <a:ext cx="1224136" cy="2880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13"/>
            <p:cNvSpPr>
              <a:spLocks noChangeShapeType="1"/>
            </p:cNvSpPr>
            <p:nvPr/>
          </p:nvSpPr>
          <p:spPr bwMode="auto">
            <a:xfrm flipH="1">
              <a:off x="5292080" y="2427734"/>
              <a:ext cx="576064" cy="936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Rectangle 8"/>
            <p:cNvSpPr>
              <a:spLocks noChangeArrowheads="1"/>
            </p:cNvSpPr>
            <p:nvPr/>
          </p:nvSpPr>
          <p:spPr bwMode="auto">
            <a:xfrm>
              <a:off x="4283968" y="3219822"/>
              <a:ext cx="1008112" cy="3600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dirty="0" smtClean="0"/>
                <a:t>广告单元</a:t>
              </a:r>
              <a:endParaRPr lang="en-US" altLang="zh-CN" dirty="0" smtClean="0"/>
            </a:p>
          </p:txBody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283968" y="2715766"/>
              <a:ext cx="1008112" cy="3600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dirty="0" smtClean="0"/>
                <a:t>广告单元</a:t>
              </a:r>
              <a:endParaRPr lang="en-US" altLang="zh-CN" dirty="0" smtClean="0"/>
            </a:p>
          </p:txBody>
        </p:sp>
        <p:sp>
          <p:nvSpPr>
            <p:cNvPr id="71" name="Rectangle 8"/>
            <p:cNvSpPr>
              <a:spLocks noChangeArrowheads="1"/>
            </p:cNvSpPr>
            <p:nvPr/>
          </p:nvSpPr>
          <p:spPr bwMode="auto">
            <a:xfrm>
              <a:off x="6588224" y="2787774"/>
              <a:ext cx="1008112" cy="3600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dirty="0" smtClean="0"/>
                <a:t>创意</a:t>
              </a:r>
              <a:endParaRPr lang="en-US" altLang="zh-CN" dirty="0" smtClean="0"/>
            </a:p>
          </p:txBody>
        </p:sp>
        <p:sp>
          <p:nvSpPr>
            <p:cNvPr id="72" name="Line 13"/>
            <p:cNvSpPr>
              <a:spLocks noChangeShapeType="1"/>
            </p:cNvSpPr>
            <p:nvPr/>
          </p:nvSpPr>
          <p:spPr bwMode="auto">
            <a:xfrm flipH="1">
              <a:off x="5292080" y="2427734"/>
              <a:ext cx="576064" cy="4320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13"/>
            <p:cNvSpPr>
              <a:spLocks noChangeShapeType="1"/>
            </p:cNvSpPr>
            <p:nvPr/>
          </p:nvSpPr>
          <p:spPr bwMode="auto">
            <a:xfrm>
              <a:off x="5868144" y="2427734"/>
              <a:ext cx="720080" cy="576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Rectangle 8"/>
            <p:cNvSpPr>
              <a:spLocks noChangeArrowheads="1"/>
            </p:cNvSpPr>
            <p:nvPr/>
          </p:nvSpPr>
          <p:spPr bwMode="auto">
            <a:xfrm>
              <a:off x="4283968" y="4227934"/>
              <a:ext cx="1008112" cy="3600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dirty="0" smtClean="0"/>
                <a:t>广告单元</a:t>
              </a:r>
              <a:endParaRPr lang="en-US" altLang="zh-CN" dirty="0" smtClean="0"/>
            </a:p>
          </p:txBody>
        </p:sp>
        <p:sp>
          <p:nvSpPr>
            <p:cNvPr id="75" name="Rectangle 8"/>
            <p:cNvSpPr>
              <a:spLocks noChangeArrowheads="1"/>
            </p:cNvSpPr>
            <p:nvPr/>
          </p:nvSpPr>
          <p:spPr bwMode="auto">
            <a:xfrm>
              <a:off x="4283968" y="3723878"/>
              <a:ext cx="1008112" cy="3600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dirty="0" smtClean="0"/>
                <a:t>广告单元</a:t>
              </a:r>
              <a:endParaRPr lang="en-US" altLang="zh-CN" dirty="0" smtClean="0"/>
            </a:p>
          </p:txBody>
        </p:sp>
        <p:sp>
          <p:nvSpPr>
            <p:cNvPr id="76" name="Line 13"/>
            <p:cNvSpPr>
              <a:spLocks noChangeShapeType="1"/>
            </p:cNvSpPr>
            <p:nvPr/>
          </p:nvSpPr>
          <p:spPr bwMode="auto">
            <a:xfrm flipH="1">
              <a:off x="5292080" y="2427734"/>
              <a:ext cx="576064" cy="1512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13"/>
            <p:cNvSpPr>
              <a:spLocks noChangeShapeType="1"/>
            </p:cNvSpPr>
            <p:nvPr/>
          </p:nvSpPr>
          <p:spPr bwMode="auto">
            <a:xfrm flipH="1">
              <a:off x="5292080" y="2427734"/>
              <a:ext cx="576064" cy="2016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Rectangle 8"/>
            <p:cNvSpPr>
              <a:spLocks noChangeArrowheads="1"/>
            </p:cNvSpPr>
            <p:nvPr/>
          </p:nvSpPr>
          <p:spPr bwMode="auto">
            <a:xfrm>
              <a:off x="6588224" y="3363838"/>
              <a:ext cx="1008112" cy="3600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dirty="0" smtClean="0"/>
                <a:t>创意</a:t>
              </a:r>
              <a:endParaRPr lang="en-US" altLang="zh-CN" dirty="0" smtClean="0"/>
            </a:p>
          </p:txBody>
        </p:sp>
        <p:sp>
          <p:nvSpPr>
            <p:cNvPr id="79" name="Rectangle 8"/>
            <p:cNvSpPr>
              <a:spLocks noChangeArrowheads="1"/>
            </p:cNvSpPr>
            <p:nvPr/>
          </p:nvSpPr>
          <p:spPr bwMode="auto">
            <a:xfrm>
              <a:off x="6588224" y="3867894"/>
              <a:ext cx="1008112" cy="3600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dirty="0" smtClean="0"/>
                <a:t>创意</a:t>
              </a:r>
              <a:endParaRPr lang="en-US" altLang="zh-CN" dirty="0" smtClean="0"/>
            </a:p>
          </p:txBody>
        </p:sp>
        <p:sp>
          <p:nvSpPr>
            <p:cNvPr id="81" name="Line 13"/>
            <p:cNvSpPr>
              <a:spLocks noChangeShapeType="1"/>
            </p:cNvSpPr>
            <p:nvPr/>
          </p:nvSpPr>
          <p:spPr bwMode="auto">
            <a:xfrm>
              <a:off x="5868144" y="2427734"/>
              <a:ext cx="720080" cy="1152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13"/>
            <p:cNvSpPr>
              <a:spLocks noChangeShapeType="1"/>
            </p:cNvSpPr>
            <p:nvPr/>
          </p:nvSpPr>
          <p:spPr bwMode="auto">
            <a:xfrm>
              <a:off x="5868144" y="2427734"/>
              <a:ext cx="720080" cy="1656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广告引擎架构</a:t>
            </a:r>
            <a:endParaRPr lang="en-US" altLang="zh-CN" dirty="0" smtClean="0"/>
          </a:p>
          <a:p>
            <a:r>
              <a:rPr lang="zh-CN" altLang="en-US" dirty="0" smtClean="0"/>
              <a:t>广告数据的多级结构</a:t>
            </a:r>
            <a:endParaRPr lang="en-US" altLang="zh-CN" dirty="0" smtClean="0"/>
          </a:p>
          <a:p>
            <a:r>
              <a:rPr lang="zh-CN" altLang="en-US" dirty="0" smtClean="0"/>
              <a:t>一次广告查询的流程</a:t>
            </a:r>
            <a:endParaRPr lang="en-US" altLang="zh-CN" dirty="0" smtClean="0"/>
          </a:p>
          <a:p>
            <a:endParaRPr lang="en-US" altLang="zh-CN" dirty="0" smtClean="0"/>
          </a:p>
        </p:txBody>
      </p:sp>
      <p:grpSp>
        <p:nvGrpSpPr>
          <p:cNvPr id="84" name="组合 83"/>
          <p:cNvGrpSpPr/>
          <p:nvPr/>
        </p:nvGrpSpPr>
        <p:grpSpPr>
          <a:xfrm>
            <a:off x="251520" y="2499742"/>
            <a:ext cx="8496944" cy="1296144"/>
            <a:chOff x="251520" y="2499742"/>
            <a:chExt cx="8496944" cy="1296144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 flipV="1">
              <a:off x="1547664" y="2931790"/>
              <a:ext cx="144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 flipH="1">
              <a:off x="1979712" y="3147814"/>
              <a:ext cx="1584176" cy="2880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3563888" y="3147814"/>
              <a:ext cx="2448272" cy="2880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Rectangle 8"/>
            <p:cNvSpPr>
              <a:spLocks noChangeArrowheads="1"/>
            </p:cNvSpPr>
            <p:nvPr/>
          </p:nvSpPr>
          <p:spPr bwMode="auto">
            <a:xfrm>
              <a:off x="251520" y="2715766"/>
              <a:ext cx="1296144" cy="43204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dirty="0" smtClean="0"/>
                <a:t>Bucket</a:t>
              </a:r>
              <a:r>
                <a:rPr lang="zh-CN" altLang="en-US" dirty="0" smtClean="0"/>
                <a:t>选择</a:t>
              </a:r>
              <a:endParaRPr lang="en-US" altLang="zh-CN" dirty="0" smtClean="0"/>
            </a:p>
          </p:txBody>
        </p:sp>
        <p:sp>
          <p:nvSpPr>
            <p:cNvPr id="32" name="Rectangle 8"/>
            <p:cNvSpPr>
              <a:spLocks noChangeArrowheads="1"/>
            </p:cNvSpPr>
            <p:nvPr/>
          </p:nvSpPr>
          <p:spPr bwMode="auto">
            <a:xfrm>
              <a:off x="1691680" y="2715766"/>
              <a:ext cx="1296144" cy="43204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dirty="0" smtClean="0"/>
                <a:t>Query</a:t>
              </a:r>
              <a:r>
                <a:rPr lang="zh-CN" altLang="en-US" dirty="0" smtClean="0"/>
                <a:t>改写</a:t>
              </a:r>
              <a:endParaRPr lang="en-US" altLang="zh-CN" dirty="0" smtClean="0"/>
            </a:p>
          </p:txBody>
        </p:sp>
        <p:sp>
          <p:nvSpPr>
            <p:cNvPr id="33" name="Rectangle 8"/>
            <p:cNvSpPr>
              <a:spLocks noChangeArrowheads="1"/>
            </p:cNvSpPr>
            <p:nvPr/>
          </p:nvSpPr>
          <p:spPr bwMode="auto">
            <a:xfrm>
              <a:off x="3131840" y="2715766"/>
              <a:ext cx="936104" cy="43204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dirty="0" smtClean="0"/>
                <a:t>查询</a:t>
              </a:r>
              <a:r>
                <a:rPr lang="en-US" altLang="zh-CN" dirty="0" err="1" smtClean="0"/>
                <a:t>sn</a:t>
              </a:r>
              <a:endParaRPr lang="en-US" altLang="zh-CN" dirty="0" smtClean="0"/>
            </a:p>
          </p:txBody>
        </p:sp>
        <p:sp>
          <p:nvSpPr>
            <p:cNvPr id="35" name="Rectangle 8"/>
            <p:cNvSpPr>
              <a:spLocks noChangeArrowheads="1"/>
            </p:cNvSpPr>
            <p:nvPr/>
          </p:nvSpPr>
          <p:spPr bwMode="auto">
            <a:xfrm>
              <a:off x="6444208" y="2715766"/>
              <a:ext cx="1080120" cy="43204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dirty="0" smtClean="0"/>
                <a:t>计算出价</a:t>
              </a:r>
              <a:endParaRPr lang="en-US" altLang="zh-CN" dirty="0" smtClean="0"/>
            </a:p>
          </p:txBody>
        </p:sp>
        <p:sp>
          <p:nvSpPr>
            <p:cNvPr id="36" name="Rectangle 8"/>
            <p:cNvSpPr>
              <a:spLocks noChangeArrowheads="1"/>
            </p:cNvSpPr>
            <p:nvPr/>
          </p:nvSpPr>
          <p:spPr bwMode="auto">
            <a:xfrm>
              <a:off x="7668344" y="2715766"/>
              <a:ext cx="1080120" cy="43204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dirty="0" smtClean="0"/>
                <a:t>返回结果</a:t>
              </a:r>
              <a:endParaRPr lang="en-US" altLang="zh-CN" dirty="0" smtClean="0"/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auto">
            <a:xfrm>
              <a:off x="1475656" y="3435846"/>
              <a:ext cx="1080120" cy="3600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 dirty="0" smtClean="0"/>
                <a:t>查询倒排</a:t>
              </a:r>
              <a:endParaRPr lang="en-US" altLang="zh-CN" sz="1600" dirty="0" smtClean="0"/>
            </a:p>
          </p:txBody>
        </p:sp>
        <p:sp>
          <p:nvSpPr>
            <p:cNvPr id="41" name="Rectangle 8"/>
            <p:cNvSpPr>
              <a:spLocks noChangeArrowheads="1"/>
            </p:cNvSpPr>
            <p:nvPr/>
          </p:nvSpPr>
          <p:spPr bwMode="auto">
            <a:xfrm>
              <a:off x="2843808" y="3435846"/>
              <a:ext cx="1080120" cy="3600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 dirty="0" smtClean="0"/>
                <a:t>过滤</a:t>
              </a:r>
              <a:endParaRPr lang="en-US" altLang="zh-CN" sz="1600" dirty="0" smtClean="0"/>
            </a:p>
          </p:txBody>
        </p:sp>
        <p:sp>
          <p:nvSpPr>
            <p:cNvPr id="42" name="Rectangle 8"/>
            <p:cNvSpPr>
              <a:spLocks noChangeArrowheads="1"/>
            </p:cNvSpPr>
            <p:nvPr/>
          </p:nvSpPr>
          <p:spPr bwMode="auto">
            <a:xfrm>
              <a:off x="4139952" y="3435846"/>
              <a:ext cx="1080120" cy="3600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 dirty="0" smtClean="0"/>
                <a:t>算分</a:t>
              </a:r>
              <a:endParaRPr lang="en-US" altLang="zh-CN" sz="1600" dirty="0" smtClean="0"/>
            </a:p>
          </p:txBody>
        </p:sp>
        <p:sp>
          <p:nvSpPr>
            <p:cNvPr id="43" name="Rectangle 8"/>
            <p:cNvSpPr>
              <a:spLocks noChangeArrowheads="1"/>
            </p:cNvSpPr>
            <p:nvPr/>
          </p:nvSpPr>
          <p:spPr bwMode="auto">
            <a:xfrm>
              <a:off x="5436096" y="3435846"/>
              <a:ext cx="1080120" cy="3600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 dirty="0" smtClean="0"/>
                <a:t>排序</a:t>
              </a:r>
              <a:endParaRPr lang="en-US" altLang="zh-CN" sz="1600" dirty="0" smtClean="0"/>
            </a:p>
          </p:txBody>
        </p:sp>
        <p:sp>
          <p:nvSpPr>
            <p:cNvPr id="44" name="Rectangle 8"/>
            <p:cNvSpPr>
              <a:spLocks noChangeArrowheads="1"/>
            </p:cNvSpPr>
            <p:nvPr/>
          </p:nvSpPr>
          <p:spPr bwMode="auto">
            <a:xfrm>
              <a:off x="5364088" y="2715766"/>
              <a:ext cx="936104" cy="43204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dirty="0" smtClean="0"/>
                <a:t>查询</a:t>
              </a:r>
              <a:r>
                <a:rPr lang="en-US" altLang="zh-CN" dirty="0" err="1" smtClean="0"/>
                <a:t>dn</a:t>
              </a:r>
              <a:endParaRPr lang="en-US" altLang="zh-CN" dirty="0" smtClean="0"/>
            </a:p>
          </p:txBody>
        </p:sp>
        <p:sp>
          <p:nvSpPr>
            <p:cNvPr id="45" name="Rectangle 8"/>
            <p:cNvSpPr>
              <a:spLocks noChangeArrowheads="1"/>
            </p:cNvSpPr>
            <p:nvPr/>
          </p:nvSpPr>
          <p:spPr bwMode="auto">
            <a:xfrm>
              <a:off x="4211960" y="2715766"/>
              <a:ext cx="1008112" cy="43204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dirty="0" smtClean="0"/>
                <a:t>去重排序</a:t>
              </a:r>
              <a:endParaRPr lang="en-US" altLang="zh-CN" dirty="0" smtClean="0"/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 flipV="1">
              <a:off x="2987824" y="2931790"/>
              <a:ext cx="144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 flipV="1">
              <a:off x="4067944" y="2931790"/>
              <a:ext cx="144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13"/>
            <p:cNvSpPr>
              <a:spLocks noChangeShapeType="1"/>
            </p:cNvSpPr>
            <p:nvPr/>
          </p:nvSpPr>
          <p:spPr bwMode="auto">
            <a:xfrm flipV="1">
              <a:off x="5220072" y="2931790"/>
              <a:ext cx="144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13"/>
            <p:cNvSpPr>
              <a:spLocks noChangeShapeType="1"/>
            </p:cNvSpPr>
            <p:nvPr/>
          </p:nvSpPr>
          <p:spPr bwMode="auto">
            <a:xfrm flipV="1">
              <a:off x="6300192" y="2931790"/>
              <a:ext cx="144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 flipV="1">
              <a:off x="7524328" y="2931790"/>
              <a:ext cx="144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13"/>
            <p:cNvSpPr>
              <a:spLocks noChangeShapeType="1"/>
            </p:cNvSpPr>
            <p:nvPr/>
          </p:nvSpPr>
          <p:spPr bwMode="auto">
            <a:xfrm flipV="1">
              <a:off x="2555776" y="3579862"/>
              <a:ext cx="2880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 flipV="1">
              <a:off x="3923928" y="3579862"/>
              <a:ext cx="2160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13"/>
            <p:cNvSpPr>
              <a:spLocks noChangeShapeType="1"/>
            </p:cNvSpPr>
            <p:nvPr/>
          </p:nvSpPr>
          <p:spPr bwMode="auto">
            <a:xfrm flipV="1">
              <a:off x="5220072" y="3579862"/>
              <a:ext cx="2160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13"/>
            <p:cNvSpPr>
              <a:spLocks noChangeShapeType="1"/>
            </p:cNvSpPr>
            <p:nvPr/>
          </p:nvSpPr>
          <p:spPr bwMode="auto">
            <a:xfrm>
              <a:off x="3491880" y="2499742"/>
              <a:ext cx="0" cy="216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13"/>
            <p:cNvSpPr>
              <a:spLocks noChangeShapeType="1"/>
            </p:cNvSpPr>
            <p:nvPr/>
          </p:nvSpPr>
          <p:spPr bwMode="auto">
            <a:xfrm flipV="1">
              <a:off x="4716016" y="2499742"/>
              <a:ext cx="0" cy="216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13"/>
            <p:cNvSpPr>
              <a:spLocks noChangeShapeType="1"/>
            </p:cNvSpPr>
            <p:nvPr/>
          </p:nvSpPr>
          <p:spPr bwMode="auto">
            <a:xfrm flipH="1">
              <a:off x="3491880" y="2499742"/>
              <a:ext cx="1224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newSn</a:t>
            </a:r>
            <a:r>
              <a:rPr lang="zh-CN" altLang="en-US" dirty="0" smtClean="0"/>
              <a:t>之前的状况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isearch3.4.1 + table</a:t>
            </a:r>
            <a:r>
              <a:rPr lang="zh-CN" altLang="en-US" dirty="0" smtClean="0"/>
              <a:t>，结构复杂不合理；也没有对主辅表支持较好的成熟引擎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searchNode</a:t>
            </a:r>
            <a:r>
              <a:rPr lang="zh-CN" altLang="en-US" dirty="0" smtClean="0"/>
              <a:t>代码无层次，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/</a:t>
            </a:r>
            <a:r>
              <a:rPr lang="zh-CN" altLang="en-US" dirty="0" smtClean="0"/>
              <a:t>性能</a:t>
            </a:r>
            <a:r>
              <a:rPr lang="en-US" altLang="zh-CN" dirty="0" smtClean="0"/>
              <a:t>/</a:t>
            </a:r>
            <a:r>
              <a:rPr lang="zh-CN" altLang="en-US" dirty="0" smtClean="0"/>
              <a:t>业务逻辑交织在一起</a:t>
            </a:r>
            <a:endParaRPr lang="en-US" altLang="zh-CN" dirty="0" smtClean="0"/>
          </a:p>
          <a:p>
            <a:r>
              <a:rPr lang="en-US" altLang="zh-CN" dirty="0" err="1" smtClean="0"/>
              <a:t>newSn</a:t>
            </a:r>
            <a:r>
              <a:rPr lang="zh-CN" altLang="en-US" dirty="0" smtClean="0"/>
              <a:t>做到了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解耦</a:t>
            </a:r>
            <a:r>
              <a:rPr lang="zh-CN" altLang="en-US" dirty="0" smtClean="0"/>
              <a:t>业务逻辑，业务流程插件化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引入持续集成，保证代码质量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查询性能</a:t>
            </a:r>
            <a:r>
              <a:rPr lang="en-US" altLang="zh-CN" dirty="0" smtClean="0"/>
              <a:t>4</a:t>
            </a:r>
            <a:r>
              <a:rPr lang="zh-CN" altLang="en-US" dirty="0" smtClean="0"/>
              <a:t>倍提升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故障</a:t>
            </a:r>
            <a:r>
              <a:rPr lang="zh-CN" altLang="en-US" dirty="0" smtClean="0"/>
              <a:t>恢复时间大幅</a:t>
            </a:r>
            <a:r>
              <a:rPr lang="zh-CN" altLang="en-US" dirty="0" smtClean="0"/>
              <a:t>降低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4" descr="SN重构规划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949796"/>
            <a:ext cx="4349185" cy="3782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总体设计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索引层：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支持主辅表结构，统一的数据层</a:t>
            </a:r>
            <a:endParaRPr lang="en-US" altLang="zh-CN" dirty="0" smtClean="0"/>
          </a:p>
          <a:p>
            <a:r>
              <a:rPr lang="zh-CN" altLang="en-US" dirty="0" smtClean="0"/>
              <a:t>应用层：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抽取通用能力，与业务逻辑解耦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通用数据接口</a:t>
            </a:r>
            <a:r>
              <a:rPr lang="en-US" altLang="zh-CN" dirty="0" smtClean="0"/>
              <a:t>DSA</a:t>
            </a:r>
          </a:p>
          <a:p>
            <a:r>
              <a:rPr lang="en-US" altLang="zh-CN" dirty="0" smtClean="0"/>
              <a:t>summer</a:t>
            </a:r>
            <a:r>
              <a:rPr lang="zh-CN" altLang="en-US" dirty="0" smtClean="0"/>
              <a:t>框架：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处理流程插件化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辅表设计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主表和辅表的区别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docId</a:t>
            </a:r>
            <a:r>
              <a:rPr lang="zh-CN" altLang="en-US" dirty="0" smtClean="0"/>
              <a:t>分配机制</a:t>
            </a:r>
            <a:endParaRPr lang="en-US" altLang="zh-CN" dirty="0" smtClean="0"/>
          </a:p>
          <a:p>
            <a:r>
              <a:rPr lang="zh-CN" altLang="en-US" dirty="0" smtClean="0"/>
              <a:t>查询时辅表字段的访问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AuxTableFieldReader</a:t>
            </a:r>
            <a:endParaRPr lang="en-US" altLang="zh-CN" dirty="0" smtClean="0"/>
          </a:p>
          <a:p>
            <a:r>
              <a:rPr lang="zh-CN" altLang="en-US" dirty="0" smtClean="0"/>
              <a:t>建库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先独立建每个主</a:t>
            </a:r>
            <a:r>
              <a:rPr lang="en-US" altLang="zh-CN" dirty="0" smtClean="0"/>
              <a:t>/</a:t>
            </a:r>
            <a:r>
              <a:rPr lang="zh-CN" altLang="en-US" dirty="0" smtClean="0"/>
              <a:t>辅表，然后做主辅表关联</a:t>
            </a:r>
            <a:endParaRPr lang="en-US" altLang="zh-CN" dirty="0" smtClean="0"/>
          </a:p>
          <a:p>
            <a:r>
              <a:rPr lang="zh-CN" altLang="en-US" dirty="0" smtClean="0"/>
              <a:t>更新：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辅表</a:t>
            </a:r>
            <a:r>
              <a:rPr lang="en-US" altLang="zh-CN" dirty="0" err="1" smtClean="0"/>
              <a:t>docId</a:t>
            </a:r>
            <a:r>
              <a:rPr lang="zh-CN" altLang="en-US" dirty="0" smtClean="0"/>
              <a:t>占位问题</a:t>
            </a:r>
            <a:endParaRPr lang="en-US" altLang="zh-CN" dirty="0" smtClean="0"/>
          </a:p>
          <a:p>
            <a:r>
              <a:rPr lang="zh-CN" altLang="en-US" dirty="0" smtClean="0"/>
              <a:t>字段平铺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 descr="无标题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72008"/>
            <a:ext cx="9144000" cy="5092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峰会3">
  <a:themeElements>
    <a:clrScheme name="自定义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3F95AA"/>
      </a:accent1>
      <a:accent2>
        <a:srgbClr val="022440"/>
      </a:accent2>
      <a:accent3>
        <a:srgbClr val="4EC6DE"/>
      </a:accent3>
      <a:accent4>
        <a:srgbClr val="F7572F"/>
      </a:accent4>
      <a:accent5>
        <a:srgbClr val="EAE2DF"/>
      </a:accent5>
      <a:accent6>
        <a:srgbClr val="92D050"/>
      </a:accent6>
      <a:hlink>
        <a:srgbClr val="F7572F"/>
      </a:hlink>
      <a:folHlink>
        <a:srgbClr val="3F95AA"/>
      </a:folHlink>
    </a:clrScheme>
    <a:fontScheme name="Calibri和微软雅黑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图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round/>
          <a:headEnd/>
          <a:tailEnd type="triangle" w="med" len="med"/>
        </a:ln>
      </a:spPr>
      <a:bodyPr/>
      <a:lstStyle>
        <a:defPPr>
          <a:defRPr/>
        </a:defPPr>
      </a:lst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12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峰会3</Template>
  <TotalTime>315</TotalTime>
  <Words>768</Words>
  <Application>Microsoft Office PowerPoint</Application>
  <PresentationFormat>全屏显示(16:9)</PresentationFormat>
  <Paragraphs>176</Paragraphs>
  <Slides>16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峰会3</vt:lpstr>
      <vt:lpstr>广告实时引擎newSn</vt:lpstr>
      <vt:lpstr>Outline</vt:lpstr>
      <vt:lpstr>背景介绍</vt:lpstr>
      <vt:lpstr>背景介绍</vt:lpstr>
      <vt:lpstr>背景介绍</vt:lpstr>
      <vt:lpstr>背景介绍</vt:lpstr>
      <vt:lpstr>总体设计</vt:lpstr>
      <vt:lpstr>辅表设计</vt:lpstr>
      <vt:lpstr>幻灯片 9</vt:lpstr>
      <vt:lpstr>实时更新</vt:lpstr>
      <vt:lpstr>通用能力</vt:lpstr>
      <vt:lpstr>性能优化</vt:lpstr>
      <vt:lpstr>性能优化</vt:lpstr>
      <vt:lpstr>故障恢复能力</vt:lpstr>
      <vt:lpstr>未来的工作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add your PPT title here</dc:title>
  <dc:creator>jaredguo</dc:creator>
  <cp:lastModifiedBy>shituo.lyc</cp:lastModifiedBy>
  <cp:revision>104</cp:revision>
  <dcterms:created xsi:type="dcterms:W3CDTF">2013-11-25T11:26:16Z</dcterms:created>
  <dcterms:modified xsi:type="dcterms:W3CDTF">2013-11-28T01:25:20Z</dcterms:modified>
</cp:coreProperties>
</file>