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310" r:id="rId4"/>
    <p:sldId id="281" r:id="rId5"/>
    <p:sldId id="31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12" r:id="rId15"/>
    <p:sldId id="308" r:id="rId16"/>
    <p:sldId id="313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58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1" y="-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588F0-66B7-4D76-BBBE-E2D427850365}" type="doc">
      <dgm:prSet loTypeId="urn:microsoft.com/office/officeart/2005/8/layout/pyramid1" loCatId="pyramid" qsTypeId="urn:microsoft.com/office/officeart/2005/8/quickstyle/3d6" qsCatId="3D" csTypeId="urn:microsoft.com/office/officeart/2005/8/colors/colorful4" csCatId="colorful" phldr="1"/>
      <dgm:spPr/>
    </dgm:pt>
    <dgm:pt modelId="{B9B7E39C-07D1-40E1-AB5D-6ECF68D9AB2A}">
      <dgm:prSet phldrT="[文本]"/>
      <dgm:spPr/>
      <dgm:t>
        <a:bodyPr/>
        <a:lstStyle/>
        <a:p>
          <a:r>
            <a:rPr lang="en-US" altLang="zh-CN" dirty="0" err="1" smtClean="0"/>
            <a:t>gcih</a:t>
          </a:r>
          <a:endParaRPr lang="zh-CN" altLang="en-US" dirty="0"/>
        </a:p>
      </dgm:t>
    </dgm:pt>
    <dgm:pt modelId="{C5AA8A2F-4B94-4D51-809A-8965CCB7BA69}" type="parTrans" cxnId="{69BEC9B8-D269-4B0A-B70B-DF4D81043263}">
      <dgm:prSet/>
      <dgm:spPr/>
      <dgm:t>
        <a:bodyPr/>
        <a:lstStyle/>
        <a:p>
          <a:endParaRPr lang="zh-CN" altLang="en-US"/>
        </a:p>
      </dgm:t>
    </dgm:pt>
    <dgm:pt modelId="{65E41432-2C1D-4AE6-A83D-DDCC7715F555}" type="sibTrans" cxnId="{69BEC9B8-D269-4B0A-B70B-DF4D81043263}">
      <dgm:prSet/>
      <dgm:spPr/>
      <dgm:t>
        <a:bodyPr/>
        <a:lstStyle/>
        <a:p>
          <a:endParaRPr lang="zh-CN" altLang="en-US"/>
        </a:p>
      </dgm:t>
    </dgm:pt>
    <dgm:pt modelId="{8790897D-C9D6-4F61-A8BA-66955F402514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endParaRPr lang="zh-CN" altLang="en-US" dirty="0"/>
        </a:p>
      </dgm:t>
    </dgm:pt>
    <dgm:pt modelId="{2FBDE5C3-AEB2-445B-83D0-1FE7FEAF05CF}" type="parTrans" cxnId="{7A615A0D-3207-4FA2-8A89-7CBD5106B540}">
      <dgm:prSet/>
      <dgm:spPr/>
      <dgm:t>
        <a:bodyPr/>
        <a:lstStyle/>
        <a:p>
          <a:endParaRPr lang="zh-CN" altLang="en-US"/>
        </a:p>
      </dgm:t>
    </dgm:pt>
    <dgm:pt modelId="{87EC7024-9774-4F45-8290-AD4FA39937E2}" type="sibTrans" cxnId="{7A615A0D-3207-4FA2-8A89-7CBD5106B540}">
      <dgm:prSet/>
      <dgm:spPr/>
      <dgm:t>
        <a:bodyPr/>
        <a:lstStyle/>
        <a:p>
          <a:endParaRPr lang="zh-CN" altLang="en-US"/>
        </a:p>
      </dgm:t>
    </dgm:pt>
    <dgm:pt modelId="{CC11D109-07C7-4999-9829-62304CC63578}">
      <dgm:prSet phldrT="[文本]"/>
      <dgm:spPr/>
      <dgm:t>
        <a:bodyPr/>
        <a:lstStyle/>
        <a:p>
          <a:r>
            <a:rPr lang="en-US" altLang="zh-CN" dirty="0" err="1" smtClean="0"/>
            <a:t>hbase</a:t>
          </a:r>
          <a:endParaRPr lang="zh-CN" altLang="en-US" dirty="0"/>
        </a:p>
      </dgm:t>
    </dgm:pt>
    <dgm:pt modelId="{573A498B-1DFA-46E4-982B-CC6733059CCA}" type="parTrans" cxnId="{D23456A1-7F07-4D82-A15E-37632DA1639C}">
      <dgm:prSet/>
      <dgm:spPr/>
      <dgm:t>
        <a:bodyPr/>
        <a:lstStyle/>
        <a:p>
          <a:endParaRPr lang="zh-CN" altLang="en-US"/>
        </a:p>
      </dgm:t>
    </dgm:pt>
    <dgm:pt modelId="{EF873A4B-0781-455E-92CF-92FE2839B51E}" type="sibTrans" cxnId="{D23456A1-7F07-4D82-A15E-37632DA1639C}">
      <dgm:prSet/>
      <dgm:spPr/>
      <dgm:t>
        <a:bodyPr/>
        <a:lstStyle/>
        <a:p>
          <a:endParaRPr lang="zh-CN" altLang="en-US"/>
        </a:p>
      </dgm:t>
    </dgm:pt>
    <dgm:pt modelId="{FBF2F108-F5FD-46EB-BABC-9E81DFE14C3A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endParaRPr lang="zh-CN" altLang="en-US" dirty="0"/>
        </a:p>
      </dgm:t>
    </dgm:pt>
    <dgm:pt modelId="{F5905FF8-35FE-4BF8-B6B8-70C0273D5CE8}" type="parTrans" cxnId="{551BF710-5CD9-4DC4-8937-0B2B7CA765E7}">
      <dgm:prSet/>
      <dgm:spPr/>
      <dgm:t>
        <a:bodyPr/>
        <a:lstStyle/>
        <a:p>
          <a:endParaRPr lang="zh-CN" altLang="en-US"/>
        </a:p>
      </dgm:t>
    </dgm:pt>
    <dgm:pt modelId="{F8C7853F-9D8D-44C0-AA54-099D19EA0CB3}" type="sibTrans" cxnId="{551BF710-5CD9-4DC4-8937-0B2B7CA765E7}">
      <dgm:prSet/>
      <dgm:spPr/>
      <dgm:t>
        <a:bodyPr/>
        <a:lstStyle/>
        <a:p>
          <a:endParaRPr lang="zh-CN" altLang="en-US"/>
        </a:p>
      </dgm:t>
    </dgm:pt>
    <dgm:pt modelId="{73D79835-DE55-4332-BC0F-EC896605A8F8}" type="pres">
      <dgm:prSet presAssocID="{CE1588F0-66B7-4D76-BBBE-E2D427850365}" presName="Name0" presStyleCnt="0">
        <dgm:presLayoutVars>
          <dgm:dir/>
          <dgm:animLvl val="lvl"/>
          <dgm:resizeHandles val="exact"/>
        </dgm:presLayoutVars>
      </dgm:prSet>
      <dgm:spPr/>
    </dgm:pt>
    <dgm:pt modelId="{AA367DA2-AF72-4F14-A3FB-A54F2C7D6EA6}" type="pres">
      <dgm:prSet presAssocID="{B9B7E39C-07D1-40E1-AB5D-6ECF68D9AB2A}" presName="Name8" presStyleCnt="0"/>
      <dgm:spPr/>
    </dgm:pt>
    <dgm:pt modelId="{5DEF1AA6-4A48-4EC5-94C5-57FD619F57E9}" type="pres">
      <dgm:prSet presAssocID="{B9B7E39C-07D1-40E1-AB5D-6ECF68D9AB2A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A47A6-A7DB-4DEB-8D69-C1D90F6AE718}" type="pres">
      <dgm:prSet presAssocID="{B9B7E39C-07D1-40E1-AB5D-6ECF68D9AB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9D6F7-F4A0-4A76-881A-503306443C0B}" type="pres">
      <dgm:prSet presAssocID="{8790897D-C9D6-4F61-A8BA-66955F402514}" presName="Name8" presStyleCnt="0"/>
      <dgm:spPr/>
    </dgm:pt>
    <dgm:pt modelId="{9EDB4A13-DA82-4DD2-B14A-BD169B381114}" type="pres">
      <dgm:prSet presAssocID="{8790897D-C9D6-4F61-A8BA-66955F402514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D731DB-8BBF-4B57-8CEC-D13CCB00D9B7}" type="pres">
      <dgm:prSet presAssocID="{8790897D-C9D6-4F61-A8BA-66955F4025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A7266-1928-485B-A88E-903A6FD85CFE}" type="pres">
      <dgm:prSet presAssocID="{CC11D109-07C7-4999-9829-62304CC63578}" presName="Name8" presStyleCnt="0"/>
      <dgm:spPr/>
    </dgm:pt>
    <dgm:pt modelId="{C23A303F-C082-4196-AE47-94B7144F284D}" type="pres">
      <dgm:prSet presAssocID="{CC11D109-07C7-4999-9829-62304CC63578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EAE76-042B-466F-901E-5296CE677AB7}" type="pres">
      <dgm:prSet presAssocID="{CC11D109-07C7-4999-9829-62304CC6357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78106-6852-4E21-A064-7F6E01B93D07}" type="pres">
      <dgm:prSet presAssocID="{FBF2F108-F5FD-46EB-BABC-9E81DFE14C3A}" presName="Name8" presStyleCnt="0"/>
      <dgm:spPr/>
    </dgm:pt>
    <dgm:pt modelId="{E7536FFE-1502-4DD6-B63D-3FECC7988826}" type="pres">
      <dgm:prSet presAssocID="{FBF2F108-F5FD-46EB-BABC-9E81DFE14C3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4CC3DA-057E-45D0-81DB-5C9F84A6CC18}" type="pres">
      <dgm:prSet presAssocID="{FBF2F108-F5FD-46EB-BABC-9E81DFE14C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6090F8-47F2-4EBF-BDCF-2FC8D56F86FE}" type="presOf" srcId="{CC11D109-07C7-4999-9829-62304CC63578}" destId="{C23A303F-C082-4196-AE47-94B7144F284D}" srcOrd="0" destOrd="0" presId="urn:microsoft.com/office/officeart/2005/8/layout/pyramid1"/>
    <dgm:cxn modelId="{D23456A1-7F07-4D82-A15E-37632DA1639C}" srcId="{CE1588F0-66B7-4D76-BBBE-E2D427850365}" destId="{CC11D109-07C7-4999-9829-62304CC63578}" srcOrd="2" destOrd="0" parTransId="{573A498B-1DFA-46E4-982B-CC6733059CCA}" sibTransId="{EF873A4B-0781-455E-92CF-92FE2839B51E}"/>
    <dgm:cxn modelId="{ECB43AE7-55E3-4B93-863B-ABA37D017908}" type="presOf" srcId="{B9B7E39C-07D1-40E1-AB5D-6ECF68D9AB2A}" destId="{5DEF1AA6-4A48-4EC5-94C5-57FD619F57E9}" srcOrd="0" destOrd="0" presId="urn:microsoft.com/office/officeart/2005/8/layout/pyramid1"/>
    <dgm:cxn modelId="{1FC278EC-4DD8-46A3-9EB9-5C218698DBDF}" type="presOf" srcId="{FBF2F108-F5FD-46EB-BABC-9E81DFE14C3A}" destId="{E7536FFE-1502-4DD6-B63D-3FECC7988826}" srcOrd="0" destOrd="0" presId="urn:microsoft.com/office/officeart/2005/8/layout/pyramid1"/>
    <dgm:cxn modelId="{551BF710-5CD9-4DC4-8937-0B2B7CA765E7}" srcId="{CE1588F0-66B7-4D76-BBBE-E2D427850365}" destId="{FBF2F108-F5FD-46EB-BABC-9E81DFE14C3A}" srcOrd="3" destOrd="0" parTransId="{F5905FF8-35FE-4BF8-B6B8-70C0273D5CE8}" sibTransId="{F8C7853F-9D8D-44C0-AA54-099D19EA0CB3}"/>
    <dgm:cxn modelId="{D8DA4764-811C-44BC-ACF6-2745CA9D593A}" type="presOf" srcId="{B9B7E39C-07D1-40E1-AB5D-6ECF68D9AB2A}" destId="{038A47A6-A7DB-4DEB-8D69-C1D90F6AE718}" srcOrd="1" destOrd="0" presId="urn:microsoft.com/office/officeart/2005/8/layout/pyramid1"/>
    <dgm:cxn modelId="{7A615A0D-3207-4FA2-8A89-7CBD5106B540}" srcId="{CE1588F0-66B7-4D76-BBBE-E2D427850365}" destId="{8790897D-C9D6-4F61-A8BA-66955F402514}" srcOrd="1" destOrd="0" parTransId="{2FBDE5C3-AEB2-445B-83D0-1FE7FEAF05CF}" sibTransId="{87EC7024-9774-4F45-8290-AD4FA39937E2}"/>
    <dgm:cxn modelId="{82EEFE55-5D61-4B25-A621-C8371CE93239}" type="presOf" srcId="{FBF2F108-F5FD-46EB-BABC-9E81DFE14C3A}" destId="{A84CC3DA-057E-45D0-81DB-5C9F84A6CC18}" srcOrd="1" destOrd="0" presId="urn:microsoft.com/office/officeart/2005/8/layout/pyramid1"/>
    <dgm:cxn modelId="{92C19813-5DF0-4E24-9EB7-F243BFC84ADC}" type="presOf" srcId="{CE1588F0-66B7-4D76-BBBE-E2D427850365}" destId="{73D79835-DE55-4332-BC0F-EC896605A8F8}" srcOrd="0" destOrd="0" presId="urn:microsoft.com/office/officeart/2005/8/layout/pyramid1"/>
    <dgm:cxn modelId="{2C96E5AA-9901-49E7-84C1-FB7AE03BF39D}" type="presOf" srcId="{8790897D-C9D6-4F61-A8BA-66955F402514}" destId="{80D731DB-8BBF-4B57-8CEC-D13CCB00D9B7}" srcOrd="1" destOrd="0" presId="urn:microsoft.com/office/officeart/2005/8/layout/pyramid1"/>
    <dgm:cxn modelId="{07DF752B-0CFA-43B7-9FEB-4B207F151DEC}" type="presOf" srcId="{CC11D109-07C7-4999-9829-62304CC63578}" destId="{72DEAE76-042B-466F-901E-5296CE677AB7}" srcOrd="1" destOrd="0" presId="urn:microsoft.com/office/officeart/2005/8/layout/pyramid1"/>
    <dgm:cxn modelId="{69BEC9B8-D269-4B0A-B70B-DF4D81043263}" srcId="{CE1588F0-66B7-4D76-BBBE-E2D427850365}" destId="{B9B7E39C-07D1-40E1-AB5D-6ECF68D9AB2A}" srcOrd="0" destOrd="0" parTransId="{C5AA8A2F-4B94-4D51-809A-8965CCB7BA69}" sibTransId="{65E41432-2C1D-4AE6-A83D-DDCC7715F555}"/>
    <dgm:cxn modelId="{9F39B9E1-5D36-4E49-8601-CE2E12E181A4}" type="presOf" srcId="{8790897D-C9D6-4F61-A8BA-66955F402514}" destId="{9EDB4A13-DA82-4DD2-B14A-BD169B381114}" srcOrd="0" destOrd="0" presId="urn:microsoft.com/office/officeart/2005/8/layout/pyramid1"/>
    <dgm:cxn modelId="{A740531E-64C7-4FFA-BB15-F7324A5E30DF}" type="presParOf" srcId="{73D79835-DE55-4332-BC0F-EC896605A8F8}" destId="{AA367DA2-AF72-4F14-A3FB-A54F2C7D6EA6}" srcOrd="0" destOrd="0" presId="urn:microsoft.com/office/officeart/2005/8/layout/pyramid1"/>
    <dgm:cxn modelId="{70B6F9AC-D4C6-443B-80AA-A41DB508B830}" type="presParOf" srcId="{AA367DA2-AF72-4F14-A3FB-A54F2C7D6EA6}" destId="{5DEF1AA6-4A48-4EC5-94C5-57FD619F57E9}" srcOrd="0" destOrd="0" presId="urn:microsoft.com/office/officeart/2005/8/layout/pyramid1"/>
    <dgm:cxn modelId="{617FC412-4640-4B7F-9BA8-BA9507B7DB3E}" type="presParOf" srcId="{AA367DA2-AF72-4F14-A3FB-A54F2C7D6EA6}" destId="{038A47A6-A7DB-4DEB-8D69-C1D90F6AE718}" srcOrd="1" destOrd="0" presId="urn:microsoft.com/office/officeart/2005/8/layout/pyramid1"/>
    <dgm:cxn modelId="{BF9C27AB-384A-4909-91D9-0845E2B0370C}" type="presParOf" srcId="{73D79835-DE55-4332-BC0F-EC896605A8F8}" destId="{5FF9D6F7-F4A0-4A76-881A-503306443C0B}" srcOrd="1" destOrd="0" presId="urn:microsoft.com/office/officeart/2005/8/layout/pyramid1"/>
    <dgm:cxn modelId="{279EE40B-4D9D-4481-80CA-69FFBF5EC784}" type="presParOf" srcId="{5FF9D6F7-F4A0-4A76-881A-503306443C0B}" destId="{9EDB4A13-DA82-4DD2-B14A-BD169B381114}" srcOrd="0" destOrd="0" presId="urn:microsoft.com/office/officeart/2005/8/layout/pyramid1"/>
    <dgm:cxn modelId="{098FCE64-7480-415C-85D0-A574AB644FD5}" type="presParOf" srcId="{5FF9D6F7-F4A0-4A76-881A-503306443C0B}" destId="{80D731DB-8BBF-4B57-8CEC-D13CCB00D9B7}" srcOrd="1" destOrd="0" presId="urn:microsoft.com/office/officeart/2005/8/layout/pyramid1"/>
    <dgm:cxn modelId="{69BC79B2-2C68-43C2-9326-5C56A141C738}" type="presParOf" srcId="{73D79835-DE55-4332-BC0F-EC896605A8F8}" destId="{5ABA7266-1928-485B-A88E-903A6FD85CFE}" srcOrd="2" destOrd="0" presId="urn:microsoft.com/office/officeart/2005/8/layout/pyramid1"/>
    <dgm:cxn modelId="{A62AA423-41DE-409F-863F-93F0BFA1E84B}" type="presParOf" srcId="{5ABA7266-1928-485B-A88E-903A6FD85CFE}" destId="{C23A303F-C082-4196-AE47-94B7144F284D}" srcOrd="0" destOrd="0" presId="urn:microsoft.com/office/officeart/2005/8/layout/pyramid1"/>
    <dgm:cxn modelId="{AC14AEDB-8818-4798-A9D6-F4C4CC854622}" type="presParOf" srcId="{5ABA7266-1928-485B-A88E-903A6FD85CFE}" destId="{72DEAE76-042B-466F-901E-5296CE677AB7}" srcOrd="1" destOrd="0" presId="urn:microsoft.com/office/officeart/2005/8/layout/pyramid1"/>
    <dgm:cxn modelId="{DBA6AE75-8689-4C0F-A54D-60AFA2EEC4AD}" type="presParOf" srcId="{73D79835-DE55-4332-BC0F-EC896605A8F8}" destId="{C7F78106-6852-4E21-A064-7F6E01B93D07}" srcOrd="3" destOrd="0" presId="urn:microsoft.com/office/officeart/2005/8/layout/pyramid1"/>
    <dgm:cxn modelId="{D6324C56-3591-4D89-B969-A4A8B240D7F6}" type="presParOf" srcId="{C7F78106-6852-4E21-A064-7F6E01B93D07}" destId="{E7536FFE-1502-4DD6-B63D-3FECC7988826}" srcOrd="0" destOrd="0" presId="urn:microsoft.com/office/officeart/2005/8/layout/pyramid1"/>
    <dgm:cxn modelId="{8E63BECB-D956-4CBD-BC08-05E5C6DCF621}" type="presParOf" srcId="{C7F78106-6852-4E21-A064-7F6E01B93D07}" destId="{A84CC3DA-057E-45D0-81DB-5C9F84A6CC1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EF1AA6-4A48-4EC5-94C5-57FD619F57E9}">
      <dsp:nvSpPr>
        <dsp:cNvPr id="0" name=""/>
        <dsp:cNvSpPr/>
      </dsp:nvSpPr>
      <dsp:spPr>
        <a:xfrm>
          <a:off x="2414337" y="0"/>
          <a:ext cx="1609558" cy="1354666"/>
        </a:xfrm>
        <a:prstGeom prst="trapezoid">
          <a:avLst>
            <a:gd name="adj" fmla="val 5940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gcih</a:t>
          </a:r>
          <a:endParaRPr lang="zh-CN" altLang="en-US" sz="6500" kern="1200" dirty="0"/>
        </a:p>
      </dsp:txBody>
      <dsp:txXfrm>
        <a:off x="2414337" y="0"/>
        <a:ext cx="1609558" cy="1354666"/>
      </dsp:txXfrm>
    </dsp:sp>
    <dsp:sp modelId="{9EDB4A13-DA82-4DD2-B14A-BD169B381114}">
      <dsp:nvSpPr>
        <dsp:cNvPr id="0" name=""/>
        <dsp:cNvSpPr/>
      </dsp:nvSpPr>
      <dsp:spPr>
        <a:xfrm>
          <a:off x="1609558" y="1354666"/>
          <a:ext cx="3219116" cy="1354666"/>
        </a:xfrm>
        <a:prstGeom prst="trapezoid">
          <a:avLst>
            <a:gd name="adj" fmla="val 59408"/>
          </a:avLst>
        </a:prstGeom>
        <a:solidFill>
          <a:schemeClr val="accent4">
            <a:hueOff val="87207"/>
            <a:satOff val="-23945"/>
            <a:lumOff val="10653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redis</a:t>
          </a:r>
          <a:endParaRPr lang="zh-CN" altLang="en-US" sz="6500" kern="1200" dirty="0"/>
        </a:p>
      </dsp:txBody>
      <dsp:txXfrm>
        <a:off x="2172903" y="1354666"/>
        <a:ext cx="2092425" cy="1354666"/>
      </dsp:txXfrm>
    </dsp:sp>
    <dsp:sp modelId="{C23A303F-C082-4196-AE47-94B7144F284D}">
      <dsp:nvSpPr>
        <dsp:cNvPr id="0" name=""/>
        <dsp:cNvSpPr/>
      </dsp:nvSpPr>
      <dsp:spPr>
        <a:xfrm>
          <a:off x="804778" y="2709333"/>
          <a:ext cx="4828674" cy="1354666"/>
        </a:xfrm>
        <a:prstGeom prst="trapezoid">
          <a:avLst>
            <a:gd name="adj" fmla="val 59408"/>
          </a:avLst>
        </a:prstGeom>
        <a:solidFill>
          <a:schemeClr val="accent4">
            <a:hueOff val="174413"/>
            <a:satOff val="-47891"/>
            <a:lumOff val="21307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hbase</a:t>
          </a:r>
          <a:endParaRPr lang="zh-CN" altLang="en-US" sz="6500" kern="1200" dirty="0"/>
        </a:p>
      </dsp:txBody>
      <dsp:txXfrm>
        <a:off x="1649796" y="2709333"/>
        <a:ext cx="3138638" cy="1354666"/>
      </dsp:txXfrm>
    </dsp:sp>
    <dsp:sp modelId="{E7536FFE-1502-4DD6-B63D-3FECC7988826}">
      <dsp:nvSpPr>
        <dsp:cNvPr id="0" name=""/>
        <dsp:cNvSpPr/>
      </dsp:nvSpPr>
      <dsp:spPr>
        <a:xfrm>
          <a:off x="0" y="4064000"/>
          <a:ext cx="6438232" cy="1354666"/>
        </a:xfrm>
        <a:prstGeom prst="trapezoid">
          <a:avLst>
            <a:gd name="adj" fmla="val 59408"/>
          </a:avLst>
        </a:prstGeom>
        <a:solidFill>
          <a:schemeClr val="accent4">
            <a:hueOff val="261620"/>
            <a:satOff val="-71836"/>
            <a:lumOff val="3196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hdfs</a:t>
          </a:r>
          <a:endParaRPr lang="zh-CN" altLang="en-US" sz="6500" kern="1200" dirty="0"/>
        </a:p>
      </dsp:txBody>
      <dsp:txXfrm>
        <a:off x="1126690" y="4064000"/>
        <a:ext cx="418485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="" xmlns:p14="http://schemas.microsoft.com/office/powerpoint/2010/main" val="1628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2013/11/27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=""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atech.org/article/detail/6966/193" TargetMode="External"/><Relationship Id="rId2" Type="http://schemas.openxmlformats.org/officeDocument/2006/relationships/hyperlink" Target="http://www.atatech.org/article/detail/9116/19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淘宝搜索离线系统介绍</a:t>
            </a:r>
            <a:r>
              <a:rPr lang="da-DK" altLang="zh-CN" dirty="0" smtClean="0"/>
              <a:t/>
            </a:r>
            <a:br>
              <a:rPr lang="da-DK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94421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一淘搜索事业部   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 淘宝搜索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dump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中心    木桑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                                         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                                          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715766"/>
            <a:ext cx="2097807" cy="209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73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计算需求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理想状态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和数据库关联少；全量时间控制在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小时内，每天做一次全量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(join)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透明应对数据增长，业务开发灵活；灵活融合算法逻辑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增量实时化，增量全量共用集群，复用业务代码；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存储</a:t>
            </a:r>
            <a:r>
              <a:rPr lang="zh-CN" altLang="en-US" dirty="0" smtClean="0"/>
              <a:t>需求 </a:t>
            </a:r>
            <a:r>
              <a:rPr lang="en-US" altLang="zh-CN" dirty="0" smtClean="0"/>
              <a:t>-- </a:t>
            </a:r>
            <a:r>
              <a:rPr lang="zh-CN" altLang="zh-CN" dirty="0" smtClean="0"/>
              <a:t>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数据量大，且增加快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各种数据来源的更新频度不一致，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TTL</a:t>
            </a:r>
            <a:r>
              <a:rPr lang="zh-CN" altLang="zh-CN" dirty="0" smtClean="0"/>
              <a:t>不一致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既要满足全量</a:t>
            </a:r>
            <a:r>
              <a:rPr lang="zh-CN" altLang="en-US" dirty="0" smtClean="0"/>
              <a:t>顺序读写</a:t>
            </a:r>
            <a:r>
              <a:rPr lang="zh-CN" altLang="zh-CN" dirty="0" smtClean="0"/>
              <a:t>的需求，又要满足增量快速随机</a:t>
            </a:r>
            <a:r>
              <a:rPr lang="zh-CN" altLang="en-US" dirty="0" smtClean="0"/>
              <a:t>读写</a:t>
            </a:r>
            <a:r>
              <a:rPr lang="zh-CN" altLang="zh-CN" dirty="0" smtClean="0"/>
              <a:t>的需求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存储设计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存储层次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4035302455"/>
              </p:ext>
            </p:extLst>
          </p:nvPr>
        </p:nvGraphicFramePr>
        <p:xfrm>
          <a:off x="1345219" y="-164554"/>
          <a:ext cx="64382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箭头 4"/>
          <p:cNvSpPr/>
          <p:nvPr/>
        </p:nvSpPr>
        <p:spPr>
          <a:xfrm rot="3037576">
            <a:off x="4229135" y="2220212"/>
            <a:ext cx="5123464" cy="83017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随机读写能力增加</a:t>
            </a:r>
            <a:r>
              <a:rPr lang="en-US" altLang="zh-CN" dirty="0" smtClean="0"/>
              <a:t>, latency</a:t>
            </a:r>
            <a:r>
              <a:rPr lang="zh-CN" altLang="en-US" dirty="0" smtClean="0"/>
              <a:t>减</a:t>
            </a:r>
            <a:r>
              <a:rPr lang="zh-CN" altLang="en-US" dirty="0"/>
              <a:t>小</a:t>
            </a:r>
          </a:p>
        </p:txBody>
      </p:sp>
      <p:sp>
        <p:nvSpPr>
          <p:cNvPr id="6" name="左箭头 5"/>
          <p:cNvSpPr/>
          <p:nvPr/>
        </p:nvSpPr>
        <p:spPr>
          <a:xfrm rot="18537442">
            <a:off x="-160740" y="2328826"/>
            <a:ext cx="5123464" cy="83017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容量越来越大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存储的解决</a:t>
            </a:r>
            <a:r>
              <a:rPr lang="zh-CN" altLang="en-US" dirty="0" smtClean="0"/>
              <a:t>方案 </a:t>
            </a:r>
            <a:r>
              <a:rPr lang="en-US" altLang="zh-CN" dirty="0" smtClean="0"/>
              <a:t>--I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存储分层，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+ GCIH + HDFS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map/reduce</a:t>
            </a:r>
            <a:r>
              <a:rPr lang="zh-CN" altLang="en-US" dirty="0" smtClean="0"/>
              <a:t>计算转化为查询</a:t>
            </a:r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按更新</a:t>
            </a:r>
            <a:r>
              <a:rPr lang="zh-CN" altLang="zh-CN" dirty="0" smtClean="0"/>
              <a:t>频率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多版本等不同特性</a:t>
            </a:r>
            <a:r>
              <a:rPr lang="zh-CN" altLang="zh-CN" dirty="0" smtClean="0"/>
              <a:t>设置</a:t>
            </a:r>
            <a:r>
              <a:rPr lang="zh-CN" altLang="zh-CN" dirty="0" smtClean="0"/>
              <a:t>不同的</a:t>
            </a:r>
            <a:r>
              <a:rPr lang="en-US" altLang="zh-CN" dirty="0" smtClean="0"/>
              <a:t>Column Family</a:t>
            </a:r>
          </a:p>
          <a:p>
            <a:endParaRPr lang="zh-CN" altLang="zh-CN" dirty="0" smtClean="0"/>
          </a:p>
          <a:p>
            <a:r>
              <a:rPr lang="zh-CN" altLang="zh-CN" dirty="0" smtClean="0"/>
              <a:t>根据具体的业务场景设计</a:t>
            </a:r>
            <a:r>
              <a:rPr lang="en-US" altLang="zh-CN" dirty="0" err="1" smtClean="0"/>
              <a:t>rowkey</a:t>
            </a:r>
            <a:r>
              <a:rPr lang="zh-CN" altLang="zh-CN" dirty="0" smtClean="0"/>
              <a:t>，调节</a:t>
            </a:r>
            <a:r>
              <a:rPr lang="en-US" altLang="zh-CN" dirty="0" err="1" smtClean="0"/>
              <a:t>BlockSize</a:t>
            </a:r>
            <a:r>
              <a:rPr lang="zh-CN" altLang="zh-CN" dirty="0" smtClean="0"/>
              <a:t>大小，设置</a:t>
            </a:r>
            <a:r>
              <a:rPr lang="en-US" altLang="zh-CN" dirty="0" smtClean="0"/>
              <a:t>Cache</a:t>
            </a:r>
            <a:r>
              <a:rPr lang="zh-CN" altLang="zh-CN" dirty="0" smtClean="0"/>
              <a:t>级别，</a:t>
            </a:r>
            <a:r>
              <a:rPr lang="en-US" altLang="zh-CN" dirty="0" err="1" smtClean="0"/>
              <a:t>blockcache</a:t>
            </a:r>
            <a:r>
              <a:rPr lang="zh-CN" altLang="en-US" dirty="0" smtClean="0"/>
              <a:t>开关等</a:t>
            </a:r>
            <a:r>
              <a:rPr lang="zh-CN" altLang="zh-CN" dirty="0" smtClean="0"/>
              <a:t>，满足</a:t>
            </a:r>
            <a:r>
              <a:rPr lang="en-US" altLang="zh-CN" dirty="0" smtClean="0"/>
              <a:t>Scan</a:t>
            </a:r>
            <a:r>
              <a:rPr lang="zh-CN" altLang="zh-CN" dirty="0" smtClean="0"/>
              <a:t>和</a:t>
            </a:r>
            <a:r>
              <a:rPr lang="en-US" altLang="zh-CN" dirty="0" smtClean="0"/>
              <a:t>Get</a:t>
            </a:r>
            <a:r>
              <a:rPr lang="zh-CN" altLang="zh-CN" dirty="0" smtClean="0"/>
              <a:t>性能需求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表结构 </a:t>
            </a:r>
            <a:r>
              <a:rPr lang="en-US" altLang="zh-CN" dirty="0" smtClean="0"/>
              <a:t>– IC</a:t>
            </a:r>
            <a:r>
              <a:rPr lang="zh-CN" altLang="en-US" dirty="0" smtClean="0"/>
              <a:t>表例子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787" y="771550"/>
            <a:ext cx="534352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存储的解决</a:t>
            </a:r>
            <a:r>
              <a:rPr lang="zh-CN" altLang="en-US" dirty="0" smtClean="0"/>
              <a:t>方案 </a:t>
            </a:r>
            <a:r>
              <a:rPr lang="en-US" altLang="zh-CN" dirty="0" smtClean="0"/>
              <a:t>--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部分热点数据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)</a:t>
            </a:r>
            <a:r>
              <a:rPr lang="zh-CN" altLang="en-US" dirty="0" smtClean="0"/>
              <a:t>优化计算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自定义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，解决各数据</a:t>
            </a:r>
            <a:r>
              <a:rPr lang="en-US" altLang="zh-CN" dirty="0" smtClean="0"/>
              <a:t>TTL</a:t>
            </a:r>
            <a:r>
              <a:rPr lang="zh-CN" altLang="zh-CN" dirty="0" smtClean="0"/>
              <a:t>不一致的问题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Coprocessor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minor compaction</a:t>
            </a:r>
            <a:endParaRPr lang="zh-CN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自定义</a:t>
            </a:r>
            <a:r>
              <a:rPr lang="en-US" altLang="zh-CN" dirty="0" smtClean="0"/>
              <a:t>major </a:t>
            </a:r>
            <a:r>
              <a:rPr lang="en-US" altLang="zh-CN" dirty="0" err="1" smtClean="0"/>
              <a:t>comapact</a:t>
            </a:r>
            <a:r>
              <a:rPr lang="zh-CN" altLang="zh-CN" dirty="0" smtClean="0"/>
              <a:t>的启动时间，加快</a:t>
            </a:r>
            <a:r>
              <a:rPr lang="en-US" altLang="zh-CN" dirty="0" smtClean="0"/>
              <a:t>scan</a:t>
            </a:r>
            <a:r>
              <a:rPr lang="zh-CN" altLang="zh-CN" dirty="0" smtClean="0"/>
              <a:t>的速度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qualifiers</a:t>
            </a:r>
            <a:r>
              <a:rPr lang="zh-CN" altLang="en-US" dirty="0" smtClean="0"/>
              <a:t>解决一对多的问题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存储的分层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71550"/>
            <a:ext cx="6624736" cy="406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存储需求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逻辑表结构一览</a:t>
            </a:r>
            <a:endParaRPr lang="zh-CN" altLang="en-US" dirty="0"/>
          </a:p>
        </p:txBody>
      </p:sp>
      <p:pic>
        <p:nvPicPr>
          <p:cNvPr id="1026" name="Picture 2" descr="C:\Users\musang\AppData\Local\Microsoft\Windows\Temporary Internet Files\Content.Outlook\G7Z0O4H2\Dump Hbase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207" y="771550"/>
            <a:ext cx="8646289" cy="4083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淘宝商品搜索全量计算流程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 I</a:t>
            </a:r>
            <a:endParaRPr lang="zh-CN" altLang="en-US" dirty="0"/>
          </a:p>
        </p:txBody>
      </p:sp>
      <p:pic>
        <p:nvPicPr>
          <p:cNvPr id="1026" name="Picture 2" descr="C:\Users\musang\AppData\Local\Microsoft\Windows\Temporary Internet Files\Content.Outlook\G7Z0O4H2\主搜索全量流程图-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27122"/>
            <a:ext cx="8676456" cy="4048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淘宝商品搜索全量计算流程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 II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32522"/>
            <a:ext cx="6799410" cy="404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ea"/>
              </a:rPr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淘宝搜索的离线场景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计算需求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存储需求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全量流程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增量流程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集群运维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开发管理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淘宝商品搜索增量流程图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43558"/>
            <a:ext cx="87137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淘宝商品搜索增量设计要点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持久化的消息队列</a:t>
            </a:r>
            <a:endParaRPr lang="en-US" altLang="zh-CN" dirty="0" smtClean="0"/>
          </a:p>
          <a:p>
            <a:r>
              <a:rPr lang="zh-CN" altLang="en-US" dirty="0" smtClean="0"/>
              <a:t>数据同步和计算分层</a:t>
            </a:r>
            <a:endParaRPr lang="en-US" altLang="zh-CN" dirty="0" smtClean="0"/>
          </a:p>
          <a:p>
            <a:r>
              <a:rPr lang="en-US" altLang="zh-CN" dirty="0" smtClean="0"/>
              <a:t>HADOOP MRv1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Daemon Task</a:t>
            </a:r>
          </a:p>
          <a:p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r>
              <a:rPr lang="zh-CN" altLang="en-US" dirty="0" smtClean="0"/>
              <a:t>流水线式计算</a:t>
            </a:r>
            <a:endParaRPr lang="en-US" altLang="zh-CN" dirty="0" smtClean="0"/>
          </a:p>
          <a:p>
            <a:r>
              <a:rPr lang="zh-CN" altLang="en-US" dirty="0" smtClean="0"/>
              <a:t>对外驱动服务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淘宝商品搜索增量现状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每天处理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</a:t>
            </a:r>
            <a:r>
              <a:rPr lang="en-US" altLang="zh-CN" dirty="0" smtClean="0"/>
              <a:t>+</a:t>
            </a:r>
            <a:r>
              <a:rPr lang="zh-CN" altLang="en-US" dirty="0" smtClean="0"/>
              <a:t>宝贝，产出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亿</a:t>
            </a:r>
            <a:r>
              <a:rPr lang="en-US" altLang="zh-CN" dirty="0" smtClean="0"/>
              <a:t>+add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8kw DEL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75606"/>
            <a:ext cx="692524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多维度驱动增量更新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9" y="989806"/>
            <a:ext cx="84677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应用日常运维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802258"/>
            <a:ext cx="6048672" cy="392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应用日常运维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典型案例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sjoin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访问</a:t>
            </a:r>
            <a:r>
              <a:rPr lang="en-US" altLang="zh-CN" dirty="0" err="1" smtClean="0">
                <a:latin typeface="+mn-ea"/>
              </a:rPr>
              <a:t>redis</a:t>
            </a:r>
            <a:r>
              <a:rPr lang="zh-CN" altLang="en-US" dirty="0" smtClean="0">
                <a:latin typeface="+mn-ea"/>
              </a:rPr>
              <a:t>失败的原因分析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  <a:hlinkClick r:id="rId2"/>
              </a:rPr>
              <a:t>http://www.atatech.org/article/detail/9116/193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Hbase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bulkload</a:t>
            </a:r>
            <a:r>
              <a:rPr lang="zh-CN" altLang="en-US" dirty="0" smtClean="0">
                <a:latin typeface="+mn-ea"/>
              </a:rPr>
              <a:t>问题排查</a:t>
            </a:r>
            <a:r>
              <a:rPr lang="en-US" altLang="zh-CN" dirty="0" smtClean="0">
                <a:latin typeface="+mn-ea"/>
              </a:rPr>
              <a:t>&amp;patch</a:t>
            </a:r>
            <a:r>
              <a:rPr lang="zh-CN" altLang="en-US" dirty="0" smtClean="0">
                <a:latin typeface="+mn-ea"/>
              </a:rPr>
              <a:t>提交</a:t>
            </a:r>
            <a:r>
              <a:rPr lang="en-US" altLang="zh-CN" dirty="0" err="1" smtClean="0">
                <a:latin typeface="+mn-ea"/>
              </a:rPr>
              <a:t>hbase</a:t>
            </a:r>
            <a:r>
              <a:rPr lang="en-US" altLang="zh-CN" dirty="0" smtClean="0">
                <a:latin typeface="+mn-ea"/>
              </a:rPr>
              <a:t> trunk</a:t>
            </a:r>
          </a:p>
          <a:p>
            <a:r>
              <a:rPr lang="en-US" altLang="zh-CN" dirty="0" smtClean="0">
                <a:latin typeface="+mn-ea"/>
                <a:hlinkClick r:id="rId3"/>
              </a:rPr>
              <a:t>http://www.atatech.org/article/detail/6966/193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enable disable </a:t>
            </a:r>
            <a:r>
              <a:rPr lang="en-US" altLang="zh-CN" dirty="0" err="1" smtClean="0">
                <a:latin typeface="+mn-ea"/>
              </a:rPr>
              <a:t>htable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失败引发的</a:t>
            </a:r>
            <a:r>
              <a:rPr lang="en-US" altLang="zh-CN" dirty="0" err="1" smtClean="0">
                <a:latin typeface="+mn-ea"/>
              </a:rPr>
              <a:t>hbase</a:t>
            </a:r>
            <a:r>
              <a:rPr lang="zh-CN" altLang="en-US" dirty="0" smtClean="0">
                <a:latin typeface="+mn-ea"/>
              </a:rPr>
              <a:t>不可用问题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解决方案：</a:t>
            </a:r>
            <a:r>
              <a:rPr lang="en-US" altLang="zh-CN" dirty="0" err="1" smtClean="0">
                <a:latin typeface="+mn-ea"/>
              </a:rPr>
              <a:t>ttl</a:t>
            </a:r>
            <a:r>
              <a:rPr lang="en-US" altLang="zh-CN" dirty="0" smtClean="0">
                <a:latin typeface="+mn-ea"/>
              </a:rPr>
              <a:t> +filter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集群概况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204" y="771550"/>
            <a:ext cx="88773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敏捷开发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196" y="771550"/>
            <a:ext cx="8242300" cy="4030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敏捷开发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流程管理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9543"/>
            <a:ext cx="91440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Yarn</a:t>
            </a:r>
            <a:r>
              <a:rPr lang="zh-CN" altLang="en-US" dirty="0" smtClean="0"/>
              <a:t>统一管理应用所用的资源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的实时流计算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离线计算通用解决方案</a:t>
            </a:r>
            <a:r>
              <a:rPr lang="en-US" altLang="zh-CN" dirty="0" err="1" smtClean="0"/>
              <a:t>Adump</a:t>
            </a:r>
            <a:r>
              <a:rPr lang="zh-CN" altLang="en-US" dirty="0" smtClean="0"/>
              <a:t>（离散数据源大数据量数据加工框架）；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淘宝搜索的离线场景</a:t>
            </a:r>
            <a:endParaRPr lang="zh-CN" altLang="en-US" dirty="0"/>
          </a:p>
        </p:txBody>
      </p:sp>
      <p:pic>
        <p:nvPicPr>
          <p:cNvPr id="1028" name="Picture 4" descr="D:\电子商务架构图1绘图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992" y="843558"/>
            <a:ext cx="6088392" cy="39399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Adump</a:t>
            </a:r>
            <a:r>
              <a:rPr lang="zh-CN" altLang="en-US" dirty="0" smtClean="0"/>
              <a:t>  构想图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25" y="778396"/>
            <a:ext cx="6807675" cy="40976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34" charset="0"/>
              </a:rPr>
              <a:t>团队成员</a:t>
            </a:r>
            <a:endParaRPr lang="zh-CN" altLang="en-US" dirty="0"/>
          </a:p>
        </p:txBody>
      </p:sp>
      <p:pic>
        <p:nvPicPr>
          <p:cNvPr id="4" name="Picture 1" descr="C:\Users\musang\Desktop\淘宝搜索离线ppt\IMG_20131112_172935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99542"/>
            <a:ext cx="7344816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4800" dirty="0" smtClean="0">
                <a:latin typeface="+mj-ea"/>
                <a:ea typeface="+mj-ea"/>
              </a:rPr>
              <a:t>                 </a:t>
            </a:r>
            <a:r>
              <a:rPr lang="en-US" altLang="zh-CN" sz="4800" dirty="0" smtClean="0">
                <a:latin typeface="+mj-ea"/>
              </a:rPr>
              <a:t>Q&amp;A</a:t>
            </a:r>
            <a:endParaRPr lang="zh-CN" altLang="en-US" sz="4800" dirty="0" smtClean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7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离线场景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约束条件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结构化数据的完整性</a:t>
            </a:r>
            <a:r>
              <a:rPr lang="en-US" altLang="zh-CN" dirty="0" smtClean="0"/>
              <a:t>\</a:t>
            </a:r>
            <a:r>
              <a:rPr lang="zh-CN" altLang="en-US" dirty="0" smtClean="0"/>
              <a:t>准确性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数据量大而又要完整、准确</a:t>
            </a:r>
            <a:r>
              <a:rPr lang="en-US" altLang="zh-CN" dirty="0" smtClean="0"/>
              <a:t>,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更新及时性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更新多源头又要同步，更新数据量大而又要实时性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架构业务逻辑友好性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全量增量流程不同而又要业务代码一致等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淘宝搜索业务简介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840" y="771550"/>
            <a:ext cx="710260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年前架构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73288" y="2128614"/>
            <a:ext cx="1524000" cy="1295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Dump</a:t>
            </a:r>
            <a:br>
              <a:rPr lang="en-US" altLang="zh-CN" sz="2800" dirty="0" smtClean="0"/>
            </a:br>
            <a:r>
              <a:rPr lang="en-US" altLang="zh-CN" sz="2800" dirty="0" smtClean="0"/>
              <a:t>server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5030688" y="2128614"/>
            <a:ext cx="1524000" cy="1295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6" name="左大括号 5"/>
          <p:cNvSpPr/>
          <p:nvPr/>
        </p:nvSpPr>
        <p:spPr>
          <a:xfrm>
            <a:off x="2326432" y="1899270"/>
            <a:ext cx="457200" cy="1752600"/>
          </a:xfrm>
          <a:prstGeom prst="leftBrace">
            <a:avLst>
              <a:gd name="adj1" fmla="val 1337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164288" y="2128614"/>
            <a:ext cx="1524000" cy="1295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Dump</a:t>
            </a:r>
            <a:br>
              <a:rPr lang="en-US" altLang="zh-CN" sz="2800" dirty="0" smtClean="0"/>
            </a:br>
            <a:r>
              <a:rPr lang="en-US" altLang="zh-CN" sz="2800" dirty="0" smtClean="0"/>
              <a:t>server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681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:12</a:t>
            </a:r>
            <a:r>
              <a:rPr lang="zh-CN" altLang="en-US" sz="2400" dirty="0" smtClean="0"/>
              <a:t>台</a:t>
            </a:r>
            <a:endParaRPr lang="en-US" altLang="zh-CN" sz="2400" dirty="0" smtClean="0"/>
          </a:p>
          <a:p>
            <a:r>
              <a:rPr lang="en-US" altLang="zh-CN" sz="2400" dirty="0" smtClean="0"/>
              <a:t>08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:48</a:t>
            </a:r>
            <a:r>
              <a:rPr lang="zh-CN" altLang="en-US" sz="2400" dirty="0" smtClean="0"/>
              <a:t>台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973288" y="852686"/>
            <a:ext cx="571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Oracle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73288" y="3579862"/>
            <a:ext cx="571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Search Engine XML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09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年架构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map/reduce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547664" y="771550"/>
            <a:ext cx="6552728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年架构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– job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序列</a:t>
            </a:r>
            <a:endParaRPr lang="zh-CN" altLang="en-US" dirty="0"/>
          </a:p>
        </p:txBody>
      </p:sp>
      <p:pic>
        <p:nvPicPr>
          <p:cNvPr id="1026" name="Picture 2" descr="C:\Users\musang\Desktop\Ajoin1\Ajoi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9542"/>
            <a:ext cx="8759914" cy="41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计算需求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-09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年架构的问题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Job</a:t>
            </a:r>
            <a:r>
              <a:rPr lang="zh-CN" altLang="en-US" dirty="0" smtClean="0"/>
              <a:t>链太长</a:t>
            </a:r>
            <a:r>
              <a:rPr lang="zh-CN" altLang="zh-CN" dirty="0" smtClean="0"/>
              <a:t>；</a:t>
            </a:r>
            <a:r>
              <a:rPr lang="zh-CN" altLang="en-US" dirty="0" smtClean="0"/>
              <a:t>多次重复数据</a:t>
            </a:r>
            <a:r>
              <a:rPr lang="en-US" altLang="zh-CN" dirty="0" smtClean="0"/>
              <a:t>I/O;</a:t>
            </a:r>
          </a:p>
          <a:p>
            <a:pPr lvl="0"/>
            <a:r>
              <a:rPr lang="zh-CN" altLang="en-US" dirty="0" smtClean="0"/>
              <a:t>问题不好查</a:t>
            </a:r>
            <a:r>
              <a:rPr lang="en-US" altLang="zh-CN" dirty="0" smtClean="0"/>
              <a:t>;</a:t>
            </a:r>
            <a:r>
              <a:rPr lang="zh-CN" altLang="en-US" dirty="0" smtClean="0"/>
              <a:t>对数据库压力大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zh-CN" altLang="en-US" dirty="0" smtClean="0"/>
              <a:t>业务逻辑分散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开发效率不高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Job</a:t>
            </a:r>
            <a:r>
              <a:rPr lang="zh-CN" altLang="en-US" dirty="0" smtClean="0"/>
              <a:t>数量跟随业务膨胀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hdfs</a:t>
            </a:r>
            <a:r>
              <a:rPr lang="zh-CN" altLang="en-US" dirty="0" smtClean="0"/>
              <a:t>只有顺序写能力，没有随机读写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增量任务速度慢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390</TotalTime>
  <Words>611</Words>
  <Application>Microsoft Office PowerPoint</Application>
  <PresentationFormat>全屏显示(16:9)</PresentationFormat>
  <Paragraphs>127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峰会3</vt:lpstr>
      <vt:lpstr> 淘宝搜索离线系统介绍 </vt:lpstr>
      <vt:lpstr>概要</vt:lpstr>
      <vt:lpstr>淘宝搜索的离线场景</vt:lpstr>
      <vt:lpstr>离线场景 约束条件</vt:lpstr>
      <vt:lpstr>淘宝搜索业务简介</vt:lpstr>
      <vt:lpstr>09年前架构</vt:lpstr>
      <vt:lpstr>09 年架构-引入map/reduce</vt:lpstr>
      <vt:lpstr>09年架构 – job 序列</vt:lpstr>
      <vt:lpstr>计算需求-09年架构的问题</vt:lpstr>
      <vt:lpstr>计算需求-理想状态</vt:lpstr>
      <vt:lpstr>存储需求 -- 挑战</vt:lpstr>
      <vt:lpstr>存储设计-存储层次</vt:lpstr>
      <vt:lpstr>存储的解决方案 --I</vt:lpstr>
      <vt:lpstr>Hbase表结构 – IC表例子</vt:lpstr>
      <vt:lpstr>存储的解决方案 -- II</vt:lpstr>
      <vt:lpstr>存储的分层</vt:lpstr>
      <vt:lpstr>存储需求 – 逻辑表结构一览</vt:lpstr>
      <vt:lpstr>淘宝商品搜索全量计算流程 -- I</vt:lpstr>
      <vt:lpstr>淘宝商品搜索全量计算流程 -- II</vt:lpstr>
      <vt:lpstr>淘宝商品搜索增量流程图</vt:lpstr>
      <vt:lpstr> 淘宝商品搜索增量设计要点 </vt:lpstr>
      <vt:lpstr>淘宝商品搜索增量现状</vt:lpstr>
      <vt:lpstr> 多维度驱动增量更新 </vt:lpstr>
      <vt:lpstr>应用日常运维</vt:lpstr>
      <vt:lpstr>应用日常运维---典型案例</vt:lpstr>
      <vt:lpstr>集群概况</vt:lpstr>
      <vt:lpstr>敏捷开发-项目管理</vt:lpstr>
      <vt:lpstr>敏捷开发-流程管理</vt:lpstr>
      <vt:lpstr>展望</vt:lpstr>
      <vt:lpstr>Adump  构想图</vt:lpstr>
      <vt:lpstr>团队成员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木桑</cp:lastModifiedBy>
  <cp:revision>77</cp:revision>
  <dcterms:created xsi:type="dcterms:W3CDTF">2013-11-25T11:26:16Z</dcterms:created>
  <dcterms:modified xsi:type="dcterms:W3CDTF">2013-11-27T10:22:40Z</dcterms:modified>
</cp:coreProperties>
</file>