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5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4" autoAdjust="0"/>
    <p:restoredTop sz="94660"/>
  </p:normalViewPr>
  <p:slideViewPr>
    <p:cSldViewPr>
      <p:cViewPr>
        <p:scale>
          <a:sx n="99" d="100"/>
          <a:sy n="99" d="100"/>
        </p:scale>
        <p:origin x="-648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7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62833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SearchPlanner</a:t>
            </a:r>
            <a:r>
              <a:rPr lang="en-US" altLang="zh-CN" dirty="0" smtClean="0"/>
              <a:t>-</a:t>
            </a:r>
            <a:r>
              <a:rPr lang="zh-CN" altLang="en-US" dirty="0" smtClean="0"/>
              <a:t>搜索共享业务平台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亚夫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服务异常保护 </a:t>
            </a:r>
            <a:r>
              <a:rPr lang="en-US" altLang="zh-CN" dirty="0" smtClean="0"/>
              <a:t>Master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31" y="886158"/>
            <a:ext cx="4506069" cy="380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4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服务异常保护 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275606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技术特色：</a:t>
            </a:r>
            <a:endParaRPr lang="en-US" altLang="zh-CN" sz="1200" b="1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假定在线系统的瞬间波动是正常的，在系统负载正常前提下，即使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指标超过正常阈值，对系统不做任何干涉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当系统负载开始恶化时，对每一个异常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的使用线程数做限制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在异常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内部，识别出异常的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，对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的访问进行限制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/>
              <a:t>有三种限制</a:t>
            </a:r>
            <a:r>
              <a:rPr lang="zh-CN" altLang="en-US" sz="1200" dirty="0" smtClean="0"/>
              <a:t>策略，分别为直接不访问、给定一个较小的超时阈值访问、换一个正常的服务节点访问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对于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内的关键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，不做限制</a:t>
            </a:r>
            <a:endParaRPr lang="en-US" altLang="zh-CN" sz="1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4824536" cy="3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2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服务异常保护 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9099"/>
            <a:ext cx="3672406" cy="132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99099"/>
            <a:ext cx="3672408" cy="132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99299"/>
            <a:ext cx="3672406" cy="132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8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16" y="915566"/>
            <a:ext cx="3277967" cy="36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pic>
        <p:nvPicPr>
          <p:cNvPr id="5" name="Picture 2" descr="C:\Users\yafu.zhp\Desktop\集体照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25931"/>
            <a:ext cx="5976664" cy="33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7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曾经的淘宝搜索系统架构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87574"/>
            <a:ext cx="575000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855944"/>
            <a:ext cx="24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</a:rPr>
              <a:t>100+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个不同应用调用搜索服务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marR="0" lvl="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20+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个不同功能的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子系统构成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了淘宝的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搜索系统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8056" y="2067694"/>
            <a:ext cx="24264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存在的问题：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无法提供完整的搜索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服务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用户体验不一致，算法团队的各种创新成果不能共享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存在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严重的安全隐患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引擎及其它系统更新换代困难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各应用重复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工作，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效率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低下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现在的淘宝搜索系统架构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4022" y="817424"/>
            <a:ext cx="2426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解决了旧架构的各种不足，将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N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*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M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的复杂关系，变为了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N+M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marR="0" lvl="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各业务在</a:t>
            </a:r>
            <a:r>
              <a:rPr lang="en-US" altLang="zh-CN" sz="1200" kern="0" dirty="0" err="1" smtClean="0">
                <a:solidFill>
                  <a:sysClr val="windowText" lastClr="000000"/>
                </a:solidFill>
              </a:rPr>
              <a:t>SearchPlanner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平台上互相融合，涌现出了一系列创新型业务，成为了一个创新支撑平台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83082"/>
            <a:ext cx="5088770" cy="36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4208" y="2975922"/>
            <a:ext cx="2426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面临的技术挑战：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/>
              <a:t>稳定性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/>
              <a:t>开发效率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数据驱动的业务快速迭代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3726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1275606"/>
            <a:ext cx="2426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提供三个层次的服务：</a:t>
            </a:r>
            <a:endParaRPr lang="en-US" altLang="zh-CN" sz="1200" b="1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完整的搜索业务服务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搜索的基础服务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平台的基础服务</a:t>
            </a:r>
            <a:endParaRPr lang="en-US" altLang="zh-CN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4875"/>
            <a:ext cx="58769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5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/>
              <a:t>自动查询逻辑生成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843558"/>
            <a:ext cx="349210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076056" y="771550"/>
            <a:ext cx="15843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200" dirty="0" smtClean="0"/>
              <a:t>输入：</a:t>
            </a:r>
            <a:endParaRPr lang="en-US" altLang="zh-CN" sz="1200" dirty="0" smtClean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200" dirty="0" smtClean="0">
                <a:solidFill>
                  <a:srgbClr val="4F6228"/>
                </a:solidFill>
                <a:latin typeface="+mn-lt"/>
                <a:ea typeface="+mn-ea"/>
              </a:rPr>
              <a:t>“</a:t>
            </a: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KV-pairs" :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    loc=330100 </a:t>
            </a:r>
            <a:endParaRPr lang="zh-CN" altLang="en-US" sz="1200" dirty="0">
              <a:solidFill>
                <a:srgbClr val="4F6228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1200" dirty="0">
              <a:solidFill>
                <a:srgbClr val="4F6228"/>
              </a:solidFill>
              <a:latin typeface="+mn-lt"/>
              <a:ea typeface="+mn-ea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5076056" y="1619682"/>
            <a:ext cx="3467100" cy="16001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1200" dirty="0"/>
              <a:t>符号</a:t>
            </a:r>
            <a:r>
              <a:rPr lang="zh-CN" altLang="en-US" sz="1200" dirty="0" smtClean="0"/>
              <a:t>表：</a:t>
            </a:r>
            <a:endParaRPr lang="en-US" altLang="zh-CN" sz="1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"symbol" :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"</a:t>
            </a:r>
            <a:r>
              <a:rPr lang="en-US" altLang="zh-CN" sz="1200" dirty="0" err="1" smtClean="0"/>
              <a:t>out_of_stack</a:t>
            </a:r>
            <a:r>
              <a:rPr lang="en-US" altLang="zh-CN" sz="1200" dirty="0" smtClean="0"/>
              <a:t>" :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  "</a:t>
            </a:r>
            <a:r>
              <a:rPr lang="en-US" altLang="zh-CN" sz="1200" dirty="0" err="1" smtClean="0"/>
              <a:t>toscore</a:t>
            </a:r>
            <a:r>
              <a:rPr lang="en-US" altLang="zh-CN" sz="1200" dirty="0" smtClean="0"/>
              <a:t>(area(</a:t>
            </a:r>
            <a:r>
              <a:rPr lang="en-US" altLang="zh-CN" sz="1200" dirty="0" err="1" smtClean="0"/>
              <a:t>product_dist_info</a:t>
            </a:r>
            <a:r>
              <a:rPr lang="en-US" altLang="zh-CN" sz="1200" dirty="0" smtClean="0"/>
              <a:t>,  #{</a:t>
            </a:r>
            <a:r>
              <a:rPr lang="en-US" altLang="zh-CN" sz="1200" dirty="0" err="1" smtClean="0"/>
              <a:t>loc</a:t>
            </a:r>
            <a:r>
              <a:rPr lang="en-US" altLang="zh-CN" sz="1200" dirty="0" smtClean="0"/>
              <a:t>}))",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  "Ha3FilterCompoundVisitor"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},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"</a:t>
            </a:r>
            <a:r>
              <a:rPr lang="en-US" altLang="zh-CN" sz="1200" dirty="0" err="1" smtClean="0"/>
              <a:t>discount_price</a:t>
            </a:r>
            <a:r>
              <a:rPr lang="en-US" altLang="zh-CN" sz="1200" dirty="0" smtClean="0"/>
              <a:t>" :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    "__</a:t>
            </a:r>
            <a:r>
              <a:rPr lang="en-US" altLang="zh-CN" sz="1200" dirty="0" err="1" smtClean="0"/>
              <a:t>discnt_price</a:t>
            </a:r>
            <a:r>
              <a:rPr lang="en-US" altLang="zh-CN" sz="1200" dirty="0" smtClean="0"/>
              <a:t> %{price}",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    "Ha3FilterRangeVisitor"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      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1200" dirty="0" smtClean="0"/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5076056" y="3219822"/>
            <a:ext cx="345638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业务描述模板：</a:t>
            </a:r>
            <a:endParaRPr lang="en-US" altLang="zh-CN" sz="1200" dirty="0" smtClean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rgbClr val="4F6228"/>
                </a:solidFill>
                <a:latin typeface="+mn-lt"/>
                <a:ea typeface="+mn-ea"/>
              </a:rPr>
              <a:t>“</a:t>
            </a:r>
            <a:r>
              <a:rPr lang="en-US" altLang="zh-CN" sz="1200" dirty="0" err="1">
                <a:solidFill>
                  <a:srgbClr val="4F6228"/>
                </a:solidFill>
                <a:latin typeface="+mn-lt"/>
                <a:ea typeface="+mn-ea"/>
              </a:rPr>
              <a:t>tmpl</a:t>
            </a: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”: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     "subset=1 AND ${</a:t>
            </a:r>
            <a:r>
              <a:rPr lang="en-US" altLang="zh-CN" sz="1200" dirty="0" err="1">
                <a:solidFill>
                  <a:srgbClr val="4F6228"/>
                </a:solidFill>
                <a:latin typeface="+mn-lt"/>
                <a:ea typeface="+mn-ea"/>
              </a:rPr>
              <a:t>out_of_stack</a:t>
            </a: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}  AND ${</a:t>
            </a:r>
            <a:r>
              <a:rPr lang="en-US" altLang="zh-CN" sz="1200" dirty="0" err="1">
                <a:solidFill>
                  <a:srgbClr val="4F6228"/>
                </a:solidFill>
                <a:latin typeface="+mn-lt"/>
                <a:ea typeface="+mn-ea"/>
              </a:rPr>
              <a:t>discount_price</a:t>
            </a: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}“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}</a:t>
            </a:r>
            <a:endParaRPr lang="zh-CN" altLang="en-US" sz="1200" dirty="0">
              <a:solidFill>
                <a:srgbClr val="4F6228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6056" y="4371950"/>
            <a:ext cx="3960813" cy="4284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生成的查询语言：</a:t>
            </a:r>
            <a:endParaRPr lang="en-US" altLang="zh-CN" sz="1200" dirty="0" smtClean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rgbClr val="4F6228"/>
                </a:solidFill>
                <a:latin typeface="+mn-lt"/>
                <a:ea typeface="+mn-ea"/>
              </a:rPr>
              <a:t>subset=1 </a:t>
            </a: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AND </a:t>
            </a:r>
            <a:r>
              <a:rPr lang="en-US" altLang="zh-CN" sz="1200" dirty="0" err="1">
                <a:solidFill>
                  <a:srgbClr val="4F6228"/>
                </a:solidFill>
                <a:latin typeface="+mn-lt"/>
                <a:ea typeface="+mn-ea"/>
              </a:rPr>
              <a:t>toscore</a:t>
            </a:r>
            <a:r>
              <a:rPr lang="en-US" altLang="zh-CN" sz="1200" dirty="0">
                <a:solidFill>
                  <a:srgbClr val="4F6228"/>
                </a:solidFill>
                <a:latin typeface="+mn-lt"/>
                <a:ea typeface="+mn-ea"/>
              </a:rPr>
              <a:t>(area(product_dist_info,"330100"))</a:t>
            </a:r>
            <a:endParaRPr lang="zh-CN" altLang="en-US" sz="1200" dirty="0">
              <a:solidFill>
                <a:srgbClr val="4F6228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49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en-US" altLang="zh-CN" dirty="0" smtClean="0"/>
              <a:t> A/B Test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1037659"/>
            <a:ext cx="24264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存在的问题：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如何快速满足共享业务平台上众多业务的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A/B Test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需求，并避免测试之间互相干扰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单层策略无法满足众多的</a:t>
            </a:r>
            <a:r>
              <a:rPr lang="zh-CN" altLang="en-US" sz="1200" kern="0" dirty="0">
                <a:solidFill>
                  <a:sysClr val="windowText" lastClr="000000"/>
                </a:solidFill>
              </a:rPr>
              <a:t>测试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需求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由于引擎业务复杂，又夹杂多个测试集群，无法做分层并行测试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引擎及其它系统更新换代困难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难以快速做全量发布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1037659"/>
            <a:ext cx="24264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解决方案：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采用分层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A/B Test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策略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增加发布层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统一隔离和并行两种方式，管理者可以自由路由流量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利用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CM2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现有的框架做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A/B Test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策略的主动推送，策略立即生效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更加合理的数据收集方式</a:t>
            </a:r>
            <a:endParaRPr lang="en-US" altLang="zh-CN" sz="12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1" y="915566"/>
            <a:ext cx="4664249" cy="358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smtClean="0"/>
              <a:t>通用网络接口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275606"/>
            <a:ext cx="3960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技术特色：</a:t>
            </a:r>
            <a:endParaRPr lang="en-US" altLang="zh-CN" sz="1200" b="1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支持</a:t>
            </a:r>
            <a:r>
              <a:rPr lang="en-US" altLang="zh-CN" sz="1200" dirty="0" smtClean="0"/>
              <a:t>TCPHTTP/</a:t>
            </a:r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/ARPC/MySQL/Zookeeper/</a:t>
            </a:r>
            <a:r>
              <a:rPr lang="en-US" altLang="zh-CN" sz="1200" dirty="0" err="1" smtClean="0"/>
              <a:t>Memcache</a:t>
            </a:r>
            <a:r>
              <a:rPr lang="zh-CN" altLang="en-US" sz="1200" dirty="0" smtClean="0"/>
              <a:t>等多种协议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/>
              <a:t>一致的使用</a:t>
            </a:r>
            <a:r>
              <a:rPr lang="zh-CN" altLang="en-US" sz="1200" dirty="0" smtClean="0"/>
              <a:t>接口，和协议无关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 smtClean="0"/>
              <a:t>支持同步和异步两种方式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/>
              <a:t>支持</a:t>
            </a:r>
            <a:r>
              <a:rPr lang="zh-CN" altLang="en-US" sz="1200" dirty="0" smtClean="0"/>
              <a:t>连接</a:t>
            </a:r>
            <a:r>
              <a:rPr lang="zh-CN" altLang="en-US" sz="1200" dirty="0"/>
              <a:t>复</a:t>
            </a:r>
            <a:r>
              <a:rPr lang="zh-CN" altLang="en-US" sz="1200" dirty="0" smtClean="0"/>
              <a:t>用，自动弹性管理连接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/>
              <a:t>内部</a:t>
            </a:r>
            <a:r>
              <a:rPr lang="zh-CN" altLang="en-US" sz="1200" dirty="0" smtClean="0"/>
              <a:t>集成</a:t>
            </a:r>
            <a:r>
              <a:rPr lang="en-US" altLang="zh-CN" sz="1200" dirty="0" smtClean="0"/>
              <a:t>CM2 </a:t>
            </a:r>
            <a:r>
              <a:rPr lang="en-US" altLang="zh-CN" sz="1200" dirty="0" err="1" smtClean="0"/>
              <a:t>Subscirber</a:t>
            </a:r>
            <a:r>
              <a:rPr lang="zh-CN" altLang="en-US" sz="1200" dirty="0" smtClean="0"/>
              <a:t>，可以立即感知引擎集群的变化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zh-CN" altLang="en-US" sz="1200" dirty="0"/>
              <a:t>完整的</a:t>
            </a:r>
            <a:r>
              <a:rPr lang="zh-CN" altLang="en-US" sz="1200" dirty="0" smtClean="0"/>
              <a:t>容灾、连接管理、流量均衡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MySQL</a:t>
            </a:r>
            <a:r>
              <a:rPr lang="zh-CN" altLang="en-US" sz="1200" dirty="0" smtClean="0"/>
              <a:t>协议中支持主从配置，解决了</a:t>
            </a:r>
            <a:r>
              <a:rPr lang="en-US" altLang="zh-CN" sz="1200" dirty="0" smtClean="0"/>
              <a:t>MySQL</a:t>
            </a:r>
            <a:r>
              <a:rPr lang="zh-CN" altLang="en-US" sz="1200" dirty="0" smtClean="0"/>
              <a:t>中超时最小粒度为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秒问题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2" y="843558"/>
            <a:ext cx="3185268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6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服务定位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275606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技术说明：</a:t>
            </a:r>
            <a:endParaRPr lang="en-US" altLang="zh-CN" sz="1200" b="1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SP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HB</a:t>
            </a:r>
            <a:r>
              <a:rPr lang="zh-CN" altLang="en-US" sz="1200" dirty="0" smtClean="0"/>
              <a:t>模块主动向</a:t>
            </a:r>
            <a:r>
              <a:rPr lang="en-US" altLang="zh-CN" sz="1200" dirty="0" smtClean="0"/>
              <a:t>CM2</a:t>
            </a:r>
            <a:r>
              <a:rPr lang="zh-CN" altLang="en-US" sz="1200" dirty="0" smtClean="0"/>
              <a:t>汇报心跳及负载信息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CM2</a:t>
            </a:r>
            <a:r>
              <a:rPr lang="zh-CN" altLang="en-US" sz="1200" dirty="0" smtClean="0"/>
              <a:t>采用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层健康检查探测后台引擎的服务状况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SP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Subscriber</a:t>
            </a:r>
            <a:r>
              <a:rPr lang="zh-CN" altLang="en-US" sz="1200" dirty="0" smtClean="0"/>
              <a:t>模块向</a:t>
            </a:r>
            <a:r>
              <a:rPr lang="en-US" altLang="zh-CN" sz="1200" dirty="0" smtClean="0"/>
              <a:t>CM2</a:t>
            </a:r>
            <a:r>
              <a:rPr lang="zh-CN" altLang="en-US" sz="1200" dirty="0" smtClean="0"/>
              <a:t>订阅后台引擎的信息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PHP</a:t>
            </a:r>
            <a:r>
              <a:rPr lang="zh-CN" altLang="en-US" sz="1200" dirty="0" smtClean="0"/>
              <a:t>前端采用</a:t>
            </a:r>
            <a:r>
              <a:rPr lang="en-US" altLang="zh-CN" sz="1200" dirty="0" smtClean="0"/>
              <a:t>PHP</a:t>
            </a:r>
            <a:r>
              <a:rPr lang="zh-CN" altLang="en-US" sz="1200" dirty="0" smtClean="0"/>
              <a:t>版本的</a:t>
            </a:r>
            <a:r>
              <a:rPr lang="en-US" altLang="zh-CN" sz="1200" dirty="0" smtClean="0"/>
              <a:t>Subscriber</a:t>
            </a:r>
            <a:r>
              <a:rPr lang="zh-CN" altLang="en-US" sz="1200" dirty="0"/>
              <a:t>订阅</a:t>
            </a:r>
            <a:r>
              <a:rPr lang="en-US" altLang="zh-CN" sz="1200" dirty="0" smtClean="0"/>
              <a:t>SP</a:t>
            </a:r>
            <a:r>
              <a:rPr lang="zh-CN" altLang="en-US" sz="1200" dirty="0" smtClean="0"/>
              <a:t>的信息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CM2</a:t>
            </a:r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hsfcpp</a:t>
            </a:r>
            <a:r>
              <a:rPr lang="zh-CN" altLang="en-US" sz="1200" dirty="0" smtClean="0"/>
              <a:t>，主动推动</a:t>
            </a:r>
            <a:r>
              <a:rPr lang="en-US" altLang="zh-CN" sz="1200" dirty="0" smtClean="0"/>
              <a:t>SP</a:t>
            </a:r>
            <a:r>
              <a:rPr lang="zh-CN" altLang="en-US" sz="1200" dirty="0" smtClean="0"/>
              <a:t>集群信息到</a:t>
            </a:r>
            <a:r>
              <a:rPr lang="en-US" altLang="zh-CN" sz="1200" dirty="0" err="1" smtClean="0"/>
              <a:t>ConfigServer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前端通过</a:t>
            </a:r>
            <a:r>
              <a:rPr lang="en-US" altLang="zh-CN" sz="1200" dirty="0" err="1" smtClean="0"/>
              <a:t>ConfigServer</a:t>
            </a:r>
            <a:r>
              <a:rPr lang="zh-CN" altLang="en-US" sz="1200" dirty="0" smtClean="0"/>
              <a:t>获取</a:t>
            </a:r>
            <a:r>
              <a:rPr lang="en-US" altLang="zh-CN" sz="1200" dirty="0" smtClean="0"/>
              <a:t>SP</a:t>
            </a:r>
            <a:r>
              <a:rPr lang="zh-CN" altLang="en-US" sz="1200" dirty="0" smtClean="0"/>
              <a:t>的信息</a:t>
            </a:r>
            <a:endParaRPr lang="en-US" altLang="zh-CN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2803"/>
            <a:ext cx="4556837" cy="253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7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SearchPlanner</a:t>
            </a:r>
            <a:r>
              <a:rPr lang="zh-CN" altLang="en-US" dirty="0" smtClean="0"/>
              <a:t>服务异常保护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275606"/>
            <a:ext cx="3960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三个层次的异常保护：</a:t>
            </a:r>
            <a:endParaRPr lang="en-US" altLang="zh-CN" sz="1200" b="1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Service-Tolerant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一个请求会调用多个后台服务，这些后台服务的优先级不一样，降低或避免次优先级服务异常对整体延时的影响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App-</a:t>
            </a:r>
            <a:r>
              <a:rPr lang="en-US" altLang="zh-CN" sz="1200" dirty="0"/>
              <a:t>T</a:t>
            </a:r>
            <a:r>
              <a:rPr lang="en-US" altLang="zh-CN" sz="1200" dirty="0" smtClean="0"/>
              <a:t>olerant </a:t>
            </a:r>
            <a:r>
              <a:rPr lang="zh-CN" altLang="en-US" sz="1200" dirty="0"/>
              <a:t>业务平台上会同</a:t>
            </a:r>
            <a:r>
              <a:rPr lang="zh-CN" altLang="en-US" sz="1200" dirty="0" smtClean="0"/>
              <a:t>时运行多个应用，避免一个应用异常后大量占用执行资源，影响其它应用的正常执行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1200" dirty="0" smtClean="0"/>
              <a:t>Further-App-Tolerant</a:t>
            </a:r>
            <a:r>
              <a:rPr lang="zh-CN" altLang="en-US" sz="1200" dirty="0" smtClean="0"/>
              <a:t>避免一个应用</a:t>
            </a:r>
            <a:r>
              <a:rPr lang="en-US" altLang="zh-CN" sz="1200" dirty="0" smtClean="0"/>
              <a:t>crash</a:t>
            </a:r>
            <a:r>
              <a:rPr lang="zh-CN" altLang="en-US" sz="1200" dirty="0" smtClean="0"/>
              <a:t>后，对平台上其它应用的正常执行产生影响</a:t>
            </a:r>
            <a:endParaRPr lang="en-US" altLang="zh-CN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5" y="1049263"/>
            <a:ext cx="4344078" cy="346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1999</TotalTime>
  <Words>727</Words>
  <Application>Microsoft Office PowerPoint</Application>
  <PresentationFormat>全屏显示(16:9)</PresentationFormat>
  <Paragraphs>91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峰会3</vt:lpstr>
      <vt:lpstr>SearchPlanner-搜索共享业务平台</vt:lpstr>
      <vt:lpstr>曾经的淘宝搜索系统架构</vt:lpstr>
      <vt:lpstr>现在的淘宝搜索系统架构</vt:lpstr>
      <vt:lpstr>SearchPlanner整体架构</vt:lpstr>
      <vt:lpstr>SearchPlanner自动查询逻辑生成</vt:lpstr>
      <vt:lpstr>SearchPlanner A/B Test框架</vt:lpstr>
      <vt:lpstr>SearchPlanner通用网络接口</vt:lpstr>
      <vt:lpstr>SearchPlanner服务定位</vt:lpstr>
      <vt:lpstr>SearchPlanner服务异常保护</vt:lpstr>
      <vt:lpstr>SearchPlanner服务异常保护 Master</vt:lpstr>
      <vt:lpstr>SearchPlanner服务异常保护 Worker</vt:lpstr>
      <vt:lpstr>SearchPlanner服务异常保护 Worker</vt:lpstr>
      <vt:lpstr>SearchPlanner现状</vt:lpstr>
      <vt:lpstr>SearchPlanner团队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亚夫(yafu)</cp:lastModifiedBy>
  <cp:revision>88</cp:revision>
  <dcterms:created xsi:type="dcterms:W3CDTF">2013-11-25T11:26:16Z</dcterms:created>
  <dcterms:modified xsi:type="dcterms:W3CDTF">2013-12-02T07:20:34Z</dcterms:modified>
</cp:coreProperties>
</file>