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65" r:id="rId3"/>
    <p:sldId id="260" r:id="rId4"/>
    <p:sldId id="262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80" r:id="rId16"/>
    <p:sldId id="276" r:id="rId17"/>
    <p:sldId id="259" r:id="rId18"/>
    <p:sldId id="279" r:id="rId19"/>
    <p:sldId id="264" r:id="rId20"/>
    <p:sldId id="277" r:id="rId21"/>
    <p:sldId id="258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34" autoAdjust="0"/>
    <p:restoredTop sz="86087" autoAdjust="0"/>
  </p:normalViewPr>
  <p:slideViewPr>
    <p:cSldViewPr>
      <p:cViewPr>
        <p:scale>
          <a:sx n="112" d="100"/>
          <a:sy n="112" d="100"/>
        </p:scale>
        <p:origin x="-1128" y="-6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E675A-7442-49FB-B784-D17D36DD1B90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9E242-621D-46AF-8E35-35FFDA25F0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010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BE872-FF4A-4C66-A073-4828AF9D46B8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C5AA1-3B65-4DD4-8217-9619D1E102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9485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 smtClean="0"/>
              <a:t>短路： </a:t>
            </a:r>
            <a:r>
              <a:rPr lang="en-US" altLang="zh-CN" dirty="0" smtClean="0"/>
              <a:t>AE</a:t>
            </a:r>
            <a:r>
              <a:rPr lang="zh-CN" altLang="en-US" dirty="0" smtClean="0"/>
              <a:t>线上搜索平均每列空结果率在</a:t>
            </a:r>
            <a:r>
              <a:rPr lang="en-US" altLang="zh-CN" dirty="0" smtClean="0"/>
              <a:t>40%</a:t>
            </a:r>
            <a:r>
              <a:rPr lang="zh-CN" altLang="en-US" dirty="0" smtClean="0"/>
              <a:t>左右。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短路是在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的纬度进行的。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sz="1200" dirty="0" smtClean="0"/>
              <a:t>( </a:t>
            </a:r>
            <a:r>
              <a:rPr lang="en-US" altLang="zh-CN" sz="1200" dirty="0" err="1" smtClean="0"/>
              <a:t>category_ids</a:t>
            </a:r>
            <a:r>
              <a:rPr lang="en-US" altLang="zh-CN" sz="1200" dirty="0" smtClean="0"/>
              <a:t> &amp;&amp; </a:t>
            </a:r>
            <a:r>
              <a:rPr lang="en-US" altLang="zh-CN" sz="1200" dirty="0" err="1" smtClean="0"/>
              <a:t>company_id</a:t>
            </a:r>
            <a:r>
              <a:rPr lang="en-US" altLang="zh-CN" sz="1200" dirty="0" smtClean="0"/>
              <a:t> &amp;&amp; ( ( phrase ) || ( phrase ) || ( phrase ) ) )</a:t>
            </a:r>
          </a:p>
          <a:p>
            <a:pPr marL="228600" indent="-228600">
              <a:buAutoNum type="arabicPeriod"/>
            </a:pPr>
            <a:r>
              <a:rPr lang="zh-CN" altLang="en-US" sz="1200" dirty="0" smtClean="0"/>
              <a:t>统计截断：是的</a:t>
            </a:r>
            <a:r>
              <a:rPr lang="en-US" altLang="zh-CN" sz="1200" dirty="0" smtClean="0"/>
              <a:t>merger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latency</a:t>
            </a:r>
            <a:r>
              <a:rPr lang="zh-CN" altLang="en-US" sz="1200" dirty="0" smtClean="0"/>
              <a:t>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56ms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降到了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37ms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merger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的性能提升了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</a:p>
          <a:p>
            <a:pPr marL="228600" indent="-228600">
              <a:buAutoNum type="arabicPeriod"/>
            </a:pPr>
            <a:r>
              <a:rPr lang="en-US" altLang="zh-CN" sz="1200" dirty="0" smtClean="0"/>
              <a:t>I/O</a:t>
            </a:r>
            <a:r>
              <a:rPr lang="zh-CN" altLang="en-US" sz="1200" dirty="0" smtClean="0"/>
              <a:t>并发：</a:t>
            </a:r>
            <a:r>
              <a:rPr lang="en-US" altLang="zh-CN" sz="1200" dirty="0" smtClean="0"/>
              <a:t>Merger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QPS</a:t>
            </a:r>
            <a:r>
              <a:rPr lang="zh-CN" altLang="en-US" sz="1200" dirty="0" smtClean="0"/>
              <a:t>提升了</a:t>
            </a:r>
            <a:r>
              <a:rPr lang="en-US" altLang="zh-CN" sz="1200" dirty="0" smtClean="0"/>
              <a:t>16%</a:t>
            </a:r>
            <a:r>
              <a:rPr lang="zh-CN" altLang="en-US" sz="1200" dirty="0" smtClean="0"/>
              <a:t>，在</a:t>
            </a:r>
            <a:r>
              <a:rPr lang="en-US" altLang="zh-CN" sz="1200" dirty="0" smtClean="0"/>
              <a:t>CPU</a:t>
            </a:r>
            <a:r>
              <a:rPr lang="zh-CN" altLang="en-US" sz="1200" dirty="0" smtClean="0"/>
              <a:t>压到</a:t>
            </a:r>
            <a:r>
              <a:rPr lang="en-US" altLang="zh-CN" sz="1200" dirty="0" smtClean="0"/>
              <a:t>80%</a:t>
            </a:r>
            <a:r>
              <a:rPr lang="zh-CN" altLang="en-US" sz="1200" dirty="0" smtClean="0"/>
              <a:t>的情况下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2E26D-2F28-4057-9DD6-420CEA9A387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altLang="zh-CN" dirty="0" smtClean="0"/>
              <a:t>0.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在线的工作离线做。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Doc</a:t>
            </a:r>
            <a:r>
              <a:rPr lang="zh-CN" altLang="en-US" dirty="0" smtClean="0"/>
              <a:t>的质量分</a:t>
            </a:r>
            <a:endParaRPr lang="en-US" altLang="zh-CN" dirty="0" smtClean="0"/>
          </a:p>
          <a:p>
            <a:pPr marL="685800" lvl="1" indent="-228600">
              <a:buAutoNum type="arabicPeriod"/>
            </a:pPr>
            <a:r>
              <a:rPr lang="en-US" altLang="zh-CN" dirty="0" smtClean="0"/>
              <a:t>AE</a:t>
            </a:r>
            <a:r>
              <a:rPr lang="zh-CN" altLang="en-US" dirty="0" smtClean="0"/>
              <a:t>是算法离线算的，然后</a:t>
            </a:r>
            <a:r>
              <a:rPr lang="en-US" altLang="zh-CN" dirty="0" smtClean="0"/>
              <a:t>DC</a:t>
            </a:r>
            <a:r>
              <a:rPr lang="zh-CN" altLang="en-US" dirty="0" smtClean="0"/>
              <a:t>在全量之前入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marL="685800" lvl="1" indent="-228600">
              <a:buAutoNum type="arabicPeriod"/>
            </a:pPr>
            <a:r>
              <a:rPr lang="en-US" altLang="zh-CN" dirty="0" smtClean="0"/>
              <a:t>SC</a:t>
            </a:r>
            <a:r>
              <a:rPr lang="zh-CN" altLang="en-US" dirty="0" smtClean="0"/>
              <a:t>和中文</a:t>
            </a:r>
            <a:r>
              <a:rPr lang="en-US" altLang="zh-CN" dirty="0" smtClean="0"/>
              <a:t>offer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UDP</a:t>
            </a:r>
            <a:r>
              <a:rPr lang="zh-CN" altLang="en-US" dirty="0" smtClean="0"/>
              <a:t>里面计算的。</a:t>
            </a:r>
            <a:endParaRPr lang="en-US" altLang="zh-CN" dirty="0" smtClean="0"/>
          </a:p>
          <a:p>
            <a:pPr marL="228600" lvl="0" indent="-228600">
              <a:buAutoNum type="arabicPeriod"/>
            </a:pPr>
            <a:r>
              <a:rPr lang="en-US" altLang="zh-CN" dirty="0" err="1" smtClean="0"/>
              <a:t>TeraSort</a:t>
            </a:r>
            <a:r>
              <a:rPr lang="zh-CN" altLang="en-US" dirty="0" smtClean="0"/>
              <a:t>取样分区间是在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之间</a:t>
            </a:r>
            <a:r>
              <a:rPr lang="en-US" altLang="zh-CN" dirty="0" smtClean="0"/>
              <a:t>InputSampler</a:t>
            </a:r>
            <a:r>
              <a:rPr lang="zh-CN" altLang="en-US" dirty="0" smtClean="0"/>
              <a:t>做的，然后将区间数据放到缓寸中，然后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读并且用来做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marL="228600" lvl="0" indent="-228600"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是按类目和公司进行聚合的。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2E26D-2F28-4057-9DD6-420CEA9A387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 smtClean="0"/>
              <a:t>AE</a:t>
            </a:r>
            <a:r>
              <a:rPr kumimoji="1" lang="zh-CN" altLang="en-US" dirty="0" smtClean="0"/>
              <a:t>目前是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万，中文</a:t>
            </a:r>
            <a:r>
              <a:rPr kumimoji="1" lang="en-US" altLang="zh-CN" dirty="0" smtClean="0"/>
              <a:t>Offer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万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目前</a:t>
            </a:r>
            <a:r>
              <a:rPr kumimoji="1" lang="en-US" altLang="zh-CN" dirty="0" smtClean="0"/>
              <a:t>AE</a:t>
            </a:r>
            <a:r>
              <a:rPr kumimoji="1" lang="zh-CN" altLang="en-US" dirty="0" smtClean="0"/>
              <a:t>有两种查询不走分层：左边</a:t>
            </a:r>
            <a:r>
              <a:rPr kumimoji="1" lang="en-US" altLang="zh-CN" dirty="0" smtClean="0"/>
              <a:t>Refine</a:t>
            </a:r>
            <a:r>
              <a:rPr kumimoji="1" lang="zh-CN" altLang="en-US" dirty="0" smtClean="0"/>
              <a:t>区域的统计，但是在</a:t>
            </a:r>
            <a:r>
              <a:rPr kumimoji="1" lang="en-US" altLang="zh-CN" dirty="0" smtClean="0"/>
              <a:t>Merger</a:t>
            </a:r>
            <a:r>
              <a:rPr kumimoji="1" lang="zh-CN" altLang="en-US" dirty="0" smtClean="0"/>
              <a:t>上面</a:t>
            </a:r>
            <a:r>
              <a:rPr kumimoji="1" lang="en-US" altLang="zh-CN" dirty="0" smtClean="0"/>
              <a:t>cache</a:t>
            </a:r>
            <a:r>
              <a:rPr kumimoji="1" lang="en-US" altLang="zh-CN" baseline="0" dirty="0" smtClean="0"/>
              <a:t> 20</a:t>
            </a:r>
            <a:r>
              <a:rPr kumimoji="1" lang="zh-CN" altLang="en-US" baseline="0" dirty="0" smtClean="0"/>
              <a:t>个小时；还有各种</a:t>
            </a:r>
            <a:r>
              <a:rPr kumimoji="1" lang="en-US" altLang="zh-CN" baseline="0" dirty="0" smtClean="0"/>
              <a:t>id</a:t>
            </a:r>
            <a:r>
              <a:rPr kumimoji="1" lang="zh-CN" altLang="en-US" baseline="0" dirty="0" smtClean="0"/>
              <a:t>查询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33621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Cache is King</a:t>
            </a:r>
          </a:p>
          <a:p>
            <a:r>
              <a:rPr lang="en-US" altLang="zh-CN" dirty="0" smtClean="0"/>
              <a:t>2. 36</a:t>
            </a:r>
            <a:r>
              <a:rPr lang="zh-CN" altLang="en-US" dirty="0" smtClean="0"/>
              <a:t>*</a:t>
            </a:r>
            <a:r>
              <a:rPr lang="en-US" altLang="zh-CN" dirty="0" smtClean="0"/>
              <a:t>5=180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 smtClean="0"/>
              <a:t>哪些查询不走</a:t>
            </a:r>
            <a:r>
              <a:rPr lang="en-US" altLang="zh-CN" dirty="0" smtClean="0"/>
              <a:t>searcher</a:t>
            </a:r>
            <a:r>
              <a:rPr lang="en-US" altLang="zh-CN" baseline="0" dirty="0" smtClean="0"/>
              <a:t> cache</a:t>
            </a:r>
          </a:p>
          <a:p>
            <a:pPr marL="685800" lvl="1" indent="-228600">
              <a:buAutoNum type="arabicPeriod"/>
            </a:pPr>
            <a:r>
              <a:rPr lang="zh-CN" altLang="en-US" baseline="0" dirty="0" smtClean="0"/>
              <a:t>公司搜索</a:t>
            </a:r>
            <a:endParaRPr lang="en-US" altLang="zh-CN" baseline="0" dirty="0" smtClean="0"/>
          </a:p>
          <a:p>
            <a:pPr marL="685800" lvl="1" indent="-228600">
              <a:buAutoNum type="arabicPeriod"/>
            </a:pPr>
            <a:r>
              <a:rPr lang="en-US" altLang="zh-CN" baseline="0" dirty="0" smtClean="0"/>
              <a:t>Id</a:t>
            </a:r>
            <a:r>
              <a:rPr lang="zh-CN" altLang="en-US" baseline="0" dirty="0" smtClean="0"/>
              <a:t>查询</a:t>
            </a:r>
            <a:endParaRPr lang="en-US" altLang="zh-CN" baseline="0" dirty="0" smtClean="0"/>
          </a:p>
          <a:p>
            <a:pPr marL="685800" lvl="1" indent="-228600">
              <a:buAutoNum type="arabicPeriod"/>
            </a:pPr>
            <a:r>
              <a:rPr lang="zh-CN" altLang="en-US" baseline="0" dirty="0" smtClean="0"/>
              <a:t>特别配置</a:t>
            </a:r>
            <a:endParaRPr lang="en-US" altLang="zh-CN" baseline="0" dirty="0" smtClean="0"/>
          </a:p>
          <a:p>
            <a:pPr marL="228600" lvl="0" indent="-228600">
              <a:buAutoNum type="arabicPeriod"/>
            </a:pPr>
            <a:r>
              <a:rPr lang="zh-CN" altLang="en-US" baseline="0" dirty="0" smtClean="0"/>
              <a:t>当删除超过</a:t>
            </a:r>
            <a:r>
              <a:rPr lang="en-US" altLang="zh-CN" baseline="0" dirty="0" smtClean="0"/>
              <a:t>51%</a:t>
            </a:r>
            <a:r>
              <a:rPr lang="zh-CN" altLang="en-US" baseline="0" dirty="0" smtClean="0"/>
              <a:t>的时候就从</a:t>
            </a:r>
            <a:r>
              <a:rPr lang="en-US" altLang="zh-CN" baseline="0" dirty="0" smtClean="0"/>
              <a:t>cache</a:t>
            </a:r>
            <a:r>
              <a:rPr lang="zh-CN" altLang="en-US" baseline="0" dirty="0" smtClean="0"/>
              <a:t>中删除了，就从</a:t>
            </a:r>
            <a:r>
              <a:rPr lang="en-US" altLang="zh-CN" baseline="0" dirty="0" smtClean="0"/>
              <a:t>cache</a:t>
            </a:r>
            <a:r>
              <a:rPr lang="zh-CN" altLang="en-US" baseline="0" dirty="0" smtClean="0"/>
              <a:t>中</a:t>
            </a:r>
            <a:r>
              <a:rPr lang="en-US" altLang="zh-CN" baseline="0" dirty="0" smtClean="0"/>
              <a:t>delete</a:t>
            </a:r>
            <a:r>
              <a:rPr lang="zh-CN" altLang="en-US" baseline="0" dirty="0" smtClean="0"/>
              <a:t>了。有旺旺</a:t>
            </a:r>
            <a:r>
              <a:rPr lang="en-US" altLang="zh-CN" baseline="0" dirty="0" smtClean="0"/>
              <a:t>online</a:t>
            </a:r>
            <a:r>
              <a:rPr lang="zh-CN" altLang="en-US" baseline="0" dirty="0" smtClean="0"/>
              <a:t>的时候考虑旺旺</a:t>
            </a:r>
            <a:r>
              <a:rPr lang="en-US" altLang="zh-CN" baseline="0" dirty="0" smtClean="0"/>
              <a:t>online</a:t>
            </a:r>
            <a:r>
              <a:rPr lang="zh-CN" altLang="en-US" baseline="0" dirty="0" smtClean="0"/>
              <a:t>过滤。</a:t>
            </a:r>
            <a:endParaRPr lang="en-US" altLang="zh-CN" baseline="0" dirty="0" smtClean="0"/>
          </a:p>
          <a:p>
            <a:pPr marL="228600" lvl="0" indent="-228600">
              <a:buAutoNum type="arabicPeriod"/>
            </a:pPr>
            <a:r>
              <a:rPr lang="zh-CN" altLang="en-US" baseline="0" dirty="0" smtClean="0"/>
              <a:t>高峰期，</a:t>
            </a:r>
            <a:r>
              <a:rPr lang="en-US" altLang="zh-CN" baseline="0" dirty="0" smtClean="0"/>
              <a:t>cache</a:t>
            </a:r>
            <a:r>
              <a:rPr lang="zh-CN" altLang="en-US" baseline="0" dirty="0" smtClean="0"/>
              <a:t>命中率</a:t>
            </a:r>
            <a:r>
              <a:rPr lang="en-US" altLang="zh-CN" baseline="0" dirty="0" smtClean="0"/>
              <a:t>19%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Segment</a:t>
            </a:r>
            <a:r>
              <a:rPr lang="zh-CN" altLang="en-US" dirty="0" smtClean="0"/>
              <a:t>端的大小递增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20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30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50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还有内存拷贝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减少</a:t>
            </a:r>
            <a:r>
              <a:rPr lang="en-US" altLang="zh-CN" dirty="0" err="1" smtClean="0"/>
              <a:t>strftime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函数的调用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zh-CN" dirty="0" smtClean="0"/>
              <a:t>iSearch 4.3.4</a:t>
            </a:r>
            <a:r>
              <a:rPr lang="zh-CN" altLang="en-US" dirty="0" smtClean="0"/>
              <a:t>还有</a:t>
            </a:r>
            <a:endParaRPr lang="en-US" altLang="zh-CN" dirty="0" smtClean="0"/>
          </a:p>
          <a:p>
            <a:pPr marL="685800" lvl="1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截断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segment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大小递增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查询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/>
            </a:pPr>
            <a:r>
              <a:rPr lang="zh-CN" altLang="en-US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现在</a:t>
            </a:r>
            <a:r>
              <a:rPr lang="en-US" altLang="zh-CN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</a:t>
            </a:r>
            <a:r>
              <a:rPr lang="zh-CN" altLang="en-US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线上</a:t>
            </a:r>
            <a:r>
              <a:rPr lang="en-US" altLang="zh-CN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searcher_res</a:t>
            </a:r>
            <a:r>
              <a:rPr lang="zh-CN" altLang="en-US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20G</a:t>
            </a:r>
            <a:r>
              <a:rPr lang="zh-CN" altLang="en-US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左右，现在单机</a:t>
            </a:r>
            <a:r>
              <a:rPr lang="en-US" altLang="zh-CN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1200</a:t>
            </a:r>
            <a:r>
              <a:rPr lang="zh-CN" altLang="en-US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万，但是是有</a:t>
            </a:r>
            <a:r>
              <a:rPr lang="en-US" altLang="zh-CN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1/3</a:t>
            </a:r>
            <a:r>
              <a:rPr lang="zh-CN" altLang="en-US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</a:t>
            </a:r>
            <a:r>
              <a:rPr lang="zh-CN" altLang="en-US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索引的。</a:t>
            </a:r>
            <a:endParaRPr lang="en-US" altLang="zh-CN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/>
            </a:pPr>
            <a:r>
              <a:rPr lang="en-US" altLang="zh-CN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</a:t>
            </a:r>
            <a:r>
              <a:rPr lang="zh-CN" altLang="en-US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高峰期</a:t>
            </a:r>
            <a:r>
              <a:rPr lang="en-US" altLang="zh-CN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en-US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en-US" altLang="zh-CN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merger</a:t>
            </a:r>
            <a:r>
              <a:rPr lang="zh-CN" altLang="en-US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，每个</a:t>
            </a:r>
            <a:r>
              <a:rPr lang="en-US" altLang="zh-CN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merger</a:t>
            </a:r>
            <a:r>
              <a:rPr lang="en-US" altLang="zh-CN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400</a:t>
            </a:r>
            <a:r>
              <a:rPr lang="zh-CN" altLang="en-US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en-US" altLang="zh-CN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QPS</a:t>
            </a:r>
            <a:r>
              <a:rPr lang="zh-CN" altLang="en-US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；这个机群</a:t>
            </a:r>
            <a:r>
              <a:rPr lang="en-US" altLang="zh-CN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4000</a:t>
            </a:r>
            <a:r>
              <a:rPr lang="zh-CN" altLang="en-US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en-US" altLang="zh-CN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QPS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2E26D-2F28-4057-9DD6-420CEA9A387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2E26D-2F28-4057-9DD6-420CEA9A387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顺序比较</a:t>
            </a:r>
            <a:r>
              <a:rPr lang="en-US" altLang="zh-CN" baseline="0" dirty="0" smtClean="0"/>
              <a:t>==》</a:t>
            </a:r>
            <a:r>
              <a:rPr lang="zh-CN" altLang="en-US" baseline="0" dirty="0" smtClean="0"/>
              <a:t>二分查找，所以变快了</a:t>
            </a: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倍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Bitmap</a:t>
            </a:r>
            <a:r>
              <a:rPr lang="zh-CN" altLang="en-US" baseline="0" dirty="0" smtClean="0"/>
              <a:t>个数和长度都是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个字节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这个优化重要在于减少了</a:t>
            </a:r>
            <a:r>
              <a:rPr lang="en-US" altLang="zh-CN" baseline="0" dirty="0" smtClean="0"/>
              <a:t>SKU</a:t>
            </a:r>
            <a:r>
              <a:rPr lang="zh-CN" altLang="en-US" baseline="0" dirty="0" smtClean="0"/>
              <a:t>索引所占用的内存空间，其</a:t>
            </a:r>
            <a:r>
              <a:rPr lang="en-US" altLang="zh-CN" baseline="0" dirty="0" smtClean="0"/>
              <a:t>SKU</a:t>
            </a:r>
            <a:r>
              <a:rPr lang="zh-CN" altLang="en-US" baseline="0" dirty="0" smtClean="0"/>
              <a:t>本身的查询串并不是很多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SKU</a:t>
            </a:r>
            <a:r>
              <a:rPr lang="zh-CN" altLang="en-US" baseline="0" dirty="0" smtClean="0"/>
              <a:t>的索引是可以用</a:t>
            </a:r>
            <a:r>
              <a:rPr lang="en-US" altLang="zh-CN" baseline="0" dirty="0" smtClean="0"/>
              <a:t>bitmap</a:t>
            </a:r>
            <a:r>
              <a:rPr lang="zh-CN" altLang="en-US" baseline="0" dirty="0" smtClean="0"/>
              <a:t>存储</a:t>
            </a:r>
            <a:r>
              <a:rPr lang="en-US" altLang="zh-CN" baseline="0" dirty="0" err="1" smtClean="0"/>
              <a:t>occ</a:t>
            </a:r>
            <a:r>
              <a:rPr lang="zh-CN" altLang="en-US" baseline="0" dirty="0" smtClean="0"/>
              <a:t>信息的。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2E26D-2F28-4057-9DD6-420CEA9A387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是否只要有一个物流公司可以免运费送到该国家就免运费？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2E26D-2F28-4057-9DD6-420CEA9A387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平均带过来的物流信息有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个，所以二分查找代价很大。</a:t>
            </a:r>
            <a:endParaRPr lang="en-US" altLang="zh-CN" dirty="0" smtClean="0"/>
          </a:p>
          <a:p>
            <a:r>
              <a:rPr lang="en-US" altLang="zh-CN" dirty="0" smtClean="0"/>
              <a:t>2.100w</a:t>
            </a:r>
            <a:r>
              <a:rPr lang="en-US" altLang="zh-CN" baseline="0" dirty="0" smtClean="0"/>
              <a:t> doc</a:t>
            </a:r>
            <a:r>
              <a:rPr lang="zh-CN" altLang="en-US" baseline="0" dirty="0" smtClean="0"/>
              <a:t>，索引大小从</a:t>
            </a:r>
            <a:r>
              <a:rPr lang="en-US" altLang="zh-CN" baseline="0" dirty="0" smtClean="0"/>
              <a:t>340M-&gt;22M</a:t>
            </a:r>
          </a:p>
          <a:p>
            <a:r>
              <a:rPr lang="en-US" altLang="zh-CN" baseline="0" dirty="0" smtClean="0"/>
              <a:t>3.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400w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去重后只有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1w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2E26D-2F28-4057-9DD6-420CEA9A387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SkipList</a:t>
            </a:r>
            <a:r>
              <a:rPr lang="zh-CN" altLang="en-US" baseline="0" dirty="0" smtClean="0"/>
              <a:t>： 小范围内二分查找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2E26D-2F28-4057-9DD6-420CEA9A387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 smtClean="0"/>
              <a:t>全量的时候用这个结果进行快速构建索引，查询的时候可否继续用这个结构呢？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将此结构序列化</a:t>
            </a:r>
            <a:r>
              <a:rPr lang="en-US" altLang="zh-CN" dirty="0" smtClean="0"/>
              <a:t>--》</a:t>
            </a:r>
            <a:r>
              <a:rPr lang="zh-CN" altLang="en-US" dirty="0" smtClean="0"/>
              <a:t>提高查询效率</a:t>
            </a:r>
            <a:endParaRPr lang="en-US" altLang="zh-CN" dirty="0" smtClean="0"/>
          </a:p>
          <a:p>
            <a:pPr marL="228600" indent="-22860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使得结果集大的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性能提升</a:t>
            </a:r>
            <a:r>
              <a:rPr lang="en-US" altLang="zh-CN" dirty="0" smtClean="0"/>
              <a:t>15%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2E26D-2F28-4057-9DD6-420CEA9A387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55776" y="1779662"/>
            <a:ext cx="576064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7784" y="1779662"/>
            <a:ext cx="5688632" cy="5760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3572" y="2643758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8316416" y="1779662"/>
            <a:ext cx="648072" cy="5760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8450522" y="1862253"/>
            <a:ext cx="341634" cy="410881"/>
            <a:chOff x="5826037" y="-308570"/>
            <a:chExt cx="3369224" cy="4052136"/>
          </a:xfrm>
          <a:solidFill>
            <a:schemeClr val="bg1"/>
          </a:solidFill>
        </p:grpSpPr>
        <p:sp>
          <p:nvSpPr>
            <p:cNvPr id="13" name="同心圆 12"/>
            <p:cNvSpPr/>
            <p:nvPr userDrawn="1"/>
          </p:nvSpPr>
          <p:spPr>
            <a:xfrm>
              <a:off x="5826037" y="-308570"/>
              <a:ext cx="3137748" cy="3137748"/>
            </a:xfrm>
            <a:prstGeom prst="donut">
              <a:avLst>
                <a:gd name="adj" fmla="val 170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 userDrawn="1"/>
          </p:nvSpPr>
          <p:spPr>
            <a:xfrm rot="2700000">
              <a:off x="7920687" y="2468992"/>
              <a:ext cx="1957488" cy="5916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1691680" y="878061"/>
            <a:ext cx="1728192" cy="397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引擎平台统一之路</a:t>
            </a:r>
            <a:endParaRPr lang="zh-CN" altLang="en-US" sz="1400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35496" y="253072"/>
            <a:ext cx="327525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06934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iSearch3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同心圆 20"/>
          <p:cNvSpPr/>
          <p:nvPr userDrawn="1"/>
        </p:nvSpPr>
        <p:spPr>
          <a:xfrm>
            <a:off x="35496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" name="直接连接符 21"/>
          <p:cNvCxnSpPr>
            <a:endCxn id="23" idx="2"/>
          </p:cNvCxnSpPr>
          <p:nvPr userDrawn="1"/>
        </p:nvCxnSpPr>
        <p:spPr>
          <a:xfrm>
            <a:off x="964190" y="5029915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同心圆 22"/>
          <p:cNvSpPr/>
          <p:nvPr userDrawn="1"/>
        </p:nvSpPr>
        <p:spPr>
          <a:xfrm>
            <a:off x="1178504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249942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iSearch4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>
            <a:endCxn id="26" idx="2"/>
          </p:cNvCxnSpPr>
          <p:nvPr userDrawn="1"/>
        </p:nvCxnSpPr>
        <p:spPr>
          <a:xfrm>
            <a:off x="2107198" y="5029915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同心圆 25"/>
          <p:cNvSpPr/>
          <p:nvPr userDrawn="1"/>
        </p:nvSpPr>
        <p:spPr>
          <a:xfrm>
            <a:off x="2321512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392950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kingso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>
            <a:endCxn id="29" idx="2"/>
          </p:cNvCxnSpPr>
          <p:nvPr userDrawn="1"/>
        </p:nvCxnSpPr>
        <p:spPr>
          <a:xfrm>
            <a:off x="3107330" y="5029915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同心圆 28"/>
          <p:cNvSpPr/>
          <p:nvPr userDrawn="1"/>
        </p:nvSpPr>
        <p:spPr>
          <a:xfrm>
            <a:off x="3321644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3393082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iSearch5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35496" y="-20538"/>
            <a:ext cx="5357850" cy="55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</a:p>
        </p:txBody>
      </p:sp>
    </p:spTree>
    <p:extLst>
      <p:ext uri="{BB962C8B-B14F-4D97-AF65-F5344CB8AC3E}">
        <p14:creationId xmlns="" xmlns:p14="http://schemas.microsoft.com/office/powerpoint/2010/main" val="162833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l"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829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86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80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614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圆角矩形标注 14"/>
          <p:cNvSpPr/>
          <p:nvPr userDrawn="1"/>
        </p:nvSpPr>
        <p:spPr>
          <a:xfrm>
            <a:off x="428596" y="1928808"/>
            <a:ext cx="4643470" cy="1143008"/>
          </a:xfrm>
          <a:prstGeom prst="wedgeRoundRectCallout">
            <a:avLst>
              <a:gd name="adj1" fmla="val 45537"/>
              <a:gd name="adj2" fmla="val 89166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3"/>
          <p:cNvSpPr txBox="1"/>
          <p:nvPr userDrawn="1"/>
        </p:nvSpPr>
        <p:spPr>
          <a:xfrm>
            <a:off x="395536" y="2080468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THANK</a:t>
            </a:r>
            <a:r>
              <a:rPr lang="en-US" altLang="zh-CN" sz="5400" b="1" baseline="0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 YOU!</a:t>
            </a:r>
            <a:endParaRPr lang="zh-CN" altLang="en-US" sz="54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945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715766"/>
            <a:ext cx="7812360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01120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491630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329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9592" y="915566"/>
            <a:ext cx="3596208" cy="367905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0592" y="915566"/>
            <a:ext cx="3596208" cy="367905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749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2" y="939800"/>
            <a:ext cx="3597796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9592" y="1631156"/>
            <a:ext cx="3597796" cy="29634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7592" y="939800"/>
            <a:ext cx="3599209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7592" y="1631156"/>
            <a:ext cx="3599209" cy="29634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012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02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121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62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826037" y="-308570"/>
            <a:ext cx="3369224" cy="4052136"/>
            <a:chOff x="5826037" y="-308570"/>
            <a:chExt cx="3369224" cy="40521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同心圆 6"/>
            <p:cNvSpPr/>
            <p:nvPr userDrawn="1"/>
          </p:nvSpPr>
          <p:spPr>
            <a:xfrm>
              <a:off x="5826037" y="-308570"/>
              <a:ext cx="3137748" cy="3137748"/>
            </a:xfrm>
            <a:prstGeom prst="donut">
              <a:avLst>
                <a:gd name="adj" fmla="val 170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 userDrawn="1"/>
          </p:nvSpPr>
          <p:spPr>
            <a:xfrm rot="2700000">
              <a:off x="7920687" y="2468992"/>
              <a:ext cx="1957488" cy="5916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2" y="843558"/>
            <a:ext cx="7787208" cy="375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600" y="205979"/>
            <a:ext cx="7715200" cy="49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4876006"/>
            <a:ext cx="8460432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13" name="矩形 12"/>
          <p:cNvSpPr/>
          <p:nvPr/>
        </p:nvSpPr>
        <p:spPr>
          <a:xfrm>
            <a:off x="8604448" y="4877827"/>
            <a:ext cx="539552" cy="267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9" name="TextBox 8"/>
          <p:cNvSpPr txBox="1"/>
          <p:nvPr/>
        </p:nvSpPr>
        <p:spPr>
          <a:xfrm>
            <a:off x="7020272" y="4849362"/>
            <a:ext cx="1415772" cy="298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</a:rPr>
              <a:t>一淘及搜索事业部</a:t>
            </a:r>
          </a:p>
        </p:txBody>
      </p:sp>
    </p:spTree>
    <p:extLst>
      <p:ext uri="{BB962C8B-B14F-4D97-AF65-F5344CB8AC3E}">
        <p14:creationId xmlns="" xmlns:p14="http://schemas.microsoft.com/office/powerpoint/2010/main" val="237613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iSearch4</a:t>
            </a:r>
            <a:r>
              <a:rPr lang="zh-CN" altLang="en-US" dirty="0" smtClean="0"/>
              <a:t>性能优化之路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一浪</a:t>
            </a:r>
            <a:endParaRPr lang="zh-CN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38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971600" y="2427734"/>
            <a:ext cx="7704856" cy="22322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Unique</a:t>
            </a:r>
            <a:r>
              <a:rPr lang="zh-CN" altLang="en-US" dirty="0" smtClean="0"/>
              <a:t>索引优化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90872" y="915567"/>
            <a:ext cx="8229600" cy="16561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Unique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一般用在辅表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查询中，如各种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: company id, user id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group id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简单取模后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值均匀分布，同时簇拥在一起</a:t>
            </a:r>
            <a:endParaRPr lang="en-US" altLang="zh-CN" dirty="0" smtClean="0"/>
          </a:p>
          <a:p>
            <a:r>
              <a:rPr lang="zh-CN" altLang="en-US" dirty="0" smtClean="0"/>
              <a:t>优化前</a:t>
            </a:r>
            <a:r>
              <a:rPr lang="en-US" altLang="zh-CN" dirty="0" err="1" smtClean="0"/>
              <a:t>SkipList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63888" y="2931790"/>
            <a:ext cx="4896544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1115616" y="2931790"/>
            <a:ext cx="2448272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171883" y="2931790"/>
            <a:ext cx="360040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-1</a:t>
            </a:r>
          </a:p>
        </p:txBody>
      </p:sp>
      <p:sp>
        <p:nvSpPr>
          <p:cNvPr id="9" name="矩形 8"/>
          <p:cNvSpPr/>
          <p:nvPr/>
        </p:nvSpPr>
        <p:spPr>
          <a:xfrm>
            <a:off x="1811843" y="2931790"/>
            <a:ext cx="360040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</a:t>
            </a:r>
          </a:p>
        </p:txBody>
      </p:sp>
      <p:sp>
        <p:nvSpPr>
          <p:cNvPr id="10" name="矩形 9"/>
          <p:cNvSpPr/>
          <p:nvPr/>
        </p:nvSpPr>
        <p:spPr>
          <a:xfrm>
            <a:off x="2531923" y="2931790"/>
            <a:ext cx="360040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34866" y="279572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63771" y="279572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61830" y="2571750"/>
            <a:ext cx="1139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</a:rPr>
              <a:t>skip list array</a:t>
            </a:r>
            <a:endParaRPr lang="zh-CN" altLang="en-US" sz="1400" dirty="0">
              <a:solidFill>
                <a:srgbClr val="92D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4128" y="2571750"/>
            <a:ext cx="1788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keyword terms array</a:t>
            </a:r>
            <a:endParaRPr lang="zh-CN" altLang="en-US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左大括号 14"/>
          <p:cNvSpPr/>
          <p:nvPr/>
        </p:nvSpPr>
        <p:spPr>
          <a:xfrm rot="16200000">
            <a:off x="5643674" y="2281622"/>
            <a:ext cx="360040" cy="2160240"/>
          </a:xfrm>
          <a:prstGeom prst="leftBrace">
            <a:avLst>
              <a:gd name="adj1" fmla="val 8333"/>
              <a:gd name="adj2" fmla="val 50394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2931790"/>
            <a:ext cx="216024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16016" y="309170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j</a:t>
            </a:r>
            <a:endParaRPr lang="zh-CN" altLang="en-US" sz="1200" dirty="0"/>
          </a:p>
        </p:txBody>
      </p:sp>
      <p:cxnSp>
        <p:nvCxnSpPr>
          <p:cNvPr id="18" name="曲线连接符 17"/>
          <p:cNvCxnSpPr>
            <a:stCxn id="16" idx="2"/>
            <a:endCxn id="9" idx="2"/>
          </p:cNvCxnSpPr>
          <p:nvPr/>
        </p:nvCxnSpPr>
        <p:spPr>
          <a:xfrm rot="5400000">
            <a:off x="3407946" y="1731732"/>
            <a:ext cx="12700" cy="2832165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左大括号 18"/>
          <p:cNvSpPr/>
          <p:nvPr/>
        </p:nvSpPr>
        <p:spPr>
          <a:xfrm rot="16200000">
            <a:off x="7111330" y="2950840"/>
            <a:ext cx="360040" cy="792088"/>
          </a:xfrm>
          <a:prstGeom prst="leftBrace">
            <a:avLst>
              <a:gd name="adj1" fmla="val 8333"/>
              <a:gd name="adj2" fmla="val 50394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882287" y="2931790"/>
            <a:ext cx="216024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82287" y="3091708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k</a:t>
            </a:r>
            <a:endParaRPr lang="zh-CN" altLang="en-US" sz="1200" dirty="0"/>
          </a:p>
        </p:txBody>
      </p:sp>
      <p:cxnSp>
        <p:nvCxnSpPr>
          <p:cNvPr id="22" name="曲线连接符 21"/>
          <p:cNvCxnSpPr>
            <a:stCxn id="20" idx="2"/>
            <a:endCxn id="10" idx="2"/>
          </p:cNvCxnSpPr>
          <p:nvPr/>
        </p:nvCxnSpPr>
        <p:spPr>
          <a:xfrm rot="5400000">
            <a:off x="4851121" y="1008636"/>
            <a:ext cx="12700" cy="4278356"/>
          </a:xfrm>
          <a:prstGeom prst="curvedConnector3">
            <a:avLst>
              <a:gd name="adj1" fmla="val 3950001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55820" y="3147814"/>
            <a:ext cx="299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</a:t>
            </a:r>
            <a:endParaRPr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1475656" y="3723878"/>
            <a:ext cx="3168352" cy="792088"/>
          </a:xfrm>
          <a:prstGeom prst="round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-1 indicates there is no token whose hash value is located in 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*Step, (i+1)*Step), </a:t>
            </a:r>
          </a:p>
          <a:p>
            <a:pPr algn="ctr"/>
            <a:r>
              <a:rPr lang="en-US" altLang="zh-CN" sz="1200" dirty="0" smtClean="0"/>
              <a:t>where Step = (</a:t>
            </a:r>
            <a:r>
              <a:rPr lang="en-US" altLang="zh-CN" sz="1200" dirty="0" err="1" smtClean="0"/>
              <a:t>Hmax-Hmin</a:t>
            </a:r>
            <a:r>
              <a:rPr lang="en-US" altLang="zh-CN" sz="1200" dirty="0" smtClean="0"/>
              <a:t>)/M + 1. </a:t>
            </a:r>
            <a:endParaRPr lang="zh-CN" altLang="en-US" sz="1200" dirty="0"/>
          </a:p>
        </p:txBody>
      </p:sp>
      <p:cxnSp>
        <p:nvCxnSpPr>
          <p:cNvPr id="25" name="直接箭头连接符 24"/>
          <p:cNvCxnSpPr>
            <a:stCxn id="24" idx="0"/>
            <a:endCxn id="23" idx="0"/>
          </p:cNvCxnSpPr>
          <p:nvPr/>
        </p:nvCxnSpPr>
        <p:spPr>
          <a:xfrm flipH="1" flipV="1">
            <a:off x="2405798" y="3147814"/>
            <a:ext cx="654034" cy="57606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63888" y="2931790"/>
            <a:ext cx="216024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53568" y="30917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3563888" y="2571750"/>
            <a:ext cx="0" cy="93610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94574" y="3650203"/>
            <a:ext cx="1627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[(i+1)*Step, (i+2)*Step)</a:t>
            </a: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75622" y="3660254"/>
            <a:ext cx="1348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[(i-1)*Step, </a:t>
            </a:r>
            <a:r>
              <a:rPr lang="en-US" altLang="zh-CN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*Step)</a:t>
            </a: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649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6" grpId="0" animBg="1"/>
      <p:bldP spid="17" grpId="0"/>
      <p:bldP spid="19" grpId="0" animBg="1"/>
      <p:bldP spid="20" grpId="0" animBg="1"/>
      <p:bldP spid="21" grpId="0"/>
      <p:bldP spid="23" grpId="0"/>
      <p:bldP spid="24" grpId="0" animBg="1"/>
      <p:bldP spid="26" grpId="0" animBg="1"/>
      <p:bldP spid="27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Unique</a:t>
            </a:r>
            <a:r>
              <a:rPr lang="zh-CN" altLang="en-US" dirty="0" smtClean="0"/>
              <a:t>索引优化</a:t>
            </a:r>
            <a:r>
              <a:rPr lang="en-US" altLang="zh-CN" dirty="0" smtClean="0"/>
              <a:t>(Cont’d)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Build</a:t>
            </a:r>
            <a:r>
              <a:rPr lang="zh-CN" altLang="en-US" dirty="0" smtClean="0"/>
              <a:t>时内存结构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27584" y="1542034"/>
            <a:ext cx="6480720" cy="23042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71600" y="1758058"/>
            <a:ext cx="48245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35696" y="1758058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31840" y="1758058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49197" y="17580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11760" y="17580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88757" y="17580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3312539" y="350433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…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64093" y="2642097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419872" y="3158463"/>
            <a:ext cx="0" cy="3600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404419" y="2282057"/>
            <a:ext cx="0" cy="3600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355976" y="1758058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7904" y="17580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4" idx="3"/>
            <a:endCxn id="20" idx="2"/>
          </p:cNvCxnSpPr>
          <p:nvPr/>
        </p:nvCxnSpPr>
        <p:spPr>
          <a:xfrm flipV="1">
            <a:off x="3668149" y="2890084"/>
            <a:ext cx="327787" cy="4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995936" y="2710064"/>
            <a:ext cx="648072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0" idx="6"/>
            <a:endCxn id="22" idx="2"/>
          </p:cNvCxnSpPr>
          <p:nvPr/>
        </p:nvCxnSpPr>
        <p:spPr>
          <a:xfrm>
            <a:off x="4644008" y="2890084"/>
            <a:ext cx="3520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4996097" y="2710064"/>
            <a:ext cx="648072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660071" y="2894284"/>
            <a:ext cx="3520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64454" y="2636715"/>
            <a:ext cx="3577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…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25" name="形状 24"/>
          <p:cNvCxnSpPr>
            <a:stCxn id="17" idx="2"/>
          </p:cNvCxnSpPr>
          <p:nvPr/>
        </p:nvCxnSpPr>
        <p:spPr>
          <a:xfrm rot="16200000" flipH="1">
            <a:off x="4662010" y="2208108"/>
            <a:ext cx="216024" cy="3240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4955893" y="2309820"/>
            <a:ext cx="648072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26" idx="6"/>
            <a:endCxn id="28" idx="2"/>
          </p:cNvCxnSpPr>
          <p:nvPr/>
        </p:nvCxnSpPr>
        <p:spPr>
          <a:xfrm>
            <a:off x="5603965" y="2489840"/>
            <a:ext cx="3520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956054" y="2309820"/>
            <a:ext cx="648072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620028" y="2494040"/>
            <a:ext cx="3520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16909" y="2245314"/>
            <a:ext cx="3577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…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20072" y="310646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6"/>
                </a:solidFill>
              </a:rPr>
              <a:t>posting list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31640" y="2766170"/>
            <a:ext cx="1741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</a:rPr>
              <a:t>conflicting hash node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649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827584" y="1738969"/>
            <a:ext cx="6552728" cy="27363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Unique</a:t>
            </a:r>
            <a:r>
              <a:rPr lang="zh-CN" altLang="en-US" dirty="0" smtClean="0"/>
              <a:t>索引优化</a:t>
            </a:r>
            <a:r>
              <a:rPr lang="en-US" altLang="zh-CN" dirty="0" smtClean="0"/>
              <a:t>(Cont’d)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全量优化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二分查找  </a:t>
            </a:r>
            <a:r>
              <a:rPr lang="en-US" altLang="zh-CN" dirty="0" smtClean="0"/>
              <a:t>===&gt; hash</a:t>
            </a:r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2715766"/>
            <a:ext cx="6120680" cy="504056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15616" y="1851670"/>
            <a:ext cx="5832648" cy="36004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123728" y="1851670"/>
            <a:ext cx="504056" cy="36004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1</a:t>
            </a:r>
            <a:endParaRPr lang="en-US" altLang="zh-CN" sz="1000" dirty="0"/>
          </a:p>
          <a:p>
            <a:pPr algn="ctr"/>
            <a:r>
              <a:rPr lang="en-US" altLang="zh-CN" sz="1000" dirty="0" smtClean="0"/>
              <a:t>i</a:t>
            </a:r>
            <a:endParaRPr lang="en-US" altLang="zh-CN" sz="900" dirty="0" smtClean="0"/>
          </a:p>
        </p:txBody>
      </p:sp>
      <p:sp>
        <p:nvSpPr>
          <p:cNvPr id="7" name="矩形 6"/>
          <p:cNvSpPr/>
          <p:nvPr/>
        </p:nvSpPr>
        <p:spPr>
          <a:xfrm>
            <a:off x="5292080" y="1851670"/>
            <a:ext cx="576064" cy="36004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1</a:t>
            </a:r>
            <a:endParaRPr lang="en-US" altLang="zh-CN" sz="1000" dirty="0"/>
          </a:p>
          <a:p>
            <a:pPr algn="ctr"/>
            <a:r>
              <a:rPr lang="en-US" altLang="zh-CN" sz="1000" dirty="0" smtClean="0"/>
              <a:t>j</a:t>
            </a:r>
            <a:endParaRPr lang="en-US" altLang="zh-CN" sz="900" dirty="0" smtClean="0"/>
          </a:p>
        </p:txBody>
      </p:sp>
      <p:sp>
        <p:nvSpPr>
          <p:cNvPr id="8" name="矩形 7"/>
          <p:cNvSpPr/>
          <p:nvPr/>
        </p:nvSpPr>
        <p:spPr>
          <a:xfrm>
            <a:off x="3707904" y="1851670"/>
            <a:ext cx="504056" cy="36004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0</a:t>
            </a:r>
          </a:p>
          <a:p>
            <a:pPr algn="ctr"/>
            <a:r>
              <a:rPr lang="en-US" altLang="zh-CN" sz="900" dirty="0" smtClean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8136" y="2211710"/>
            <a:ext cx="277640" cy="2308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m</a:t>
            </a:r>
            <a:endParaRPr lang="zh-CN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5470004" y="2211710"/>
            <a:ext cx="245580" cy="2308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n</a:t>
            </a:r>
            <a:endParaRPr lang="zh-CN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331640" y="1783070"/>
            <a:ext cx="530915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15816" y="1779662"/>
            <a:ext cx="530915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99992" y="1779662"/>
            <a:ext cx="530915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29317" y="1779662"/>
            <a:ext cx="530915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29117" y="2706474"/>
            <a:ext cx="530915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72200" y="2715766"/>
            <a:ext cx="530915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59632" y="2715766"/>
            <a:ext cx="530915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051720" y="2715766"/>
            <a:ext cx="576064" cy="504056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</a:t>
            </a:r>
          </a:p>
          <a:p>
            <a:pPr algn="ctr"/>
            <a:r>
              <a:rPr lang="en-US" altLang="zh-CN" sz="1000" dirty="0" smtClean="0"/>
              <a:t>0</a:t>
            </a:r>
          </a:p>
          <a:p>
            <a:pPr algn="ctr"/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19" name="矩形 18"/>
          <p:cNvSpPr/>
          <p:nvPr/>
        </p:nvSpPr>
        <p:spPr>
          <a:xfrm>
            <a:off x="2627784" y="2715766"/>
            <a:ext cx="576064" cy="504056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2P+m</a:t>
            </a:r>
          </a:p>
          <a:p>
            <a:pPr algn="ctr"/>
            <a:r>
              <a:rPr lang="en-US" altLang="zh-CN" sz="1000" dirty="0" smtClean="0"/>
              <a:t>0</a:t>
            </a:r>
          </a:p>
          <a:p>
            <a:pPr algn="ctr"/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115616" y="2211710"/>
            <a:ext cx="242374" cy="2308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0</a:t>
            </a:r>
            <a:endParaRPr lang="zh-CN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6705890" y="2211710"/>
            <a:ext cx="336952" cy="2308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P-1</a:t>
            </a:r>
            <a:endParaRPr lang="zh-CN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1043608" y="3219822"/>
            <a:ext cx="242374" cy="2308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0</a:t>
            </a:r>
            <a:endParaRPr lang="zh-CN" alt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6876256" y="3219822"/>
            <a:ext cx="351378" cy="2308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N-1</a:t>
            </a:r>
            <a:endParaRPr lang="zh-CN" altLang="en-US" sz="900" dirty="0"/>
          </a:p>
        </p:txBody>
      </p:sp>
      <p:sp>
        <p:nvSpPr>
          <p:cNvPr id="24" name="矩形 23"/>
          <p:cNvSpPr/>
          <p:nvPr/>
        </p:nvSpPr>
        <p:spPr>
          <a:xfrm>
            <a:off x="3203848" y="2715766"/>
            <a:ext cx="576064" cy="504056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4P+m</a:t>
            </a:r>
          </a:p>
          <a:p>
            <a:pPr algn="ctr"/>
            <a:r>
              <a:rPr lang="en-US" altLang="zh-CN" sz="1000" dirty="0" smtClean="0"/>
              <a:t>1</a:t>
            </a:r>
          </a:p>
          <a:p>
            <a:pPr algn="ctr"/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cxnSp>
        <p:nvCxnSpPr>
          <p:cNvPr id="25" name="直接箭头连接符 24"/>
          <p:cNvCxnSpPr>
            <a:stCxn id="6" idx="2"/>
            <a:endCxn id="18" idx="0"/>
          </p:cNvCxnSpPr>
          <p:nvPr/>
        </p:nvCxnSpPr>
        <p:spPr>
          <a:xfrm flipH="1">
            <a:off x="2339752" y="2211710"/>
            <a:ext cx="36004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41394" y="3219822"/>
            <a:ext cx="211917" cy="2308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i</a:t>
            </a:r>
            <a:endParaRPr lang="zh-CN" altLang="en-US" sz="900" dirty="0"/>
          </a:p>
        </p:txBody>
      </p:sp>
      <p:sp>
        <p:nvSpPr>
          <p:cNvPr id="27" name="左大括号 26"/>
          <p:cNvSpPr/>
          <p:nvPr/>
        </p:nvSpPr>
        <p:spPr>
          <a:xfrm rot="16200000">
            <a:off x="2699792" y="2571750"/>
            <a:ext cx="432048" cy="1728192"/>
          </a:xfrm>
          <a:prstGeom prst="leftBrace">
            <a:avLst>
              <a:gd name="adj1" fmla="val 8333"/>
              <a:gd name="adj2" fmla="val 50027"/>
            </a:avLst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051720" y="3867894"/>
            <a:ext cx="1800200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The conflicting hash nodes list with H(x) = m</a:t>
            </a:r>
            <a:endParaRPr lang="zh-CN" altLang="en-US" sz="1200" dirty="0"/>
          </a:p>
        </p:txBody>
      </p:sp>
      <p:cxnSp>
        <p:nvCxnSpPr>
          <p:cNvPr id="29" name="直接箭头连接符 28"/>
          <p:cNvCxnSpPr>
            <a:stCxn id="28" idx="0"/>
          </p:cNvCxnSpPr>
          <p:nvPr/>
        </p:nvCxnSpPr>
        <p:spPr>
          <a:xfrm flipH="1" flipV="1">
            <a:off x="2627784" y="3435846"/>
            <a:ext cx="324036" cy="43204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508104" y="2715766"/>
            <a:ext cx="576064" cy="504056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P+n</a:t>
            </a:r>
          </a:p>
          <a:p>
            <a:pPr algn="ctr"/>
            <a:r>
              <a:rPr lang="en-US" altLang="zh-CN" sz="1000" dirty="0" smtClean="0"/>
              <a:t>1</a:t>
            </a:r>
          </a:p>
          <a:p>
            <a:pPr algn="ctr"/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31" name="圆角矩形 30"/>
          <p:cNvSpPr/>
          <p:nvPr/>
        </p:nvSpPr>
        <p:spPr>
          <a:xfrm>
            <a:off x="4139952" y="3867894"/>
            <a:ext cx="2016224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 indicating the last node in the conflicting nodes list</a:t>
            </a:r>
            <a:endParaRPr lang="zh-CN" altLang="en-US" sz="1200" dirty="0"/>
          </a:p>
        </p:txBody>
      </p:sp>
      <p:cxnSp>
        <p:nvCxnSpPr>
          <p:cNvPr id="32" name="直接箭头连接符 31"/>
          <p:cNvCxnSpPr>
            <a:stCxn id="31" idx="0"/>
          </p:cNvCxnSpPr>
          <p:nvPr/>
        </p:nvCxnSpPr>
        <p:spPr>
          <a:xfrm flipH="1" flipV="1">
            <a:off x="3563888" y="3003798"/>
            <a:ext cx="1584176" cy="864096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28235" y="3238922"/>
            <a:ext cx="211917" cy="2308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j</a:t>
            </a:r>
            <a:endParaRPr lang="zh-CN" altLang="en-US" sz="900" dirty="0"/>
          </a:p>
        </p:txBody>
      </p:sp>
      <p:cxnSp>
        <p:nvCxnSpPr>
          <p:cNvPr id="34" name="直接箭头连接符 33"/>
          <p:cNvCxnSpPr>
            <a:stCxn id="7" idx="2"/>
            <a:endCxn id="30" idx="0"/>
          </p:cNvCxnSpPr>
          <p:nvPr/>
        </p:nvCxnSpPr>
        <p:spPr>
          <a:xfrm>
            <a:off x="5580112" y="2211710"/>
            <a:ext cx="216024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0"/>
          </p:cNvCxnSpPr>
          <p:nvPr/>
        </p:nvCxnSpPr>
        <p:spPr>
          <a:xfrm flipV="1">
            <a:off x="5148064" y="3003798"/>
            <a:ext cx="648072" cy="864096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圆角矩形标注 36"/>
          <p:cNvSpPr/>
          <p:nvPr/>
        </p:nvSpPr>
        <p:spPr>
          <a:xfrm>
            <a:off x="7524328" y="2499742"/>
            <a:ext cx="1008112" cy="504056"/>
          </a:xfrm>
          <a:prstGeom prst="wedgeRoundRectCallout">
            <a:avLst>
              <a:gd name="adj1" fmla="val -58818"/>
              <a:gd name="adj2" fmla="val -80709"/>
              <a:gd name="adj3" fmla="val 16667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性能提升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倍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  <p:bldP spid="22" grpId="0"/>
      <p:bldP spid="23" grpId="0"/>
      <p:bldP spid="24" grpId="0" animBg="1"/>
      <p:bldP spid="26" grpId="0"/>
      <p:bldP spid="27" grpId="0" animBg="1"/>
      <p:bldP spid="28" grpId="0" animBg="1"/>
      <p:bldP spid="30" grpId="0" animBg="1"/>
      <p:bldP spid="31" grpId="0" animBg="1"/>
      <p:bldP spid="33" grpId="0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971600" y="3332523"/>
            <a:ext cx="5544616" cy="11521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Unique</a:t>
            </a:r>
            <a:r>
              <a:rPr lang="zh-CN" altLang="en-US" dirty="0" smtClean="0"/>
              <a:t>索引优化</a:t>
            </a:r>
            <a:r>
              <a:rPr lang="en-US" altLang="zh-CN" dirty="0" smtClean="0"/>
              <a:t>(Cont’d)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843558"/>
            <a:ext cx="8229600" cy="3679057"/>
          </a:xfrm>
        </p:spPr>
        <p:txBody>
          <a:bodyPr/>
          <a:lstStyle/>
          <a:p>
            <a:r>
              <a:rPr lang="zh-CN" altLang="en-US" dirty="0" smtClean="0"/>
              <a:t>增量优化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闭链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表： </a:t>
            </a:r>
            <a:r>
              <a:rPr lang="en-US" altLang="zh-CN" dirty="0" smtClean="0"/>
              <a:t>H(x) = x % P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避免簇拥</a:t>
            </a:r>
            <a:r>
              <a:rPr lang="en-US" altLang="zh-CN" dirty="0" smtClean="0"/>
              <a:t>(Avoid Clustering) :  H(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= 3*(</a:t>
            </a:r>
            <a:r>
              <a:rPr lang="en-US" altLang="zh-CN" dirty="0" err="1" smtClean="0"/>
              <a:t>i%P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3613709"/>
            <a:ext cx="5256584" cy="36004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123728" y="3613709"/>
            <a:ext cx="360040" cy="36004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i</a:t>
            </a:r>
            <a:endParaRPr lang="en-US" altLang="zh-CN" sz="1000" dirty="0"/>
          </a:p>
          <a:p>
            <a:pPr algn="ctr"/>
            <a:r>
              <a:rPr lang="en-US" altLang="zh-CN" sz="1000" dirty="0" smtClean="0"/>
              <a:t>…</a:t>
            </a:r>
            <a:endParaRPr lang="en-US" altLang="zh-CN" sz="9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051720" y="3973749"/>
            <a:ext cx="504056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    3i </a:t>
            </a:r>
            <a:endParaRPr lang="zh-CN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3545109"/>
            <a:ext cx="530915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69277" y="3541701"/>
            <a:ext cx="530915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3973749"/>
            <a:ext cx="242374" cy="2308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0</a:t>
            </a:r>
            <a:endParaRPr lang="zh-CN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6102506" y="3973749"/>
            <a:ext cx="394660" cy="2308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3P-1</a:t>
            </a:r>
            <a:endParaRPr lang="zh-CN" altLang="en-US" sz="900" dirty="0"/>
          </a:p>
        </p:txBody>
      </p:sp>
      <p:sp>
        <p:nvSpPr>
          <p:cNvPr id="11" name="矩形 10"/>
          <p:cNvSpPr/>
          <p:nvPr/>
        </p:nvSpPr>
        <p:spPr>
          <a:xfrm>
            <a:off x="2483768" y="3613709"/>
            <a:ext cx="360040" cy="3600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0</a:t>
            </a:r>
            <a:endParaRPr lang="en-US" altLang="zh-CN" sz="900" dirty="0" smtClean="0"/>
          </a:p>
          <a:p>
            <a:pPr algn="ctr"/>
            <a:r>
              <a:rPr lang="en-US" altLang="zh-CN" sz="900" dirty="0" smtClean="0"/>
              <a:t>…</a:t>
            </a:r>
            <a:endParaRPr lang="en-US" altLang="zh-CN" sz="1000" dirty="0"/>
          </a:p>
        </p:txBody>
      </p:sp>
      <p:sp>
        <p:nvSpPr>
          <p:cNvPr id="12" name="矩形 11"/>
          <p:cNvSpPr/>
          <p:nvPr/>
        </p:nvSpPr>
        <p:spPr>
          <a:xfrm>
            <a:off x="2843808" y="3613709"/>
            <a:ext cx="360040" cy="3600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0</a:t>
            </a:r>
            <a:endParaRPr lang="en-US" altLang="zh-CN" sz="900" dirty="0" smtClean="0"/>
          </a:p>
          <a:p>
            <a:pPr algn="ctr"/>
            <a:r>
              <a:rPr lang="en-US" altLang="zh-CN" sz="900" dirty="0" smtClean="0"/>
              <a:t>…</a:t>
            </a:r>
            <a:endParaRPr lang="en-US" altLang="zh-CN" sz="1000" dirty="0"/>
          </a:p>
        </p:txBody>
      </p:sp>
      <p:sp>
        <p:nvSpPr>
          <p:cNvPr id="13" name="矩形 12"/>
          <p:cNvSpPr/>
          <p:nvPr/>
        </p:nvSpPr>
        <p:spPr>
          <a:xfrm>
            <a:off x="3203848" y="3613709"/>
            <a:ext cx="432048" cy="36004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i+1</a:t>
            </a:r>
            <a:endParaRPr lang="en-US" altLang="zh-CN" sz="1000" dirty="0"/>
          </a:p>
          <a:p>
            <a:pPr algn="ctr"/>
            <a:r>
              <a:rPr lang="en-US" altLang="zh-CN" sz="1000" dirty="0" smtClean="0"/>
              <a:t>…</a:t>
            </a:r>
            <a:endParaRPr lang="en-US" altLang="zh-CN" sz="9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059832" y="3973749"/>
            <a:ext cx="504056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   3(i+1) </a:t>
            </a:r>
            <a:endParaRPr lang="zh-CN" altLang="en-US" sz="900" dirty="0"/>
          </a:p>
        </p:txBody>
      </p:sp>
      <p:sp>
        <p:nvSpPr>
          <p:cNvPr id="15" name="矩形 14"/>
          <p:cNvSpPr/>
          <p:nvPr/>
        </p:nvSpPr>
        <p:spPr>
          <a:xfrm>
            <a:off x="3563888" y="3613709"/>
            <a:ext cx="504056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P+i+1</a:t>
            </a:r>
            <a:endParaRPr lang="en-US" altLang="zh-CN" sz="900" dirty="0" smtClean="0"/>
          </a:p>
          <a:p>
            <a:pPr algn="ctr"/>
            <a:r>
              <a:rPr lang="en-US" altLang="zh-CN" sz="900" dirty="0" smtClean="0"/>
              <a:t>…</a:t>
            </a:r>
            <a:endParaRPr lang="en-US" altLang="zh-CN" sz="1000" dirty="0"/>
          </a:p>
        </p:txBody>
      </p:sp>
      <p:sp>
        <p:nvSpPr>
          <p:cNvPr id="16" name="矩形 15"/>
          <p:cNvSpPr/>
          <p:nvPr/>
        </p:nvSpPr>
        <p:spPr>
          <a:xfrm>
            <a:off x="4067944" y="3613709"/>
            <a:ext cx="360040" cy="3600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0</a:t>
            </a:r>
            <a:endParaRPr lang="en-US" altLang="zh-CN" sz="900" dirty="0" smtClean="0"/>
          </a:p>
          <a:p>
            <a:pPr algn="ctr"/>
            <a:r>
              <a:rPr lang="en-US" altLang="zh-CN" sz="900" dirty="0" smtClean="0"/>
              <a:t>…</a:t>
            </a:r>
            <a:endParaRPr lang="en-US" altLang="zh-CN" sz="1000" dirty="0"/>
          </a:p>
        </p:txBody>
      </p:sp>
      <p:sp>
        <p:nvSpPr>
          <p:cNvPr id="17" name="矩形 16"/>
          <p:cNvSpPr/>
          <p:nvPr/>
        </p:nvSpPr>
        <p:spPr>
          <a:xfrm>
            <a:off x="4427984" y="3613709"/>
            <a:ext cx="504056" cy="36004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2P+i+2</a:t>
            </a:r>
            <a:endParaRPr lang="en-US" altLang="zh-CN" sz="900" dirty="0"/>
          </a:p>
          <a:p>
            <a:pPr algn="ctr"/>
            <a:r>
              <a:rPr lang="en-US" altLang="zh-CN" sz="900" dirty="0" smtClean="0"/>
              <a:t>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55976" y="3973749"/>
            <a:ext cx="504056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   3(i+2) </a:t>
            </a:r>
            <a:endParaRPr lang="zh-CN" altLang="en-US" sz="900" dirty="0"/>
          </a:p>
        </p:txBody>
      </p:sp>
      <p:sp>
        <p:nvSpPr>
          <p:cNvPr id="19" name="矩形 18"/>
          <p:cNvSpPr/>
          <p:nvPr/>
        </p:nvSpPr>
        <p:spPr>
          <a:xfrm>
            <a:off x="4932040" y="3613709"/>
            <a:ext cx="360040" cy="3600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0</a:t>
            </a:r>
            <a:endParaRPr lang="en-US" altLang="zh-CN" sz="900" dirty="0" smtClean="0"/>
          </a:p>
          <a:p>
            <a:pPr algn="ctr"/>
            <a:r>
              <a:rPr lang="en-US" altLang="zh-CN" sz="900" dirty="0" smtClean="0"/>
              <a:t>…</a:t>
            </a:r>
            <a:endParaRPr lang="en-US" altLang="zh-CN" sz="1000" dirty="0"/>
          </a:p>
        </p:txBody>
      </p:sp>
      <p:sp>
        <p:nvSpPr>
          <p:cNvPr id="20" name="矩形 19"/>
          <p:cNvSpPr/>
          <p:nvPr/>
        </p:nvSpPr>
        <p:spPr>
          <a:xfrm>
            <a:off x="5292080" y="3613709"/>
            <a:ext cx="360040" cy="3600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0</a:t>
            </a:r>
            <a:endParaRPr lang="en-US" altLang="zh-CN" sz="900" dirty="0" smtClean="0"/>
          </a:p>
          <a:p>
            <a:pPr algn="ctr"/>
            <a:r>
              <a:rPr lang="en-US" altLang="zh-CN" sz="900" dirty="0" smtClean="0"/>
              <a:t>…</a:t>
            </a:r>
            <a:endParaRPr lang="en-US" altLang="zh-CN" sz="1000" dirty="0"/>
          </a:p>
        </p:txBody>
      </p:sp>
      <p:sp>
        <p:nvSpPr>
          <p:cNvPr id="22" name="圆角矩形标注 21"/>
          <p:cNvSpPr/>
          <p:nvPr/>
        </p:nvSpPr>
        <p:spPr>
          <a:xfrm>
            <a:off x="6732240" y="4124611"/>
            <a:ext cx="1080120" cy="504056"/>
          </a:xfrm>
          <a:prstGeom prst="wedgeRoundRectCallout">
            <a:avLst>
              <a:gd name="adj1" fmla="val -67516"/>
              <a:gd name="adj2" fmla="val -76982"/>
              <a:gd name="adj3" fmla="val 16667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QPS</a:t>
            </a:r>
            <a:r>
              <a:rPr lang="zh-CN" altLang="en-US" sz="1100" dirty="0" smtClean="0"/>
              <a:t>提升</a:t>
            </a:r>
            <a:r>
              <a:rPr lang="en-US" altLang="zh-CN" sz="1100" dirty="0" smtClean="0"/>
              <a:t>10</a:t>
            </a:r>
            <a:r>
              <a:rPr lang="zh-CN" altLang="en-US" sz="1100" dirty="0" smtClean="0"/>
              <a:t>倍</a:t>
            </a:r>
            <a:endParaRPr lang="zh-CN" altLang="en-US" sz="1100" dirty="0"/>
          </a:p>
        </p:txBody>
      </p:sp>
      <p:sp>
        <p:nvSpPr>
          <p:cNvPr id="23" name="圆角矩形 22"/>
          <p:cNvSpPr/>
          <p:nvPr/>
        </p:nvSpPr>
        <p:spPr>
          <a:xfrm>
            <a:off x="971600" y="1635646"/>
            <a:ext cx="5544616" cy="12241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i+2 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115616" y="2132856"/>
            <a:ext cx="3744416" cy="36004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5" name="矩形 24"/>
          <p:cNvSpPr/>
          <p:nvPr/>
        </p:nvSpPr>
        <p:spPr>
          <a:xfrm>
            <a:off x="2123728" y="2132856"/>
            <a:ext cx="360040" cy="36004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i</a:t>
            </a:r>
            <a:endParaRPr lang="en-US" altLang="zh-CN" sz="1000" dirty="0"/>
          </a:p>
          <a:p>
            <a:pPr algn="ctr"/>
            <a:r>
              <a:rPr lang="en-US" altLang="zh-CN" sz="1000" dirty="0" smtClean="0"/>
              <a:t>…</a:t>
            </a:r>
            <a:endParaRPr lang="en-US" altLang="zh-CN" sz="9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123728" y="2499742"/>
            <a:ext cx="504056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    </a:t>
            </a:r>
            <a:r>
              <a:rPr lang="en-US" altLang="zh-CN" sz="900" dirty="0" err="1" smtClean="0"/>
              <a:t>i</a:t>
            </a:r>
            <a:r>
              <a:rPr lang="en-US" altLang="zh-CN" sz="900" dirty="0" smtClean="0"/>
              <a:t> </a:t>
            </a:r>
            <a:endParaRPr lang="zh-CN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1640" y="2064256"/>
            <a:ext cx="530915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83968" y="2060848"/>
            <a:ext cx="530915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15616" y="2492896"/>
            <a:ext cx="242374" cy="2308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0</a:t>
            </a:r>
            <a:endParaRPr lang="zh-CN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4620140" y="2484934"/>
            <a:ext cx="336952" cy="2308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P-1</a:t>
            </a:r>
            <a:endParaRPr lang="zh-CN" altLang="en-US" sz="900" dirty="0"/>
          </a:p>
        </p:txBody>
      </p:sp>
      <p:sp>
        <p:nvSpPr>
          <p:cNvPr id="33" name="矩形 32"/>
          <p:cNvSpPr/>
          <p:nvPr/>
        </p:nvSpPr>
        <p:spPr>
          <a:xfrm>
            <a:off x="2483768" y="2131235"/>
            <a:ext cx="432048" cy="36004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i+1</a:t>
            </a:r>
            <a:endParaRPr lang="en-US" altLang="zh-CN" sz="1000" dirty="0"/>
          </a:p>
          <a:p>
            <a:pPr algn="ctr"/>
            <a:r>
              <a:rPr lang="en-US" altLang="zh-CN" sz="1000" dirty="0" smtClean="0"/>
              <a:t>…</a:t>
            </a:r>
            <a:endParaRPr lang="en-US" altLang="zh-CN" sz="9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2483768" y="2499742"/>
            <a:ext cx="504056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   i+1 </a:t>
            </a:r>
            <a:endParaRPr lang="zh-CN" altLang="en-US" sz="900" dirty="0"/>
          </a:p>
        </p:txBody>
      </p:sp>
      <p:sp>
        <p:nvSpPr>
          <p:cNvPr id="35" name="矩形 34"/>
          <p:cNvSpPr/>
          <p:nvPr/>
        </p:nvSpPr>
        <p:spPr>
          <a:xfrm>
            <a:off x="2915816" y="2131235"/>
            <a:ext cx="504056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i+2</a:t>
            </a:r>
            <a:endParaRPr lang="en-US" altLang="zh-CN" sz="900" dirty="0" smtClean="0"/>
          </a:p>
          <a:p>
            <a:pPr algn="ctr"/>
            <a:r>
              <a:rPr lang="en-US" altLang="zh-CN" sz="900" dirty="0" smtClean="0"/>
              <a:t>…</a:t>
            </a:r>
            <a:endParaRPr lang="en-US" altLang="zh-CN" sz="1000" dirty="0"/>
          </a:p>
        </p:txBody>
      </p:sp>
      <p:sp>
        <p:nvSpPr>
          <p:cNvPr id="37" name="矩形 36"/>
          <p:cNvSpPr/>
          <p:nvPr/>
        </p:nvSpPr>
        <p:spPr>
          <a:xfrm>
            <a:off x="3419872" y="2131235"/>
            <a:ext cx="504056" cy="36004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900" dirty="0" smtClean="0"/>
          </a:p>
        </p:txBody>
      </p:sp>
      <p:sp>
        <p:nvSpPr>
          <p:cNvPr id="40" name="矩形 39"/>
          <p:cNvSpPr/>
          <p:nvPr/>
        </p:nvSpPr>
        <p:spPr>
          <a:xfrm>
            <a:off x="3923928" y="2131235"/>
            <a:ext cx="360040" cy="3600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0</a:t>
            </a:r>
            <a:endParaRPr lang="en-US" altLang="zh-CN" sz="900" dirty="0" smtClean="0"/>
          </a:p>
          <a:p>
            <a:pPr algn="ctr"/>
            <a:r>
              <a:rPr lang="en-US" altLang="zh-CN" sz="900" dirty="0" smtClean="0"/>
              <a:t>…</a:t>
            </a:r>
            <a:endParaRPr lang="en-US" altLang="zh-CN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915816" y="2499742"/>
            <a:ext cx="504056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   i+2 </a:t>
            </a:r>
            <a:endParaRPr lang="zh-CN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3491880" y="2067694"/>
            <a:ext cx="34336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51920" y="2499742"/>
            <a:ext cx="576064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 i+101 </a:t>
            </a:r>
            <a:endParaRPr lang="zh-CN" altLang="en-US" sz="900" dirty="0"/>
          </a:p>
        </p:txBody>
      </p:sp>
      <p:sp>
        <p:nvSpPr>
          <p:cNvPr id="44" name="圆角矩形 43"/>
          <p:cNvSpPr/>
          <p:nvPr/>
        </p:nvSpPr>
        <p:spPr>
          <a:xfrm>
            <a:off x="1979712" y="1707654"/>
            <a:ext cx="648072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P+i</a:t>
            </a:r>
            <a:endParaRPr lang="zh-CN" altLang="en-US" sz="1000" dirty="0"/>
          </a:p>
        </p:txBody>
      </p:sp>
      <p:cxnSp>
        <p:nvCxnSpPr>
          <p:cNvPr id="45" name="直接箭头连接符 44"/>
          <p:cNvCxnSpPr>
            <a:stCxn id="44" idx="2"/>
            <a:endCxn id="25" idx="0"/>
          </p:cNvCxnSpPr>
          <p:nvPr/>
        </p:nvCxnSpPr>
        <p:spPr>
          <a:xfrm>
            <a:off x="2303748" y="1923678"/>
            <a:ext cx="0" cy="209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555776" y="199568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139952" y="1851670"/>
            <a:ext cx="343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779912" y="1707654"/>
            <a:ext cx="648072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P+i</a:t>
            </a:r>
            <a:endParaRPr lang="zh-CN" altLang="en-US" sz="1000" dirty="0"/>
          </a:p>
        </p:txBody>
      </p:sp>
      <p:cxnSp>
        <p:nvCxnSpPr>
          <p:cNvPr id="69" name="直接箭头连接符 68"/>
          <p:cNvCxnSpPr>
            <a:stCxn id="68" idx="2"/>
          </p:cNvCxnSpPr>
          <p:nvPr/>
        </p:nvCxnSpPr>
        <p:spPr>
          <a:xfrm>
            <a:off x="4103948" y="1923678"/>
            <a:ext cx="0" cy="209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/>
      <p:bldP spid="33" grpId="0" animBg="1"/>
      <p:bldP spid="34" grpId="0"/>
      <p:bldP spid="35" grpId="0" animBg="1"/>
      <p:bldP spid="37" grpId="0" animBg="1"/>
      <p:bldP spid="40" grpId="0" animBg="1"/>
      <p:bldP spid="41" grpId="0"/>
      <p:bldP spid="42" grpId="0"/>
      <p:bldP spid="43" grpId="0"/>
      <p:bldP spid="44" grpId="0" animBg="1"/>
      <p:bldP spid="49" grpId="0"/>
      <p:bldP spid="6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查询流程优化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索引分层</a:t>
            </a:r>
            <a:endParaRPr lang="en-US" altLang="zh-CN" dirty="0" smtClean="0"/>
          </a:p>
          <a:p>
            <a:r>
              <a:rPr lang="en-US" altLang="zh-CN" dirty="0" smtClean="0"/>
              <a:t>Searcher Cache</a:t>
            </a:r>
          </a:p>
          <a:p>
            <a:r>
              <a:rPr lang="zh-CN" altLang="en-US" dirty="0" smtClean="0"/>
              <a:t>统计截断</a:t>
            </a:r>
            <a:endParaRPr lang="en-US" altLang="zh-CN" dirty="0" smtClean="0"/>
          </a:p>
          <a:p>
            <a:r>
              <a:rPr lang="zh-CN" altLang="en-US" dirty="0" smtClean="0"/>
              <a:t>查询短路</a:t>
            </a:r>
            <a:endParaRPr lang="en-US" altLang="zh-CN" dirty="0" smtClean="0"/>
          </a:p>
          <a:p>
            <a:r>
              <a:rPr lang="en-US" altLang="zh-CN" dirty="0" smtClean="0"/>
              <a:t>I/O </a:t>
            </a:r>
            <a:r>
              <a:rPr lang="zh-CN" altLang="en-US" dirty="0" smtClean="0"/>
              <a:t>并发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01649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D2D1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D2D1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索引分层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离线排序</a:t>
            </a:r>
            <a:endParaRPr lang="en-US" altLang="zh-CN" dirty="0" smtClean="0"/>
          </a:p>
          <a:p>
            <a:r>
              <a:rPr lang="zh-CN" altLang="en-US" dirty="0" smtClean="0"/>
              <a:t>段间保序</a:t>
            </a:r>
            <a:endParaRPr lang="en-US" altLang="zh-CN" dirty="0" smtClean="0"/>
          </a:p>
          <a:p>
            <a:r>
              <a:rPr lang="zh-CN" altLang="en-US" dirty="0" smtClean="0"/>
              <a:t>段内聚合</a:t>
            </a:r>
            <a:endParaRPr lang="en-US" altLang="zh-CN" dirty="0" smtClean="0"/>
          </a:p>
          <a:p>
            <a:r>
              <a:rPr lang="zh-CN" altLang="en-US" dirty="0" smtClean="0"/>
              <a:t>增量全查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>
          <a:xfrm>
            <a:off x="611560" y="1419622"/>
            <a:ext cx="8352928" cy="32403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555776" y="2276684"/>
            <a:ext cx="1584176" cy="22322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827584" y="2276684"/>
            <a:ext cx="1296144" cy="2160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索引分层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离线排序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38332" y="2462904"/>
            <a:ext cx="841236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split 0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038332" y="2966960"/>
            <a:ext cx="841236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split 1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038332" y="3903064"/>
            <a:ext cx="841236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split M-1 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73700" y="33545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864422" y="1556604"/>
            <a:ext cx="1224136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InputSampler</a:t>
            </a:r>
            <a:endParaRPr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203848" y="3354546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…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2411760" y="1556604"/>
            <a:ext cx="1872208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TotalOrderPartitioner</a:t>
            </a:r>
            <a:endParaRPr lang="zh-CN" altLang="en-US" sz="1400" dirty="0"/>
          </a:p>
        </p:txBody>
      </p:sp>
      <p:sp>
        <p:nvSpPr>
          <p:cNvPr id="20" name="圆角矩形 19"/>
          <p:cNvSpPr/>
          <p:nvPr/>
        </p:nvSpPr>
        <p:spPr>
          <a:xfrm>
            <a:off x="2792902" y="2464572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Partition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2815672" y="2961594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Partition</a:t>
            </a:r>
            <a:endParaRPr lang="zh-CN" altLang="en-US" sz="1400" dirty="0"/>
          </a:p>
        </p:txBody>
      </p:sp>
      <p:sp>
        <p:nvSpPr>
          <p:cNvPr id="22" name="圆角矩形 21"/>
          <p:cNvSpPr/>
          <p:nvPr/>
        </p:nvSpPr>
        <p:spPr>
          <a:xfrm>
            <a:off x="2829740" y="3904732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Partition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4716016" y="1556604"/>
            <a:ext cx="1224136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24" name="矩形 23"/>
          <p:cNvSpPr/>
          <p:nvPr/>
        </p:nvSpPr>
        <p:spPr>
          <a:xfrm>
            <a:off x="4716016" y="1556604"/>
            <a:ext cx="1224136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/>
              <a:t>partition 0</a:t>
            </a:r>
            <a:endParaRPr lang="zh-CN" altLang="en-US" sz="1300" dirty="0"/>
          </a:p>
        </p:txBody>
      </p:sp>
      <p:sp>
        <p:nvSpPr>
          <p:cNvPr id="25" name="矩形 24"/>
          <p:cNvSpPr/>
          <p:nvPr/>
        </p:nvSpPr>
        <p:spPr>
          <a:xfrm>
            <a:off x="4716016" y="1772628"/>
            <a:ext cx="1224136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/>
              <a:t>partition 1</a:t>
            </a:r>
            <a:endParaRPr lang="zh-CN" altLang="en-US" sz="1300" dirty="0"/>
          </a:p>
        </p:txBody>
      </p:sp>
      <p:sp>
        <p:nvSpPr>
          <p:cNvPr id="26" name="矩形 25"/>
          <p:cNvSpPr/>
          <p:nvPr/>
        </p:nvSpPr>
        <p:spPr>
          <a:xfrm>
            <a:off x="4716016" y="1988652"/>
            <a:ext cx="1224136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/>
              <a:t>…</a:t>
            </a:r>
            <a:endParaRPr lang="zh-CN" altLang="en-US" sz="1300" dirty="0"/>
          </a:p>
        </p:txBody>
      </p:sp>
      <p:sp>
        <p:nvSpPr>
          <p:cNvPr id="27" name="矩形 26"/>
          <p:cNvSpPr/>
          <p:nvPr/>
        </p:nvSpPr>
        <p:spPr>
          <a:xfrm>
            <a:off x="4716016" y="2204676"/>
            <a:ext cx="1224136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/>
              <a:t>partition N-1</a:t>
            </a:r>
            <a:endParaRPr lang="zh-CN" altLang="en-US" sz="1300" dirty="0"/>
          </a:p>
        </p:txBody>
      </p:sp>
      <p:sp>
        <p:nvSpPr>
          <p:cNvPr id="28" name="矩形 27"/>
          <p:cNvSpPr/>
          <p:nvPr/>
        </p:nvSpPr>
        <p:spPr>
          <a:xfrm>
            <a:off x="4716016" y="2564716"/>
            <a:ext cx="1224136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29" name="矩形 28"/>
          <p:cNvSpPr/>
          <p:nvPr/>
        </p:nvSpPr>
        <p:spPr>
          <a:xfrm>
            <a:off x="4716016" y="2564716"/>
            <a:ext cx="1224136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/>
              <a:t>partition 0</a:t>
            </a:r>
            <a:endParaRPr lang="zh-CN" altLang="en-US" sz="1300" dirty="0"/>
          </a:p>
        </p:txBody>
      </p:sp>
      <p:sp>
        <p:nvSpPr>
          <p:cNvPr id="30" name="矩形 29"/>
          <p:cNvSpPr/>
          <p:nvPr/>
        </p:nvSpPr>
        <p:spPr>
          <a:xfrm>
            <a:off x="4716016" y="2780740"/>
            <a:ext cx="1224136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/>
              <a:t>partition 1</a:t>
            </a:r>
            <a:endParaRPr lang="zh-CN" altLang="en-US" sz="1300" dirty="0"/>
          </a:p>
        </p:txBody>
      </p:sp>
      <p:sp>
        <p:nvSpPr>
          <p:cNvPr id="31" name="矩形 30"/>
          <p:cNvSpPr/>
          <p:nvPr/>
        </p:nvSpPr>
        <p:spPr>
          <a:xfrm>
            <a:off x="4716016" y="2996764"/>
            <a:ext cx="1224136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/>
              <a:t>…</a:t>
            </a:r>
            <a:endParaRPr lang="zh-CN" altLang="en-US" sz="1300" dirty="0"/>
          </a:p>
        </p:txBody>
      </p:sp>
      <p:sp>
        <p:nvSpPr>
          <p:cNvPr id="32" name="矩形 31"/>
          <p:cNvSpPr/>
          <p:nvPr/>
        </p:nvSpPr>
        <p:spPr>
          <a:xfrm>
            <a:off x="4716016" y="3212788"/>
            <a:ext cx="1224136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/>
              <a:t>partition N-1</a:t>
            </a:r>
            <a:endParaRPr lang="zh-CN" altLang="en-US" sz="1300" dirty="0"/>
          </a:p>
        </p:txBody>
      </p:sp>
      <p:sp>
        <p:nvSpPr>
          <p:cNvPr id="33" name="TextBox 32"/>
          <p:cNvSpPr txBox="1"/>
          <p:nvPr/>
        </p:nvSpPr>
        <p:spPr>
          <a:xfrm>
            <a:off x="5148064" y="3356804"/>
            <a:ext cx="316758" cy="2923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300" dirty="0" smtClean="0"/>
              <a:t>…</a:t>
            </a:r>
            <a:endParaRPr lang="zh-CN" altLang="en-US" sz="1300" dirty="0"/>
          </a:p>
        </p:txBody>
      </p:sp>
      <p:sp>
        <p:nvSpPr>
          <p:cNvPr id="34" name="矩形 33"/>
          <p:cNvSpPr/>
          <p:nvPr/>
        </p:nvSpPr>
        <p:spPr>
          <a:xfrm>
            <a:off x="4716016" y="3716844"/>
            <a:ext cx="1224136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35" name="矩形 34"/>
          <p:cNvSpPr/>
          <p:nvPr/>
        </p:nvSpPr>
        <p:spPr>
          <a:xfrm>
            <a:off x="4716016" y="3716844"/>
            <a:ext cx="1224136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/>
              <a:t>partition 0</a:t>
            </a:r>
            <a:endParaRPr lang="zh-CN" altLang="en-US" sz="1300" dirty="0"/>
          </a:p>
        </p:txBody>
      </p:sp>
      <p:sp>
        <p:nvSpPr>
          <p:cNvPr id="36" name="矩形 35"/>
          <p:cNvSpPr/>
          <p:nvPr/>
        </p:nvSpPr>
        <p:spPr>
          <a:xfrm>
            <a:off x="4716016" y="3932868"/>
            <a:ext cx="1224136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/>
              <a:t>partition 1</a:t>
            </a:r>
            <a:endParaRPr lang="zh-CN" altLang="en-US" sz="1300" dirty="0"/>
          </a:p>
        </p:txBody>
      </p:sp>
      <p:sp>
        <p:nvSpPr>
          <p:cNvPr id="37" name="矩形 36"/>
          <p:cNvSpPr/>
          <p:nvPr/>
        </p:nvSpPr>
        <p:spPr>
          <a:xfrm>
            <a:off x="4716016" y="4148892"/>
            <a:ext cx="1224136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/>
              <a:t>…</a:t>
            </a:r>
            <a:endParaRPr lang="zh-CN" altLang="en-US" sz="1300" dirty="0"/>
          </a:p>
        </p:txBody>
      </p:sp>
      <p:sp>
        <p:nvSpPr>
          <p:cNvPr id="38" name="矩形 37"/>
          <p:cNvSpPr/>
          <p:nvPr/>
        </p:nvSpPr>
        <p:spPr>
          <a:xfrm>
            <a:off x="4716016" y="4364916"/>
            <a:ext cx="1224136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/>
              <a:t>partition N-1</a:t>
            </a:r>
            <a:endParaRPr lang="zh-CN" altLang="en-US" sz="1300" dirty="0"/>
          </a:p>
        </p:txBody>
      </p:sp>
      <p:sp>
        <p:nvSpPr>
          <p:cNvPr id="39" name="圆角矩形 38"/>
          <p:cNvSpPr/>
          <p:nvPr/>
        </p:nvSpPr>
        <p:spPr>
          <a:xfrm>
            <a:off x="6588224" y="2204676"/>
            <a:ext cx="1008112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/>
              <a:t>Reduce 0</a:t>
            </a:r>
          </a:p>
          <a:p>
            <a:pPr algn="ctr"/>
            <a:r>
              <a:rPr lang="en-US" altLang="zh-CN" sz="1300" dirty="0" smtClean="0"/>
              <a:t>(Sort)</a:t>
            </a:r>
            <a:endParaRPr lang="zh-CN" altLang="en-US" sz="1300" dirty="0"/>
          </a:p>
        </p:txBody>
      </p:sp>
      <p:sp>
        <p:nvSpPr>
          <p:cNvPr id="40" name="圆角矩形 39"/>
          <p:cNvSpPr/>
          <p:nvPr/>
        </p:nvSpPr>
        <p:spPr>
          <a:xfrm>
            <a:off x="6588224" y="2852748"/>
            <a:ext cx="1008112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/>
              <a:t>Reduce 1</a:t>
            </a:r>
          </a:p>
          <a:p>
            <a:pPr algn="ctr"/>
            <a:r>
              <a:rPr lang="en-US" altLang="zh-CN" sz="1300" dirty="0" smtClean="0"/>
              <a:t>(Sort)</a:t>
            </a:r>
            <a:endParaRPr lang="zh-CN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6936214" y="3352448"/>
            <a:ext cx="300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/>
              <a:t>…</a:t>
            </a:r>
            <a:endParaRPr lang="zh-CN" altLang="en-US" sz="1300" dirty="0"/>
          </a:p>
        </p:txBody>
      </p:sp>
      <p:sp>
        <p:nvSpPr>
          <p:cNvPr id="42" name="圆角矩形 41"/>
          <p:cNvSpPr/>
          <p:nvPr/>
        </p:nvSpPr>
        <p:spPr>
          <a:xfrm>
            <a:off x="6626364" y="3788852"/>
            <a:ext cx="1008112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/>
              <a:t>Reduce N-1</a:t>
            </a:r>
          </a:p>
          <a:p>
            <a:pPr algn="ctr"/>
            <a:r>
              <a:rPr lang="en-US" altLang="zh-CN" sz="1300" dirty="0" smtClean="0"/>
              <a:t>(Sort)</a:t>
            </a:r>
            <a:endParaRPr lang="zh-CN" altLang="en-US" sz="1300" dirty="0"/>
          </a:p>
        </p:txBody>
      </p:sp>
      <p:sp>
        <p:nvSpPr>
          <p:cNvPr id="43" name="矩形 42"/>
          <p:cNvSpPr/>
          <p:nvPr/>
        </p:nvSpPr>
        <p:spPr>
          <a:xfrm>
            <a:off x="7979236" y="2276684"/>
            <a:ext cx="841236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 0</a:t>
            </a:r>
            <a:endParaRPr lang="zh-CN" altLang="en-US" sz="1400" dirty="0"/>
          </a:p>
        </p:txBody>
      </p:sp>
      <p:sp>
        <p:nvSpPr>
          <p:cNvPr id="44" name="矩形 43"/>
          <p:cNvSpPr/>
          <p:nvPr/>
        </p:nvSpPr>
        <p:spPr>
          <a:xfrm>
            <a:off x="8000248" y="2924756"/>
            <a:ext cx="841236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 1</a:t>
            </a:r>
            <a:endParaRPr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8028384" y="3860860"/>
            <a:ext cx="841236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 N-1 </a:t>
            </a:r>
            <a:endParaRPr lang="zh-CN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8221638" y="3261436"/>
            <a:ext cx="343364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11" idx="2"/>
            <a:endCxn id="12" idx="0"/>
          </p:cNvCxnSpPr>
          <p:nvPr/>
        </p:nvCxnSpPr>
        <p:spPr>
          <a:xfrm flipH="1">
            <a:off x="1475656" y="1916644"/>
            <a:ext cx="834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347864" y="1916644"/>
            <a:ext cx="834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6" idx="3"/>
            <a:endCxn id="20" idx="1"/>
          </p:cNvCxnSpPr>
          <p:nvPr/>
        </p:nvCxnSpPr>
        <p:spPr>
          <a:xfrm>
            <a:off x="1879568" y="2606920"/>
            <a:ext cx="913334" cy="1668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4" name="直接箭头连接符 53"/>
          <p:cNvCxnSpPr>
            <a:stCxn id="7" idx="3"/>
            <a:endCxn id="21" idx="1"/>
          </p:cNvCxnSpPr>
          <p:nvPr/>
        </p:nvCxnSpPr>
        <p:spPr>
          <a:xfrm flipV="1">
            <a:off x="1879568" y="3105610"/>
            <a:ext cx="936104" cy="5366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6" name="直接箭头连接符 55"/>
          <p:cNvCxnSpPr>
            <a:stCxn id="8" idx="3"/>
            <a:endCxn id="22" idx="1"/>
          </p:cNvCxnSpPr>
          <p:nvPr/>
        </p:nvCxnSpPr>
        <p:spPr>
          <a:xfrm>
            <a:off x="1879568" y="4047080"/>
            <a:ext cx="950172" cy="1668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8" name="直接箭头连接符 57"/>
          <p:cNvCxnSpPr>
            <a:stCxn id="20" idx="3"/>
            <a:endCxn id="24" idx="1"/>
          </p:cNvCxnSpPr>
          <p:nvPr/>
        </p:nvCxnSpPr>
        <p:spPr>
          <a:xfrm flipV="1">
            <a:off x="3873022" y="1664616"/>
            <a:ext cx="842994" cy="943972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0" name="直接箭头连接符 59"/>
          <p:cNvCxnSpPr>
            <a:stCxn id="20" idx="3"/>
            <a:endCxn id="25" idx="1"/>
          </p:cNvCxnSpPr>
          <p:nvPr/>
        </p:nvCxnSpPr>
        <p:spPr>
          <a:xfrm flipV="1">
            <a:off x="3873022" y="1880640"/>
            <a:ext cx="842994" cy="727948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2" name="直接箭头连接符 61"/>
          <p:cNvCxnSpPr>
            <a:stCxn id="20" idx="3"/>
          </p:cNvCxnSpPr>
          <p:nvPr/>
        </p:nvCxnSpPr>
        <p:spPr>
          <a:xfrm flipV="1">
            <a:off x="3873022" y="2276684"/>
            <a:ext cx="842994" cy="331904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4" name="直接箭头连接符 63"/>
          <p:cNvCxnSpPr>
            <a:stCxn id="21" idx="3"/>
            <a:endCxn id="29" idx="1"/>
          </p:cNvCxnSpPr>
          <p:nvPr/>
        </p:nvCxnSpPr>
        <p:spPr>
          <a:xfrm flipV="1">
            <a:off x="3895792" y="2672728"/>
            <a:ext cx="820224" cy="432882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6" name="直接箭头连接符 65"/>
          <p:cNvCxnSpPr>
            <a:stCxn id="21" idx="3"/>
            <a:endCxn id="30" idx="1"/>
          </p:cNvCxnSpPr>
          <p:nvPr/>
        </p:nvCxnSpPr>
        <p:spPr>
          <a:xfrm flipV="1">
            <a:off x="3895792" y="2888752"/>
            <a:ext cx="820224" cy="216858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8" name="直接箭头连接符 67"/>
          <p:cNvCxnSpPr>
            <a:stCxn id="21" idx="3"/>
            <a:endCxn id="32" idx="1"/>
          </p:cNvCxnSpPr>
          <p:nvPr/>
        </p:nvCxnSpPr>
        <p:spPr>
          <a:xfrm>
            <a:off x="3895792" y="3105610"/>
            <a:ext cx="820224" cy="215190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70" name="直接箭头连接符 69"/>
          <p:cNvCxnSpPr>
            <a:stCxn id="22" idx="3"/>
            <a:endCxn id="35" idx="1"/>
          </p:cNvCxnSpPr>
          <p:nvPr/>
        </p:nvCxnSpPr>
        <p:spPr>
          <a:xfrm flipV="1">
            <a:off x="3909860" y="3824856"/>
            <a:ext cx="806156" cy="223892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72" name="直接箭头连接符 71"/>
          <p:cNvCxnSpPr>
            <a:stCxn id="22" idx="3"/>
            <a:endCxn id="36" idx="1"/>
          </p:cNvCxnSpPr>
          <p:nvPr/>
        </p:nvCxnSpPr>
        <p:spPr>
          <a:xfrm flipV="1">
            <a:off x="3909860" y="4040880"/>
            <a:ext cx="806156" cy="7868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74" name="直接箭头连接符 73"/>
          <p:cNvCxnSpPr>
            <a:stCxn id="22" idx="3"/>
            <a:endCxn id="38" idx="1"/>
          </p:cNvCxnSpPr>
          <p:nvPr/>
        </p:nvCxnSpPr>
        <p:spPr>
          <a:xfrm>
            <a:off x="3909860" y="4048748"/>
            <a:ext cx="806156" cy="424180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76" name="直接箭头连接符 75"/>
          <p:cNvCxnSpPr>
            <a:stCxn id="24" idx="3"/>
            <a:endCxn id="39" idx="1"/>
          </p:cNvCxnSpPr>
          <p:nvPr/>
        </p:nvCxnSpPr>
        <p:spPr>
          <a:xfrm>
            <a:off x="5940152" y="1664616"/>
            <a:ext cx="648072" cy="756084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78" name="直接箭头连接符 77"/>
          <p:cNvCxnSpPr>
            <a:stCxn id="25" idx="3"/>
            <a:endCxn id="40" idx="1"/>
          </p:cNvCxnSpPr>
          <p:nvPr/>
        </p:nvCxnSpPr>
        <p:spPr>
          <a:xfrm>
            <a:off x="5940152" y="1880640"/>
            <a:ext cx="648072" cy="1188132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0" name="直接箭头连接符 79"/>
          <p:cNvCxnSpPr>
            <a:stCxn id="27" idx="3"/>
            <a:endCxn id="42" idx="1"/>
          </p:cNvCxnSpPr>
          <p:nvPr/>
        </p:nvCxnSpPr>
        <p:spPr>
          <a:xfrm>
            <a:off x="5940152" y="2312688"/>
            <a:ext cx="686212" cy="1692188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2" name="直接箭头连接符 81"/>
          <p:cNvCxnSpPr>
            <a:stCxn id="29" idx="3"/>
          </p:cNvCxnSpPr>
          <p:nvPr/>
        </p:nvCxnSpPr>
        <p:spPr>
          <a:xfrm flipV="1">
            <a:off x="5940152" y="2420700"/>
            <a:ext cx="648072" cy="252028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4" name="直接箭头连接符 83"/>
          <p:cNvCxnSpPr>
            <a:stCxn id="30" idx="3"/>
            <a:endCxn id="40" idx="1"/>
          </p:cNvCxnSpPr>
          <p:nvPr/>
        </p:nvCxnSpPr>
        <p:spPr>
          <a:xfrm>
            <a:off x="5940152" y="2888752"/>
            <a:ext cx="648072" cy="180020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6" name="直接箭头连接符 85"/>
          <p:cNvCxnSpPr>
            <a:stCxn id="32" idx="3"/>
            <a:endCxn id="42" idx="1"/>
          </p:cNvCxnSpPr>
          <p:nvPr/>
        </p:nvCxnSpPr>
        <p:spPr>
          <a:xfrm>
            <a:off x="5940152" y="3320800"/>
            <a:ext cx="686212" cy="684076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8" name="直接箭头连接符 87"/>
          <p:cNvCxnSpPr>
            <a:stCxn id="35" idx="3"/>
          </p:cNvCxnSpPr>
          <p:nvPr/>
        </p:nvCxnSpPr>
        <p:spPr>
          <a:xfrm flipV="1">
            <a:off x="5940152" y="2420700"/>
            <a:ext cx="648072" cy="1404156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0" name="直接箭头连接符 89"/>
          <p:cNvCxnSpPr>
            <a:stCxn id="36" idx="3"/>
            <a:endCxn id="40" idx="1"/>
          </p:cNvCxnSpPr>
          <p:nvPr/>
        </p:nvCxnSpPr>
        <p:spPr>
          <a:xfrm flipV="1">
            <a:off x="5940152" y="3068772"/>
            <a:ext cx="648072" cy="972108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2" name="直接箭头连接符 91"/>
          <p:cNvCxnSpPr>
            <a:stCxn id="38" idx="3"/>
            <a:endCxn id="42" idx="1"/>
          </p:cNvCxnSpPr>
          <p:nvPr/>
        </p:nvCxnSpPr>
        <p:spPr>
          <a:xfrm flipV="1">
            <a:off x="5940152" y="4004876"/>
            <a:ext cx="686212" cy="468052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4" name="直接箭头连接符 93"/>
          <p:cNvCxnSpPr>
            <a:stCxn id="39" idx="3"/>
            <a:endCxn id="43" idx="1"/>
          </p:cNvCxnSpPr>
          <p:nvPr/>
        </p:nvCxnSpPr>
        <p:spPr>
          <a:xfrm>
            <a:off x="7596336" y="2420700"/>
            <a:ext cx="382900" cy="0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6" name="直接箭头连接符 95"/>
          <p:cNvCxnSpPr>
            <a:stCxn id="40" idx="3"/>
            <a:endCxn id="44" idx="1"/>
          </p:cNvCxnSpPr>
          <p:nvPr/>
        </p:nvCxnSpPr>
        <p:spPr>
          <a:xfrm>
            <a:off x="7596336" y="3068772"/>
            <a:ext cx="403912" cy="0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8" name="直接箭头连接符 97"/>
          <p:cNvCxnSpPr>
            <a:stCxn id="42" idx="3"/>
            <a:endCxn id="45" idx="1"/>
          </p:cNvCxnSpPr>
          <p:nvPr/>
        </p:nvCxnSpPr>
        <p:spPr>
          <a:xfrm>
            <a:off x="7634476" y="4004876"/>
            <a:ext cx="393908" cy="0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9" name="矩形 68"/>
          <p:cNvSpPr/>
          <p:nvPr/>
        </p:nvSpPr>
        <p:spPr>
          <a:xfrm>
            <a:off x="6249390" y="1517031"/>
            <a:ext cx="1656184" cy="3024336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71" name="TextBox 70"/>
          <p:cNvSpPr txBox="1"/>
          <p:nvPr/>
        </p:nvSpPr>
        <p:spPr>
          <a:xfrm>
            <a:off x="6516216" y="1563638"/>
            <a:ext cx="116730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</a:rPr>
              <a:t>Reduce</a:t>
            </a:r>
            <a:r>
              <a:rPr lang="zh-CN" altLang="en-US" sz="1200" dirty="0" smtClean="0">
                <a:solidFill>
                  <a:srgbClr val="FF0000"/>
                </a:solidFill>
              </a:rPr>
              <a:t>内部按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0000"/>
                </a:solidFill>
              </a:rPr>
              <a:t>类目</a:t>
            </a:r>
            <a:r>
              <a:rPr lang="en-US" altLang="zh-CN" sz="1200" dirty="0" smtClean="0">
                <a:solidFill>
                  <a:srgbClr val="FF0000"/>
                </a:solidFill>
              </a:rPr>
              <a:t>/</a:t>
            </a:r>
            <a:r>
              <a:rPr lang="zh-CN" altLang="en-US" sz="1200" dirty="0" smtClean="0">
                <a:solidFill>
                  <a:srgbClr val="FF0000"/>
                </a:solidFill>
              </a:rPr>
              <a:t>公司聚合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圆角矩形 217"/>
          <p:cNvSpPr/>
          <p:nvPr/>
        </p:nvSpPr>
        <p:spPr>
          <a:xfrm>
            <a:off x="2509169" y="771550"/>
            <a:ext cx="4536504" cy="40324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err="1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索引分层</a:t>
            </a:r>
            <a:r>
              <a:rPr lang="en-US" altLang="zh-CN" dirty="0" smtClean="0"/>
              <a:t>(Cont’d)</a:t>
            </a:r>
            <a:endParaRPr lang="zh-CN" altLang="en-US" dirty="0"/>
          </a:p>
        </p:txBody>
      </p:sp>
      <p:sp>
        <p:nvSpPr>
          <p:cNvPr id="22" name="内容占位符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查询流程</a:t>
            </a:r>
            <a:endParaRPr lang="zh-CN" altLang="en-US" dirty="0"/>
          </a:p>
        </p:txBody>
      </p:sp>
      <p:sp>
        <p:nvSpPr>
          <p:cNvPr id="4" name="平行四边形 3"/>
          <p:cNvSpPr/>
          <p:nvPr/>
        </p:nvSpPr>
        <p:spPr>
          <a:xfrm>
            <a:off x="4764097" y="915566"/>
            <a:ext cx="1800200" cy="432048"/>
          </a:xfrm>
          <a:prstGeom prst="parallelogram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进入分层查询</a:t>
            </a:r>
          </a:p>
        </p:txBody>
      </p:sp>
      <p:sp>
        <p:nvSpPr>
          <p:cNvPr id="5" name="矩形 4"/>
          <p:cNvSpPr/>
          <p:nvPr/>
        </p:nvSpPr>
        <p:spPr>
          <a:xfrm>
            <a:off x="4764097" y="1715019"/>
            <a:ext cx="1800200" cy="43204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查询所有增量</a:t>
            </a:r>
            <a:endParaRPr kumimoji="1" lang="en-US" altLang="zh-CN" sz="1400" dirty="0" smtClean="0"/>
          </a:p>
          <a:p>
            <a:pPr algn="ctr"/>
            <a:r>
              <a:rPr kumimoji="1" lang="en-US" altLang="zh-CN" sz="1400" dirty="0" smtClean="0"/>
              <a:t>Segments</a:t>
            </a:r>
            <a:endParaRPr kumimoji="1" lang="zh-CN" altLang="en-US" sz="1400" dirty="0" err="1" smtClean="0"/>
          </a:p>
        </p:txBody>
      </p:sp>
      <p:sp>
        <p:nvSpPr>
          <p:cNvPr id="6" name="菱形 5"/>
          <p:cNvSpPr/>
          <p:nvPr/>
        </p:nvSpPr>
        <p:spPr>
          <a:xfrm>
            <a:off x="2725193" y="3303169"/>
            <a:ext cx="1656184" cy="576064"/>
          </a:xfrm>
          <a:prstGeom prst="diamond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足够吗？</a:t>
            </a:r>
          </a:p>
        </p:txBody>
      </p:sp>
      <p:sp>
        <p:nvSpPr>
          <p:cNvPr id="7" name="矩形 6"/>
          <p:cNvSpPr/>
          <p:nvPr/>
        </p:nvSpPr>
        <p:spPr>
          <a:xfrm>
            <a:off x="4764097" y="2533759"/>
            <a:ext cx="1800200" cy="43204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查询一个全量</a:t>
            </a:r>
            <a:r>
              <a:rPr kumimoji="1" lang="en-US" altLang="zh-CN" sz="1400" dirty="0" smtClean="0"/>
              <a:t>Segment</a:t>
            </a:r>
            <a:endParaRPr kumimoji="1" lang="zh-CN" altLang="en-US" sz="1400" dirty="0" err="1" smtClean="0"/>
          </a:p>
        </p:txBody>
      </p:sp>
      <p:sp>
        <p:nvSpPr>
          <p:cNvPr id="8" name="圆角矩形 7"/>
          <p:cNvSpPr/>
          <p:nvPr/>
        </p:nvSpPr>
        <p:spPr>
          <a:xfrm>
            <a:off x="4840073" y="4239273"/>
            <a:ext cx="1656184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查询结束</a:t>
            </a:r>
          </a:p>
        </p:txBody>
      </p:sp>
      <p:cxnSp>
        <p:nvCxnSpPr>
          <p:cNvPr id="10" name="直线箭头连接符 9"/>
          <p:cNvCxnSpPr>
            <a:stCxn id="4" idx="4"/>
            <a:endCxn id="5" idx="0"/>
          </p:cNvCxnSpPr>
          <p:nvPr/>
        </p:nvCxnSpPr>
        <p:spPr>
          <a:xfrm>
            <a:off x="5664197" y="1347614"/>
            <a:ext cx="0" cy="367405"/>
          </a:xfrm>
          <a:prstGeom prst="straightConnector1">
            <a:avLst/>
          </a:prstGeom>
          <a:ln w="19050" cmpd="sng"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5" idx="2"/>
            <a:endCxn id="7" idx="0"/>
          </p:cNvCxnSpPr>
          <p:nvPr/>
        </p:nvCxnSpPr>
        <p:spPr>
          <a:xfrm>
            <a:off x="5664197" y="2147067"/>
            <a:ext cx="0" cy="386692"/>
          </a:xfrm>
          <a:prstGeom prst="straightConnector1">
            <a:avLst/>
          </a:prstGeom>
          <a:ln w="19050" cmpd="sng"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677521" y="3859488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5700201" y="2988485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否</a:t>
            </a:r>
          </a:p>
        </p:txBody>
      </p:sp>
      <p:sp>
        <p:nvSpPr>
          <p:cNvPr id="81" name="菱形 80"/>
          <p:cNvSpPr/>
          <p:nvPr/>
        </p:nvSpPr>
        <p:spPr>
          <a:xfrm>
            <a:off x="4764097" y="3303169"/>
            <a:ext cx="1800200" cy="576064"/>
          </a:xfrm>
          <a:prstGeom prst="diamond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Segment</a:t>
            </a:r>
          </a:p>
          <a:p>
            <a:pPr algn="ctr"/>
            <a:r>
              <a:rPr kumimoji="1" lang="zh-CN" altLang="en-US" sz="1400" dirty="0" smtClean="0"/>
              <a:t>查完了吗？</a:t>
            </a:r>
          </a:p>
        </p:txBody>
      </p:sp>
      <p:cxnSp>
        <p:nvCxnSpPr>
          <p:cNvPr id="94" name="肘形连接符 93"/>
          <p:cNvCxnSpPr>
            <a:stCxn id="7" idx="1"/>
            <a:endCxn id="6" idx="0"/>
          </p:cNvCxnSpPr>
          <p:nvPr/>
        </p:nvCxnSpPr>
        <p:spPr>
          <a:xfrm rot="10800000" flipV="1">
            <a:off x="3553285" y="2749783"/>
            <a:ext cx="1210812" cy="553386"/>
          </a:xfrm>
          <a:prstGeom prst="bentConnector2">
            <a:avLst/>
          </a:prstGeom>
          <a:ln w="19050" cmpd="sng"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6" idx="2"/>
            <a:endCxn id="8" idx="1"/>
          </p:cNvCxnSpPr>
          <p:nvPr/>
        </p:nvCxnSpPr>
        <p:spPr>
          <a:xfrm rot="16200000" flipH="1">
            <a:off x="3908647" y="3523871"/>
            <a:ext cx="576064" cy="1286788"/>
          </a:xfrm>
          <a:prstGeom prst="bentConnector2">
            <a:avLst/>
          </a:prstGeom>
          <a:ln w="19050" cmpd="sng"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3589289" y="3951241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4366069" y="325677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否</a:t>
            </a:r>
          </a:p>
        </p:txBody>
      </p:sp>
      <p:cxnSp>
        <p:nvCxnSpPr>
          <p:cNvPr id="111" name="直线箭头连接符 110"/>
          <p:cNvCxnSpPr>
            <a:stCxn id="6" idx="3"/>
            <a:endCxn id="81" idx="1"/>
          </p:cNvCxnSpPr>
          <p:nvPr/>
        </p:nvCxnSpPr>
        <p:spPr>
          <a:xfrm>
            <a:off x="4381377" y="3591201"/>
            <a:ext cx="382720" cy="0"/>
          </a:xfrm>
          <a:prstGeom prst="straightConnector1">
            <a:avLst/>
          </a:prstGeom>
          <a:ln w="19050" cmpd="sng"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>
            <a:stCxn id="81" idx="2"/>
            <a:endCxn id="8" idx="0"/>
          </p:cNvCxnSpPr>
          <p:nvPr/>
        </p:nvCxnSpPr>
        <p:spPr>
          <a:xfrm>
            <a:off x="5664197" y="3879233"/>
            <a:ext cx="3968" cy="360040"/>
          </a:xfrm>
          <a:prstGeom prst="straightConnector1">
            <a:avLst/>
          </a:prstGeom>
          <a:ln w="19050" cmpd="sng"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9" name="直线箭头连接符 128"/>
          <p:cNvCxnSpPr>
            <a:stCxn id="81" idx="0"/>
            <a:endCxn id="7" idx="2"/>
          </p:cNvCxnSpPr>
          <p:nvPr/>
        </p:nvCxnSpPr>
        <p:spPr>
          <a:xfrm flipV="1">
            <a:off x="5664197" y="2965807"/>
            <a:ext cx="0" cy="337362"/>
          </a:xfrm>
          <a:prstGeom prst="straightConnector1">
            <a:avLst/>
          </a:prstGeom>
          <a:ln w="19050" cmpd="sng"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圆角矩形标注 23"/>
          <p:cNvSpPr/>
          <p:nvPr/>
        </p:nvSpPr>
        <p:spPr>
          <a:xfrm>
            <a:off x="7452320" y="2931790"/>
            <a:ext cx="1080120" cy="504056"/>
          </a:xfrm>
          <a:prstGeom prst="wedgeRoundRectCallout">
            <a:avLst>
              <a:gd name="adj1" fmla="val -83194"/>
              <a:gd name="adj2" fmla="val -50107"/>
              <a:gd name="adj3" fmla="val 16667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性能提升</a:t>
            </a:r>
            <a:r>
              <a:rPr lang="en-US" altLang="zh-CN" sz="1100" dirty="0" smtClean="0"/>
              <a:t>20%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Searcher 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缓存前</a:t>
            </a:r>
            <a:r>
              <a:rPr lang="en-US" altLang="zh-CN" dirty="0" smtClean="0"/>
              <a:t>5</a:t>
            </a:r>
            <a:r>
              <a:rPr lang="zh-CN" altLang="en-US" dirty="0" smtClean="0"/>
              <a:t>页的排序结果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结果再过滤</a:t>
            </a:r>
            <a:endParaRPr lang="en-US" altLang="zh-CN" dirty="0" smtClean="0"/>
          </a:p>
          <a:p>
            <a:r>
              <a:rPr lang="zh-CN" altLang="en-US" i="1" dirty="0" smtClean="0"/>
              <a:t>支持</a:t>
            </a:r>
            <a:r>
              <a:rPr lang="en-US" altLang="zh-CN" i="1" dirty="0" smtClean="0"/>
              <a:t>cache</a:t>
            </a:r>
            <a:r>
              <a:rPr lang="zh-CN" altLang="en-US" i="1" dirty="0" smtClean="0"/>
              <a:t>结果字段再读取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Searcher Cache</a:t>
            </a:r>
            <a:r>
              <a:rPr kumimoji="1" lang="en-US" altLang="zh-CN" smtClean="0"/>
              <a:t>(Cont’d)</a:t>
            </a:r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64096" y="746149"/>
            <a:ext cx="6804248" cy="40917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err="1" smtClean="0"/>
          </a:p>
        </p:txBody>
      </p:sp>
      <p:sp>
        <p:nvSpPr>
          <p:cNvPr id="5" name="平行四边形 4"/>
          <p:cNvSpPr/>
          <p:nvPr/>
        </p:nvSpPr>
        <p:spPr>
          <a:xfrm>
            <a:off x="1115616" y="902904"/>
            <a:ext cx="1368152" cy="432048"/>
          </a:xfrm>
          <a:prstGeom prst="parallelogram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开始</a:t>
            </a:r>
          </a:p>
        </p:txBody>
      </p:sp>
      <p:sp>
        <p:nvSpPr>
          <p:cNvPr id="22" name="菱形 21"/>
          <p:cNvSpPr/>
          <p:nvPr/>
        </p:nvSpPr>
        <p:spPr>
          <a:xfrm>
            <a:off x="921891" y="1673786"/>
            <a:ext cx="1656184" cy="576064"/>
          </a:xfrm>
          <a:prstGeom prst="diamond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走</a:t>
            </a:r>
            <a:r>
              <a:rPr kumimoji="1" lang="en-US" altLang="zh-CN" sz="1200" dirty="0" smtClean="0"/>
              <a:t>Cache</a:t>
            </a:r>
            <a:r>
              <a:rPr kumimoji="1" lang="zh-CN" altLang="en-US" sz="1200" dirty="0" smtClean="0"/>
              <a:t>？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874574" y="4274541"/>
            <a:ext cx="1656184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查询结束</a:t>
            </a:r>
          </a:p>
        </p:txBody>
      </p:sp>
      <p:sp>
        <p:nvSpPr>
          <p:cNvPr id="27" name="矩形 26"/>
          <p:cNvSpPr/>
          <p:nvPr/>
        </p:nvSpPr>
        <p:spPr>
          <a:xfrm>
            <a:off x="960031" y="2969930"/>
            <a:ext cx="1584176" cy="43204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直接搜索</a:t>
            </a:r>
          </a:p>
        </p:txBody>
      </p:sp>
      <p:cxnSp>
        <p:nvCxnSpPr>
          <p:cNvPr id="29" name="直线箭头连接符 15"/>
          <p:cNvCxnSpPr>
            <a:stCxn id="22" idx="2"/>
            <a:endCxn id="27" idx="0"/>
          </p:cNvCxnSpPr>
          <p:nvPr/>
        </p:nvCxnSpPr>
        <p:spPr>
          <a:xfrm>
            <a:off x="1749983" y="2249850"/>
            <a:ext cx="2136" cy="720080"/>
          </a:xfrm>
          <a:prstGeom prst="straightConnector1">
            <a:avLst/>
          </a:prstGeom>
          <a:ln w="19050" cmpd="sng"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肘形连接符 98"/>
          <p:cNvCxnSpPr>
            <a:stCxn id="27" idx="2"/>
            <a:endCxn id="25" idx="1"/>
          </p:cNvCxnSpPr>
          <p:nvPr/>
        </p:nvCxnSpPr>
        <p:spPr>
          <a:xfrm rot="16200000" flipH="1">
            <a:off x="1769053" y="3385043"/>
            <a:ext cx="1088587" cy="1122455"/>
          </a:xfrm>
          <a:prstGeom prst="bentConnector2">
            <a:avLst/>
          </a:prstGeom>
          <a:ln w="19050" cmpd="sng"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文本框 108"/>
          <p:cNvSpPr txBox="1"/>
          <p:nvPr/>
        </p:nvSpPr>
        <p:spPr>
          <a:xfrm>
            <a:off x="1756671" y="2302113"/>
            <a:ext cx="33855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否</a:t>
            </a:r>
          </a:p>
        </p:txBody>
      </p:sp>
      <p:sp>
        <p:nvSpPr>
          <p:cNvPr id="49" name="文本框 109"/>
          <p:cNvSpPr txBox="1"/>
          <p:nvPr/>
        </p:nvSpPr>
        <p:spPr>
          <a:xfrm>
            <a:off x="2544207" y="1631451"/>
            <a:ext cx="3600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</a:p>
        </p:txBody>
      </p:sp>
      <p:cxnSp>
        <p:nvCxnSpPr>
          <p:cNvPr id="50" name="直线箭头连接符 110"/>
          <p:cNvCxnSpPr>
            <a:stCxn id="22" idx="3"/>
            <a:endCxn id="58" idx="1"/>
          </p:cNvCxnSpPr>
          <p:nvPr/>
        </p:nvCxnSpPr>
        <p:spPr>
          <a:xfrm>
            <a:off x="2578075" y="1961818"/>
            <a:ext cx="288032" cy="0"/>
          </a:xfrm>
          <a:prstGeom prst="straightConnector1">
            <a:avLst/>
          </a:prstGeom>
          <a:ln w="19050" cmpd="sng"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8" name="菱形 57"/>
          <p:cNvSpPr/>
          <p:nvPr/>
        </p:nvSpPr>
        <p:spPr>
          <a:xfrm>
            <a:off x="2866107" y="1673786"/>
            <a:ext cx="1656184" cy="576064"/>
          </a:xfrm>
          <a:prstGeom prst="diamond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在</a:t>
            </a:r>
            <a:r>
              <a:rPr kumimoji="1" lang="en-US" altLang="zh-CN" sz="1200" dirty="0" smtClean="0"/>
              <a:t>cache</a:t>
            </a:r>
            <a:r>
              <a:rPr kumimoji="1" lang="zh-CN" altLang="en-US" sz="1200" dirty="0" smtClean="0"/>
              <a:t>中？</a:t>
            </a:r>
          </a:p>
        </p:txBody>
      </p:sp>
      <p:cxnSp>
        <p:nvCxnSpPr>
          <p:cNvPr id="60" name="直线箭头连接符 15"/>
          <p:cNvCxnSpPr>
            <a:stCxn id="58" idx="2"/>
            <a:endCxn id="64" idx="0"/>
          </p:cNvCxnSpPr>
          <p:nvPr/>
        </p:nvCxnSpPr>
        <p:spPr>
          <a:xfrm>
            <a:off x="3694199" y="2249850"/>
            <a:ext cx="2136" cy="296576"/>
          </a:xfrm>
          <a:prstGeom prst="straightConnector1">
            <a:avLst/>
          </a:prstGeom>
          <a:ln w="19050" cmpd="sng"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2904247" y="2546426"/>
            <a:ext cx="1584176" cy="43204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直接搜索</a:t>
            </a:r>
          </a:p>
        </p:txBody>
      </p:sp>
      <p:sp>
        <p:nvSpPr>
          <p:cNvPr id="69" name="矩形 68"/>
          <p:cNvSpPr/>
          <p:nvPr/>
        </p:nvSpPr>
        <p:spPr>
          <a:xfrm>
            <a:off x="2908442" y="3401978"/>
            <a:ext cx="1584176" cy="43204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放入</a:t>
            </a:r>
            <a:r>
              <a:rPr kumimoji="1" lang="en-US" altLang="zh-CN" sz="1200" dirty="0" smtClean="0"/>
              <a:t>cache</a:t>
            </a:r>
            <a:r>
              <a:rPr kumimoji="1" lang="zh-CN" altLang="en-US" sz="1200" dirty="0" smtClean="0"/>
              <a:t>中</a:t>
            </a:r>
          </a:p>
        </p:txBody>
      </p:sp>
      <p:cxnSp>
        <p:nvCxnSpPr>
          <p:cNvPr id="73" name="直线箭头连接符 15"/>
          <p:cNvCxnSpPr>
            <a:stCxn id="64" idx="2"/>
            <a:endCxn id="69" idx="0"/>
          </p:cNvCxnSpPr>
          <p:nvPr/>
        </p:nvCxnSpPr>
        <p:spPr>
          <a:xfrm>
            <a:off x="3696335" y="2978474"/>
            <a:ext cx="4195" cy="423504"/>
          </a:xfrm>
          <a:prstGeom prst="straightConnector1">
            <a:avLst/>
          </a:prstGeom>
          <a:ln w="19050" cmpd="sng"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直线箭头连接符 15"/>
          <p:cNvCxnSpPr>
            <a:stCxn id="69" idx="2"/>
            <a:endCxn id="25" idx="0"/>
          </p:cNvCxnSpPr>
          <p:nvPr/>
        </p:nvCxnSpPr>
        <p:spPr>
          <a:xfrm>
            <a:off x="3700530" y="3834026"/>
            <a:ext cx="2136" cy="440515"/>
          </a:xfrm>
          <a:prstGeom prst="straightConnector1">
            <a:avLst/>
          </a:prstGeom>
          <a:ln w="19050" cmpd="sng"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3" name="文本框 108"/>
          <p:cNvSpPr txBox="1"/>
          <p:nvPr/>
        </p:nvSpPr>
        <p:spPr>
          <a:xfrm>
            <a:off x="3708920" y="2232916"/>
            <a:ext cx="33855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否</a:t>
            </a:r>
          </a:p>
        </p:txBody>
      </p:sp>
      <p:cxnSp>
        <p:nvCxnSpPr>
          <p:cNvPr id="84" name="直线箭头连接符 15"/>
          <p:cNvCxnSpPr>
            <a:stCxn id="58" idx="3"/>
            <a:endCxn id="95" idx="1"/>
          </p:cNvCxnSpPr>
          <p:nvPr/>
        </p:nvCxnSpPr>
        <p:spPr>
          <a:xfrm>
            <a:off x="4522291" y="1961818"/>
            <a:ext cx="338757" cy="0"/>
          </a:xfrm>
          <a:prstGeom prst="straightConnector1">
            <a:avLst/>
          </a:prstGeom>
          <a:ln w="19050" cmpd="sng"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4861048" y="2542154"/>
            <a:ext cx="1296144" cy="43204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过滤</a:t>
            </a:r>
            <a:r>
              <a:rPr kumimoji="1" lang="en-US" altLang="zh-CN" sz="1200" dirty="0" smtClean="0"/>
              <a:t>cache</a:t>
            </a:r>
            <a:r>
              <a:rPr kumimoji="1" lang="zh-CN" altLang="en-US" sz="1200" dirty="0" smtClean="0"/>
              <a:t>中结果</a:t>
            </a:r>
          </a:p>
        </p:txBody>
      </p:sp>
      <p:sp>
        <p:nvSpPr>
          <p:cNvPr id="90" name="文本框 109"/>
          <p:cNvSpPr txBox="1"/>
          <p:nvPr/>
        </p:nvSpPr>
        <p:spPr>
          <a:xfrm>
            <a:off x="5509120" y="3698477"/>
            <a:ext cx="3600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否</a:t>
            </a:r>
          </a:p>
        </p:txBody>
      </p:sp>
      <p:sp>
        <p:nvSpPr>
          <p:cNvPr id="91" name="文本框 109"/>
          <p:cNvSpPr txBox="1"/>
          <p:nvPr/>
        </p:nvSpPr>
        <p:spPr>
          <a:xfrm>
            <a:off x="4501008" y="1637886"/>
            <a:ext cx="3600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</a:p>
        </p:txBody>
      </p:sp>
      <p:sp>
        <p:nvSpPr>
          <p:cNvPr id="95" name="菱形 94"/>
          <p:cNvSpPr/>
          <p:nvPr/>
        </p:nvSpPr>
        <p:spPr>
          <a:xfrm>
            <a:off x="4861048" y="1673786"/>
            <a:ext cx="1296144" cy="576064"/>
          </a:xfrm>
          <a:prstGeom prst="diamond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是否超时？</a:t>
            </a:r>
          </a:p>
        </p:txBody>
      </p:sp>
      <p:cxnSp>
        <p:nvCxnSpPr>
          <p:cNvPr id="96" name="肘形连接符 98"/>
          <p:cNvCxnSpPr>
            <a:stCxn id="95" idx="3"/>
            <a:endCxn id="101" idx="0"/>
          </p:cNvCxnSpPr>
          <p:nvPr/>
        </p:nvCxnSpPr>
        <p:spPr>
          <a:xfrm>
            <a:off x="6157192" y="1961818"/>
            <a:ext cx="827584" cy="580336"/>
          </a:xfrm>
          <a:prstGeom prst="bentConnector2">
            <a:avLst/>
          </a:prstGeom>
          <a:ln w="19050" cmpd="sng"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9" name="文本框 109"/>
          <p:cNvSpPr txBox="1"/>
          <p:nvPr/>
        </p:nvSpPr>
        <p:spPr>
          <a:xfrm>
            <a:off x="6013176" y="3122413"/>
            <a:ext cx="3600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</a:p>
        </p:txBody>
      </p:sp>
      <p:sp>
        <p:nvSpPr>
          <p:cNvPr id="100" name="文本框 109"/>
          <p:cNvSpPr txBox="1"/>
          <p:nvPr/>
        </p:nvSpPr>
        <p:spPr>
          <a:xfrm>
            <a:off x="6661248" y="1610245"/>
            <a:ext cx="3600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</a:p>
        </p:txBody>
      </p:sp>
      <p:sp>
        <p:nvSpPr>
          <p:cNvPr id="101" name="矩形 100"/>
          <p:cNvSpPr/>
          <p:nvPr/>
        </p:nvSpPr>
        <p:spPr>
          <a:xfrm>
            <a:off x="6408712" y="2542154"/>
            <a:ext cx="1152128" cy="43204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从</a:t>
            </a:r>
            <a:r>
              <a:rPr kumimoji="1" lang="en-US" altLang="zh-CN" sz="1200" dirty="0" smtClean="0"/>
              <a:t>cache</a:t>
            </a:r>
            <a:r>
              <a:rPr kumimoji="1" lang="zh-CN" altLang="en-US" sz="1200" dirty="0" smtClean="0"/>
              <a:t>中删除</a:t>
            </a:r>
          </a:p>
        </p:txBody>
      </p:sp>
      <p:sp>
        <p:nvSpPr>
          <p:cNvPr id="124" name="矩形 123"/>
          <p:cNvSpPr/>
          <p:nvPr/>
        </p:nvSpPr>
        <p:spPr>
          <a:xfrm>
            <a:off x="6407084" y="3270547"/>
            <a:ext cx="1152128" cy="43204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重新查询并放入</a:t>
            </a:r>
            <a:r>
              <a:rPr kumimoji="1" lang="en-US" altLang="zh-CN" sz="1200" dirty="0" smtClean="0"/>
              <a:t>cache</a:t>
            </a:r>
            <a:endParaRPr kumimoji="1" lang="zh-CN" altLang="en-US" sz="1200" dirty="0" smtClean="0"/>
          </a:p>
        </p:txBody>
      </p:sp>
      <p:cxnSp>
        <p:nvCxnSpPr>
          <p:cNvPr id="125" name="肘形连接符 98"/>
          <p:cNvCxnSpPr>
            <a:stCxn id="124" idx="2"/>
            <a:endCxn id="25" idx="3"/>
          </p:cNvCxnSpPr>
          <p:nvPr/>
        </p:nvCxnSpPr>
        <p:spPr>
          <a:xfrm rot="5400000">
            <a:off x="5362968" y="2870385"/>
            <a:ext cx="787970" cy="2452390"/>
          </a:xfrm>
          <a:prstGeom prst="bentConnector2">
            <a:avLst/>
          </a:prstGeom>
          <a:ln w="19050" cmpd="sng"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" name="直线箭头连接符 15"/>
          <p:cNvCxnSpPr>
            <a:stCxn id="101" idx="2"/>
          </p:cNvCxnSpPr>
          <p:nvPr/>
        </p:nvCxnSpPr>
        <p:spPr>
          <a:xfrm flipH="1">
            <a:off x="6983148" y="2974202"/>
            <a:ext cx="1628" cy="270944"/>
          </a:xfrm>
          <a:prstGeom prst="straightConnector1">
            <a:avLst/>
          </a:prstGeom>
          <a:ln w="19050" cmpd="sng"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直线箭头连接符 15"/>
          <p:cNvCxnSpPr>
            <a:stCxn id="95" idx="2"/>
            <a:endCxn id="87" idx="0"/>
          </p:cNvCxnSpPr>
          <p:nvPr/>
        </p:nvCxnSpPr>
        <p:spPr>
          <a:xfrm>
            <a:off x="5509120" y="2249850"/>
            <a:ext cx="0" cy="292304"/>
          </a:xfrm>
          <a:prstGeom prst="straightConnector1">
            <a:avLst/>
          </a:prstGeom>
          <a:ln w="19050" cmpd="sng"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3" name="文本框 108"/>
          <p:cNvSpPr txBox="1"/>
          <p:nvPr/>
        </p:nvSpPr>
        <p:spPr>
          <a:xfrm>
            <a:off x="5581128" y="2232916"/>
            <a:ext cx="266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否</a:t>
            </a:r>
          </a:p>
        </p:txBody>
      </p:sp>
      <p:cxnSp>
        <p:nvCxnSpPr>
          <p:cNvPr id="137" name="直线箭头连接符 15"/>
          <p:cNvCxnSpPr>
            <a:stCxn id="87" idx="2"/>
            <a:endCxn id="138" idx="0"/>
          </p:cNvCxnSpPr>
          <p:nvPr/>
        </p:nvCxnSpPr>
        <p:spPr>
          <a:xfrm>
            <a:off x="5509120" y="2974202"/>
            <a:ext cx="0" cy="220219"/>
          </a:xfrm>
          <a:prstGeom prst="straightConnector1">
            <a:avLst/>
          </a:prstGeom>
          <a:ln w="19050" cmpd="sng"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8" name="菱形 137"/>
          <p:cNvSpPr/>
          <p:nvPr/>
        </p:nvSpPr>
        <p:spPr>
          <a:xfrm>
            <a:off x="4861048" y="3194421"/>
            <a:ext cx="1296144" cy="576064"/>
          </a:xfrm>
          <a:prstGeom prst="diamond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是否删除太多</a:t>
            </a:r>
          </a:p>
        </p:txBody>
      </p:sp>
      <p:cxnSp>
        <p:nvCxnSpPr>
          <p:cNvPr id="143" name="肘形连接符 98"/>
          <p:cNvCxnSpPr>
            <a:stCxn id="138" idx="3"/>
            <a:endCxn id="101" idx="1"/>
          </p:cNvCxnSpPr>
          <p:nvPr/>
        </p:nvCxnSpPr>
        <p:spPr>
          <a:xfrm flipV="1">
            <a:off x="6157192" y="2758178"/>
            <a:ext cx="251520" cy="724275"/>
          </a:xfrm>
          <a:prstGeom prst="bentConnector3">
            <a:avLst>
              <a:gd name="adj1" fmla="val 50000"/>
            </a:avLst>
          </a:prstGeom>
          <a:ln w="19050" cmpd="sng"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4861048" y="3986509"/>
            <a:ext cx="1296144" cy="43204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查询新</a:t>
            </a:r>
            <a:r>
              <a:rPr kumimoji="1" lang="en-US" altLang="zh-CN" sz="1200" dirty="0" smtClean="0"/>
              <a:t>segments</a:t>
            </a:r>
            <a:r>
              <a:rPr kumimoji="1" lang="zh-CN" altLang="en-US" sz="1200" dirty="0" smtClean="0"/>
              <a:t>并</a:t>
            </a:r>
            <a:r>
              <a:rPr kumimoji="1" lang="en-US" altLang="zh-CN" sz="1200" dirty="0" smtClean="0"/>
              <a:t>merger</a:t>
            </a:r>
            <a:r>
              <a:rPr kumimoji="1" lang="zh-CN" altLang="en-US" sz="1200" dirty="0" smtClean="0"/>
              <a:t>结果</a:t>
            </a:r>
          </a:p>
        </p:txBody>
      </p:sp>
      <p:cxnSp>
        <p:nvCxnSpPr>
          <p:cNvPr id="147" name="直线箭头连接符 15"/>
          <p:cNvCxnSpPr>
            <a:stCxn id="138" idx="2"/>
            <a:endCxn id="146" idx="0"/>
          </p:cNvCxnSpPr>
          <p:nvPr/>
        </p:nvCxnSpPr>
        <p:spPr>
          <a:xfrm>
            <a:off x="5509120" y="3770485"/>
            <a:ext cx="0" cy="216024"/>
          </a:xfrm>
          <a:prstGeom prst="straightConnector1">
            <a:avLst/>
          </a:prstGeom>
          <a:ln w="19050" cmpd="sng"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1" name="肘形连接符 98"/>
          <p:cNvCxnSpPr>
            <a:stCxn id="146" idx="1"/>
            <a:endCxn id="25" idx="3"/>
          </p:cNvCxnSpPr>
          <p:nvPr/>
        </p:nvCxnSpPr>
        <p:spPr>
          <a:xfrm rot="10800000" flipV="1">
            <a:off x="4530758" y="4202533"/>
            <a:ext cx="330290" cy="288032"/>
          </a:xfrm>
          <a:prstGeom prst="bentConnector3">
            <a:avLst>
              <a:gd name="adj1" fmla="val 50000"/>
            </a:avLst>
          </a:prstGeom>
          <a:ln w="19050" cmpd="sng"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8" name="直线箭头连接符 15"/>
          <p:cNvCxnSpPr>
            <a:stCxn id="5" idx="3"/>
            <a:endCxn id="22" idx="0"/>
          </p:cNvCxnSpPr>
          <p:nvPr/>
        </p:nvCxnSpPr>
        <p:spPr>
          <a:xfrm>
            <a:off x="1745686" y="1334952"/>
            <a:ext cx="4297" cy="338834"/>
          </a:xfrm>
          <a:prstGeom prst="straightConnector1">
            <a:avLst/>
          </a:prstGeom>
          <a:ln w="19050" cmpd="sng"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4" name="圆角矩形标注 163"/>
          <p:cNvSpPr/>
          <p:nvPr/>
        </p:nvSpPr>
        <p:spPr>
          <a:xfrm>
            <a:off x="7812360" y="2427734"/>
            <a:ext cx="1115616" cy="504056"/>
          </a:xfrm>
          <a:prstGeom prst="wedgeRoundRectCallout">
            <a:avLst>
              <a:gd name="adj1" fmla="val -64221"/>
              <a:gd name="adj2" fmla="val -70264"/>
              <a:gd name="adj3" fmla="val 16667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性能提升</a:t>
            </a:r>
            <a:r>
              <a:rPr lang="en-US" altLang="zh-CN" sz="1100" dirty="0" smtClean="0"/>
              <a:t>15%</a:t>
            </a:r>
            <a:endParaRPr lang="zh-CN" alt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408728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引擎系统架构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优化结果总结</a:t>
            </a:r>
            <a:endParaRPr kumimoji="1" lang="en-US" altLang="zh-CN" dirty="0" smtClean="0"/>
          </a:p>
          <a:p>
            <a:r>
              <a:rPr kumimoji="1" lang="zh-CN" altLang="en-US" dirty="0" smtClean="0"/>
              <a:t>索引结构优化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查询流程优化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其他优化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6199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ThreadPool</a:t>
            </a:r>
            <a:endParaRPr lang="en-US" altLang="zh-CN" dirty="0" smtClean="0"/>
          </a:p>
          <a:p>
            <a:r>
              <a:rPr lang="en-US" altLang="zh-CN" dirty="0" err="1" smtClean="0"/>
              <a:t>MemPool</a:t>
            </a:r>
            <a:endParaRPr lang="en-US" altLang="zh-CN" dirty="0" smtClean="0"/>
          </a:p>
          <a:p>
            <a:r>
              <a:rPr lang="en-US" altLang="zh-CN" dirty="0" err="1" smtClean="0"/>
              <a:t>DocsAnd</a:t>
            </a:r>
            <a:endParaRPr lang="en-US" altLang="zh-CN" dirty="0" smtClean="0"/>
          </a:p>
          <a:p>
            <a:r>
              <a:rPr lang="en-US" altLang="zh-CN" dirty="0" smtClean="0"/>
              <a:t>Memory </a:t>
            </a:r>
            <a:r>
              <a:rPr lang="en-US" altLang="zh-CN" dirty="0" err="1" smtClean="0"/>
              <a:t>prefetch</a:t>
            </a:r>
            <a:endParaRPr lang="en-US" altLang="zh-CN" dirty="0" smtClean="0"/>
          </a:p>
          <a:p>
            <a:r>
              <a:rPr lang="en-US" altLang="zh-CN" dirty="0" smtClean="0"/>
              <a:t>Inline function</a:t>
            </a:r>
          </a:p>
          <a:p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3491880" y="1707654"/>
            <a:ext cx="1224136" cy="504056"/>
          </a:xfrm>
          <a:prstGeom prst="wedgeRoundRectCallout">
            <a:avLst>
              <a:gd name="adj1" fmla="val -83194"/>
              <a:gd name="adj2" fmla="val -50107"/>
              <a:gd name="adj3" fmla="val 16667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性能提升约</a:t>
            </a:r>
            <a:r>
              <a:rPr lang="en-US" altLang="zh-CN" sz="1100" dirty="0" smtClean="0"/>
              <a:t>10%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85762" y="2057407"/>
            <a:ext cx="4829180" cy="1300161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iSearch4</a:t>
            </a:r>
            <a:r>
              <a:rPr lang="zh-CN" altLang="en-US" dirty="0" smtClean="0"/>
              <a:t>引擎系统架构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39552" y="1419944"/>
            <a:ext cx="5923317" cy="32400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+mj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07904" y="2139702"/>
            <a:ext cx="1314804" cy="3184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Merger</a:t>
            </a:r>
            <a:endParaRPr lang="zh-CN" altLang="en-US" sz="1600" dirty="0">
              <a:latin typeface="+mj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619672" y="2139702"/>
            <a:ext cx="1314804" cy="2883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Merger</a:t>
            </a:r>
            <a:endParaRPr lang="zh-CN" altLang="en-US" sz="1600" dirty="0"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5576" y="2686000"/>
            <a:ext cx="1368152" cy="18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j-lt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99592" y="2860104"/>
            <a:ext cx="1080120" cy="390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Searcher</a:t>
            </a:r>
            <a:endParaRPr lang="zh-CN" altLang="en-US" sz="16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96104" y="1385714"/>
            <a:ext cx="168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6"/>
                </a:solidFill>
                <a:latin typeface="+mj-lt"/>
              </a:rPr>
              <a:t>Online system</a:t>
            </a:r>
            <a:endParaRPr lang="zh-CN" altLang="en-US" sz="1400" b="1" dirty="0">
              <a:solidFill>
                <a:schemeClr val="accent6"/>
              </a:solidFill>
              <a:latin typeface="+mj-lt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355976" y="915566"/>
            <a:ext cx="9330" cy="647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2"/>
            <a:endCxn id="30" idx="3"/>
          </p:cNvCxnSpPr>
          <p:nvPr/>
        </p:nvCxnSpPr>
        <p:spPr>
          <a:xfrm flipH="1">
            <a:off x="1979712" y="2428056"/>
            <a:ext cx="297362" cy="1173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899592" y="3406080"/>
            <a:ext cx="1080120" cy="390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Searcher</a:t>
            </a:r>
            <a:endParaRPr lang="zh-CN" altLang="en-US" sz="1600" dirty="0">
              <a:latin typeface="+mj-lt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99592" y="3982144"/>
            <a:ext cx="1080120" cy="390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Searcher</a:t>
            </a:r>
            <a:endParaRPr lang="zh-CN" altLang="en-US" sz="1600" dirty="0">
              <a:latin typeface="+mj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90460" y="2716088"/>
            <a:ext cx="1368152" cy="18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j-lt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934476" y="2890192"/>
            <a:ext cx="1080120" cy="390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Searcher</a:t>
            </a:r>
            <a:endParaRPr lang="zh-CN" altLang="en-US" sz="1600" dirty="0">
              <a:latin typeface="+mj-lt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934476" y="3436168"/>
            <a:ext cx="1080120" cy="390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Searcher</a:t>
            </a:r>
            <a:endParaRPr lang="zh-CN" altLang="en-US" sz="1600" dirty="0">
              <a:latin typeface="+mj-lt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934476" y="4012232"/>
            <a:ext cx="1080120" cy="390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Searcher</a:t>
            </a:r>
            <a:endParaRPr lang="zh-CN" altLang="en-US" sz="1600" dirty="0">
              <a:latin typeface="+mj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06684" y="2716088"/>
            <a:ext cx="1368152" cy="18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j-lt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950700" y="2890192"/>
            <a:ext cx="1080120" cy="390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Searcher</a:t>
            </a:r>
            <a:endParaRPr lang="zh-CN" altLang="en-US" sz="1600" dirty="0">
              <a:latin typeface="+mj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950700" y="3436168"/>
            <a:ext cx="1080120" cy="390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Searcher</a:t>
            </a:r>
            <a:endParaRPr lang="zh-CN" altLang="en-US" sz="1600" dirty="0">
              <a:latin typeface="+mj-lt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950700" y="4012232"/>
            <a:ext cx="1080120" cy="390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Searcher</a:t>
            </a:r>
            <a:endParaRPr lang="zh-CN" altLang="en-US" sz="1600" dirty="0">
              <a:latin typeface="+mj-lt"/>
            </a:endParaRPr>
          </a:p>
        </p:txBody>
      </p:sp>
      <p:cxnSp>
        <p:nvCxnSpPr>
          <p:cNvPr id="28" name="直接箭头连接符 27"/>
          <p:cNvCxnSpPr>
            <a:stCxn id="11" idx="2"/>
          </p:cNvCxnSpPr>
          <p:nvPr/>
        </p:nvCxnSpPr>
        <p:spPr>
          <a:xfrm>
            <a:off x="2277074" y="2428056"/>
            <a:ext cx="729410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38" idx="1"/>
          </p:cNvCxnSpPr>
          <p:nvPr/>
        </p:nvCxnSpPr>
        <p:spPr>
          <a:xfrm>
            <a:off x="2277074" y="2428056"/>
            <a:ext cx="2673626" cy="120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6638422" y="1419944"/>
            <a:ext cx="2412268" cy="31683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68344" y="1419622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6"/>
                </a:solidFill>
                <a:latin typeface="+mj-lt"/>
              </a:rPr>
              <a:t>offline  system</a:t>
            </a:r>
            <a:endParaRPr lang="zh-CN" altLang="en-US" sz="14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7038934" y="1995686"/>
            <a:ext cx="1460954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+mj-lt"/>
              </a:rPr>
              <a:t>DB</a:t>
            </a:r>
            <a:endParaRPr lang="zh-CN" altLang="en-US" sz="2000" dirty="0">
              <a:latin typeface="+mj-lt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008301" y="3069437"/>
            <a:ext cx="1596147" cy="12961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+mj-lt"/>
              </a:rPr>
              <a:t>Data Center</a:t>
            </a:r>
            <a:endParaRPr lang="zh-CN" altLang="en-US" sz="20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48872" y="2616087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dump/sync</a:t>
            </a:r>
            <a:endParaRPr lang="zh-CN" altLang="en-US" sz="1600" dirty="0"/>
          </a:p>
        </p:txBody>
      </p:sp>
      <p:sp>
        <p:nvSpPr>
          <p:cNvPr id="54" name="下箭头 53"/>
          <p:cNvSpPr/>
          <p:nvPr/>
        </p:nvSpPr>
        <p:spPr>
          <a:xfrm>
            <a:off x="7668344" y="2499742"/>
            <a:ext cx="144017" cy="57638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下箭头 54"/>
          <p:cNvSpPr/>
          <p:nvPr/>
        </p:nvSpPr>
        <p:spPr>
          <a:xfrm rot="5400000">
            <a:off x="6517536" y="3328156"/>
            <a:ext cx="144016" cy="79208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539552" y="1995686"/>
            <a:ext cx="5904656" cy="266429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1619672" y="1563316"/>
            <a:ext cx="1314804" cy="2883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SP</a:t>
            </a:r>
            <a:endParaRPr lang="zh-CN" altLang="en-US" sz="1600" dirty="0">
              <a:latin typeface="+mj-lt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707904" y="1563638"/>
            <a:ext cx="1314804" cy="2883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SP</a:t>
            </a:r>
            <a:endParaRPr lang="zh-CN" altLang="en-US" sz="1600" dirty="0">
              <a:latin typeface="+mj-lt"/>
            </a:endParaRPr>
          </a:p>
        </p:txBody>
      </p:sp>
      <p:cxnSp>
        <p:nvCxnSpPr>
          <p:cNvPr id="70" name="直接箭头连接符 69"/>
          <p:cNvCxnSpPr>
            <a:stCxn id="66" idx="2"/>
            <a:endCxn id="11" idx="3"/>
          </p:cNvCxnSpPr>
          <p:nvPr/>
        </p:nvCxnSpPr>
        <p:spPr>
          <a:xfrm flipH="1">
            <a:off x="2934476" y="1851992"/>
            <a:ext cx="1430830" cy="431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310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>
            <a:off x="827584" y="3254375"/>
            <a:ext cx="745282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标注 10"/>
          <p:cNvSpPr/>
          <p:nvPr/>
        </p:nvSpPr>
        <p:spPr>
          <a:xfrm>
            <a:off x="6198561" y="1599641"/>
            <a:ext cx="2081851" cy="1257266"/>
          </a:xfrm>
          <a:prstGeom prst="wedgeRectCallout">
            <a:avLst>
              <a:gd name="adj1" fmla="val -7809"/>
              <a:gd name="adj2" fmla="val 5949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Searcher cache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Unique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索引优化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统计信息截断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MemPool/</a:t>
            </a:r>
            <a:r>
              <a:rPr lang="en-US" altLang="zh-CN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ThreadPool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优化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Profile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去重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n-US" altLang="zh-CN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mlr_feature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压缩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其他各种优化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69966" y="3187221"/>
            <a:ext cx="173742" cy="1737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026550" y="3157495"/>
            <a:ext cx="173742" cy="1737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92180" y="1275606"/>
            <a:ext cx="2088232" cy="3240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iSearch 4.3.4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优化结果总结</a:t>
            </a:r>
            <a:endParaRPr lang="zh-CN" altLang="en-US" dirty="0"/>
          </a:p>
        </p:txBody>
      </p:sp>
      <p:sp>
        <p:nvSpPr>
          <p:cNvPr id="19" name="矩形标注 18"/>
          <p:cNvSpPr/>
          <p:nvPr/>
        </p:nvSpPr>
        <p:spPr>
          <a:xfrm>
            <a:off x="3484451" y="1613349"/>
            <a:ext cx="2394266" cy="1243558"/>
          </a:xfrm>
          <a:prstGeom prst="wedgeRectCallout">
            <a:avLst>
              <a:gd name="adj1" fmla="val -9400"/>
              <a:gd name="adj2" fmla="val 6036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SKU/LC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索引优化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索引类目和公司聚合 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实时内存索引存储重构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检索查询短路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过滤顺序调整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Merger Simon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性能优化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endParaRPr lang="zh-CN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408831" y="3157495"/>
            <a:ext cx="173742" cy="1737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84451" y="1289313"/>
            <a:ext cx="2394266" cy="3240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iSearch 4.3.3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圆角矩形标注 26"/>
          <p:cNvSpPr/>
          <p:nvPr/>
        </p:nvSpPr>
        <p:spPr>
          <a:xfrm>
            <a:off x="3646469" y="3648995"/>
            <a:ext cx="1944216" cy="576064"/>
          </a:xfrm>
          <a:prstGeom prst="wedgeRoundRectCallout">
            <a:avLst>
              <a:gd name="adj1" fmla="val -7133"/>
              <a:gd name="adj2" fmla="val -80359"/>
              <a:gd name="adj3" fmla="val 16667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QPS</a:t>
            </a:r>
            <a:r>
              <a:rPr lang="zh-CN" altLang="en-US" sz="1400" dirty="0" smtClean="0"/>
              <a:t>提升</a:t>
            </a:r>
            <a:r>
              <a:rPr lang="en-US" altLang="zh-CN" sz="1400" dirty="0" smtClean="0"/>
              <a:t>47%</a:t>
            </a:r>
          </a:p>
          <a:p>
            <a:r>
              <a:rPr lang="zh-CN" altLang="en-US" sz="1400" dirty="0" smtClean="0"/>
              <a:t>索引大小减少</a:t>
            </a:r>
            <a:r>
              <a:rPr lang="en-US" altLang="zh-CN" sz="1400" dirty="0" smtClean="0"/>
              <a:t>29%</a:t>
            </a:r>
            <a:endParaRPr lang="zh-CN" altLang="en-US" sz="1400" dirty="0"/>
          </a:p>
        </p:txBody>
      </p:sp>
      <p:sp>
        <p:nvSpPr>
          <p:cNvPr id="29" name="圆角矩形标注 28"/>
          <p:cNvSpPr/>
          <p:nvPr/>
        </p:nvSpPr>
        <p:spPr>
          <a:xfrm>
            <a:off x="1007604" y="3648995"/>
            <a:ext cx="1944216" cy="576064"/>
          </a:xfrm>
          <a:prstGeom prst="wedgeRoundRectCallout">
            <a:avLst>
              <a:gd name="adj1" fmla="val -7133"/>
              <a:gd name="adj2" fmla="val -80359"/>
              <a:gd name="adj3" fmla="val 16667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内部版本统一</a:t>
            </a:r>
            <a:endParaRPr lang="en-US" altLang="zh-CN" sz="1400" dirty="0" smtClean="0"/>
          </a:p>
        </p:txBody>
      </p:sp>
      <p:sp>
        <p:nvSpPr>
          <p:cNvPr id="30" name="圆角矩形标注 29"/>
          <p:cNvSpPr/>
          <p:nvPr/>
        </p:nvSpPr>
        <p:spPr>
          <a:xfrm>
            <a:off x="6264188" y="3648995"/>
            <a:ext cx="1944216" cy="576064"/>
          </a:xfrm>
          <a:prstGeom prst="wedgeRoundRectCallout">
            <a:avLst>
              <a:gd name="adj1" fmla="val -7133"/>
              <a:gd name="adj2" fmla="val -80359"/>
              <a:gd name="adj3" fmla="val 16667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QPS</a:t>
            </a:r>
            <a:r>
              <a:rPr lang="zh-CN" altLang="en-US" sz="1400" dirty="0" smtClean="0"/>
              <a:t>提升</a:t>
            </a:r>
            <a:r>
              <a:rPr lang="en-US" altLang="zh-CN" sz="1400" dirty="0" smtClean="0"/>
              <a:t>30%</a:t>
            </a:r>
          </a:p>
          <a:p>
            <a:r>
              <a:rPr lang="en-US" altLang="zh-CN" sz="1400" dirty="0" smtClean="0"/>
              <a:t>D</a:t>
            </a:r>
            <a:r>
              <a:rPr lang="zh-CN" altLang="en-US" sz="1400" dirty="0" smtClean="0"/>
              <a:t>*</a:t>
            </a:r>
            <a:r>
              <a:rPr lang="en-US" altLang="zh-CN" sz="1400" dirty="0" smtClean="0"/>
              <a:t>Q</a:t>
            </a:r>
            <a:r>
              <a:rPr lang="zh-CN" altLang="en-US" sz="1400" dirty="0" smtClean="0"/>
              <a:t>到达</a:t>
            </a:r>
            <a:r>
              <a:rPr lang="en-US" altLang="zh-CN" sz="1400" dirty="0" smtClean="0"/>
              <a:t>2500W</a:t>
            </a:r>
            <a:r>
              <a:rPr lang="zh-CN" altLang="en-US" sz="1400" dirty="0" smtClean="0"/>
              <a:t>*</a:t>
            </a:r>
            <a:r>
              <a:rPr lang="en-US" altLang="zh-CN" sz="1400" dirty="0" smtClean="0"/>
              <a:t>1670</a:t>
            </a:r>
            <a:endParaRPr lang="zh-CN" altLang="en-US" sz="1400" dirty="0"/>
          </a:p>
        </p:txBody>
      </p:sp>
      <p:sp>
        <p:nvSpPr>
          <p:cNvPr id="31" name="矩形标注 30"/>
          <p:cNvSpPr/>
          <p:nvPr/>
        </p:nvSpPr>
        <p:spPr>
          <a:xfrm>
            <a:off x="863588" y="1614093"/>
            <a:ext cx="2304256" cy="1242814"/>
          </a:xfrm>
          <a:prstGeom prst="wedgeRectCallout">
            <a:avLst>
              <a:gd name="adj1" fmla="val -7747"/>
              <a:gd name="adj2" fmla="val 6343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Merger re-rank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支持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Fair-mode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负载均衡 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分层查询重构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索引大小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2G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到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4G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支持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Bug fixes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合并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endParaRPr lang="zh-CN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63588" y="1308735"/>
            <a:ext cx="230425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iSearch 4.3.2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81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3" grpId="0" animBg="1"/>
      <p:bldP spid="10" grpId="0" animBg="1"/>
      <p:bldP spid="19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索引结构优化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SKU&amp;LC </a:t>
            </a:r>
            <a:r>
              <a:rPr lang="zh-CN" altLang="en-US" dirty="0" smtClean="0"/>
              <a:t>索引优化</a:t>
            </a:r>
            <a:endParaRPr lang="en-US" altLang="zh-CN" dirty="0" smtClean="0"/>
          </a:p>
          <a:p>
            <a:r>
              <a:rPr lang="en-US" altLang="zh-CN" dirty="0" smtClean="0"/>
              <a:t>Unique</a:t>
            </a:r>
            <a:r>
              <a:rPr lang="zh-CN" altLang="en-US" dirty="0" smtClean="0"/>
              <a:t>索引优化</a:t>
            </a:r>
            <a:endParaRPr lang="en-US" altLang="zh-CN" dirty="0" smtClean="0"/>
          </a:p>
          <a:p>
            <a:r>
              <a:rPr lang="en-US" altLang="zh-CN" dirty="0" smtClean="0"/>
              <a:t>Profile</a:t>
            </a:r>
            <a:r>
              <a:rPr lang="zh-CN" altLang="en-US" dirty="0" smtClean="0"/>
              <a:t>去重</a:t>
            </a:r>
            <a:endParaRPr lang="en-US" altLang="zh-CN" dirty="0" smtClean="0"/>
          </a:p>
          <a:p>
            <a:r>
              <a:rPr lang="en-US" altLang="zh-CN" dirty="0" smtClean="0"/>
              <a:t>Profile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r>
              <a:rPr lang="en-US" altLang="zh-CN" dirty="0" smtClean="0"/>
              <a:t>Profile</a:t>
            </a:r>
            <a:r>
              <a:rPr lang="zh-CN" altLang="en-US" dirty="0" smtClean="0"/>
              <a:t>压缩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649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170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170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SKU</a:t>
            </a:r>
            <a:r>
              <a:rPr lang="zh-CN" altLang="en-US" dirty="0" smtClean="0"/>
              <a:t>索引优化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99592" y="908917"/>
            <a:ext cx="7787208" cy="3751065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SKU (Stock Keeping Unit)</a:t>
            </a: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</a:rPr>
              <a:t>黑色</a:t>
            </a:r>
            <a:r>
              <a:rPr lang="en-US" altLang="zh-CN" sz="1400" dirty="0" smtClean="0">
                <a:solidFill>
                  <a:schemeClr val="accent4"/>
                </a:solidFill>
              </a:rPr>
              <a:t>39</a:t>
            </a:r>
            <a:r>
              <a:rPr lang="zh-CN" altLang="en-US" sz="1400" dirty="0" smtClean="0">
                <a:solidFill>
                  <a:schemeClr val="accent4"/>
                </a:solidFill>
              </a:rPr>
              <a:t>码</a:t>
            </a:r>
            <a:r>
              <a:rPr lang="en-US" altLang="zh-CN" sz="1400" dirty="0" smtClean="0">
                <a:solidFill>
                  <a:srgbClr val="FF0000"/>
                </a:solidFill>
              </a:rPr>
              <a:t>#</a:t>
            </a:r>
            <a:r>
              <a:rPr lang="zh-CN" altLang="en-US" sz="1400" dirty="0" smtClean="0">
                <a:solidFill>
                  <a:schemeClr val="accent1"/>
                </a:solidFill>
              </a:rPr>
              <a:t>黑色</a:t>
            </a:r>
            <a:r>
              <a:rPr lang="en-US" altLang="zh-CN" sz="1400" dirty="0" smtClean="0">
                <a:solidFill>
                  <a:schemeClr val="accent4"/>
                </a:solidFill>
              </a:rPr>
              <a:t>41</a:t>
            </a:r>
            <a:r>
              <a:rPr lang="zh-CN" altLang="en-US" sz="1400" dirty="0" smtClean="0">
                <a:solidFill>
                  <a:schemeClr val="accent4"/>
                </a:solidFill>
              </a:rPr>
              <a:t>码</a:t>
            </a:r>
            <a:r>
              <a:rPr lang="en-US" altLang="zh-CN" sz="1400" dirty="0" smtClean="0">
                <a:solidFill>
                  <a:srgbClr val="FF0000"/>
                </a:solidFill>
              </a:rPr>
              <a:t>#</a:t>
            </a:r>
            <a:r>
              <a:rPr lang="zh-CN" altLang="en-US" sz="1400" dirty="0" smtClean="0">
                <a:solidFill>
                  <a:schemeClr val="accent1"/>
                </a:solidFill>
              </a:rPr>
              <a:t>深棕色</a:t>
            </a:r>
            <a:r>
              <a:rPr lang="en-US" altLang="zh-CN" sz="1400" dirty="0" smtClean="0">
                <a:solidFill>
                  <a:schemeClr val="accent4"/>
                </a:solidFill>
              </a:rPr>
              <a:t>39</a:t>
            </a:r>
            <a:r>
              <a:rPr lang="zh-CN" altLang="en-US" sz="1400" dirty="0" smtClean="0">
                <a:solidFill>
                  <a:schemeClr val="accent4"/>
                </a:solidFill>
              </a:rPr>
              <a:t>码</a:t>
            </a:r>
            <a:r>
              <a:rPr lang="en-US" altLang="zh-CN" sz="1400" dirty="0" smtClean="0">
                <a:solidFill>
                  <a:srgbClr val="FF0000"/>
                </a:solidFill>
              </a:rPr>
              <a:t>#</a:t>
            </a:r>
            <a:r>
              <a:rPr lang="zh-CN" altLang="en-US" sz="1400" dirty="0" smtClean="0">
                <a:solidFill>
                  <a:schemeClr val="accent1"/>
                </a:solidFill>
              </a:rPr>
              <a:t>深棕色</a:t>
            </a:r>
            <a:r>
              <a:rPr lang="en-US" altLang="zh-CN" sz="1400" dirty="0" smtClean="0">
                <a:solidFill>
                  <a:schemeClr val="accent4"/>
                </a:solidFill>
              </a:rPr>
              <a:t>43</a:t>
            </a:r>
            <a:r>
              <a:rPr lang="zh-CN" altLang="en-US" sz="1400" dirty="0" smtClean="0">
                <a:solidFill>
                  <a:schemeClr val="accent4"/>
                </a:solidFill>
              </a:rPr>
              <a:t>码</a:t>
            </a:r>
            <a:r>
              <a:rPr lang="en-US" altLang="zh-CN" sz="1400" dirty="0" smtClean="0">
                <a:solidFill>
                  <a:srgbClr val="FF0000"/>
                </a:solidFill>
              </a:rPr>
              <a:t>#</a:t>
            </a:r>
            <a:r>
              <a:rPr lang="en-US" altLang="zh-CN" sz="1400" dirty="0" smtClean="0"/>
              <a:t>...</a:t>
            </a:r>
          </a:p>
          <a:p>
            <a:pPr lvl="1">
              <a:buNone/>
            </a:pPr>
            <a:endParaRPr lang="en-US" altLang="zh-CN" dirty="0" smtClean="0"/>
          </a:p>
          <a:p>
            <a:r>
              <a:rPr lang="en-US" altLang="zh-CN" dirty="0" smtClean="0"/>
              <a:t>SKU</a:t>
            </a:r>
            <a:r>
              <a:rPr lang="zh-CN" altLang="en-US" dirty="0" smtClean="0"/>
              <a:t>数据表示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complex_attrs</a:t>
            </a:r>
            <a:r>
              <a:rPr lang="en-US" altLang="zh-CN" dirty="0" smtClean="0"/>
              <a:t>=6</a:t>
            </a:r>
            <a:r>
              <a:rPr lang="en-US" altLang="zh-CN" dirty="0" smtClean="0">
                <a:solidFill>
                  <a:srgbClr val="00B0F0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10002</a:t>
            </a:r>
            <a:r>
              <a:rPr lang="en-US" altLang="zh-CN" dirty="0" smtClean="0"/>
              <a:t>,102</a:t>
            </a:r>
            <a:r>
              <a:rPr lang="en-US" altLang="zh-CN" dirty="0" smtClean="0">
                <a:solidFill>
                  <a:srgbClr val="00B0F0"/>
                </a:solidFill>
              </a:rPr>
              <a:t>A</a:t>
            </a:r>
            <a:r>
              <a:rPr lang="en-US" altLang="zh-CN" dirty="0" smtClean="0"/>
              <a:t>2000039,</a:t>
            </a:r>
            <a:r>
              <a:rPr lang="en-US" altLang="zh-CN" dirty="0" smtClean="0">
                <a:solidFill>
                  <a:srgbClr val="FF0000"/>
                </a:solidFill>
              </a:rPr>
              <a:t>#</a:t>
            </a:r>
            <a:r>
              <a:rPr lang="en-US" altLang="zh-CN" dirty="0" smtClean="0"/>
              <a:t>,6</a:t>
            </a:r>
            <a:r>
              <a:rPr lang="en-US" altLang="zh-CN" dirty="0" smtClean="0">
                <a:solidFill>
                  <a:srgbClr val="00B0F0"/>
                </a:solidFill>
              </a:rPr>
              <a:t>A</a:t>
            </a:r>
            <a:r>
              <a:rPr lang="en-US" altLang="zh-CN" dirty="0" smtClean="0"/>
              <a:t>1000012,102</a:t>
            </a:r>
            <a:r>
              <a:rPr lang="en-US" altLang="zh-CN" dirty="0" smtClean="0">
                <a:solidFill>
                  <a:srgbClr val="00B0F0"/>
                </a:solidFill>
              </a:rPr>
              <a:t>A</a:t>
            </a:r>
            <a:r>
              <a:rPr lang="en-US" altLang="zh-CN" dirty="0" smtClean="0"/>
              <a:t>2000041,</a:t>
            </a:r>
            <a:r>
              <a:rPr lang="en-US" altLang="zh-CN" dirty="0" smtClean="0">
                <a:solidFill>
                  <a:srgbClr val="FF0000"/>
                </a:solidFill>
              </a:rPr>
              <a:t>#</a:t>
            </a:r>
            <a:r>
              <a:rPr lang="en-US" altLang="zh-CN" dirty="0" smtClean="0"/>
              <a:t>,…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971600" y="987574"/>
            <a:ext cx="496855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如何做到只搜出“深棕色”、“</a:t>
            </a:r>
            <a:r>
              <a:rPr lang="en-US" altLang="zh-CN" sz="1600" dirty="0" smtClean="0"/>
              <a:t>42</a:t>
            </a:r>
            <a:r>
              <a:rPr lang="zh-CN" altLang="en-US" sz="1600" dirty="0" smtClean="0"/>
              <a:t>码”的鞋子？</a:t>
            </a:r>
            <a:endParaRPr lang="zh-CN" altLang="en-US" sz="1600" dirty="0"/>
          </a:p>
        </p:txBody>
      </p:sp>
      <p:sp>
        <p:nvSpPr>
          <p:cNvPr id="7" name="左大括号 6"/>
          <p:cNvSpPr/>
          <p:nvPr/>
        </p:nvSpPr>
        <p:spPr>
          <a:xfrm rot="16200000">
            <a:off x="3674574" y="1977155"/>
            <a:ext cx="252028" cy="966759"/>
          </a:xfrm>
          <a:prstGeom prst="leftBrace">
            <a:avLst>
              <a:gd name="adj1" fmla="val 2513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2306" y="2550545"/>
            <a:ext cx="630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3"/>
                </a:solidFill>
              </a:rPr>
              <a:t>A SKU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2507010" y="3726754"/>
            <a:ext cx="720080" cy="288032"/>
          </a:xfrm>
          <a:prstGeom prst="wedgeEllipseCallout">
            <a:avLst>
              <a:gd name="adj1" fmla="val 30755"/>
              <a:gd name="adj2" fmla="val -17118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颜色</a:t>
            </a:r>
            <a:endParaRPr lang="zh-CN" altLang="en-US" sz="1200" dirty="0"/>
          </a:p>
        </p:txBody>
      </p:sp>
      <p:sp>
        <p:nvSpPr>
          <p:cNvPr id="12" name="椭圆形标注 11"/>
          <p:cNvSpPr/>
          <p:nvPr/>
        </p:nvSpPr>
        <p:spPr>
          <a:xfrm>
            <a:off x="3323481" y="3717229"/>
            <a:ext cx="720080" cy="288032"/>
          </a:xfrm>
          <a:prstGeom prst="wedgeEllipseCallout">
            <a:avLst>
              <a:gd name="adj1" fmla="val -19510"/>
              <a:gd name="adj2" fmla="val -16457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黑色</a:t>
            </a:r>
            <a:endParaRPr lang="zh-CN" altLang="en-US" sz="1200" dirty="0"/>
          </a:p>
        </p:txBody>
      </p:sp>
      <p:sp>
        <p:nvSpPr>
          <p:cNvPr id="13" name="椭圆形标注 12"/>
          <p:cNvSpPr/>
          <p:nvPr/>
        </p:nvSpPr>
        <p:spPr>
          <a:xfrm>
            <a:off x="4115569" y="3726754"/>
            <a:ext cx="720080" cy="288032"/>
          </a:xfrm>
          <a:prstGeom prst="wedgeEllipseCallout">
            <a:avLst>
              <a:gd name="adj1" fmla="val -56548"/>
              <a:gd name="adj2" fmla="val -16788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尺码</a:t>
            </a:r>
            <a:endParaRPr lang="zh-CN" altLang="en-US" sz="1200" dirty="0"/>
          </a:p>
        </p:txBody>
      </p:sp>
      <p:sp>
        <p:nvSpPr>
          <p:cNvPr id="14" name="椭圆形标注 13"/>
          <p:cNvSpPr/>
          <p:nvPr/>
        </p:nvSpPr>
        <p:spPr>
          <a:xfrm>
            <a:off x="4932040" y="3717229"/>
            <a:ext cx="720080" cy="288032"/>
          </a:xfrm>
          <a:prstGeom prst="wedgeEllipseCallout">
            <a:avLst>
              <a:gd name="adj1" fmla="val -73743"/>
              <a:gd name="adj2" fmla="val -1524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39</a:t>
            </a:r>
            <a:r>
              <a:rPr lang="zh-CN" altLang="en-US" sz="1200" dirty="0" smtClean="0"/>
              <a:t>码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01649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SKU</a:t>
            </a:r>
            <a:r>
              <a:rPr lang="zh-CN" altLang="en-US" dirty="0" smtClean="0"/>
              <a:t>索引优化 </a:t>
            </a:r>
            <a:r>
              <a:rPr lang="en-US" altLang="zh-CN" dirty="0" smtClean="0"/>
              <a:t>(Cont’d)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8904" y="987574"/>
            <a:ext cx="7941568" cy="3679057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937732" y="1059582"/>
            <a:ext cx="5832648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Data: 1,4,8,12,</a:t>
            </a:r>
            <a:r>
              <a:rPr lang="en-US" altLang="zh-CN" sz="1600" dirty="0" smtClean="0">
                <a:solidFill>
                  <a:srgbClr val="FF0000"/>
                </a:solidFill>
              </a:rPr>
              <a:t>#</a:t>
            </a:r>
            <a:r>
              <a:rPr lang="en-US" altLang="zh-CN" sz="1600" dirty="0" smtClean="0"/>
              <a:t>,2,4,7,11,</a:t>
            </a:r>
            <a:r>
              <a:rPr lang="en-US" altLang="zh-CN" sz="1600" dirty="0" smtClean="0">
                <a:solidFill>
                  <a:srgbClr val="FF0000"/>
                </a:solidFill>
              </a:rPr>
              <a:t>#</a:t>
            </a:r>
            <a:r>
              <a:rPr lang="en-US" altLang="zh-CN" sz="1600" dirty="0" smtClean="0"/>
              <a:t>, 1,4,7,11,</a:t>
            </a:r>
            <a:r>
              <a:rPr lang="en-US" altLang="zh-CN" sz="1600" dirty="0" smtClean="0">
                <a:solidFill>
                  <a:srgbClr val="FF0000"/>
                </a:solidFill>
              </a:rPr>
              <a:t>#</a:t>
            </a:r>
            <a:r>
              <a:rPr lang="en-US" altLang="zh-CN" sz="1600" dirty="0" smtClean="0"/>
              <a:t>, 1,6,8,12,</a:t>
            </a:r>
            <a:r>
              <a:rPr lang="en-US" altLang="zh-CN" sz="1600" dirty="0" smtClean="0">
                <a:solidFill>
                  <a:srgbClr val="FF0000"/>
                </a:solidFill>
              </a:rPr>
              <a:t>#</a:t>
            </a:r>
            <a:r>
              <a:rPr lang="en-US" altLang="zh-CN" sz="1600" dirty="0" smtClean="0"/>
              <a:t>,2,6,8,11</a:t>
            </a:r>
          </a:p>
          <a:p>
            <a:r>
              <a:rPr lang="en-US" altLang="zh-CN" sz="1600" dirty="0" smtClean="0"/>
              <a:t>Query:1,6,8,12</a:t>
            </a:r>
            <a:endParaRPr lang="zh-CN" altLang="en-US" sz="1600" dirty="0"/>
          </a:p>
        </p:txBody>
      </p:sp>
      <p:sp>
        <p:nvSpPr>
          <p:cNvPr id="19" name="同侧圆角矩形 18"/>
          <p:cNvSpPr/>
          <p:nvPr/>
        </p:nvSpPr>
        <p:spPr>
          <a:xfrm>
            <a:off x="927512" y="1851670"/>
            <a:ext cx="2060312" cy="36004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多值</a:t>
            </a:r>
            <a:r>
              <a:rPr lang="en-US" altLang="zh-CN" sz="1400" b="1" dirty="0" smtClean="0"/>
              <a:t>profile</a:t>
            </a:r>
            <a:r>
              <a:rPr lang="zh-CN" altLang="en-US" sz="1400" b="1" dirty="0" smtClean="0"/>
              <a:t>存储</a:t>
            </a:r>
            <a:endParaRPr lang="zh-CN" altLang="en-US" sz="1400" b="1" dirty="0"/>
          </a:p>
        </p:txBody>
      </p:sp>
      <p:sp>
        <p:nvSpPr>
          <p:cNvPr id="20" name="同侧圆角矩形 19"/>
          <p:cNvSpPr/>
          <p:nvPr/>
        </p:nvSpPr>
        <p:spPr>
          <a:xfrm>
            <a:off x="3563888" y="1851670"/>
            <a:ext cx="2160240" cy="3600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Doc</a:t>
            </a:r>
            <a:r>
              <a:rPr lang="zh-CN" altLang="en-US" sz="1400" b="1" dirty="0" smtClean="0"/>
              <a:t>内</a:t>
            </a:r>
            <a:r>
              <a:rPr lang="en-US" altLang="zh-CN" sz="1400" b="1" dirty="0" smtClean="0"/>
              <a:t>Bitmap</a:t>
            </a:r>
            <a:r>
              <a:rPr lang="zh-CN" altLang="en-US" sz="1400" b="1" dirty="0" smtClean="0"/>
              <a:t>索引存储</a:t>
            </a:r>
            <a:endParaRPr lang="zh-CN" altLang="en-US" sz="1400" b="1" dirty="0"/>
          </a:p>
        </p:txBody>
      </p:sp>
      <p:sp>
        <p:nvSpPr>
          <p:cNvPr id="21" name="同侧圆角矩形 20"/>
          <p:cNvSpPr/>
          <p:nvPr/>
        </p:nvSpPr>
        <p:spPr>
          <a:xfrm>
            <a:off x="6372200" y="1851670"/>
            <a:ext cx="2160240" cy="3600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SKU</a:t>
            </a:r>
            <a:r>
              <a:rPr lang="zh-CN" altLang="en-US" sz="1400" b="1" dirty="0" smtClean="0"/>
              <a:t>索引（过滤走查询）</a:t>
            </a:r>
            <a:endParaRPr lang="zh-CN" altLang="en-US" sz="1400" b="1" dirty="0"/>
          </a:p>
        </p:txBody>
      </p:sp>
      <p:sp>
        <p:nvSpPr>
          <p:cNvPr id="22" name="矩形 21"/>
          <p:cNvSpPr/>
          <p:nvPr/>
        </p:nvSpPr>
        <p:spPr>
          <a:xfrm>
            <a:off x="944167" y="2283718"/>
            <a:ext cx="2029697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Wingdings" pitchFamily="2" charset="2"/>
              <a:buChar char="l"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SKUs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排序后存储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Query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排序后过滤查找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50415" y="2283718"/>
            <a:ext cx="2173713" cy="1800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58727" y="2283718"/>
            <a:ext cx="2173713" cy="180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对每个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SKU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属性建倒排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同一个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SKU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的属性的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occ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一样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查询时对属性结果进行 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docsAnd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，然后通过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occ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判断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是否在一个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SKU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3059832" y="3075806"/>
            <a:ext cx="432048" cy="21602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5833244" y="3003798"/>
            <a:ext cx="432048" cy="21602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773522" y="2402334"/>
            <a:ext cx="864096" cy="216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2"/>
                </a:solidFill>
              </a:rPr>
              <a:t>Bitmap</a:t>
            </a:r>
            <a:r>
              <a:rPr lang="zh-CN" altLang="en-US" sz="900" dirty="0" smtClean="0">
                <a:solidFill>
                  <a:schemeClr val="tx2"/>
                </a:solidFill>
              </a:rPr>
              <a:t>个数</a:t>
            </a:r>
            <a:r>
              <a:rPr lang="en-US" altLang="zh-CN" sz="900" dirty="0" smtClean="0">
                <a:solidFill>
                  <a:schemeClr val="tx2"/>
                </a:solidFill>
              </a:rPr>
              <a:t>(8)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37618" y="2402334"/>
            <a:ext cx="864096" cy="216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2"/>
                </a:solidFill>
              </a:rPr>
              <a:t>Bitmap</a:t>
            </a:r>
            <a:r>
              <a:rPr lang="zh-CN" altLang="en-US" sz="900" dirty="0" smtClean="0">
                <a:solidFill>
                  <a:schemeClr val="tx2"/>
                </a:solidFill>
              </a:rPr>
              <a:t>长度</a:t>
            </a:r>
            <a:r>
              <a:rPr lang="en-US" altLang="zh-CN" sz="900" dirty="0" smtClean="0">
                <a:solidFill>
                  <a:schemeClr val="tx2"/>
                </a:solidFill>
              </a:rPr>
              <a:t>(5)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779912" y="2787774"/>
            <a:ext cx="864096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1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44008" y="2787774"/>
            <a:ext cx="79208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10110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79912" y="2931790"/>
            <a:ext cx="864096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2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644008" y="2931790"/>
            <a:ext cx="79208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01001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779912" y="3075806"/>
            <a:ext cx="864096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4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644008" y="3075806"/>
            <a:ext cx="79208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11100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779912" y="3219822"/>
            <a:ext cx="864096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6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644008" y="3219822"/>
            <a:ext cx="79208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00011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779912" y="3363838"/>
            <a:ext cx="864096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7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44008" y="3363838"/>
            <a:ext cx="79208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01100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779912" y="3507854"/>
            <a:ext cx="864096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8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644008" y="3507854"/>
            <a:ext cx="79208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10011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779912" y="3651870"/>
            <a:ext cx="864096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11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644008" y="3651870"/>
            <a:ext cx="79208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11100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779912" y="3795886"/>
            <a:ext cx="864096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12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644008" y="3795886"/>
            <a:ext cx="79208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10010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73" name="圆角矩形标注 72"/>
          <p:cNvSpPr/>
          <p:nvPr/>
        </p:nvSpPr>
        <p:spPr>
          <a:xfrm>
            <a:off x="3707904" y="4227934"/>
            <a:ext cx="1872208" cy="504056"/>
          </a:xfrm>
          <a:prstGeom prst="wedgeRoundRectCallout">
            <a:avLst>
              <a:gd name="adj1" fmla="val -3829"/>
              <a:gd name="adj2" fmla="val -70560"/>
              <a:gd name="adj3" fmla="val 16667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索引大小减少到原来的</a:t>
            </a:r>
            <a:r>
              <a:rPr lang="en-US" altLang="zh-CN" sz="1100" dirty="0" smtClean="0"/>
              <a:t>1/9</a:t>
            </a:r>
          </a:p>
          <a:p>
            <a:r>
              <a:rPr lang="en-US" altLang="zh-CN" sz="1100" dirty="0" smtClean="0"/>
              <a:t>SKU</a:t>
            </a:r>
            <a:r>
              <a:rPr lang="zh-CN" altLang="en-US" sz="1100" dirty="0" smtClean="0"/>
              <a:t>查询</a:t>
            </a:r>
            <a:r>
              <a:rPr lang="en-US" altLang="zh-CN" sz="1100" dirty="0" smtClean="0"/>
              <a:t>QPS</a:t>
            </a:r>
            <a:r>
              <a:rPr lang="zh-CN" altLang="en-US" sz="1100" dirty="0" smtClean="0"/>
              <a:t>提升</a:t>
            </a:r>
            <a:r>
              <a:rPr lang="en-US" altLang="zh-CN" sz="1100" dirty="0" smtClean="0"/>
              <a:t>5</a:t>
            </a:r>
            <a:r>
              <a:rPr lang="zh-CN" altLang="en-US" sz="1100" dirty="0" smtClean="0"/>
              <a:t>倍</a:t>
            </a:r>
            <a:endParaRPr lang="zh-CN" altLang="en-US" sz="1100" dirty="0"/>
          </a:p>
        </p:txBody>
      </p:sp>
      <p:sp>
        <p:nvSpPr>
          <p:cNvPr id="75" name="圆角矩形标注 74"/>
          <p:cNvSpPr/>
          <p:nvPr/>
        </p:nvSpPr>
        <p:spPr>
          <a:xfrm>
            <a:off x="6372200" y="4227934"/>
            <a:ext cx="1872208" cy="504056"/>
          </a:xfrm>
          <a:prstGeom prst="wedgeRoundRectCallout">
            <a:avLst>
              <a:gd name="adj1" fmla="val -3829"/>
              <a:gd name="adj2" fmla="val -70560"/>
              <a:gd name="adj3" fmla="val 16667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SKU</a:t>
            </a:r>
            <a:r>
              <a:rPr lang="zh-CN" altLang="en-US" sz="1100" dirty="0" smtClean="0"/>
              <a:t>查询</a:t>
            </a:r>
            <a:r>
              <a:rPr lang="en-US" altLang="zh-CN" sz="1100" dirty="0" smtClean="0"/>
              <a:t>QPS</a:t>
            </a:r>
            <a:r>
              <a:rPr lang="zh-CN" altLang="en-US" sz="1100" dirty="0" smtClean="0"/>
              <a:t>再次提升</a:t>
            </a:r>
            <a:r>
              <a:rPr lang="en-US" altLang="zh-CN" sz="1100" dirty="0" smtClean="0"/>
              <a:t>42%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01649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34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LC</a:t>
            </a:r>
            <a:r>
              <a:rPr lang="zh-CN" altLang="en-US" dirty="0" smtClean="0"/>
              <a:t>索引优化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Logistics&amp;Country</a:t>
            </a:r>
            <a:r>
              <a:rPr lang="en-US" altLang="zh-CN" dirty="0" smtClean="0"/>
              <a:t>(LC)</a:t>
            </a:r>
            <a:r>
              <a:rPr lang="zh-CN" altLang="en-US" dirty="0" smtClean="0"/>
              <a:t>信息： </a:t>
            </a:r>
            <a:r>
              <a:rPr lang="en-US" altLang="zh-CN" dirty="0" smtClean="0"/>
              <a:t>07US0</a:t>
            </a:r>
          </a:p>
          <a:p>
            <a:pPr lvl="1"/>
            <a:r>
              <a:rPr lang="zh-CN" altLang="en-US" dirty="0" smtClean="0"/>
              <a:t>可以通过</a:t>
            </a:r>
            <a:r>
              <a:rPr lang="en-US" altLang="zh-CN" dirty="0" smtClean="0"/>
              <a:t>07</a:t>
            </a:r>
            <a:r>
              <a:rPr lang="zh-CN" altLang="en-US" dirty="0" smtClean="0"/>
              <a:t>号物流公司运送到</a:t>
            </a:r>
            <a:r>
              <a:rPr lang="en-US" altLang="zh-CN" dirty="0" smtClean="0"/>
              <a:t>US</a:t>
            </a:r>
            <a:r>
              <a:rPr lang="zh-CN" altLang="en-US" dirty="0" smtClean="0"/>
              <a:t>；不免运费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07</a:t>
            </a:r>
            <a:r>
              <a:rPr lang="zh-CN" altLang="en-US" dirty="0" smtClean="0"/>
              <a:t>：物流公司编号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</a:t>
            </a:r>
            <a:r>
              <a:rPr lang="zh-CN" altLang="en-US" dirty="0" smtClean="0"/>
              <a:t>：国家代码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</a:t>
            </a:r>
            <a:r>
              <a:rPr lang="zh-CN" altLang="en-US" dirty="0" smtClean="0"/>
              <a:t>（或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）：是否免运费</a:t>
            </a:r>
            <a:endParaRPr lang="en-US" altLang="zh-CN" dirty="0" smtClean="0"/>
          </a:p>
          <a:p>
            <a:r>
              <a:rPr lang="en-US" altLang="zh-CN" dirty="0" smtClean="0"/>
              <a:t>LC</a:t>
            </a:r>
            <a:r>
              <a:rPr lang="zh-CN" altLang="en-US" dirty="0" smtClean="0"/>
              <a:t>数据表示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原始数据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logistics_country</a:t>
            </a:r>
            <a:r>
              <a:rPr lang="en-US" altLang="zh-CN" dirty="0" smtClean="0"/>
              <a:t>=07AU0,07BE0,07BR0,07CA0,07CH0,07DE0,07DK0,07ES0,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r>
              <a:rPr lang="en-US" altLang="zh-CN" dirty="0" smtClean="0"/>
              <a:t>,01HK0</a:t>
            </a:r>
          </a:p>
          <a:p>
            <a:pPr lvl="1"/>
            <a:r>
              <a:rPr lang="en-US" altLang="zh-CN" dirty="0" smtClean="0"/>
              <a:t>In query</a:t>
            </a:r>
          </a:p>
          <a:p>
            <a:pPr lvl="2"/>
            <a:r>
              <a:rPr lang="en-US" altLang="zh-CN" dirty="0" smtClean="0"/>
              <a:t>filter=logistics_country:20US1,20US0,20ALL1,20ALL0,18US1,18US0,18ALL1,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r>
              <a:rPr lang="en-US" altLang="zh-CN" dirty="0" smtClean="0"/>
              <a:t>,14ALL0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LC</a:t>
            </a:r>
            <a:r>
              <a:rPr lang="zh-CN" altLang="en-US" dirty="0" smtClean="0"/>
              <a:t>索引优化</a:t>
            </a:r>
            <a:r>
              <a:rPr lang="en-US" altLang="zh-CN" dirty="0" smtClean="0"/>
              <a:t>(Cont’d)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99592" y="987574"/>
            <a:ext cx="6336704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Data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02HK0,02CN1,02JE0,02SL0,02SG1,03JE0,03HK0,03HK1,03US0,03SC0, 03IQ1</a:t>
            </a: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Query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03US1,08US0,12US0</a:t>
            </a:r>
            <a:endParaRPr lang="zh-CN" altLang="en-US" sz="1200" dirty="0"/>
          </a:p>
        </p:txBody>
      </p:sp>
      <p:sp>
        <p:nvSpPr>
          <p:cNvPr id="5" name="同侧圆角矩形 4"/>
          <p:cNvSpPr/>
          <p:nvPr/>
        </p:nvSpPr>
        <p:spPr>
          <a:xfrm>
            <a:off x="855504" y="1707654"/>
            <a:ext cx="2060312" cy="36004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多值</a:t>
            </a:r>
            <a:r>
              <a:rPr lang="en-US" altLang="zh-CN" sz="1400" b="1" dirty="0" smtClean="0"/>
              <a:t>profile</a:t>
            </a:r>
            <a:r>
              <a:rPr lang="zh-CN" altLang="en-US" sz="1400" b="1" dirty="0" smtClean="0"/>
              <a:t>存储</a:t>
            </a:r>
            <a:endParaRPr lang="zh-CN" altLang="en-US" sz="1400" b="1" dirty="0"/>
          </a:p>
        </p:txBody>
      </p:sp>
      <p:sp>
        <p:nvSpPr>
          <p:cNvPr id="6" name="同侧圆角矩形 5"/>
          <p:cNvSpPr/>
          <p:nvPr/>
        </p:nvSpPr>
        <p:spPr>
          <a:xfrm>
            <a:off x="3491880" y="1707654"/>
            <a:ext cx="2160240" cy="3600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Doc</a:t>
            </a:r>
            <a:r>
              <a:rPr lang="zh-CN" altLang="en-US" sz="1400" b="1" dirty="0" smtClean="0"/>
              <a:t>内</a:t>
            </a:r>
            <a:r>
              <a:rPr lang="en-US" altLang="zh-CN" sz="1400" b="1" dirty="0" smtClean="0"/>
              <a:t>Bitmap</a:t>
            </a:r>
            <a:r>
              <a:rPr lang="zh-CN" altLang="en-US" sz="1400" b="1" dirty="0" smtClean="0"/>
              <a:t>索引存储</a:t>
            </a:r>
            <a:endParaRPr lang="zh-CN" altLang="en-US" sz="1400" b="1" dirty="0"/>
          </a:p>
        </p:txBody>
      </p:sp>
      <p:sp>
        <p:nvSpPr>
          <p:cNvPr id="7" name="同侧圆角矩形 6"/>
          <p:cNvSpPr/>
          <p:nvPr/>
        </p:nvSpPr>
        <p:spPr>
          <a:xfrm>
            <a:off x="6300192" y="1707654"/>
            <a:ext cx="2160240" cy="3600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Bitmap</a:t>
            </a:r>
            <a:r>
              <a:rPr lang="zh-CN" altLang="en-US" sz="1400" b="1" dirty="0" smtClean="0"/>
              <a:t>直接定位</a:t>
            </a:r>
            <a:r>
              <a:rPr lang="en-US" altLang="zh-CN" sz="1400" b="1" dirty="0" smtClean="0"/>
              <a:t>+</a:t>
            </a:r>
            <a:r>
              <a:rPr lang="zh-CN" altLang="en-US" sz="1400" b="1" dirty="0" smtClean="0"/>
              <a:t>去重</a:t>
            </a:r>
            <a:endParaRPr lang="zh-CN" altLang="en-US" sz="1400" b="1" dirty="0"/>
          </a:p>
        </p:txBody>
      </p:sp>
      <p:sp>
        <p:nvSpPr>
          <p:cNvPr id="8" name="矩形 7"/>
          <p:cNvSpPr/>
          <p:nvPr/>
        </p:nvSpPr>
        <p:spPr>
          <a:xfrm>
            <a:off x="872159" y="2139702"/>
            <a:ext cx="2029697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多值排序后存储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查询时候每个都二分查找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78407" y="2139702"/>
            <a:ext cx="2173713" cy="16561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以物流公司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是否免运费为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key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，将国家聚集在一起：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86719" y="2139702"/>
            <a:ext cx="2173713" cy="1656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2987824" y="2931790"/>
            <a:ext cx="432048" cy="21602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761236" y="2859782"/>
            <a:ext cx="432048" cy="21602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07904" y="2643758"/>
            <a:ext cx="504056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020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11960" y="2643758"/>
            <a:ext cx="115212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00111000000…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07904" y="2796158"/>
            <a:ext cx="504056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021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11960" y="2796158"/>
            <a:ext cx="115212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10001010000…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707904" y="2931790"/>
            <a:ext cx="504056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030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11960" y="2931790"/>
            <a:ext cx="115212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10001110111…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07904" y="3084190"/>
            <a:ext cx="504056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031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1960" y="3084190"/>
            <a:ext cx="115212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10011001111…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37" name="圆角矩形标注 36"/>
          <p:cNvSpPr/>
          <p:nvPr/>
        </p:nvSpPr>
        <p:spPr>
          <a:xfrm>
            <a:off x="3635896" y="4011910"/>
            <a:ext cx="1872208" cy="504056"/>
          </a:xfrm>
          <a:prstGeom prst="wedgeRoundRectCallout">
            <a:avLst>
              <a:gd name="adj1" fmla="val -3829"/>
              <a:gd name="adj2" fmla="val -70560"/>
              <a:gd name="adj3" fmla="val 16667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索引大小减少到原来的</a:t>
            </a:r>
            <a:r>
              <a:rPr lang="en-US" altLang="zh-CN" sz="1100" dirty="0" smtClean="0"/>
              <a:t>1/3</a:t>
            </a:r>
          </a:p>
          <a:p>
            <a:r>
              <a:rPr lang="zh-CN" altLang="en-US" sz="1100" dirty="0" smtClean="0"/>
              <a:t>查询效率无明显提升</a:t>
            </a:r>
            <a:endParaRPr lang="zh-CN" altLang="en-US" sz="1100" dirty="0"/>
          </a:p>
        </p:txBody>
      </p:sp>
      <p:sp>
        <p:nvSpPr>
          <p:cNvPr id="38" name="圆角矩形标注 37"/>
          <p:cNvSpPr/>
          <p:nvPr/>
        </p:nvSpPr>
        <p:spPr>
          <a:xfrm>
            <a:off x="6372200" y="4011910"/>
            <a:ext cx="1872208" cy="504056"/>
          </a:xfrm>
          <a:prstGeom prst="wedgeRoundRectCallout">
            <a:avLst>
              <a:gd name="adj1" fmla="val -3829"/>
              <a:gd name="adj2" fmla="val -70560"/>
              <a:gd name="adj3" fmla="val 16667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索引大小继续减少</a:t>
            </a:r>
            <a:r>
              <a:rPr lang="en-US" altLang="zh-CN" sz="1100" dirty="0" smtClean="0"/>
              <a:t>1/5</a:t>
            </a:r>
          </a:p>
          <a:p>
            <a:r>
              <a:rPr lang="zh-CN" altLang="en-US" sz="1100" dirty="0" smtClean="0"/>
              <a:t>查询性能提升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倍</a:t>
            </a:r>
            <a:endParaRPr lang="zh-CN" altLang="en-US" sz="1100" dirty="0"/>
          </a:p>
        </p:txBody>
      </p:sp>
      <p:sp>
        <p:nvSpPr>
          <p:cNvPr id="39" name="矩形 38"/>
          <p:cNvSpPr/>
          <p:nvPr/>
        </p:nvSpPr>
        <p:spPr>
          <a:xfrm>
            <a:off x="6444208" y="2491358"/>
            <a:ext cx="504056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020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48264" y="2491358"/>
            <a:ext cx="576064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...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44208" y="2643758"/>
            <a:ext cx="504056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021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48264" y="2635374"/>
            <a:ext cx="576064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…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44208" y="2779390"/>
            <a:ext cx="504056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030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48264" y="2779390"/>
            <a:ext cx="576064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offset</a:t>
            </a:r>
            <a:endParaRPr lang="zh-CN" altLang="en-US" sz="1000" dirty="0" smtClean="0">
              <a:solidFill>
                <a:schemeClr val="tx2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44208" y="2931790"/>
            <a:ext cx="504056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031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48264" y="2923406"/>
            <a:ext cx="576064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…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164288" y="3147814"/>
            <a:ext cx="115212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00111000000…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64288" y="3300214"/>
            <a:ext cx="115212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10001010000…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64288" y="3435846"/>
            <a:ext cx="115212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10001110111…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164288" y="3588246"/>
            <a:ext cx="115212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/>
                </a:solidFill>
              </a:rPr>
              <a:t>10011001111…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cxnSp>
        <p:nvCxnSpPr>
          <p:cNvPr id="53" name="形状 52"/>
          <p:cNvCxnSpPr>
            <a:stCxn id="44" idx="3"/>
          </p:cNvCxnSpPr>
          <p:nvPr/>
        </p:nvCxnSpPr>
        <p:spPr>
          <a:xfrm flipH="1">
            <a:off x="7164288" y="2851398"/>
            <a:ext cx="360040" cy="720080"/>
          </a:xfrm>
          <a:prstGeom prst="curvedConnector4">
            <a:avLst>
              <a:gd name="adj1" fmla="val 90373"/>
              <a:gd name="adj2" fmla="val 9300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444208" y="2211710"/>
            <a:ext cx="1440160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chemeClr val="tx2"/>
                </a:solidFill>
              </a:rPr>
              <a:t>00</a:t>
            </a:r>
            <a:r>
              <a:rPr lang="en-US" altLang="zh-CN" sz="1000" dirty="0" smtClean="0">
                <a:solidFill>
                  <a:srgbClr val="FFFF00"/>
                </a:solidFill>
              </a:rPr>
              <a:t>11</a:t>
            </a:r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r>
              <a:rPr lang="en-US" altLang="zh-CN" sz="1000" dirty="0" smtClean="0">
                <a:solidFill>
                  <a:schemeClr val="tx2"/>
                </a:solidFill>
              </a:rPr>
              <a:t>1000000000…0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9" grpId="0" animBg="1"/>
    </p:bldLst>
  </p:timing>
</p:sld>
</file>

<file path=ppt/theme/theme1.xml><?xml version="1.0" encoding="utf-8"?>
<a:theme xmlns:a="http://schemas.openxmlformats.org/drawingml/2006/main" name="峰会3">
  <a:themeElements>
    <a:clrScheme name="自定义 1">
      <a:dk1>
        <a:sysClr val="windowText" lastClr="000000"/>
      </a:dk1>
      <a:lt1>
        <a:sysClr val="window" lastClr="CBE7CE"/>
      </a:lt1>
      <a:dk2>
        <a:srgbClr val="000000"/>
      </a:dk2>
      <a:lt2>
        <a:srgbClr val="F8F8F8"/>
      </a:lt2>
      <a:accent1>
        <a:srgbClr val="3F95AA"/>
      </a:accent1>
      <a:accent2>
        <a:srgbClr val="022440"/>
      </a:accent2>
      <a:accent3>
        <a:srgbClr val="4EC6DE"/>
      </a:accent3>
      <a:accent4>
        <a:srgbClr val="F7572F"/>
      </a:accent4>
      <a:accent5>
        <a:srgbClr val="EAE2DF"/>
      </a:accent5>
      <a:accent6>
        <a:srgbClr val="92D050"/>
      </a:accent6>
      <a:hlink>
        <a:srgbClr val="F7572F"/>
      </a:hlink>
      <a:folHlink>
        <a:srgbClr val="3F95AA"/>
      </a:folHlink>
    </a:clrScheme>
    <a:fontScheme name="Calibri和微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图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12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E7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E7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峰会3</Template>
  <TotalTime>747</TotalTime>
  <Words>1496</Words>
  <Application>Microsoft Office PowerPoint</Application>
  <PresentationFormat>全屏显示(16:9)</PresentationFormat>
  <Paragraphs>438</Paragraphs>
  <Slides>21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峰会3</vt:lpstr>
      <vt:lpstr>iSearch4性能优化之路</vt:lpstr>
      <vt:lpstr>概要</vt:lpstr>
      <vt:lpstr>iSearch4引擎系统架构</vt:lpstr>
      <vt:lpstr>优化结果总结</vt:lpstr>
      <vt:lpstr>索引结构优化</vt:lpstr>
      <vt:lpstr>SKU索引优化</vt:lpstr>
      <vt:lpstr>SKU索引优化 (Cont’d)</vt:lpstr>
      <vt:lpstr>LC索引优化</vt:lpstr>
      <vt:lpstr>LC索引优化(Cont’d)</vt:lpstr>
      <vt:lpstr>Unique索引优化</vt:lpstr>
      <vt:lpstr>Unique索引优化(Cont’d)</vt:lpstr>
      <vt:lpstr>Unique索引优化(Cont’d)</vt:lpstr>
      <vt:lpstr>Unique索引优化(Cont’d)</vt:lpstr>
      <vt:lpstr>查询流程优化</vt:lpstr>
      <vt:lpstr>索引分层</vt:lpstr>
      <vt:lpstr>索引分层</vt:lpstr>
      <vt:lpstr>索引分层(Cont’d)</vt:lpstr>
      <vt:lpstr>Searcher Cache</vt:lpstr>
      <vt:lpstr>Searcher Cache(Cont’d)</vt:lpstr>
      <vt:lpstr>其他优化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add your PPT title here</dc:title>
  <dc:creator>jaredguo</dc:creator>
  <cp:lastModifiedBy>yuejun.huyj</cp:lastModifiedBy>
  <cp:revision>165</cp:revision>
  <dcterms:created xsi:type="dcterms:W3CDTF">2013-11-25T11:26:16Z</dcterms:created>
  <dcterms:modified xsi:type="dcterms:W3CDTF">2013-11-27T00:58:13Z</dcterms:modified>
</cp:coreProperties>
</file>