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7" r:id="rId13"/>
    <p:sldId id="278" r:id="rId14"/>
    <p:sldId id="279" r:id="rId15"/>
    <p:sldId id="280" r:id="rId16"/>
    <p:sldId id="281" r:id="rId17"/>
    <p:sldId id="284" r:id="rId18"/>
    <p:sldId id="285" r:id="rId19"/>
    <p:sldId id="286" r:id="rId20"/>
    <p:sldId id="282" r:id="rId21"/>
    <p:sldId id="283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84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垂直搜索对引擎的需求，主要集中在正排字段处理上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通常，引擎都具备排序阶段的定制化能力，这是实现相关性、个性化的位置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而过滤、排序阶段的定制化能力对垂直搜索更重要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如：个性化需求，区域缺货，区域邮费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实时性相关的需求，限时折扣</a:t>
            </a: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dirty="0" smtClean="0"/>
              <a:t>另外一些快速试错性的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，需要在现有字段上做一个快速的处理，走离线流程处理，时间长</a:t>
            </a: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dirty="0" smtClean="0"/>
              <a:t>简单的在查询串上添加处理能力，并不能很好解决。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核心引擎代价大</a:t>
            </a: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B4EB2-66E8-489B-9235-7F0C7CA0B53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为正排字段运算添加外挂插件处理能力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可以取得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传递的信息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B4EB2-66E8-489B-9235-7F0C7CA0B53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为正排字段运算添加外挂插件处理能力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可以取得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传递的信息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B4EB2-66E8-489B-9235-7F0C7CA0B53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3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3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3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4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2"/>
            <a:ext cx="17281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3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4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8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6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8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4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6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8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4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6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8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4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="" xmlns:p14="http://schemas.microsoft.com/office/powerpoint/2010/main" val="1628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7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7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7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7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1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9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1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7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7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7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7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7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7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1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4" y="939801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4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7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7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9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3"/>
            <a:ext cx="14157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=""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iSearch5</a:t>
            </a:r>
            <a:r>
              <a:rPr lang="zh-CN" altLang="zh-CN" dirty="0" smtClean="0"/>
              <a:t>商品搜索特色功能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引擎平台 调度系统   喜德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旺旺在线计算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3888"/>
            <a:ext cx="8229600" cy="918102"/>
          </a:xfrm>
        </p:spPr>
        <p:txBody>
          <a:bodyPr/>
          <a:lstStyle/>
          <a:p>
            <a:r>
              <a:rPr lang="en-US" altLang="zh-CN" dirty="0" smtClean="0"/>
              <a:t>filter=</a:t>
            </a:r>
            <a:r>
              <a:rPr lang="en-US" altLang="zh-CN" dirty="0" err="1" smtClean="0"/>
              <a:t>olu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nick,"yes</a:t>
            </a:r>
            <a:r>
              <a:rPr lang="en-US" altLang="zh-CN" dirty="0" smtClean="0"/>
              <a:t>")</a:t>
            </a:r>
          </a:p>
          <a:p>
            <a:r>
              <a:rPr lang="zh-CN" altLang="en-US" dirty="0" smtClean="0"/>
              <a:t>访问外部数据源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9632" y="771550"/>
            <a:ext cx="6912768" cy="313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771550"/>
            <a:ext cx="49720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</a:t>
            </a:r>
            <a:r>
              <a:rPr lang="en-US" altLang="zh-CN" dirty="0" smtClean="0"/>
              <a:t>: Open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57804"/>
            <a:ext cx="8229600" cy="1674186"/>
          </a:xfrm>
        </p:spPr>
        <p:txBody>
          <a:bodyPr/>
          <a:lstStyle/>
          <a:p>
            <a:r>
              <a:rPr lang="zh-CN" altLang="en-US" dirty="0" smtClean="0"/>
              <a:t>字段自描述</a:t>
            </a:r>
            <a:endParaRPr lang="en-US" altLang="zh-CN" dirty="0" smtClean="0"/>
          </a:p>
          <a:p>
            <a:r>
              <a:rPr lang="zh-CN" altLang="en-US" dirty="0" smtClean="0"/>
              <a:t>动态字段配置，在线添加删除字段</a:t>
            </a:r>
            <a:endParaRPr lang="en-US" altLang="zh-CN" dirty="0" smtClean="0"/>
          </a:p>
          <a:p>
            <a:r>
              <a:rPr lang="en-US" altLang="zh-CN" dirty="0" err="1" smtClean="0"/>
              <a:t>virtual_attribute</a:t>
            </a:r>
            <a:r>
              <a:rPr lang="en-US" altLang="zh-CN" dirty="0" smtClean="0"/>
              <a:t>=tag:int8rd(</a:t>
            </a:r>
            <a:r>
              <a:rPr lang="en-US" altLang="zh-CN" dirty="0" err="1" smtClean="0"/>
              <a:t>ops_attr,ops_attr_meta,“tag</a:t>
            </a:r>
            <a:r>
              <a:rPr lang="en-US" altLang="zh-CN" dirty="0" smtClean="0"/>
              <a:t>");flag:uint8rd(</a:t>
            </a:r>
            <a:r>
              <a:rPr lang="en-US" altLang="zh-CN" dirty="0" err="1" smtClean="0"/>
              <a:t>ops_attr,ops_attr_meta,“flag</a:t>
            </a:r>
            <a:r>
              <a:rPr lang="en-US" altLang="zh-CN" dirty="0" smtClean="0"/>
              <a:t>");</a:t>
            </a:r>
          </a:p>
          <a:p>
            <a:endParaRPr lang="zh-CN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55576" y="812031"/>
          <a:ext cx="8029575" cy="2263775"/>
        </p:xfrm>
        <a:graphic>
          <a:graphicData uri="http://schemas.openxmlformats.org/presentationml/2006/ole">
            <p:oleObj spid="_x0000_s6146" name="Visio" r:id="rId3" imgW="8032615" imgH="226362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查询流程控制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isearch</a:t>
            </a:r>
            <a:r>
              <a:rPr lang="en-US" altLang="zh-CN" dirty="0" smtClean="0"/>
              <a:t> 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isearch</a:t>
            </a:r>
            <a:r>
              <a:rPr lang="en-US" altLang="zh-CN" dirty="0" smtClean="0"/>
              <a:t> 4/</a:t>
            </a:r>
            <a:r>
              <a:rPr lang="en-US" altLang="zh-CN" dirty="0" err="1" smtClean="0"/>
              <a:t>kingso</a:t>
            </a:r>
            <a:endParaRPr lang="zh-CN" altLang="en-US" dirty="0" smtClean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971600" y="1491630"/>
          <a:ext cx="1584176" cy="3288181"/>
        </p:xfrm>
        <a:graphic>
          <a:graphicData uri="http://schemas.openxmlformats.org/presentationml/2006/ole">
            <p:oleObj spid="_x0000_s12290" name="Visio" r:id="rId3" imgW="1237574" imgH="2569593" progId="Visio.Drawing.11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283968" y="1851670"/>
          <a:ext cx="4320108" cy="2595435"/>
        </p:xfrm>
        <a:graphic>
          <a:graphicData uri="http://schemas.openxmlformats.org/presentationml/2006/ole">
            <p:oleObj spid="_x0000_s12291" name="Visio" r:id="rId4" imgW="4885717" imgH="29335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iSearch5: QRS</a:t>
            </a:r>
            <a:r>
              <a:rPr lang="zh-CN" altLang="en-US" dirty="0" smtClean="0"/>
              <a:t>查询流程控制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925"/>
            <a:ext cx="2592288" cy="375106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改写</a:t>
            </a:r>
            <a:r>
              <a:rPr lang="en-US" altLang="zh-CN" dirty="0" smtClean="0"/>
              <a:t>query</a:t>
            </a:r>
          </a:p>
          <a:p>
            <a:r>
              <a:rPr lang="zh-CN" altLang="en-US" dirty="0" smtClean="0"/>
              <a:t>改写</a:t>
            </a:r>
            <a:r>
              <a:rPr lang="en-US" altLang="zh-CN" dirty="0" smtClean="0"/>
              <a:t>result</a:t>
            </a:r>
          </a:p>
          <a:p>
            <a:r>
              <a:rPr lang="zh-CN" altLang="en-US" dirty="0" smtClean="0"/>
              <a:t>查询流程定制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重查</a:t>
            </a:r>
          </a:p>
          <a:p>
            <a:pPr lvl="1"/>
            <a:r>
              <a:rPr lang="zh-CN" altLang="en-US" dirty="0" smtClean="0"/>
              <a:t>分层</a:t>
            </a:r>
          </a:p>
          <a:p>
            <a:pPr lvl="1"/>
            <a:r>
              <a:rPr lang="zh-CN" altLang="en-US" dirty="0" smtClean="0"/>
              <a:t>关联</a:t>
            </a:r>
          </a:p>
          <a:p>
            <a:pPr lvl="1"/>
            <a:r>
              <a:rPr lang="zh-CN" altLang="en-US" dirty="0" smtClean="0"/>
              <a:t>多查询合并</a:t>
            </a:r>
            <a:endParaRPr lang="en-US" altLang="zh-CN" dirty="0" smtClean="0"/>
          </a:p>
          <a:p>
            <a:r>
              <a:rPr lang="zh-CN" altLang="en-US" dirty="0" smtClean="0"/>
              <a:t>分立查询支持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统一管理</a:t>
            </a:r>
            <a:endParaRPr lang="en-US" altLang="zh-CN" dirty="0" smtClean="0"/>
          </a:p>
          <a:p>
            <a:pPr lvl="1"/>
            <a:endParaRPr lang="en-US" altLang="zh-CN" sz="1600" dirty="0" smtClean="0"/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779912" y="771205"/>
            <a:ext cx="4939656" cy="40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iSearch5: QRS</a:t>
            </a:r>
            <a:r>
              <a:rPr lang="zh-CN" altLang="en-US" dirty="0" smtClean="0"/>
              <a:t>查询流程控制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35696" y="771550"/>
            <a:ext cx="5184574" cy="392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主搜分层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45836"/>
            <a:ext cx="8229600" cy="16741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SP</a:t>
            </a:r>
            <a:r>
              <a:rPr lang="zh-CN" altLang="en-US" dirty="0" smtClean="0"/>
              <a:t>通过独立一阶段和二阶段接口分别查询</a:t>
            </a:r>
            <a:r>
              <a:rPr lang="en-US" altLang="zh-CN" dirty="0" smtClean="0"/>
              <a:t>doc</a:t>
            </a:r>
            <a:r>
              <a:rPr lang="zh-CN" altLang="en-US" dirty="0" smtClean="0"/>
              <a:t>和取</a:t>
            </a:r>
            <a:r>
              <a:rPr lang="en-US" altLang="zh-CN" dirty="0" smtClean="0"/>
              <a:t>summary</a:t>
            </a:r>
          </a:p>
          <a:p>
            <a:r>
              <a:rPr lang="zh-CN" altLang="en-US" dirty="0" smtClean="0"/>
              <a:t>独立一阶段请求时，通过</a:t>
            </a:r>
            <a:r>
              <a:rPr lang="en-US" altLang="zh-CN" dirty="0" smtClean="0"/>
              <a:t>QRS</a:t>
            </a:r>
            <a:r>
              <a:rPr lang="zh-CN" altLang="en-US" dirty="0" smtClean="0"/>
              <a:t>插件控制选择：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对特定类目，同时查询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BAD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只查询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集群返回结果数不足，再次查询</a:t>
            </a:r>
            <a:r>
              <a:rPr lang="en-US" altLang="zh-CN" dirty="0" smtClean="0"/>
              <a:t>BAD</a:t>
            </a:r>
            <a:r>
              <a:rPr lang="zh-CN" altLang="en-US" dirty="0" smtClean="0"/>
              <a:t>补足</a:t>
            </a:r>
            <a:endParaRPr lang="en-US" altLang="zh-CN" dirty="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7704" y="771550"/>
            <a:ext cx="5112565" cy="255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一淘商品产品混排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43858"/>
            <a:ext cx="8229600" cy="14581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AGG</a:t>
            </a:r>
            <a:r>
              <a:rPr lang="zh-CN" altLang="en-US" dirty="0" smtClean="0"/>
              <a:t>并发请求查询</a:t>
            </a:r>
            <a:r>
              <a:rPr lang="en-US" altLang="zh-CN" dirty="0" smtClean="0"/>
              <a:t>EPID</a:t>
            </a:r>
            <a:r>
              <a:rPr lang="zh-CN" altLang="en-US" dirty="0" smtClean="0"/>
              <a:t>集群和三个单品集群</a:t>
            </a:r>
            <a:endParaRPr lang="en-US" altLang="zh-CN" dirty="0" smtClean="0"/>
          </a:p>
          <a:p>
            <a:r>
              <a:rPr lang="en-US" altLang="zh-CN" dirty="0" smtClean="0"/>
              <a:t>QRS</a:t>
            </a:r>
            <a:r>
              <a:rPr lang="zh-CN" altLang="en-US" dirty="0" smtClean="0"/>
              <a:t>处理三个单品集群的并行查询和结果合并</a:t>
            </a:r>
            <a:endParaRPr lang="en-US" altLang="zh-CN" dirty="0" smtClean="0"/>
          </a:p>
          <a:p>
            <a:r>
              <a:rPr lang="en-US" altLang="zh-CN" dirty="0" smtClean="0"/>
              <a:t>AGG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EPID</a:t>
            </a:r>
            <a:r>
              <a:rPr lang="zh-CN" altLang="en-US" dirty="0" smtClean="0"/>
              <a:t>聚合结果查询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关联产品信息</a:t>
            </a:r>
            <a:endParaRPr lang="en-US" altLang="zh-CN" dirty="0" smtClean="0"/>
          </a:p>
          <a:p>
            <a:r>
              <a:rPr lang="en-US" altLang="zh-CN" dirty="0" smtClean="0"/>
              <a:t>AGG</a:t>
            </a:r>
            <a:r>
              <a:rPr lang="zh-CN" altLang="en-US" dirty="0" smtClean="0"/>
              <a:t>完成产品、单品混排</a:t>
            </a:r>
            <a:endParaRPr lang="en-US" altLang="zh-CN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7704" y="771550"/>
            <a:ext cx="5472608" cy="266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</a:t>
            </a:r>
            <a:r>
              <a:rPr lang="zh-CN" altLang="en-US" dirty="0" smtClean="0"/>
              <a:t>截断与分层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截断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Build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影响效果</a:t>
            </a:r>
            <a:endParaRPr lang="en-US" altLang="zh-CN" dirty="0" smtClean="0"/>
          </a:p>
          <a:p>
            <a:r>
              <a:rPr lang="zh-CN" altLang="en-US" dirty="0" smtClean="0"/>
              <a:t>分层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提前终止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不影响效果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截断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43559"/>
            <a:ext cx="3024336" cy="3751065"/>
          </a:xfrm>
        </p:spPr>
        <p:txBody>
          <a:bodyPr/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阶段完成</a:t>
            </a:r>
            <a:endParaRPr lang="en-US" altLang="zh-CN" dirty="0" smtClean="0"/>
          </a:p>
          <a:p>
            <a:r>
              <a:rPr lang="zh-CN" altLang="en-US" dirty="0" smtClean="0"/>
              <a:t>按某维度重排截断</a:t>
            </a:r>
            <a:endParaRPr lang="en-US" altLang="zh-CN" dirty="0" smtClean="0"/>
          </a:p>
          <a:p>
            <a:r>
              <a:rPr lang="zh-CN" altLang="en-US" dirty="0" smtClean="0"/>
              <a:t>查询时，根据排序维度选择合适的截断链</a:t>
            </a:r>
            <a:endParaRPr lang="en-US" altLang="zh-CN" dirty="0" smtClean="0"/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AND</a:t>
            </a:r>
            <a:r>
              <a:rPr lang="zh-CN" altLang="en-US" dirty="0" smtClean="0"/>
              <a:t>条件中，只能选择一个使用截断链</a:t>
            </a:r>
            <a:endParaRPr lang="en-US" altLang="zh-CN" dirty="0" smtClean="0"/>
          </a:p>
          <a:p>
            <a:r>
              <a:rPr lang="zh-CN" altLang="en-US" dirty="0" smtClean="0"/>
              <a:t>一般选择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最小的</a:t>
            </a:r>
            <a:endParaRPr lang="en-US" altLang="zh-CN" dirty="0" smtClean="0"/>
          </a:p>
          <a:p>
            <a:r>
              <a:rPr lang="zh-CN" altLang="en-US" dirty="0" smtClean="0"/>
              <a:t>主搜配置了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条截断链</a:t>
            </a:r>
            <a:endParaRPr lang="zh-CN" altLang="en-US" dirty="0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771550"/>
            <a:ext cx="5437187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707654"/>
            <a:ext cx="5437187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715766"/>
            <a:ext cx="5437187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651870"/>
            <a:ext cx="27384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9"/>
            <a:ext cx="2952328" cy="3751065"/>
          </a:xfrm>
        </p:spPr>
        <p:txBody>
          <a:bodyPr/>
          <a:lstStyle/>
          <a:p>
            <a:r>
              <a:rPr lang="zh-CN" altLang="en-US" dirty="0" smtClean="0"/>
              <a:t>控制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为每层指定不同的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Range</a:t>
            </a:r>
          </a:p>
          <a:p>
            <a:pPr lvl="1"/>
            <a:r>
              <a:rPr lang="en-US" altLang="zh-CN" dirty="0" smtClean="0"/>
              <a:t>Quota</a:t>
            </a:r>
          </a:p>
          <a:p>
            <a:pPr lvl="1"/>
            <a:r>
              <a:rPr lang="en-US" altLang="zh-CN" dirty="0" smtClean="0"/>
              <a:t>Query</a:t>
            </a:r>
          </a:p>
          <a:p>
            <a:r>
              <a:rPr lang="zh-CN" altLang="en-US" dirty="0" smtClean="0"/>
              <a:t>指定召回数量提前退出</a:t>
            </a:r>
            <a:endParaRPr lang="en-US" altLang="zh-CN" dirty="0" smtClean="0"/>
          </a:p>
          <a:p>
            <a:r>
              <a:rPr lang="zh-CN" altLang="en-US" dirty="0" smtClean="0"/>
              <a:t>改变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影响召回集</a:t>
            </a:r>
            <a:endParaRPr lang="en-US" altLang="zh-CN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915566"/>
            <a:ext cx="5843587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iSearch5 </a:t>
            </a:r>
            <a:r>
              <a:rPr lang="zh-CN" altLang="en-US" dirty="0" smtClean="0"/>
              <a:t>插件机制总述</a:t>
            </a:r>
            <a:endParaRPr lang="en-US" altLang="zh-CN" dirty="0" smtClean="0"/>
          </a:p>
          <a:p>
            <a:r>
              <a:rPr lang="en-US" altLang="zh-CN" dirty="0" smtClean="0"/>
              <a:t>iSearch5</a:t>
            </a:r>
            <a:r>
              <a:rPr lang="zh-CN" altLang="en-US" dirty="0" smtClean="0"/>
              <a:t>正排定制</a:t>
            </a:r>
            <a:endParaRPr lang="en-US" altLang="zh-CN" dirty="0" smtClean="0"/>
          </a:p>
          <a:p>
            <a:r>
              <a:rPr lang="en-US" altLang="zh-CN" dirty="0" smtClean="0"/>
              <a:t>iSearch5</a:t>
            </a:r>
            <a:r>
              <a:rPr lang="zh-CN" altLang="en-US" dirty="0" smtClean="0"/>
              <a:t>查询流程控制</a:t>
            </a:r>
            <a:endParaRPr lang="en-US" altLang="zh-CN" dirty="0" smtClean="0"/>
          </a:p>
          <a:p>
            <a:r>
              <a:rPr lang="en-US" altLang="zh-CN" dirty="0" smtClean="0"/>
              <a:t>iSearch5</a:t>
            </a:r>
            <a:r>
              <a:rPr lang="zh-CN" altLang="en-US" dirty="0" smtClean="0"/>
              <a:t>截断与分层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5762" y="2057408"/>
            <a:ext cx="4829180" cy="130016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  </a:t>
            </a:r>
            <a:r>
              <a:rPr lang="zh-CN" altLang="en-US" dirty="0" smtClean="0"/>
              <a:t>引擎插件定制能力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3250704" cy="3672408"/>
          </a:xfrm>
        </p:spPr>
        <p:txBody>
          <a:bodyPr/>
          <a:lstStyle/>
          <a:p>
            <a:r>
              <a:rPr lang="zh-CN" altLang="en-US" dirty="0" smtClean="0"/>
              <a:t>算分插件</a:t>
            </a:r>
            <a:endParaRPr lang="en-US" altLang="zh-CN" dirty="0" smtClean="0"/>
          </a:p>
          <a:p>
            <a:r>
              <a:rPr lang="en-US" altLang="zh-CN" dirty="0" smtClean="0"/>
              <a:t>QRS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文档处理插件</a:t>
            </a:r>
            <a:endParaRPr lang="en-US" altLang="zh-CN" dirty="0" smtClean="0"/>
          </a:p>
          <a:p>
            <a:r>
              <a:rPr lang="zh-CN" altLang="en-US" dirty="0" smtClean="0"/>
              <a:t>动态摘要插件</a:t>
            </a:r>
            <a:endParaRPr lang="en-US" altLang="zh-CN" dirty="0" smtClean="0"/>
          </a:p>
          <a:p>
            <a:r>
              <a:rPr lang="en-US" altLang="zh-CN" dirty="0" smtClean="0"/>
              <a:t>Function expression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en-US" altLang="zh-CN" dirty="0" smtClean="0"/>
              <a:t>Sorter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4067944" y="699542"/>
          <a:ext cx="3974058" cy="4176464"/>
        </p:xfrm>
        <a:graphic>
          <a:graphicData uri="http://schemas.openxmlformats.org/presentationml/2006/ole">
            <p:oleObj spid="_x0000_s1026" name="Visio" r:id="rId3" imgW="4261526" imgH="447764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</a:t>
            </a:r>
            <a:r>
              <a:rPr lang="zh-CN" altLang="en-US" dirty="0" smtClean="0"/>
              <a:t>正排定制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从折扣价说起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43558"/>
            <a:ext cx="5900261" cy="336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1520" y="3939902"/>
            <a:ext cx="3394720" cy="7560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折扣价</a:t>
            </a:r>
            <a:r>
              <a:rPr lang="en-US" altLang="zh-CN" dirty="0" smtClean="0"/>
              <a:t>=</a:t>
            </a:r>
            <a:r>
              <a:rPr lang="zh-CN" altLang="en-US" dirty="0" smtClean="0"/>
              <a:t>原价*折扣率</a:t>
            </a:r>
            <a:endParaRPr lang="en-US" altLang="zh-CN" dirty="0" smtClean="0"/>
          </a:p>
          <a:p>
            <a:r>
              <a:rPr lang="zh-CN" altLang="en-US" dirty="0" smtClean="0"/>
              <a:t>折扣率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zk_time</a:t>
            </a:r>
            <a:r>
              <a:rPr lang="zh-CN" altLang="en-US" dirty="0" smtClean="0"/>
              <a:t>查</a:t>
            </a:r>
            <a:r>
              <a:rPr lang="en-US" altLang="zh-CN" dirty="0" err="1" smtClean="0"/>
              <a:t>zk_rate</a:t>
            </a:r>
            <a:r>
              <a:rPr lang="zh-CN" altLang="en-US" dirty="0" smtClean="0"/>
              <a:t>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isearch4/</a:t>
            </a:r>
            <a:r>
              <a:rPr lang="en-US" altLang="zh-CN" dirty="0" err="1" smtClean="0"/>
              <a:t>kingso</a:t>
            </a:r>
            <a:r>
              <a:rPr lang="zh-CN" altLang="en-US" dirty="0" smtClean="0"/>
              <a:t>的解法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49792"/>
            <a:ext cx="8229600" cy="1782198"/>
          </a:xfrm>
        </p:spPr>
        <p:txBody>
          <a:bodyPr/>
          <a:lstStyle/>
          <a:p>
            <a:r>
              <a:rPr lang="zh-CN" altLang="en-US" dirty="0" smtClean="0"/>
              <a:t>折扣价过滤：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mmfilter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sku_min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discount:sku_min_promotions</a:t>
            </a:r>
            <a:r>
              <a:rPr lang="en-US" altLang="zh-CN" dirty="0" smtClean="0"/>
              <a:t>}[100.0,200.0]</a:t>
            </a:r>
          </a:p>
          <a:p>
            <a:r>
              <a:rPr lang="zh-CN" altLang="en-US" dirty="0" smtClean="0"/>
              <a:t>折扣价排序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sku_min&amp;sort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discount_price</a:t>
            </a:r>
            <a:endParaRPr lang="zh-CN" alt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68538" y="1138511"/>
          <a:ext cx="6546850" cy="1368425"/>
        </p:xfrm>
        <a:graphic>
          <a:graphicData uri="http://schemas.openxmlformats.org/presentationml/2006/ole">
            <p:oleObj spid="_x0000_s2050" name="Visio" r:id="rId3" imgW="6548066" imgH="1474578" progId="Visio.Drawing.11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67544" y="1131590"/>
          <a:ext cx="8339137" cy="1590675"/>
        </p:xfrm>
        <a:graphic>
          <a:graphicData uri="http://schemas.openxmlformats.org/presentationml/2006/ole">
            <p:oleObj spid="_x0000_s2051" name="Visio" r:id="rId4" imgW="8339306" imgH="151851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isearch4.5(HA2)</a:t>
            </a:r>
            <a:r>
              <a:rPr lang="zh-CN" altLang="en-US" dirty="0" smtClean="0"/>
              <a:t>的解法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457200" y="3507854"/>
            <a:ext cx="4762872" cy="1368152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正排定制化需求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价格排序：</a:t>
            </a:r>
            <a:r>
              <a:rPr lang="en-US" altLang="zh-CN" sz="1800" dirty="0" smtClean="0"/>
              <a:t>price / </a:t>
            </a:r>
            <a:r>
              <a:rPr lang="en-US" altLang="zh-CN" sz="1800" dirty="0" err="1" smtClean="0"/>
              <a:t>price+postage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相关性特征计算：</a:t>
            </a:r>
            <a:r>
              <a:rPr lang="en-US" altLang="zh-CN" sz="1800" dirty="0" smtClean="0"/>
              <a:t>0.2*A+0.4*B+0.4*C</a:t>
            </a:r>
          </a:p>
          <a:p>
            <a:endParaRPr lang="en-US" altLang="zh-CN" sz="2000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467544" y="897564"/>
            <a:ext cx="8136904" cy="75608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简单按正排字段过滤、统计、排序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05283" y="1347614"/>
            <a:ext cx="5747037" cy="21602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8"/>
          <p:cNvSpPr txBox="1">
            <a:spLocks/>
          </p:cNvSpPr>
          <p:nvPr/>
        </p:nvSpPr>
        <p:spPr>
          <a:xfrm>
            <a:off x="5220072" y="3507854"/>
            <a:ext cx="324036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正排字段间的简单计算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适合快速试错性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iSearch5: Function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7774"/>
            <a:ext cx="8229600" cy="2160240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与</a:t>
            </a:r>
            <a:r>
              <a:rPr lang="en-US" altLang="zh-CN" sz="1600" dirty="0" smtClean="0"/>
              <a:t>query</a:t>
            </a:r>
            <a:r>
              <a:rPr lang="zh-CN" altLang="en-US" sz="1600" dirty="0" smtClean="0"/>
              <a:t>等因素有关的正排定制化需求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总价排序：</a:t>
            </a:r>
            <a:r>
              <a:rPr lang="en-US" altLang="zh-CN" sz="1400" dirty="0" smtClean="0"/>
              <a:t>sort=</a:t>
            </a:r>
            <a:r>
              <a:rPr lang="en-US" altLang="zh-CN" sz="1400" dirty="0" err="1" smtClean="0"/>
              <a:t>discount_price</a:t>
            </a:r>
            <a:r>
              <a:rPr lang="en-US" altLang="zh-CN" sz="1400" dirty="0" smtClean="0"/>
              <a:t>(price, </a:t>
            </a:r>
            <a:r>
              <a:rPr lang="en-US" altLang="zh-CN" sz="1400" dirty="0" err="1" smtClean="0"/>
              <a:t>discount_table</a:t>
            </a:r>
            <a:r>
              <a:rPr lang="en-US" altLang="zh-CN" sz="1400" dirty="0" smtClean="0"/>
              <a:t>)+postage</a:t>
            </a:r>
          </a:p>
          <a:p>
            <a:pPr lvl="1"/>
            <a:r>
              <a:rPr lang="zh-CN" altLang="en-US" sz="1400" dirty="0" smtClean="0"/>
              <a:t>总价过滤：</a:t>
            </a:r>
            <a:r>
              <a:rPr lang="en-US" altLang="zh-CN" sz="1400" dirty="0" smtClean="0"/>
              <a:t>filter=(</a:t>
            </a:r>
            <a:r>
              <a:rPr lang="en-US" altLang="zh-CN" sz="1400" dirty="0" err="1" smtClean="0"/>
              <a:t>discount_price</a:t>
            </a:r>
            <a:r>
              <a:rPr lang="en-US" altLang="zh-CN" sz="1400" dirty="0" smtClean="0"/>
              <a:t>(price, </a:t>
            </a:r>
            <a:r>
              <a:rPr lang="en-US" altLang="zh-CN" sz="1400" dirty="0" err="1" smtClean="0"/>
              <a:t>discount_table</a:t>
            </a:r>
            <a:r>
              <a:rPr lang="en-US" altLang="zh-CN" sz="1400" dirty="0" smtClean="0"/>
              <a:t>)+postage)&gt;100</a:t>
            </a:r>
          </a:p>
          <a:p>
            <a:r>
              <a:rPr lang="zh-CN" altLang="en-US" sz="1600" dirty="0" smtClean="0"/>
              <a:t>支持外部</a:t>
            </a:r>
            <a:r>
              <a:rPr lang="en-US" altLang="zh-CN" sz="1600" dirty="0" smtClean="0"/>
              <a:t>so</a:t>
            </a:r>
            <a:r>
              <a:rPr lang="zh-CN" altLang="en-US" sz="1600" dirty="0" smtClean="0"/>
              <a:t>插件扩展，通过</a:t>
            </a:r>
            <a:r>
              <a:rPr lang="en-US" altLang="zh-CN" sz="1600" dirty="0" smtClean="0"/>
              <a:t>query</a:t>
            </a:r>
            <a:r>
              <a:rPr lang="zh-CN" altLang="en-US" sz="1600" dirty="0" smtClean="0"/>
              <a:t>中“函数”名动态构建</a:t>
            </a:r>
            <a:endParaRPr lang="en-US" altLang="zh-CN" sz="1600" dirty="0" smtClean="0"/>
          </a:p>
          <a:p>
            <a:r>
              <a:rPr lang="zh-CN" altLang="en-US" sz="1600" dirty="0" smtClean="0"/>
              <a:t>由</a:t>
            </a:r>
            <a:r>
              <a:rPr lang="en-US" altLang="zh-CN" sz="1600" dirty="0" smtClean="0"/>
              <a:t>query</a:t>
            </a:r>
            <a:r>
              <a:rPr lang="zh-CN" altLang="en-US" sz="1600" dirty="0" smtClean="0"/>
              <a:t>参数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正排字段在线完成计算</a:t>
            </a:r>
            <a:endParaRPr lang="en-US" altLang="zh-CN" sz="1600" dirty="0" smtClean="0"/>
          </a:p>
          <a:p>
            <a:r>
              <a:rPr lang="zh-CN" altLang="en-US" sz="1600" dirty="0" smtClean="0"/>
              <a:t>适用于：个性化需求，快速产品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。在快速试错性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和引擎性能间较好折衷。</a:t>
            </a:r>
            <a:endParaRPr lang="en-US" altLang="zh-CN" sz="1600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482" y="725395"/>
            <a:ext cx="6664910" cy="206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iSearch5: Virtual Attribute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059582"/>
            <a:ext cx="3240360" cy="23762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缩写</a:t>
            </a:r>
          </a:p>
          <a:p>
            <a:r>
              <a:rPr lang="zh-CN" altLang="en-US" dirty="0" smtClean="0"/>
              <a:t>延迟</a:t>
            </a:r>
            <a:r>
              <a:rPr lang="en-US" altLang="zh-CN" dirty="0" smtClean="0"/>
              <a:t>evaluate</a:t>
            </a:r>
          </a:p>
          <a:p>
            <a:r>
              <a:rPr lang="zh-CN" altLang="en-US" dirty="0" smtClean="0"/>
              <a:t>去重</a:t>
            </a:r>
          </a:p>
          <a:p>
            <a:r>
              <a:rPr lang="zh-CN" altLang="en-US" dirty="0" smtClean="0"/>
              <a:t>无法指定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的流程中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排序插件</a:t>
            </a:r>
          </a:p>
          <a:p>
            <a:pPr lvl="1"/>
            <a:r>
              <a:rPr lang="en-US" altLang="zh-CN" dirty="0" smtClean="0"/>
              <a:t>summary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851920" y="1131590"/>
          <a:ext cx="4989890" cy="2232967"/>
        </p:xfrm>
        <a:graphic>
          <a:graphicData uri="http://schemas.openxmlformats.org/presentationml/2006/ole">
            <p:oleObj spid="_x0000_s3074" name="Visio" r:id="rId3" imgW="4097506" imgH="1831496" progId="Visio.Drawing.11">
              <p:embed/>
            </p:oleObj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467544" y="3075806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251520" y="3723878"/>
            <a:ext cx="871296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600" dirty="0" err="1" smtClean="0"/>
              <a:t>virtual_attribute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disprice:discount_price</a:t>
            </a:r>
            <a:r>
              <a:rPr lang="en-US" altLang="zh-CN" sz="1600" dirty="0" smtClean="0"/>
              <a:t>(price, </a:t>
            </a:r>
            <a:r>
              <a:rPr lang="en-US" altLang="zh-CN" sz="1600" dirty="0" err="1" smtClean="0"/>
              <a:t>discount_table</a:t>
            </a:r>
            <a:r>
              <a:rPr lang="en-US" altLang="zh-CN" sz="1600" dirty="0" smtClean="0"/>
              <a:t>)&amp;&amp;sort=</a:t>
            </a:r>
            <a:r>
              <a:rPr lang="en-US" altLang="zh-CN" sz="1600" dirty="0" err="1" smtClean="0"/>
              <a:t>disprice</a:t>
            </a:r>
            <a:r>
              <a:rPr lang="en-US" altLang="zh-CN" sz="1600" dirty="0" smtClean="0"/>
              <a:t>&amp;&amp;filter=</a:t>
            </a:r>
            <a:r>
              <a:rPr lang="en-US" altLang="zh-CN" sz="1600" dirty="0" err="1" smtClean="0"/>
              <a:t>disprice</a:t>
            </a:r>
            <a:r>
              <a:rPr lang="en-US" altLang="zh-CN" sz="1600" dirty="0" smtClean="0"/>
              <a:t>&gt;100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子类目过滤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435846"/>
            <a:ext cx="8640960" cy="14581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aggregate=</a:t>
            </a:r>
            <a:r>
              <a:rPr lang="en-US" altLang="zh-CN" dirty="0" err="1" smtClean="0"/>
              <a:t>group_key:parentcat</a:t>
            </a:r>
            <a:r>
              <a:rPr lang="en-US" altLang="zh-CN" dirty="0" smtClean="0"/>
              <a:t>(catmap,"50103032"),</a:t>
            </a:r>
            <a:r>
              <a:rPr lang="en-US" altLang="zh-CN" dirty="0" err="1" smtClean="0"/>
              <a:t>agg_fun:count</a:t>
            </a:r>
            <a:r>
              <a:rPr lang="en-US" altLang="zh-CN" dirty="0" smtClean="0"/>
              <a:t>(),max_group:200</a:t>
            </a:r>
          </a:p>
          <a:p>
            <a:r>
              <a:rPr lang="zh-CN" altLang="en-US" dirty="0" smtClean="0"/>
              <a:t>访问外部数据表</a:t>
            </a:r>
            <a:endParaRPr lang="en-US" altLang="zh-CN" dirty="0" smtClean="0"/>
          </a:p>
          <a:p>
            <a:r>
              <a:rPr lang="zh-CN" altLang="en-US" dirty="0" smtClean="0"/>
              <a:t>产生新的虚拟多值正排</a:t>
            </a:r>
            <a:endParaRPr lang="zh-CN" altLang="en-US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483793" y="771550"/>
          <a:ext cx="4392463" cy="2641982"/>
        </p:xfrm>
        <a:graphic>
          <a:graphicData uri="http://schemas.openxmlformats.org/presentationml/2006/ole">
            <p:oleObj spid="_x0000_s4098" name="Visio" r:id="rId3" imgW="3647872" imgH="2191649" progId="Visio.Drawing.11">
              <p:embed/>
            </p:oleObj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547664" y="771420"/>
            <a:ext cx="6480720" cy="273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669</TotalTime>
  <Words>691</Words>
  <Application>Microsoft Office PowerPoint</Application>
  <PresentationFormat>全屏显示(16:9)</PresentationFormat>
  <Paragraphs>118</Paragraphs>
  <Slides>21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峰会3</vt:lpstr>
      <vt:lpstr>Visio</vt:lpstr>
      <vt:lpstr>iSearch5商品搜索特色功能</vt:lpstr>
      <vt:lpstr>幻灯片 2</vt:lpstr>
      <vt:lpstr>iSearch5  引擎插件定制能力</vt:lpstr>
      <vt:lpstr>iSearch5正排定制——从折扣价说起</vt:lpstr>
      <vt:lpstr>isearch4/kingso的解法</vt:lpstr>
      <vt:lpstr>isearch4.5(HA2)的解法</vt:lpstr>
      <vt:lpstr>iSearch5: Function Expression</vt:lpstr>
      <vt:lpstr>iSearch5: Virtual Attribute</vt:lpstr>
      <vt:lpstr>应用案例: 子类目过滤</vt:lpstr>
      <vt:lpstr>应用案例: 旺旺在线计算</vt:lpstr>
      <vt:lpstr>应用案例: Open Search</vt:lpstr>
      <vt:lpstr>查询流程控制</vt:lpstr>
      <vt:lpstr>iSearch5: QRS查询流程控制</vt:lpstr>
      <vt:lpstr>iSearch5: QRS查询流程控制</vt:lpstr>
      <vt:lpstr>应用案例: 主搜分层</vt:lpstr>
      <vt:lpstr>应用案例: 一淘商品产品混排</vt:lpstr>
      <vt:lpstr>iSearch5截断与分层</vt:lpstr>
      <vt:lpstr>截断</vt:lpstr>
      <vt:lpstr>分层</vt:lpstr>
      <vt:lpstr>Q&amp;A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喜德</cp:lastModifiedBy>
  <cp:revision>43</cp:revision>
  <dcterms:created xsi:type="dcterms:W3CDTF">2013-11-25T11:26:16Z</dcterms:created>
  <dcterms:modified xsi:type="dcterms:W3CDTF">2013-11-28T01:20:59Z</dcterms:modified>
</cp:coreProperties>
</file>