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9" r:id="rId3"/>
    <p:sldId id="260" r:id="rId4"/>
    <p:sldId id="288" r:id="rId5"/>
    <p:sldId id="299" r:id="rId6"/>
    <p:sldId id="297" r:id="rId7"/>
    <p:sldId id="301" r:id="rId8"/>
    <p:sldId id="302" r:id="rId9"/>
    <p:sldId id="304" r:id="rId10"/>
    <p:sldId id="306" r:id="rId11"/>
    <p:sldId id="298" r:id="rId12"/>
    <p:sldId id="307" r:id="rId13"/>
    <p:sldId id="300" r:id="rId14"/>
    <p:sldId id="278" r:id="rId15"/>
    <p:sldId id="296" r:id="rId16"/>
    <p:sldId id="293" r:id="rId17"/>
    <p:sldId id="294" r:id="rId18"/>
    <p:sldId id="303" r:id="rId19"/>
    <p:sldId id="305" r:id="rId20"/>
    <p:sldId id="295" r:id="rId21"/>
    <p:sldId id="25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7" autoAdjust="0"/>
    <p:restoredTop sz="94660"/>
  </p:normalViewPr>
  <p:slideViewPr>
    <p:cSldViewPr>
      <p:cViewPr>
        <p:scale>
          <a:sx n="121" d="100"/>
          <a:sy n="121" d="100"/>
        </p:scale>
        <p:origin x="-872" y="-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08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9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应用场景：主搜更新数据量、需要解决的问题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实时引擎：整体设计，在这种架构上可以做的优化手段，异常恢复、扩展性等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消息系统：整体架构、性能、去重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1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是一个支持发布订阅的消息系统。</a:t>
            </a:r>
            <a:endParaRPr kumimoji="1" lang="en-US" altLang="zh-CN" dirty="0" smtClean="0"/>
          </a:p>
          <a:p>
            <a:r>
              <a:rPr kumimoji="1" lang="zh-CN" altLang="en-US" smtClean="0"/>
              <a:t>调研过后的想法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担心现有系统的可靠性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二次开发的工作量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运维</a:t>
            </a:r>
            <a:r>
              <a:rPr kumimoji="1" lang="en-US" altLang="zh-CN" dirty="0" smtClean="0"/>
              <a:t>java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主搜</a:t>
            </a:r>
            <a:r>
              <a:rPr kumimoji="1" lang="en-US" altLang="zh-CN" dirty="0" smtClean="0"/>
              <a:t>swift </a:t>
            </a:r>
            <a:r>
              <a:rPr kumimoji="1" lang="en-US" altLang="zh-CN" dirty="0" err="1" smtClean="0"/>
              <a:t>cpu</a:t>
            </a:r>
            <a:r>
              <a:rPr kumimoji="1" lang="en-US" altLang="zh-CN" dirty="0" smtClean="0"/>
              <a:t> 40%</a:t>
            </a:r>
            <a:r>
              <a:rPr kumimoji="1" lang="zh-CN" altLang="en-US" dirty="0" smtClean="0"/>
              <a:t>，网络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大概</a:t>
            </a:r>
            <a:r>
              <a:rPr kumimoji="1" lang="en-US" altLang="zh-CN" dirty="0" smtClean="0"/>
              <a:t>40MB/s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latency&lt;10ms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多</a:t>
            </a: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实现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5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4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Searcher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swift partition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对多的关系，扩列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不受影响。</a:t>
            </a:r>
            <a:r>
              <a:rPr kumimoji="1" lang="en-US" altLang="zh-CN" dirty="0" smtClean="0"/>
              <a:t>Swift partition</a:t>
            </a:r>
            <a:r>
              <a:rPr kumimoji="1" lang="zh-CN" altLang="en-US" dirty="0" smtClean="0"/>
              <a:t>可以设置比较多的</a:t>
            </a:r>
            <a:r>
              <a:rPr kumimoji="1" lang="en-US" altLang="zh-CN" dirty="0" smtClean="0"/>
              <a:t>partition count</a:t>
            </a:r>
            <a:r>
              <a:rPr kumimoji="1" lang="zh-CN" altLang="en-US" dirty="0" smtClean="0"/>
              <a:t>便于加机器。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Searcher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包括</a:t>
            </a:r>
            <a:r>
              <a:rPr kumimoji="1" lang="en-US" altLang="zh-CN" dirty="0" smtClean="0"/>
              <a:t>processor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index builder</a:t>
            </a:r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完的索引会定期</a:t>
            </a:r>
            <a:r>
              <a:rPr kumimoji="1" lang="en-US" altLang="zh-CN" dirty="0" smtClean="0"/>
              <a:t>dump</a:t>
            </a:r>
            <a:r>
              <a:rPr kumimoji="1" lang="zh-CN" altLang="en-US" dirty="0" smtClean="0"/>
              <a:t>到本地磁盘上，和批量索引一起由</a:t>
            </a:r>
            <a:r>
              <a:rPr kumimoji="1" lang="en-US" altLang="zh-CN" dirty="0" smtClean="0"/>
              <a:t>reader</a:t>
            </a:r>
            <a:r>
              <a:rPr kumimoji="1" lang="zh-CN" altLang="en-US" dirty="0" smtClean="0"/>
              <a:t>加载内存中提供服务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全局排序：针对每次批量的所有文档，对</a:t>
            </a:r>
            <a:r>
              <a:rPr kumimoji="1" lang="en-US" altLang="zh-CN" dirty="0" smtClean="0"/>
              <a:t>doc</a:t>
            </a:r>
            <a:r>
              <a:rPr kumimoji="1" lang="zh-CN" altLang="en-US" dirty="0" smtClean="0"/>
              <a:t>进行全局的多维排序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比如：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ends</a:t>
            </a:r>
          </a:p>
          <a:p>
            <a:r>
              <a:rPr kumimoji="1" lang="zh-CN" altLang="en-US" dirty="0" smtClean="0"/>
              <a:t>目的：减小索引大小、提高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命中率；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628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13-12-2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ISearch5</a:t>
            </a:r>
            <a:r>
              <a:rPr lang="zh-CN" altLang="en-US" dirty="0"/>
              <a:t>实现原理之实时搜索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引擎平台北京团队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zh-CN" altLang="en-US" dirty="0" smtClean="0">
                <a:solidFill>
                  <a:schemeClr val="bg2"/>
                </a:solidFill>
              </a:rPr>
              <a:t>万喜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0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r>
              <a:rPr lang="zh-CN" altLang="zh-CN" b="1" dirty="0" smtClean="0"/>
              <a:t>—</a:t>
            </a:r>
            <a:r>
              <a:rPr lang="zh-CN" altLang="en-US" b="1" dirty="0" smtClean="0"/>
              <a:t>查询</a:t>
            </a:r>
            <a:r>
              <a:rPr lang="en-US" altLang="en-US" b="1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4104456" cy="375106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        实时流程</a:t>
            </a:r>
          </a:p>
          <a:p>
            <a:pPr lvl="1"/>
            <a:r>
              <a:rPr lang="en-US" altLang="en-US" dirty="0" smtClean="0"/>
              <a:t>实时截断</a:t>
            </a:r>
          </a:p>
          <a:p>
            <a:pPr lvl="1"/>
            <a:r>
              <a:rPr lang="en-US" altLang="en-US" dirty="0" err="1" smtClean="0"/>
              <a:t>减小Build对查询的影响</a:t>
            </a:r>
            <a:endParaRPr lang="en-US" altLang="en-US" dirty="0"/>
          </a:p>
          <a:p>
            <a:pPr lvl="1"/>
            <a:r>
              <a:rPr lang="zh-CN" altLang="en-US" dirty="0" smtClean="0"/>
              <a:t>防止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过多对查询性能的影响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效率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27734"/>
            <a:ext cx="5040560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en-US" dirty="0" smtClean="0"/>
          </a:p>
          <a:p>
            <a:pPr lvl="2"/>
            <a:r>
              <a:rPr lang="en-US" altLang="en-US" sz="1600" dirty="0" smtClean="0"/>
              <a:t>与批量一致的索引结构</a:t>
            </a:r>
            <a:r>
              <a:rPr lang="zh-CN" altLang="en-US" sz="1600" dirty="0" smtClean="0"/>
              <a:t>，截断策略类似</a:t>
            </a:r>
            <a:endParaRPr lang="en-US" altLang="en-US" sz="1600" dirty="0" smtClean="0"/>
          </a:p>
          <a:p>
            <a:pPr lvl="2"/>
            <a:r>
              <a:rPr lang="zh-CN" altLang="en-US" sz="1600" dirty="0" smtClean="0"/>
              <a:t>同步</a:t>
            </a:r>
            <a:r>
              <a:rPr lang="en-US" altLang="zh-CN" sz="1600" dirty="0" smtClean="0"/>
              <a:t>Build</a:t>
            </a:r>
            <a:r>
              <a:rPr lang="zh-CN" altLang="en-US" sz="1600" dirty="0" smtClean="0"/>
              <a:t>、内存托管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实时索引</a:t>
            </a:r>
            <a:r>
              <a:rPr lang="en-US" altLang="zh-CN" sz="1600" dirty="0" smtClean="0"/>
              <a:t>merge</a:t>
            </a:r>
            <a:r>
              <a:rPr lang="zh-CN" altLang="en-US" sz="1600" dirty="0" smtClean="0"/>
              <a:t>策略</a:t>
            </a:r>
            <a:endParaRPr lang="en-US" altLang="zh-CN" sz="1600" dirty="0" smtClean="0"/>
          </a:p>
          <a:p>
            <a:pPr lvl="2"/>
            <a:r>
              <a:rPr lang="en-US" altLang="en-US" sz="1600" dirty="0" err="1" smtClean="0"/>
              <a:t>Update自适应</a:t>
            </a:r>
            <a:endParaRPr lang="en-US" altLang="en-US" sz="1600" dirty="0"/>
          </a:p>
          <a:p>
            <a:pPr lvl="2"/>
            <a:r>
              <a:rPr lang="zh-CN" altLang="en-US" sz="1600" dirty="0" smtClean="0"/>
              <a:t>时效</a:t>
            </a:r>
            <a:r>
              <a:rPr lang="zh-CN" altLang="en-US" sz="1600" dirty="0"/>
              <a:t>性低的更新可以走批量流</a:t>
            </a:r>
            <a:r>
              <a:rPr lang="zh-CN" altLang="en-US" sz="1600" dirty="0" smtClean="0"/>
              <a:t>程</a:t>
            </a:r>
            <a:endParaRPr lang="en-US" altLang="zh-CN" sz="1600" dirty="0" smtClean="0"/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78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r>
              <a:rPr lang="zh-CN" altLang="zh-CN" b="1" dirty="0" smtClean="0"/>
              <a:t>—</a:t>
            </a:r>
            <a:r>
              <a:rPr lang="en-US" altLang="en-US" b="1" dirty="0" smtClean="0"/>
              <a:t>快速恢复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全量切换后如何快速恢复实时数据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机器异常时如果快速迁移数据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流程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坏节点的迁移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追赶实时数据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未在线服务时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充分利用</a:t>
            </a:r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</a:rPr>
              <a:t>cpu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在线服务时限制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build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速度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460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19872" y="3003798"/>
            <a:ext cx="1296144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Machine2</a:t>
            </a:r>
            <a:endParaRPr kumimoji="1" lang="zh-CN" altLang="en-US" dirty="0" err="1" smtClean="0"/>
          </a:p>
        </p:txBody>
      </p:sp>
      <p:sp>
        <p:nvSpPr>
          <p:cNvPr id="21" name="矩形 20"/>
          <p:cNvSpPr/>
          <p:nvPr/>
        </p:nvSpPr>
        <p:spPr>
          <a:xfrm>
            <a:off x="1331640" y="3003798"/>
            <a:ext cx="122413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Machine1</a:t>
            </a:r>
            <a:endParaRPr kumimoji="1" lang="zh-CN" altLang="en-US" dirty="0" err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r>
              <a:rPr lang="zh-CN" altLang="zh-CN" b="1" dirty="0" smtClean="0"/>
              <a:t>—</a:t>
            </a:r>
            <a:r>
              <a:rPr lang="zh-CN" altLang="en-US" b="1" dirty="0" smtClean="0"/>
              <a:t>快速恢复</a:t>
            </a:r>
            <a:endParaRPr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971600" y="1131590"/>
            <a:ext cx="1944216" cy="79208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hdfs</a:t>
            </a:r>
            <a:endParaRPr kumimoji="1" lang="zh-CN" altLang="en-US" dirty="0" err="1" smtClean="0"/>
          </a:p>
        </p:txBody>
      </p:sp>
      <p:sp>
        <p:nvSpPr>
          <p:cNvPr id="11" name="乘 10"/>
          <p:cNvSpPr/>
          <p:nvPr/>
        </p:nvSpPr>
        <p:spPr>
          <a:xfrm>
            <a:off x="1259632" y="2499742"/>
            <a:ext cx="1368152" cy="1824203"/>
          </a:xfrm>
          <a:prstGeom prst="mathMultiply">
            <a:avLst>
              <a:gd name="adj1" fmla="val 1088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>
              <a:solidFill>
                <a:schemeClr val="accent4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63888" y="3219822"/>
            <a:ext cx="1008112" cy="360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Searcher</a:t>
            </a:r>
            <a:endParaRPr kumimoji="1" lang="zh-CN" altLang="en-US" sz="1600" dirty="0" err="1" smtClean="0"/>
          </a:p>
        </p:txBody>
      </p:sp>
      <p:grpSp>
        <p:nvGrpSpPr>
          <p:cNvPr id="15" name="组 14"/>
          <p:cNvGrpSpPr/>
          <p:nvPr/>
        </p:nvGrpSpPr>
        <p:grpSpPr>
          <a:xfrm>
            <a:off x="2084161" y="2336175"/>
            <a:ext cx="3663626" cy="400889"/>
            <a:chOff x="2084161" y="2283718"/>
            <a:chExt cx="3663626" cy="400889"/>
          </a:xfrm>
        </p:grpSpPr>
        <p:sp>
          <p:nvSpPr>
            <p:cNvPr id="13" name="右箭头 12"/>
            <p:cNvSpPr/>
            <p:nvPr/>
          </p:nvSpPr>
          <p:spPr>
            <a:xfrm rot="2671046">
              <a:off x="2084161" y="2320479"/>
              <a:ext cx="1570078" cy="364128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err="1" smtClean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59832" y="2283718"/>
              <a:ext cx="2687955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Full index + Increment index 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491880" y="1203598"/>
            <a:ext cx="1224136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Swift</a:t>
            </a:r>
            <a:endParaRPr kumimoji="1" lang="zh-CN" altLang="en-US" dirty="0" err="1" smtClean="0"/>
          </a:p>
        </p:txBody>
      </p:sp>
      <p:grpSp>
        <p:nvGrpSpPr>
          <p:cNvPr id="20" name="组 19"/>
          <p:cNvGrpSpPr/>
          <p:nvPr/>
        </p:nvGrpSpPr>
        <p:grpSpPr>
          <a:xfrm>
            <a:off x="3995936" y="1851670"/>
            <a:ext cx="1046827" cy="1152128"/>
            <a:chOff x="3995936" y="1923678"/>
            <a:chExt cx="1046827" cy="1152128"/>
          </a:xfrm>
        </p:grpSpPr>
        <p:sp>
          <p:nvSpPr>
            <p:cNvPr id="18" name="下箭头 17"/>
            <p:cNvSpPr/>
            <p:nvPr/>
          </p:nvSpPr>
          <p:spPr>
            <a:xfrm>
              <a:off x="3995936" y="1923678"/>
              <a:ext cx="216024" cy="115212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err="1" smtClean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139952" y="2067694"/>
              <a:ext cx="902811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pull </a:t>
              </a:r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msg</a:t>
              </a: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4716016" y="3075806"/>
            <a:ext cx="1140996" cy="648072"/>
            <a:chOff x="4716016" y="3075806"/>
            <a:chExt cx="1140996" cy="648072"/>
          </a:xfrm>
        </p:grpSpPr>
        <p:sp>
          <p:nvSpPr>
            <p:cNvPr id="24" name="左箭头 23"/>
            <p:cNvSpPr/>
            <p:nvPr/>
          </p:nvSpPr>
          <p:spPr>
            <a:xfrm>
              <a:off x="4716016" y="3075806"/>
              <a:ext cx="432048" cy="648072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err="1" smtClean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48064" y="3147814"/>
              <a:ext cx="708948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Query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067943" y="1851670"/>
            <a:ext cx="936105" cy="1152128"/>
            <a:chOff x="4106658" y="1923678"/>
            <a:chExt cx="936105" cy="1152128"/>
          </a:xfrm>
        </p:grpSpPr>
        <p:sp>
          <p:nvSpPr>
            <p:cNvPr id="28" name="下箭头 27"/>
            <p:cNvSpPr/>
            <p:nvPr/>
          </p:nvSpPr>
          <p:spPr>
            <a:xfrm>
              <a:off x="4106658" y="1923678"/>
              <a:ext cx="105301" cy="115212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err="1" smtClean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39952" y="2067694"/>
              <a:ext cx="902811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pull </a:t>
              </a:r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msg</a:t>
              </a: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0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r>
              <a:rPr lang="zh-CN" altLang="zh-CN" b="1" dirty="0" smtClean="0"/>
              <a:t>—</a:t>
            </a:r>
            <a:r>
              <a:rPr lang="en-US" altLang="en-US" b="1" dirty="0" smtClean="0"/>
              <a:t>可扩展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1563638"/>
            <a:ext cx="1080120" cy="216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2426290" y="1507986"/>
            <a:ext cx="561534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Swift</a:t>
            </a:r>
            <a:endParaRPr kumimoji="1"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5776" y="1851670"/>
            <a:ext cx="936104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P1</a:t>
            </a:r>
            <a:endParaRPr kumimoji="1" lang="zh-CN" altLang="en-US" dirty="0" err="1" smtClean="0"/>
          </a:p>
        </p:txBody>
      </p:sp>
      <p:sp>
        <p:nvSpPr>
          <p:cNvPr id="11" name="矩形 10"/>
          <p:cNvSpPr/>
          <p:nvPr/>
        </p:nvSpPr>
        <p:spPr>
          <a:xfrm>
            <a:off x="2555776" y="2139702"/>
            <a:ext cx="936104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P2</a:t>
            </a:r>
            <a:endParaRPr kumimoji="1" lang="zh-CN" altLang="en-US" dirty="0" err="1" smtClean="0"/>
          </a:p>
        </p:txBody>
      </p:sp>
      <p:sp>
        <p:nvSpPr>
          <p:cNvPr id="15" name="矩形 14"/>
          <p:cNvSpPr/>
          <p:nvPr/>
        </p:nvSpPr>
        <p:spPr>
          <a:xfrm>
            <a:off x="2555776" y="2427734"/>
            <a:ext cx="936104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P3</a:t>
            </a:r>
            <a:endParaRPr kumimoji="1" lang="zh-CN" altLang="en-US" dirty="0" err="1" smtClean="0"/>
          </a:p>
        </p:txBody>
      </p:sp>
      <p:sp>
        <p:nvSpPr>
          <p:cNvPr id="16" name="矩形 15"/>
          <p:cNvSpPr/>
          <p:nvPr/>
        </p:nvSpPr>
        <p:spPr>
          <a:xfrm>
            <a:off x="2555776" y="2715766"/>
            <a:ext cx="936104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P4</a:t>
            </a:r>
            <a:endParaRPr kumimoji="1" lang="zh-CN" altLang="en-US" dirty="0" err="1" smtClean="0"/>
          </a:p>
        </p:txBody>
      </p:sp>
      <p:sp>
        <p:nvSpPr>
          <p:cNvPr id="17" name="矩形 16"/>
          <p:cNvSpPr/>
          <p:nvPr/>
        </p:nvSpPr>
        <p:spPr>
          <a:xfrm>
            <a:off x="2555776" y="3003798"/>
            <a:ext cx="936104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P5</a:t>
            </a:r>
            <a:endParaRPr kumimoji="1" lang="zh-CN" altLang="en-US" dirty="0" err="1" smtClean="0"/>
          </a:p>
        </p:txBody>
      </p:sp>
      <p:sp>
        <p:nvSpPr>
          <p:cNvPr id="18" name="矩形 17"/>
          <p:cNvSpPr/>
          <p:nvPr/>
        </p:nvSpPr>
        <p:spPr>
          <a:xfrm>
            <a:off x="2555776" y="3291830"/>
            <a:ext cx="936104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P6</a:t>
            </a:r>
            <a:endParaRPr kumimoji="1" lang="zh-CN" altLang="en-US" dirty="0" err="1" smtClean="0"/>
          </a:p>
        </p:txBody>
      </p:sp>
      <p:sp>
        <p:nvSpPr>
          <p:cNvPr id="20" name="圆角矩形 19"/>
          <p:cNvSpPr/>
          <p:nvPr/>
        </p:nvSpPr>
        <p:spPr>
          <a:xfrm>
            <a:off x="1115616" y="1995686"/>
            <a:ext cx="720080" cy="360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msg</a:t>
            </a:r>
            <a:endParaRPr kumimoji="1" lang="zh-CN" altLang="en-US" dirty="0" err="1" smtClean="0"/>
          </a:p>
        </p:txBody>
      </p:sp>
      <p:cxnSp>
        <p:nvCxnSpPr>
          <p:cNvPr id="22" name="直线箭头连接符 21"/>
          <p:cNvCxnSpPr>
            <a:stCxn id="20" idx="3"/>
            <a:endCxn id="4" idx="1"/>
          </p:cNvCxnSpPr>
          <p:nvPr/>
        </p:nvCxnSpPr>
        <p:spPr>
          <a:xfrm flipV="1">
            <a:off x="1835696" y="1995686"/>
            <a:ext cx="720080" cy="1800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1600" y="843558"/>
            <a:ext cx="3457597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引擎扩列或者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swift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加机器都互不影响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3563888" y="1491630"/>
            <a:ext cx="1425630" cy="2215892"/>
            <a:chOff x="3563888" y="1491630"/>
            <a:chExt cx="1425630" cy="2215892"/>
          </a:xfrm>
        </p:grpSpPr>
        <p:sp>
          <p:nvSpPr>
            <p:cNvPr id="25" name="矩形 24"/>
            <p:cNvSpPr/>
            <p:nvPr/>
          </p:nvSpPr>
          <p:spPr>
            <a:xfrm>
              <a:off x="3909398" y="1547282"/>
              <a:ext cx="1080120" cy="2160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err="1" smtClean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851920" y="1491630"/>
              <a:ext cx="838691" cy="343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Searcher</a:t>
              </a:r>
              <a:endPara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95936" y="1835314"/>
              <a:ext cx="936104" cy="880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0-</a:t>
              </a:r>
            </a:p>
            <a:p>
              <a:pPr algn="ctr"/>
              <a:r>
                <a:rPr kumimoji="1" lang="en-US" altLang="zh-CN" dirty="0" smtClean="0"/>
                <a:t>32767</a:t>
              </a:r>
              <a:endParaRPr kumimoji="1" lang="zh-CN" altLang="en-US" dirty="0" err="1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95936" y="2715766"/>
              <a:ext cx="936104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32768-65535</a:t>
              </a:r>
              <a:endParaRPr kumimoji="1" lang="zh-CN" altLang="en-US" dirty="0" err="1" smtClean="0"/>
            </a:p>
          </p:txBody>
        </p:sp>
        <p:sp>
          <p:nvSpPr>
            <p:cNvPr id="33" name="右大括号 32"/>
            <p:cNvSpPr/>
            <p:nvPr/>
          </p:nvSpPr>
          <p:spPr>
            <a:xfrm>
              <a:off x="3573419" y="1834865"/>
              <a:ext cx="304800" cy="822960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右大括号 34"/>
            <p:cNvSpPr/>
            <p:nvPr/>
          </p:nvSpPr>
          <p:spPr>
            <a:xfrm>
              <a:off x="3563888" y="2715766"/>
              <a:ext cx="304800" cy="822960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845327" y="1635646"/>
            <a:ext cx="6384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endParaRPr kumimoji="1"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3563888" y="1491630"/>
            <a:ext cx="1440160" cy="2215892"/>
            <a:chOff x="5148064" y="1491630"/>
            <a:chExt cx="1440160" cy="2215892"/>
          </a:xfrm>
        </p:grpSpPr>
        <p:grpSp>
          <p:nvGrpSpPr>
            <p:cNvPr id="47" name="组 46"/>
            <p:cNvGrpSpPr/>
            <p:nvPr/>
          </p:nvGrpSpPr>
          <p:grpSpPr>
            <a:xfrm>
              <a:off x="5148064" y="1491630"/>
              <a:ext cx="1440160" cy="2215892"/>
              <a:chOff x="5148064" y="1491630"/>
              <a:chExt cx="1440160" cy="221589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508104" y="1547282"/>
                <a:ext cx="1080120" cy="2160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err="1" smtClean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450626" y="1491630"/>
                <a:ext cx="838691" cy="34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Searcher</a:t>
                </a:r>
                <a:endParaRPr kumimoji="1"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580112" y="1835314"/>
                <a:ext cx="936104" cy="6644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0-</a:t>
                </a:r>
              </a:p>
              <a:p>
                <a:pPr algn="ctr"/>
                <a:r>
                  <a:rPr kumimoji="1" lang="en-US" altLang="zh-CN" dirty="0" smtClean="0"/>
                  <a:t>21845</a:t>
                </a:r>
                <a:endParaRPr kumimoji="1" lang="zh-CN" altLang="en-US" dirty="0" err="1" smtClean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580112" y="3075806"/>
                <a:ext cx="936104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43690-65535</a:t>
                </a:r>
                <a:endParaRPr kumimoji="1" lang="zh-CN" altLang="en-US" dirty="0" err="1" smtClean="0"/>
              </a:p>
            </p:txBody>
          </p:sp>
          <p:sp>
            <p:nvSpPr>
              <p:cNvPr id="43" name="右大括号 42"/>
              <p:cNvSpPr/>
              <p:nvPr/>
            </p:nvSpPr>
            <p:spPr>
              <a:xfrm>
                <a:off x="5172125" y="1834865"/>
                <a:ext cx="304800" cy="664877"/>
              </a:xfrm>
              <a:prstGeom prst="rightBrac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右大括号 43"/>
              <p:cNvSpPr/>
              <p:nvPr/>
            </p:nvSpPr>
            <p:spPr>
              <a:xfrm>
                <a:off x="5148064" y="3075806"/>
                <a:ext cx="360040" cy="576064"/>
              </a:xfrm>
              <a:prstGeom prst="rightBrac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5580112" y="2499742"/>
              <a:ext cx="93610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21846-</a:t>
              </a:r>
            </a:p>
            <a:p>
              <a:pPr algn="ctr"/>
              <a:r>
                <a:rPr kumimoji="1" lang="en-US" altLang="zh-CN" dirty="0" smtClean="0"/>
                <a:t>43690</a:t>
              </a:r>
              <a:endParaRPr kumimoji="1" lang="zh-CN" altLang="en-US" dirty="0" err="1" smtClean="0"/>
            </a:p>
          </p:txBody>
        </p:sp>
        <p:sp>
          <p:nvSpPr>
            <p:cNvPr id="46" name="右大括号 45"/>
            <p:cNvSpPr/>
            <p:nvPr/>
          </p:nvSpPr>
          <p:spPr>
            <a:xfrm>
              <a:off x="5148064" y="2499743"/>
              <a:ext cx="304800" cy="576064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0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实时引擎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时效性：分钟级</a:t>
            </a:r>
            <a:endParaRPr lang="en-US" altLang="zh-CN" dirty="0"/>
          </a:p>
          <a:p>
            <a:pPr lvl="2"/>
            <a:r>
              <a:rPr lang="zh-CN" altLang="en-US" dirty="0" smtClean="0"/>
              <a:t>采</a:t>
            </a:r>
            <a:r>
              <a:rPr lang="en-US" altLang="en-US" dirty="0" err="1" smtClean="0"/>
              <a:t>用</a:t>
            </a:r>
            <a:r>
              <a:rPr lang="en-US" altLang="en-US" dirty="0" err="1"/>
              <a:t>小segment+merge的方式</a:t>
            </a:r>
            <a:r>
              <a:rPr lang="zh-CN" altLang="en-US" dirty="0"/>
              <a:t>受磁盘</a:t>
            </a:r>
            <a:r>
              <a:rPr lang="en-US" altLang="zh-CN" dirty="0" err="1"/>
              <a:t>io</a:t>
            </a:r>
            <a:r>
              <a:rPr lang="zh-CN" altLang="en-US" dirty="0" smtClean="0"/>
              <a:t>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性能：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对查询的影响，目前小于</a:t>
            </a:r>
            <a:r>
              <a:rPr lang="en-US" altLang="zh-CN" dirty="0" smtClean="0"/>
              <a:t>5%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正在做的工作</a:t>
            </a:r>
            <a:endParaRPr lang="en-US" altLang="zh-CN" dirty="0"/>
          </a:p>
          <a:p>
            <a:pPr lvl="1"/>
            <a:r>
              <a:rPr lang="en-US" altLang="zh-CN" dirty="0"/>
              <a:t>Processor</a:t>
            </a:r>
            <a:r>
              <a:rPr lang="zh-CN" altLang="en-US" dirty="0"/>
              <a:t>分离</a:t>
            </a:r>
            <a:endParaRPr lang="en-US" altLang="zh-CN" dirty="0"/>
          </a:p>
          <a:p>
            <a:pPr lvl="1"/>
            <a:r>
              <a:rPr lang="zh-CN" altLang="en-US" dirty="0" smtClean="0"/>
              <a:t>内存索引</a:t>
            </a:r>
            <a:r>
              <a:rPr lang="en-US" altLang="en-US" dirty="0" smtClean="0"/>
              <a:t>可检索</a:t>
            </a:r>
            <a:endParaRPr lang="en-US" altLang="zh-CN" dirty="0"/>
          </a:p>
          <a:p>
            <a:pPr lvl="1"/>
            <a:r>
              <a:rPr lang="zh-CN" altLang="en-US" dirty="0" smtClean="0"/>
              <a:t>更新的优化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041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Swift</a:t>
            </a:r>
            <a:endParaRPr lang="zh-CN" altLang="en-US" dirty="0"/>
          </a:p>
        </p:txBody>
      </p:sp>
      <p:grpSp>
        <p:nvGrpSpPr>
          <p:cNvPr id="25" name="组 24"/>
          <p:cNvGrpSpPr/>
          <p:nvPr/>
        </p:nvGrpSpPr>
        <p:grpSpPr>
          <a:xfrm>
            <a:off x="1600033" y="1203598"/>
            <a:ext cx="1243775" cy="654617"/>
            <a:chOff x="1600033" y="1203598"/>
            <a:chExt cx="1243775" cy="654617"/>
          </a:xfrm>
        </p:grpSpPr>
        <p:sp>
          <p:nvSpPr>
            <p:cNvPr id="4" name="矩形 3"/>
            <p:cNvSpPr/>
            <p:nvPr/>
          </p:nvSpPr>
          <p:spPr>
            <a:xfrm>
              <a:off x="1600033" y="1203598"/>
              <a:ext cx="1178313" cy="58915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a</a:t>
              </a:r>
              <a:r>
                <a:rPr kumimoji="1" lang="en-US" altLang="zh-CN" b="1" dirty="0" smtClean="0">
                  <a:solidFill>
                    <a:schemeClr val="bg1"/>
                  </a:solidFill>
                </a:rPr>
                <a:t>dmin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5495" y="1269059"/>
              <a:ext cx="1178313" cy="58915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a</a:t>
              </a:r>
              <a:r>
                <a:rPr kumimoji="1" lang="en-US" altLang="zh-CN" b="1" dirty="0" smtClean="0">
                  <a:solidFill>
                    <a:schemeClr val="bg1"/>
                  </a:solidFill>
                </a:rPr>
                <a:t>dmin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3446057" y="1832031"/>
            <a:ext cx="2422087" cy="1963855"/>
            <a:chOff x="3446057" y="1832031"/>
            <a:chExt cx="2422087" cy="1963855"/>
          </a:xfrm>
        </p:grpSpPr>
        <p:sp>
          <p:nvSpPr>
            <p:cNvPr id="7" name="矩形 6"/>
            <p:cNvSpPr/>
            <p:nvPr/>
          </p:nvSpPr>
          <p:spPr>
            <a:xfrm>
              <a:off x="3446057" y="1832031"/>
              <a:ext cx="2422087" cy="1963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07904" y="2224802"/>
              <a:ext cx="1963854" cy="14401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46057" y="1832031"/>
              <a:ext cx="68876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Broker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38828" y="2552111"/>
              <a:ext cx="1178313" cy="52369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Partition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07904" y="2178873"/>
              <a:ext cx="58757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77373" y="2690656"/>
              <a:ext cx="1178313" cy="52369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Partition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15918" y="2829202"/>
              <a:ext cx="1178313" cy="52369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Partition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1613126" y="2578190"/>
            <a:ext cx="2211581" cy="504162"/>
            <a:chOff x="1613126" y="2578190"/>
            <a:chExt cx="2211581" cy="504162"/>
          </a:xfrm>
        </p:grpSpPr>
        <p:sp>
          <p:nvSpPr>
            <p:cNvPr id="12" name="圆角矩形 11"/>
            <p:cNvSpPr/>
            <p:nvPr/>
          </p:nvSpPr>
          <p:spPr>
            <a:xfrm>
              <a:off x="1613126" y="2689581"/>
              <a:ext cx="1112851" cy="39277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Producer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856900" y="2820505"/>
              <a:ext cx="916465" cy="130924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22362" y="2578190"/>
              <a:ext cx="90234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Push </a:t>
              </a:r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msg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2843808" y="758458"/>
            <a:ext cx="2735880" cy="1227461"/>
            <a:chOff x="2843808" y="758458"/>
            <a:chExt cx="2735880" cy="1227461"/>
          </a:xfrm>
        </p:grpSpPr>
        <p:sp>
          <p:nvSpPr>
            <p:cNvPr id="6" name="矩形 5"/>
            <p:cNvSpPr/>
            <p:nvPr/>
          </p:nvSpPr>
          <p:spPr>
            <a:xfrm>
              <a:off x="4067944" y="758458"/>
              <a:ext cx="1178313" cy="58915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zookeeper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2" name="直线箭头连接符 21"/>
            <p:cNvCxnSpPr>
              <a:stCxn id="6" idx="2"/>
              <a:endCxn id="7" idx="0"/>
            </p:cNvCxnSpPr>
            <p:nvPr/>
          </p:nvCxnSpPr>
          <p:spPr>
            <a:xfrm>
              <a:off x="4657101" y="1347614"/>
              <a:ext cx="0" cy="48441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5" idx="3"/>
              <a:endCxn id="6" idx="1"/>
            </p:cNvCxnSpPr>
            <p:nvPr/>
          </p:nvCxnSpPr>
          <p:spPr>
            <a:xfrm flipV="1">
              <a:off x="2843808" y="1053036"/>
              <a:ext cx="1224136" cy="510601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644008" y="1327870"/>
              <a:ext cx="93568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eartbeat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直线箭头连接符 26"/>
            <p:cNvCxnSpPr>
              <a:stCxn id="5" idx="3"/>
              <a:endCxn id="9" idx="1"/>
            </p:cNvCxnSpPr>
            <p:nvPr/>
          </p:nvCxnSpPr>
          <p:spPr>
            <a:xfrm>
              <a:off x="2843808" y="1563637"/>
              <a:ext cx="602249" cy="422282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987824" y="1334416"/>
              <a:ext cx="51844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Cmd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4166137" y="2558658"/>
            <a:ext cx="3862247" cy="2029316"/>
            <a:chOff x="4166137" y="2558658"/>
            <a:chExt cx="3862247" cy="2029316"/>
          </a:xfrm>
        </p:grpSpPr>
        <p:sp>
          <p:nvSpPr>
            <p:cNvPr id="13" name="圆角矩形 12"/>
            <p:cNvSpPr/>
            <p:nvPr/>
          </p:nvSpPr>
          <p:spPr>
            <a:xfrm>
              <a:off x="6457300" y="2689581"/>
              <a:ext cx="1427068" cy="39277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Consumer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5409911" y="2820505"/>
              <a:ext cx="981927" cy="130924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409911" y="2558658"/>
              <a:ext cx="82073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Pull </a:t>
              </a:r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msg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罐形 19"/>
            <p:cNvSpPr/>
            <p:nvPr/>
          </p:nvSpPr>
          <p:spPr>
            <a:xfrm>
              <a:off x="4166137" y="4129741"/>
              <a:ext cx="916465" cy="458233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storage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上下箭头 20"/>
            <p:cNvSpPr/>
            <p:nvPr/>
          </p:nvSpPr>
          <p:spPr>
            <a:xfrm>
              <a:off x="4427984" y="3442392"/>
              <a:ext cx="392771" cy="785542"/>
            </a:xfrm>
            <a:prstGeom prst="up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529308" y="2755043"/>
              <a:ext cx="1427068" cy="39277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Consumer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601316" y="2827051"/>
              <a:ext cx="1427068" cy="39277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Consumer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5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wift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4104456" cy="37510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"/>
                <a:cs typeface="Arial"/>
              </a:rPr>
              <a:t>性能</a:t>
            </a:r>
            <a:endParaRPr lang="en-US" altLang="zh-CN" dirty="0" smtClean="0">
              <a:latin typeface="Arial"/>
              <a:cs typeface="Arial"/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消息的写入方式</a:t>
            </a:r>
            <a:endParaRPr lang="en-US" altLang="zh-CN" dirty="0">
              <a:latin typeface="Arial"/>
              <a:cs typeface="Arial"/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消息的读取方式</a:t>
            </a:r>
            <a:endParaRPr lang="en-US" altLang="zh-CN" dirty="0">
              <a:latin typeface="Arial"/>
              <a:cs typeface="Arial"/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主搜</a:t>
            </a:r>
            <a:r>
              <a:rPr lang="en-US" altLang="zh-CN" dirty="0" smtClean="0">
                <a:latin typeface="Arial"/>
                <a:cs typeface="Arial"/>
              </a:rPr>
              <a:t>swift</a:t>
            </a:r>
            <a:r>
              <a:rPr lang="zh-CN" altLang="en-US" dirty="0" smtClean="0">
                <a:latin typeface="Arial"/>
                <a:cs typeface="Arial"/>
              </a:rPr>
              <a:t>性能</a:t>
            </a:r>
            <a:endParaRPr lang="en-US" altLang="zh-CN" dirty="0" smtClean="0">
              <a:latin typeface="Arial"/>
              <a:cs typeface="Arial"/>
            </a:endParaRPr>
          </a:p>
          <a:p>
            <a:endParaRPr lang="en-US" altLang="zh-CN" dirty="0" smtClean="0">
              <a:latin typeface="Arial"/>
              <a:cs typeface="Arial"/>
            </a:endParaRPr>
          </a:p>
          <a:p>
            <a:r>
              <a:rPr lang="zh-CN" altLang="en-US" dirty="0" smtClean="0">
                <a:latin typeface="Arial"/>
                <a:cs typeface="Arial"/>
              </a:rPr>
              <a:t>可靠性</a:t>
            </a:r>
            <a:endParaRPr lang="en-US" altLang="zh-CN" dirty="0" smtClean="0">
              <a:latin typeface="Arial"/>
              <a:cs typeface="Arial"/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数据存储在</a:t>
            </a:r>
            <a:r>
              <a:rPr lang="en-US" altLang="zh-CN" dirty="0" smtClean="0">
                <a:latin typeface="Arial"/>
                <a:cs typeface="Arial"/>
              </a:rPr>
              <a:t>HDFS</a:t>
            </a:r>
            <a:r>
              <a:rPr lang="zh-CN" altLang="en-US" dirty="0" smtClean="0">
                <a:latin typeface="Arial"/>
                <a:cs typeface="Arial"/>
              </a:rPr>
              <a:t>、</a:t>
            </a:r>
            <a:r>
              <a:rPr lang="en-US" altLang="zh-CN" dirty="0" err="1" smtClean="0">
                <a:latin typeface="Arial"/>
                <a:cs typeface="Arial"/>
              </a:rPr>
              <a:t>Pangu</a:t>
            </a:r>
            <a:endParaRPr lang="en-US" altLang="zh-CN" dirty="0" smtClean="0">
              <a:latin typeface="Arial"/>
              <a:cs typeface="Arial"/>
            </a:endParaRPr>
          </a:p>
          <a:p>
            <a:r>
              <a:rPr lang="en-US" altLang="en-US" dirty="0" smtClean="0">
                <a:latin typeface="Arial"/>
                <a:cs typeface="Arial"/>
              </a:rPr>
              <a:t>扩展</a:t>
            </a:r>
            <a:r>
              <a:rPr lang="zh-CN" altLang="en-US" dirty="0">
                <a:latin typeface="Arial"/>
                <a:cs typeface="Arial"/>
              </a:rPr>
              <a:t>性</a:t>
            </a:r>
            <a:endParaRPr lang="en-US" altLang="en-US" dirty="0">
              <a:latin typeface="Arial"/>
              <a:cs typeface="Arial"/>
            </a:endParaRPr>
          </a:p>
          <a:p>
            <a:pPr lvl="1"/>
            <a:r>
              <a:rPr lang="zh-CN" altLang="en-US" dirty="0">
                <a:latin typeface="Arial"/>
                <a:cs typeface="Arial"/>
              </a:rPr>
              <a:t>支持动态加减机器</a:t>
            </a:r>
            <a:endParaRPr lang="en-US" altLang="zh-CN" dirty="0">
              <a:latin typeface="Arial"/>
              <a:cs typeface="Arial"/>
            </a:endParaRPr>
          </a:p>
          <a:p>
            <a:pPr lvl="1"/>
            <a:r>
              <a:rPr lang="zh-CN" altLang="en-US" dirty="0">
                <a:latin typeface="Arial"/>
                <a:cs typeface="Arial"/>
              </a:rPr>
              <a:t>集群规模受限于</a:t>
            </a:r>
            <a:r>
              <a:rPr lang="en-US" altLang="zh-CN" dirty="0">
                <a:latin typeface="Arial"/>
                <a:cs typeface="Arial"/>
              </a:rPr>
              <a:t>zookeeper</a:t>
            </a:r>
            <a:r>
              <a:rPr lang="zh-CN" altLang="en-US" dirty="0">
                <a:latin typeface="Arial"/>
                <a:cs typeface="Arial"/>
              </a:rPr>
              <a:t>性能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411760" y="836909"/>
            <a:ext cx="4104456" cy="2094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Arial"/>
              <a:cs typeface="Arial"/>
            </a:endParaRPr>
          </a:p>
          <a:p>
            <a:pPr lvl="2"/>
            <a:r>
              <a:rPr lang="zh-CN" altLang="en-US" dirty="0" smtClean="0">
                <a:latin typeface="Arial"/>
                <a:cs typeface="Arial"/>
              </a:rPr>
              <a:t>同步和异步的差异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Cache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API</a:t>
            </a:r>
            <a:r>
              <a:rPr lang="zh-CN" altLang="en-US" dirty="0" smtClean="0">
                <a:latin typeface="Arial"/>
                <a:cs typeface="Arial"/>
              </a:rPr>
              <a:t>上提供批量读写和压缩接</a:t>
            </a:r>
            <a:r>
              <a:rPr lang="zh-CN" altLang="en-US" dirty="0" smtClean="0">
                <a:latin typeface="Arial"/>
                <a:cs typeface="Arial"/>
              </a:rPr>
              <a:t>口</a:t>
            </a:r>
            <a:endParaRPr lang="en-US" altLang="zh-CN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94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Swift</a:t>
            </a:r>
            <a:r>
              <a:rPr lang="zh-CN" altLang="zh-CN" b="1" dirty="0"/>
              <a:t>—</a:t>
            </a:r>
            <a:r>
              <a:rPr lang="zh-CN" altLang="en-US" b="1" dirty="0"/>
              <a:t>去重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/>
                <a:cs typeface="Arial"/>
              </a:rPr>
              <a:t>主搜需求</a:t>
            </a:r>
            <a:endParaRPr lang="en-US" altLang="zh-CN" dirty="0">
              <a:latin typeface="Arial"/>
              <a:cs typeface="Arial"/>
            </a:endParaRPr>
          </a:p>
          <a:p>
            <a:pPr lvl="1"/>
            <a:r>
              <a:rPr lang="en-US" altLang="zh-CN" dirty="0"/>
              <a:t>Dump</a:t>
            </a:r>
            <a:r>
              <a:rPr lang="zh-CN" altLang="en-US" dirty="0"/>
              <a:t>发送宝贝的全量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/>
              <a:t>分层的</a:t>
            </a:r>
            <a:r>
              <a:rPr lang="en-US" altLang="zh-CN" dirty="0"/>
              <a:t>good/bad cluster</a:t>
            </a:r>
            <a:r>
              <a:rPr lang="zh-CN" altLang="en-US" dirty="0"/>
              <a:t>需要读取各自的</a:t>
            </a:r>
            <a:r>
              <a:rPr lang="zh-CN" altLang="en-US" dirty="0" smtClean="0"/>
              <a:t>消息</a:t>
            </a:r>
            <a:endParaRPr lang="en-US" altLang="zh-CN" dirty="0"/>
          </a:p>
          <a:p>
            <a:pPr lvl="1"/>
            <a:r>
              <a:rPr lang="en-US" altLang="zh-CN" dirty="0"/>
              <a:t>search/summary</a:t>
            </a:r>
            <a:r>
              <a:rPr lang="zh-CN" altLang="en-US" dirty="0"/>
              <a:t>分离，不去重更新的消息</a:t>
            </a:r>
            <a:r>
              <a:rPr lang="zh-CN" altLang="en-US" dirty="0" smtClean="0"/>
              <a:t>会重复订阅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462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211960" y="771550"/>
            <a:ext cx="2160240" cy="3600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Swift</a:t>
            </a:r>
            <a:r>
              <a:rPr lang="zh-CN" altLang="zh-CN" b="1" dirty="0"/>
              <a:t>—</a:t>
            </a:r>
            <a:r>
              <a:rPr lang="zh-CN" altLang="en-US" b="1" dirty="0" smtClean="0"/>
              <a:t>去</a:t>
            </a:r>
            <a:r>
              <a:rPr lang="zh-CN" altLang="en-US" b="1" dirty="0"/>
              <a:t>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5696" y="1203598"/>
            <a:ext cx="1368152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70002" y="1112039"/>
            <a:ext cx="140585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</a:rPr>
              <a:t>Swift Partition</a:t>
            </a:r>
            <a:endParaRPr kumimoji="1"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9712" y="1491630"/>
            <a:ext cx="108012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msg0</a:t>
            </a:r>
            <a:endParaRPr kumimoji="1" lang="zh-CN" altLang="en-US" sz="1400" dirty="0" err="1" smtClean="0"/>
          </a:p>
        </p:txBody>
      </p:sp>
      <p:sp>
        <p:nvSpPr>
          <p:cNvPr id="10" name="矩形 9"/>
          <p:cNvSpPr/>
          <p:nvPr/>
        </p:nvSpPr>
        <p:spPr>
          <a:xfrm>
            <a:off x="1979712" y="1923678"/>
            <a:ext cx="108012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msg1</a:t>
            </a:r>
            <a:endParaRPr kumimoji="1" lang="zh-CN" altLang="en-US" sz="1400" dirty="0" err="1" smtClean="0"/>
          </a:p>
        </p:txBody>
      </p:sp>
      <p:sp>
        <p:nvSpPr>
          <p:cNvPr id="11" name="矩形 10"/>
          <p:cNvSpPr/>
          <p:nvPr/>
        </p:nvSpPr>
        <p:spPr>
          <a:xfrm>
            <a:off x="1979712" y="2355726"/>
            <a:ext cx="108012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msg2</a:t>
            </a:r>
            <a:endParaRPr kumimoji="1" lang="zh-CN" altLang="en-US" sz="1400" dirty="0" err="1" smtClean="0"/>
          </a:p>
        </p:txBody>
      </p:sp>
      <p:sp>
        <p:nvSpPr>
          <p:cNvPr id="14" name="右箭头 13"/>
          <p:cNvSpPr/>
          <p:nvPr/>
        </p:nvSpPr>
        <p:spPr>
          <a:xfrm>
            <a:off x="827584" y="1635646"/>
            <a:ext cx="1008112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827584" y="1292156"/>
            <a:ext cx="9462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Full Doc</a:t>
            </a:r>
            <a:endParaRPr kumimoji="1"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1131590"/>
            <a:ext cx="1440160" cy="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Good Cluster</a:t>
            </a:r>
            <a:endParaRPr kumimoji="1" lang="zh-CN" altLang="en-US" dirty="0" err="1" smtClean="0"/>
          </a:p>
        </p:txBody>
      </p:sp>
      <p:sp>
        <p:nvSpPr>
          <p:cNvPr id="17" name="矩形 16"/>
          <p:cNvSpPr/>
          <p:nvPr/>
        </p:nvSpPr>
        <p:spPr>
          <a:xfrm>
            <a:off x="4572000" y="2211710"/>
            <a:ext cx="1440160" cy="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Bad Cluster</a:t>
            </a:r>
            <a:endParaRPr kumimoji="1" lang="zh-CN" altLang="en-US" dirty="0" err="1" smtClean="0"/>
          </a:p>
        </p:txBody>
      </p:sp>
      <p:sp>
        <p:nvSpPr>
          <p:cNvPr id="18" name="矩形 17"/>
          <p:cNvSpPr/>
          <p:nvPr/>
        </p:nvSpPr>
        <p:spPr>
          <a:xfrm>
            <a:off x="4572000" y="3291830"/>
            <a:ext cx="1440160" cy="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Summary Cluster</a:t>
            </a:r>
            <a:endParaRPr kumimoji="1" lang="zh-CN" altLang="en-US" dirty="0" err="1" smtClean="0"/>
          </a:p>
        </p:txBody>
      </p:sp>
      <p:cxnSp>
        <p:nvCxnSpPr>
          <p:cNvPr id="24" name="直线箭头连接符 23"/>
          <p:cNvCxnSpPr>
            <a:stCxn id="10" idx="3"/>
            <a:endCxn id="17" idx="1"/>
          </p:cNvCxnSpPr>
          <p:nvPr/>
        </p:nvCxnSpPr>
        <p:spPr>
          <a:xfrm>
            <a:off x="3059832" y="2067694"/>
            <a:ext cx="1512168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3"/>
            <a:endCxn id="18" idx="1"/>
          </p:cNvCxnSpPr>
          <p:nvPr/>
        </p:nvCxnSpPr>
        <p:spPr>
          <a:xfrm>
            <a:off x="3059832" y="2067694"/>
            <a:ext cx="1512168" cy="16561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3059832" y="1302031"/>
            <a:ext cx="1512168" cy="333615"/>
            <a:chOff x="3059832" y="1302031"/>
            <a:chExt cx="1512168" cy="333615"/>
          </a:xfrm>
        </p:grpSpPr>
        <p:cxnSp>
          <p:nvCxnSpPr>
            <p:cNvPr id="23" name="直线箭头连接符 22"/>
            <p:cNvCxnSpPr>
              <a:stCxn id="7" idx="3"/>
              <a:endCxn id="16" idx="1"/>
            </p:cNvCxnSpPr>
            <p:nvPr/>
          </p:nvCxnSpPr>
          <p:spPr>
            <a:xfrm flipV="1">
              <a:off x="3059832" y="1563638"/>
              <a:ext cx="1512168" cy="7200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 rot="21407634">
              <a:off x="3283717" y="1302031"/>
              <a:ext cx="953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Search Field</a:t>
              </a:r>
              <a:endParaRPr kumimoji="1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3059832" y="1635646"/>
            <a:ext cx="1512168" cy="2088232"/>
            <a:chOff x="3059832" y="1635646"/>
            <a:chExt cx="1512168" cy="2088232"/>
          </a:xfrm>
        </p:grpSpPr>
        <p:sp>
          <p:nvSpPr>
            <p:cNvPr id="30" name="文本框 29"/>
            <p:cNvSpPr txBox="1"/>
            <p:nvPr/>
          </p:nvSpPr>
          <p:spPr>
            <a:xfrm rot="3220274">
              <a:off x="3096529" y="2102116"/>
              <a:ext cx="1134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Summary Field</a:t>
              </a:r>
              <a:endParaRPr kumimoji="1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6" name="直线箭头连接符 35"/>
            <p:cNvCxnSpPr>
              <a:stCxn id="7" idx="3"/>
              <a:endCxn id="18" idx="1"/>
            </p:cNvCxnSpPr>
            <p:nvPr/>
          </p:nvCxnSpPr>
          <p:spPr>
            <a:xfrm>
              <a:off x="3059832" y="1635646"/>
              <a:ext cx="1512168" cy="20882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0" name="直线箭头连接符 39"/>
          <p:cNvCxnSpPr>
            <a:stCxn id="11" idx="3"/>
            <a:endCxn id="17" idx="1"/>
          </p:cNvCxnSpPr>
          <p:nvPr/>
        </p:nvCxnSpPr>
        <p:spPr>
          <a:xfrm>
            <a:off x="3059832" y="2499742"/>
            <a:ext cx="1512168" cy="1440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1" idx="3"/>
            <a:endCxn id="18" idx="1"/>
          </p:cNvCxnSpPr>
          <p:nvPr/>
        </p:nvCxnSpPr>
        <p:spPr>
          <a:xfrm>
            <a:off x="3059832" y="2499742"/>
            <a:ext cx="1512168" cy="12241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7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Swift</a:t>
            </a:r>
            <a:r>
              <a:rPr lang="zh-CN" altLang="zh-CN" b="1" dirty="0"/>
              <a:t>—</a:t>
            </a:r>
            <a:r>
              <a:rPr lang="zh-CN" altLang="en-US" b="1" dirty="0"/>
              <a:t>去重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Message </a:t>
            </a:r>
            <a:r>
              <a:rPr lang="en-US" altLang="zh-CN" dirty="0"/>
              <a:t>F</a:t>
            </a:r>
            <a:r>
              <a:rPr lang="en-US" altLang="zh-TW" dirty="0"/>
              <a:t>ilter</a:t>
            </a:r>
          </a:p>
          <a:p>
            <a:pPr lvl="1"/>
            <a:r>
              <a:rPr lang="en-US" altLang="zh-CN" dirty="0"/>
              <a:t>Message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支持</a:t>
            </a:r>
            <a:r>
              <a:rPr lang="en-US" altLang="zh-CN" dirty="0" smtClean="0"/>
              <a:t>uint8Payload</a:t>
            </a:r>
            <a:endParaRPr lang="en-US" altLang="zh-CN" dirty="0"/>
          </a:p>
          <a:p>
            <a:r>
              <a:rPr lang="en-US" altLang="zh-CN" dirty="0" smtClean="0"/>
              <a:t>Field </a:t>
            </a:r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Message</a:t>
            </a:r>
            <a:r>
              <a:rPr lang="zh-CN" altLang="en-US" dirty="0"/>
              <a:t>：由多个</a:t>
            </a:r>
            <a:r>
              <a:rPr lang="en-US" altLang="zh-CN" dirty="0"/>
              <a:t>field</a:t>
            </a:r>
            <a:r>
              <a:rPr lang="zh-CN" altLang="en-US" dirty="0"/>
              <a:t>组成</a:t>
            </a:r>
            <a:r>
              <a:rPr lang="zh-CN" altLang="zh-CN" dirty="0"/>
              <a:t>，</a:t>
            </a:r>
            <a:r>
              <a:rPr lang="zh-CN" altLang="en-US" dirty="0"/>
              <a:t>每个</a:t>
            </a:r>
            <a:r>
              <a:rPr lang="en-US" altLang="zh-CN" dirty="0"/>
              <a:t>field</a:t>
            </a:r>
            <a:r>
              <a:rPr lang="zh-CN" altLang="en-US" dirty="0"/>
              <a:t>为</a:t>
            </a:r>
            <a:r>
              <a:rPr lang="en-US" altLang="zh-CN" dirty="0"/>
              <a:t>[name, value, </a:t>
            </a:r>
            <a:r>
              <a:rPr lang="en-US" altLang="zh-CN" dirty="0" err="1"/>
              <a:t>isUpdated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Producer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中设置</a:t>
            </a:r>
            <a:r>
              <a:rPr lang="en-US" altLang="zh-CN" dirty="0" err="1" smtClean="0"/>
              <a:t>isUpdated</a:t>
            </a:r>
            <a:r>
              <a:rPr lang="zh-CN" altLang="en-US" dirty="0" smtClean="0"/>
              <a:t>标记</a:t>
            </a:r>
            <a:endParaRPr lang="en-US" altLang="zh-CN" dirty="0"/>
          </a:p>
          <a:p>
            <a:pPr lvl="1"/>
            <a:r>
              <a:rPr lang="en-US" altLang="zh-TW" dirty="0"/>
              <a:t>Consumer</a:t>
            </a:r>
            <a:r>
              <a:rPr lang="zh-CN" altLang="en-US" dirty="0" smtClean="0"/>
              <a:t>：读</a:t>
            </a:r>
            <a:r>
              <a:rPr lang="zh-CN" altLang="en-US" dirty="0"/>
              <a:t>取</a:t>
            </a:r>
            <a:r>
              <a:rPr lang="en-US" altLang="zh-CN" dirty="0" err="1"/>
              <a:t>isUpdate</a:t>
            </a:r>
            <a:r>
              <a:rPr lang="en-US" altLang="zh-CN" dirty="0"/>
              <a:t>=true</a:t>
            </a:r>
            <a:r>
              <a:rPr lang="zh-CN" altLang="en-US" dirty="0"/>
              <a:t>的</a:t>
            </a:r>
            <a:r>
              <a:rPr lang="en-US" altLang="zh-CN" dirty="0" smtClean="0"/>
              <a:t>field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624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应用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场景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实时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引擎</a:t>
            </a:r>
          </a:p>
          <a:p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消息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系统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Swift</a:t>
            </a:r>
            <a:r>
              <a:rPr lang="zh-CN" altLang="zh-CN" b="1" dirty="0"/>
              <a:t>—</a:t>
            </a:r>
            <a:r>
              <a:rPr lang="en-US" altLang="en-US" b="1" dirty="0" smtClean="0"/>
              <a:t>自动化运维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解决单点故障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en-US" dirty="0" smtClean="0"/>
              <a:t>单集群部署时平滑升级</a:t>
            </a:r>
          </a:p>
          <a:p>
            <a:endParaRPr lang="en-US" altLang="zh-CN" dirty="0"/>
          </a:p>
          <a:p>
            <a:r>
              <a:rPr lang="zh-CN" altLang="en-US" dirty="0" smtClean="0"/>
              <a:t>统一的运维接口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39952" y="915566"/>
            <a:ext cx="3596208" cy="3679057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多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</a:p>
          <a:p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自动化热升级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Swift tools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集成相应运维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命令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90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5762" y="2057407"/>
            <a:ext cx="4829180" cy="130016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应用场景</a:t>
            </a:r>
            <a:r>
              <a:rPr lang="zh-CN" altLang="zh-CN" b="1" dirty="0" smtClean="0"/>
              <a:t>—</a:t>
            </a:r>
            <a:r>
              <a:rPr lang="zh-CN" altLang="en-US" b="1" dirty="0" smtClean="0"/>
              <a:t>主搜需求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需要解决</a:t>
            </a:r>
            <a:r>
              <a:rPr lang="zh-CN" altLang="en-US" dirty="0" smtClean="0"/>
              <a:t>的问题</a:t>
            </a:r>
            <a:endParaRPr lang="en-US" altLang="zh-CN" dirty="0"/>
          </a:p>
          <a:p>
            <a:pPr lvl="1"/>
            <a:r>
              <a:rPr lang="zh-CN" altLang="en-US" dirty="0" smtClean="0"/>
              <a:t>性能优化</a:t>
            </a:r>
            <a:endParaRPr lang="en-US" altLang="zh-CN" dirty="0"/>
          </a:p>
          <a:p>
            <a:pPr lvl="1"/>
            <a:r>
              <a:rPr lang="zh-CN" altLang="en-US" dirty="0" smtClean="0"/>
              <a:t>更快的从异常中恢复</a:t>
            </a:r>
            <a:endParaRPr lang="en-US" altLang="zh-CN" dirty="0"/>
          </a:p>
          <a:p>
            <a:pPr lvl="1"/>
            <a:r>
              <a:rPr lang="zh-CN" altLang="en-US" dirty="0"/>
              <a:t>更好的扩展性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589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应用场景</a:t>
            </a:r>
            <a:r>
              <a:rPr lang="zh-CN" altLang="zh-CN" b="1" dirty="0"/>
              <a:t>—</a:t>
            </a:r>
            <a:r>
              <a:rPr lang="zh-CN" altLang="en-US" b="1" dirty="0" smtClean="0"/>
              <a:t>主搜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635115" y="1226650"/>
            <a:ext cx="844834" cy="7509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</a:rPr>
              <a:t>swift</a:t>
            </a:r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92647" y="1203598"/>
            <a:ext cx="759073" cy="7590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</a:rPr>
              <a:t>dump</a:t>
            </a:r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5" name="罐形 34"/>
          <p:cNvSpPr/>
          <p:nvPr/>
        </p:nvSpPr>
        <p:spPr>
          <a:xfrm>
            <a:off x="3635115" y="2555028"/>
            <a:ext cx="885585" cy="56930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bg1"/>
                </a:solidFill>
              </a:rPr>
              <a:t>hdfs</a:t>
            </a:r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499992" y="2490368"/>
            <a:ext cx="1675633" cy="441422"/>
            <a:chOff x="4499992" y="2490368"/>
            <a:chExt cx="1675633" cy="441422"/>
          </a:xfrm>
        </p:grpSpPr>
        <p:sp>
          <p:nvSpPr>
            <p:cNvPr id="33" name="右箭头 32"/>
            <p:cNvSpPr/>
            <p:nvPr/>
          </p:nvSpPr>
          <p:spPr>
            <a:xfrm>
              <a:off x="4499992" y="2772852"/>
              <a:ext cx="1675633" cy="158938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29622" y="2490368"/>
              <a:ext cx="807692" cy="29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dp</a:t>
              </a: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index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2051720" y="1261455"/>
            <a:ext cx="1623773" cy="374191"/>
            <a:chOff x="2051720" y="1261455"/>
            <a:chExt cx="1623773" cy="374191"/>
          </a:xfrm>
        </p:grpSpPr>
        <p:sp>
          <p:nvSpPr>
            <p:cNvPr id="32" name="文本框 31"/>
            <p:cNvSpPr txBox="1"/>
            <p:nvPr/>
          </p:nvSpPr>
          <p:spPr>
            <a:xfrm>
              <a:off x="2195736" y="1261455"/>
              <a:ext cx="1479757" cy="374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Push </a:t>
              </a:r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RawDoc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7" name="直线箭头连接符 36"/>
            <p:cNvCxnSpPr>
              <a:stCxn id="28" idx="3"/>
              <a:endCxn id="26" idx="1"/>
            </p:cNvCxnSpPr>
            <p:nvPr/>
          </p:nvCxnSpPr>
          <p:spPr>
            <a:xfrm>
              <a:off x="2051720" y="1583135"/>
              <a:ext cx="1583395" cy="18997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 3"/>
          <p:cNvGrpSpPr/>
          <p:nvPr/>
        </p:nvGrpSpPr>
        <p:grpSpPr>
          <a:xfrm>
            <a:off x="4479948" y="1261455"/>
            <a:ext cx="1604220" cy="374191"/>
            <a:chOff x="4479948" y="1261455"/>
            <a:chExt cx="1604220" cy="374191"/>
          </a:xfrm>
        </p:grpSpPr>
        <p:sp>
          <p:nvSpPr>
            <p:cNvPr id="34" name="文本框 33"/>
            <p:cNvSpPr txBox="1"/>
            <p:nvPr/>
          </p:nvSpPr>
          <p:spPr>
            <a:xfrm>
              <a:off x="4631099" y="1261455"/>
              <a:ext cx="1453069" cy="374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Pull </a:t>
              </a:r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RawDoc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8" name="直线箭头连接符 37"/>
            <p:cNvCxnSpPr>
              <a:stCxn id="26" idx="3"/>
            </p:cNvCxnSpPr>
            <p:nvPr/>
          </p:nvCxnSpPr>
          <p:spPr>
            <a:xfrm>
              <a:off x="4479948" y="1602132"/>
              <a:ext cx="1495641" cy="40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2175803" y="2264431"/>
            <a:ext cx="1448658" cy="411377"/>
            <a:chOff x="2175803" y="2264431"/>
            <a:chExt cx="1448658" cy="411377"/>
          </a:xfrm>
        </p:grpSpPr>
        <p:sp>
          <p:nvSpPr>
            <p:cNvPr id="39" name="右箭头 38"/>
            <p:cNvSpPr/>
            <p:nvPr/>
          </p:nvSpPr>
          <p:spPr>
            <a:xfrm rot="1479187">
              <a:off x="2232828" y="2264431"/>
              <a:ext cx="1391633" cy="253024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1532931">
              <a:off x="2175803" y="2378402"/>
              <a:ext cx="1267373" cy="29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Dump </a:t>
              </a:r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RawDoc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" name="上下箭头 40"/>
          <p:cNvSpPr/>
          <p:nvPr/>
        </p:nvSpPr>
        <p:spPr>
          <a:xfrm>
            <a:off x="3888139" y="2048979"/>
            <a:ext cx="316280" cy="442793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129066" y="3187588"/>
            <a:ext cx="1585594" cy="1112354"/>
            <a:chOff x="3129066" y="3187588"/>
            <a:chExt cx="1585594" cy="1112354"/>
          </a:xfrm>
        </p:grpSpPr>
        <p:sp>
          <p:nvSpPr>
            <p:cNvPr id="27" name="矩形 26"/>
            <p:cNvSpPr/>
            <p:nvPr/>
          </p:nvSpPr>
          <p:spPr>
            <a:xfrm>
              <a:off x="3419872" y="3756893"/>
              <a:ext cx="1256545" cy="5430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 smtClean="0">
                  <a:solidFill>
                    <a:schemeClr val="bg1"/>
                  </a:solidFill>
                </a:rPr>
                <a:t>BuildJob</a:t>
              </a:r>
              <a:endParaRPr kumimoji="1" lang="zh-CN" alt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上下箭头 41"/>
            <p:cNvSpPr/>
            <p:nvPr/>
          </p:nvSpPr>
          <p:spPr>
            <a:xfrm>
              <a:off x="3888139" y="3187588"/>
              <a:ext cx="316280" cy="442793"/>
            </a:xfrm>
            <a:prstGeom prst="upDown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29066" y="3250844"/>
              <a:ext cx="781817" cy="29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RawDoc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41164" y="3250844"/>
              <a:ext cx="573496" cy="29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index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940152" y="1203598"/>
            <a:ext cx="1522482" cy="2088232"/>
            <a:chOff x="5940152" y="1203598"/>
            <a:chExt cx="1522482" cy="2088232"/>
          </a:xfrm>
        </p:grpSpPr>
        <p:sp>
          <p:nvSpPr>
            <p:cNvPr id="31" name="文本框 30"/>
            <p:cNvSpPr txBox="1"/>
            <p:nvPr/>
          </p:nvSpPr>
          <p:spPr>
            <a:xfrm>
              <a:off x="5950465" y="1203598"/>
              <a:ext cx="1399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Search Cluster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0152" y="1226650"/>
              <a:ext cx="1522482" cy="2065180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Swift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93175" y="1606187"/>
              <a:ext cx="1072611" cy="75365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Searcher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5" name="罐形 44"/>
            <p:cNvSpPr/>
            <p:nvPr/>
          </p:nvSpPr>
          <p:spPr>
            <a:xfrm>
              <a:off x="6256431" y="2555028"/>
              <a:ext cx="885585" cy="569305"/>
            </a:xfrm>
            <a:prstGeom prst="ca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disk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6" name="上箭头 45"/>
            <p:cNvSpPr/>
            <p:nvPr/>
          </p:nvSpPr>
          <p:spPr>
            <a:xfrm>
              <a:off x="6572711" y="2428515"/>
              <a:ext cx="253024" cy="189768"/>
            </a:xfrm>
            <a:prstGeom prst="up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4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9952" y="1254120"/>
            <a:ext cx="446449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6228184" y="3363838"/>
            <a:ext cx="2520280" cy="72008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</a:rPr>
              <a:t>Disk</a:t>
            </a:r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1187624" y="843558"/>
            <a:ext cx="1872208" cy="3794938"/>
            <a:chOff x="395536" y="1866310"/>
            <a:chExt cx="1872208" cy="3794938"/>
          </a:xfrm>
        </p:grpSpPr>
        <p:sp>
          <p:nvSpPr>
            <p:cNvPr id="30" name="矩形 29"/>
            <p:cNvSpPr/>
            <p:nvPr/>
          </p:nvSpPr>
          <p:spPr>
            <a:xfrm>
              <a:off x="395536" y="1916832"/>
              <a:ext cx="1872208" cy="3744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9552" y="2492896"/>
              <a:ext cx="1224136" cy="50405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partition1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9552" y="4797152"/>
              <a:ext cx="1224136" cy="50405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 smtClean="0">
                  <a:solidFill>
                    <a:schemeClr val="bg1"/>
                  </a:solidFill>
                </a:rPr>
                <a:t>partitionN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9552" y="3212976"/>
              <a:ext cx="1224136" cy="50405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partition2</a:t>
              </a:r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71600" y="4125819"/>
              <a:ext cx="553998" cy="3112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7544" y="1866310"/>
              <a:ext cx="600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swift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380312" y="4062432"/>
            <a:ext cx="1182635" cy="698594"/>
            <a:chOff x="7380312" y="4062432"/>
            <a:chExt cx="1182635" cy="698594"/>
          </a:xfrm>
        </p:grpSpPr>
        <p:sp>
          <p:nvSpPr>
            <p:cNvPr id="15" name="上箭头 14"/>
            <p:cNvSpPr/>
            <p:nvPr/>
          </p:nvSpPr>
          <p:spPr>
            <a:xfrm>
              <a:off x="7668344" y="4062432"/>
              <a:ext cx="504056" cy="432048"/>
            </a:xfrm>
            <a:prstGeom prst="up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80312" y="4422472"/>
              <a:ext cx="1182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Batch index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516216" y="1686168"/>
            <a:ext cx="936104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</a:rPr>
              <a:t>Builder</a:t>
            </a:r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1851670"/>
            <a:ext cx="1495400" cy="720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bg1"/>
                </a:solidFill>
              </a:rPr>
              <a:t>DocProcessor</a:t>
            </a:r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 smtClean="0">
                <a:solidFill>
                  <a:schemeClr val="bg1"/>
                </a:solidFill>
              </a:rPr>
              <a:t>Chain</a:t>
            </a:r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1960" y="1254120"/>
            <a:ext cx="93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Searcher</a:t>
            </a:r>
            <a:endParaRPr kumimoji="1"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96336" y="1686168"/>
            <a:ext cx="864096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</a:rPr>
              <a:t>Reader</a:t>
            </a:r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6" name="上箭头 25"/>
          <p:cNvSpPr/>
          <p:nvPr/>
        </p:nvSpPr>
        <p:spPr>
          <a:xfrm>
            <a:off x="7740352" y="2766288"/>
            <a:ext cx="648072" cy="648072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8" name="上箭头 27"/>
          <p:cNvSpPr/>
          <p:nvPr/>
        </p:nvSpPr>
        <p:spPr>
          <a:xfrm rot="10800000">
            <a:off x="7884368" y="1059582"/>
            <a:ext cx="360040" cy="626586"/>
          </a:xfrm>
          <a:prstGeom prst="up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990376" y="2766288"/>
            <a:ext cx="1029896" cy="576064"/>
            <a:chOff x="5990376" y="2766288"/>
            <a:chExt cx="1029896" cy="576064"/>
          </a:xfrm>
        </p:grpSpPr>
        <p:sp>
          <p:nvSpPr>
            <p:cNvPr id="24" name="下箭头 23"/>
            <p:cNvSpPr/>
            <p:nvPr/>
          </p:nvSpPr>
          <p:spPr>
            <a:xfrm>
              <a:off x="6804248" y="2766288"/>
              <a:ext cx="216024" cy="576064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90376" y="2910304"/>
              <a:ext cx="88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Rt</a:t>
              </a:r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index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796136" y="1851670"/>
            <a:ext cx="720080" cy="432048"/>
            <a:chOff x="5796136" y="1851670"/>
            <a:chExt cx="720080" cy="432048"/>
          </a:xfrm>
        </p:grpSpPr>
        <p:sp>
          <p:nvSpPr>
            <p:cNvPr id="23" name="右箭头 22"/>
            <p:cNvSpPr/>
            <p:nvPr/>
          </p:nvSpPr>
          <p:spPr>
            <a:xfrm>
              <a:off x="5796136" y="2139702"/>
              <a:ext cx="720080" cy="144016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868144" y="1851670"/>
              <a:ext cx="645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DocObj</a:t>
              </a:r>
              <a:endPara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620413" y="627534"/>
            <a:ext cx="84001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endParaRPr kumimoji="1"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555776" y="1722172"/>
            <a:ext cx="1584176" cy="2304256"/>
            <a:chOff x="2555776" y="1722172"/>
            <a:chExt cx="1584176" cy="2304256"/>
          </a:xfrm>
        </p:grpSpPr>
        <p:cxnSp>
          <p:nvCxnSpPr>
            <p:cNvPr id="11" name="直线箭头连接符 10"/>
            <p:cNvCxnSpPr>
              <a:stCxn id="31" idx="3"/>
              <a:endCxn id="10" idx="1"/>
            </p:cNvCxnSpPr>
            <p:nvPr/>
          </p:nvCxnSpPr>
          <p:spPr>
            <a:xfrm>
              <a:off x="2555776" y="1722172"/>
              <a:ext cx="1584176" cy="396044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33" idx="3"/>
              <a:endCxn id="10" idx="1"/>
            </p:cNvCxnSpPr>
            <p:nvPr/>
          </p:nvCxnSpPr>
          <p:spPr>
            <a:xfrm flipV="1">
              <a:off x="2555776" y="2118216"/>
              <a:ext cx="1584176" cy="324036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32" idx="3"/>
              <a:endCxn id="10" idx="1"/>
            </p:cNvCxnSpPr>
            <p:nvPr/>
          </p:nvCxnSpPr>
          <p:spPr>
            <a:xfrm flipV="1">
              <a:off x="2555776" y="2118216"/>
              <a:ext cx="1584176" cy="1908212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177957" y="2469544"/>
              <a:ext cx="88998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Pull </a:t>
              </a:r>
            </a:p>
            <a:p>
              <a:r>
                <a:rPr kumimoji="1"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RawDoc</a:t>
              </a:r>
              <a:endPara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8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r>
              <a:rPr lang="zh-CN" altLang="zh-CN" b="1" dirty="0" smtClean="0"/>
              <a:t>—</a:t>
            </a:r>
            <a:r>
              <a:rPr lang="en-US" altLang="en-US" b="1" dirty="0" smtClean="0"/>
              <a:t>优化</a:t>
            </a:r>
            <a:r>
              <a:rPr lang="zh-CN" altLang="en-US" b="1" dirty="0" smtClean="0"/>
              <a:t>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9"/>
            <a:ext cx="7787208" cy="1584175"/>
          </a:xfrm>
        </p:spPr>
        <p:txBody>
          <a:bodyPr/>
          <a:lstStyle/>
          <a:p>
            <a:r>
              <a:rPr lang="zh-CN" altLang="en-US" dirty="0" smtClean="0"/>
              <a:t>批量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可以利用</a:t>
            </a:r>
            <a:r>
              <a:rPr lang="en-US" altLang="zh-CN" dirty="0"/>
              <a:t>offline</a:t>
            </a:r>
            <a:r>
              <a:rPr lang="zh-CN" altLang="en-US" dirty="0" smtClean="0"/>
              <a:t>计算资源做索引优化</a:t>
            </a:r>
            <a:endParaRPr lang="en-US" altLang="zh-CN" dirty="0"/>
          </a:p>
          <a:p>
            <a:pPr lvl="1"/>
            <a:r>
              <a:rPr lang="zh-CN" altLang="en-US" dirty="0" smtClean="0"/>
              <a:t>全局排序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静态截断</a:t>
            </a:r>
            <a:endParaRPr lang="en-US" altLang="zh-CN" dirty="0"/>
          </a:p>
          <a:p>
            <a:pPr lvl="1"/>
            <a:r>
              <a:rPr lang="zh-CN" altLang="en-US" dirty="0" smtClean="0"/>
              <a:t>大增量</a:t>
            </a:r>
            <a:r>
              <a:rPr lang="en-US" altLang="zh-CN" dirty="0" smtClean="0"/>
              <a:t>merge</a:t>
            </a:r>
          </a:p>
          <a:p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43608" y="2427734"/>
            <a:ext cx="7787208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04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r>
              <a:rPr lang="zh-CN" altLang="zh-CN" b="1" dirty="0" smtClean="0"/>
              <a:t>—</a:t>
            </a:r>
            <a:r>
              <a:rPr lang="zh-CN" altLang="en-US" b="1" dirty="0" smtClean="0"/>
              <a:t>大增量</a:t>
            </a:r>
            <a:r>
              <a:rPr lang="en-US" altLang="en-US" b="1" dirty="0" smtClean="0"/>
              <a:t>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r>
              <a:rPr lang="zh-CN" altLang="en-US" dirty="0" smtClean="0"/>
              <a:t>用于回收被标记删除的文档，减小物理内存和多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对查询性能的影响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引擎以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为单位组织索引。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包含多个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中包括倒排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、正排</a:t>
            </a:r>
            <a:r>
              <a:rPr lang="en-US" altLang="zh-CN" dirty="0" smtClean="0"/>
              <a:t>(attribute)</a:t>
            </a:r>
            <a:r>
              <a:rPr lang="zh-CN" altLang="en-US" dirty="0" smtClean="0"/>
              <a:t>和详情</a:t>
            </a:r>
            <a:r>
              <a:rPr lang="en-US" altLang="zh-CN" dirty="0" smtClean="0"/>
              <a:t>(summary)</a:t>
            </a:r>
          </a:p>
          <a:p>
            <a:pPr lvl="1"/>
            <a:r>
              <a:rPr lang="en-US" altLang="zh-CN" dirty="0" err="1" smtClean="0"/>
              <a:t>MergeStrategy</a:t>
            </a:r>
            <a:r>
              <a:rPr lang="zh-CN" altLang="en-US" dirty="0" smtClean="0"/>
              <a:t>：指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合并的策略，目前引擎提供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balanceTree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realtime</a:t>
            </a:r>
            <a:r>
              <a:rPr lang="zh-CN" altLang="en-US" dirty="0" smtClean="0"/>
              <a:t>三种策略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517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r>
              <a:rPr lang="zh-CN" altLang="zh-CN" b="1" dirty="0" smtClean="0"/>
              <a:t>—</a:t>
            </a:r>
            <a:r>
              <a:rPr lang="en-US" altLang="en-US" b="1" dirty="0" err="1" smtClean="0"/>
              <a:t>大增量Merge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9239" y="1491630"/>
            <a:ext cx="7488832" cy="23042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7452320" y="1563638"/>
            <a:ext cx="93136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Searcher</a:t>
            </a:r>
            <a:endParaRPr kumimoji="1"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5248" y="2715766"/>
            <a:ext cx="1008112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Segment_0</a:t>
            </a:r>
            <a:endParaRPr kumimoji="1" lang="zh-CN" altLang="en-US" sz="1400" dirty="0" err="1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899592" y="1851670"/>
            <a:ext cx="136758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IndexReader1</a:t>
            </a:r>
            <a:endParaRPr kumimoji="1"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2375248" y="1851670"/>
            <a:ext cx="4284984" cy="1296144"/>
            <a:chOff x="2375248" y="1275606"/>
            <a:chExt cx="4284984" cy="1296144"/>
          </a:xfrm>
        </p:grpSpPr>
        <p:sp>
          <p:nvSpPr>
            <p:cNvPr id="7" name="矩形 6"/>
            <p:cNvSpPr/>
            <p:nvPr/>
          </p:nvSpPr>
          <p:spPr>
            <a:xfrm>
              <a:off x="3491880" y="2139702"/>
              <a:ext cx="1008112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Segment_1</a:t>
              </a:r>
              <a:endParaRPr kumimoji="1" lang="zh-CN" altLang="en-US" sz="1400" dirty="0" err="1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572000" y="2139702"/>
              <a:ext cx="1008112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Segment_2</a:t>
              </a:r>
              <a:endParaRPr kumimoji="1" lang="zh-CN" altLang="en-US" sz="1400" dirty="0" err="1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652120" y="2139702"/>
              <a:ext cx="1008112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Segment_3</a:t>
              </a:r>
              <a:endParaRPr kumimoji="1" lang="zh-CN" altLang="en-US" sz="1400" dirty="0" err="1" smtClean="0"/>
            </a:p>
          </p:txBody>
        </p:sp>
        <p:sp>
          <p:nvSpPr>
            <p:cNvPr id="12" name="右大括号 11"/>
            <p:cNvSpPr/>
            <p:nvPr/>
          </p:nvSpPr>
          <p:spPr>
            <a:xfrm rot="16200000">
              <a:off x="4283460" y="-200558"/>
              <a:ext cx="432048" cy="4248472"/>
            </a:xfrm>
            <a:prstGeom prst="rightBrace">
              <a:avLst>
                <a:gd name="adj1" fmla="val 8333"/>
                <a:gd name="adj2" fmla="val 1968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699792" y="1275606"/>
              <a:ext cx="1008112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Version.3</a:t>
              </a:r>
              <a:endParaRPr kumimoji="1" lang="zh-CN" altLang="en-US" sz="1400" dirty="0" err="1" smtClean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195736" y="1995686"/>
            <a:ext cx="432048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grpSp>
        <p:nvGrpSpPr>
          <p:cNvPr id="29" name="组 28"/>
          <p:cNvGrpSpPr/>
          <p:nvPr/>
        </p:nvGrpSpPr>
        <p:grpSpPr>
          <a:xfrm>
            <a:off x="2483768" y="1851670"/>
            <a:ext cx="4248472" cy="1296144"/>
            <a:chOff x="2375248" y="1275606"/>
            <a:chExt cx="4248472" cy="1296144"/>
          </a:xfrm>
        </p:grpSpPr>
        <p:sp>
          <p:nvSpPr>
            <p:cNvPr id="30" name="矩形 29"/>
            <p:cNvSpPr/>
            <p:nvPr/>
          </p:nvSpPr>
          <p:spPr>
            <a:xfrm>
              <a:off x="3455368" y="2139702"/>
              <a:ext cx="1008112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Segment_1</a:t>
              </a:r>
              <a:endParaRPr kumimoji="1" lang="zh-CN" altLang="en-US" sz="1400" dirty="0" err="1" smtClean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35488" y="2139702"/>
              <a:ext cx="1008112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Segment_2</a:t>
              </a:r>
              <a:endParaRPr kumimoji="1" lang="zh-CN" altLang="en-US" sz="1400" dirty="0" err="1" smtClean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615608" y="2139702"/>
              <a:ext cx="1008112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Segment_3</a:t>
              </a:r>
              <a:endParaRPr kumimoji="1" lang="zh-CN" altLang="en-US" sz="1400" dirty="0" err="1" smtClean="0"/>
            </a:p>
          </p:txBody>
        </p:sp>
        <p:sp>
          <p:nvSpPr>
            <p:cNvPr id="33" name="右大括号 32"/>
            <p:cNvSpPr/>
            <p:nvPr/>
          </p:nvSpPr>
          <p:spPr>
            <a:xfrm rot="16200000">
              <a:off x="4283460" y="-200558"/>
              <a:ext cx="432048" cy="4248472"/>
            </a:xfrm>
            <a:prstGeom prst="rightBrace">
              <a:avLst>
                <a:gd name="adj1" fmla="val 8333"/>
                <a:gd name="adj2" fmla="val 1968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663280" y="1275606"/>
              <a:ext cx="1008112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Version.3</a:t>
              </a:r>
              <a:endParaRPr kumimoji="1" lang="zh-CN" altLang="en-US" sz="1400" dirty="0" err="1" smtClean="0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899592" y="1851670"/>
            <a:ext cx="3743846" cy="1296144"/>
            <a:chOff x="972170" y="1275606"/>
            <a:chExt cx="3743846" cy="1296144"/>
          </a:xfrm>
        </p:grpSpPr>
        <p:grpSp>
          <p:nvGrpSpPr>
            <p:cNvPr id="26" name="组 25"/>
            <p:cNvGrpSpPr/>
            <p:nvPr/>
          </p:nvGrpSpPr>
          <p:grpSpPr>
            <a:xfrm>
              <a:off x="2555776" y="1275606"/>
              <a:ext cx="2160240" cy="1296144"/>
              <a:chOff x="2411760" y="1275606"/>
              <a:chExt cx="2160240" cy="129614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563888" y="2139702"/>
                <a:ext cx="1008112" cy="432048"/>
              </a:xfrm>
              <a:prstGeom prst="rect">
                <a:avLst/>
              </a:prstGeom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/>
                  <a:t>Segment_4</a:t>
                </a:r>
                <a:endParaRPr kumimoji="1" lang="zh-CN" altLang="en-US" sz="1400" dirty="0" err="1" smtClean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771800" y="1275606"/>
                <a:ext cx="1008112" cy="432048"/>
              </a:xfrm>
              <a:prstGeom prst="rect">
                <a:avLst/>
              </a:prstGeom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/>
                  <a:t>Version.4</a:t>
                </a:r>
                <a:endParaRPr kumimoji="1" lang="zh-CN" altLang="en-US" sz="1400" dirty="0" err="1" smtClean="0"/>
              </a:p>
            </p:txBody>
          </p:sp>
          <p:sp>
            <p:nvSpPr>
              <p:cNvPr id="25" name="右大括号 24"/>
              <p:cNvSpPr/>
              <p:nvPr/>
            </p:nvSpPr>
            <p:spPr>
              <a:xfrm rot="16200000">
                <a:off x="3275856" y="843558"/>
                <a:ext cx="432048" cy="2160240"/>
              </a:xfrm>
              <a:prstGeom prst="rightBrace">
                <a:avLst>
                  <a:gd name="adj1" fmla="val 8333"/>
                  <a:gd name="adj2" fmla="val 19681"/>
                </a:avLst>
              </a:prstGeom>
              <a:ln>
                <a:solidFill>
                  <a:schemeClr val="accent2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72170" y="1472079"/>
              <a:ext cx="1367582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6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</a:rPr>
                <a:t>IndexReader2</a:t>
              </a:r>
              <a:endParaRPr kumimoji="1" lang="zh-CN" altLang="en-US" sz="1600" b="1" dirty="0" smtClean="0">
                <a:solidFill>
                  <a:schemeClr val="accent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2267744" y="1563638"/>
              <a:ext cx="432048" cy="216024"/>
            </a:xfrm>
            <a:prstGeom prst="rightArrow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err="1" smtClean="0"/>
            </a:p>
          </p:txBody>
        </p:sp>
      </p:grpSp>
      <p:sp>
        <p:nvSpPr>
          <p:cNvPr id="51" name="下箭头 50"/>
          <p:cNvSpPr/>
          <p:nvPr/>
        </p:nvSpPr>
        <p:spPr>
          <a:xfrm>
            <a:off x="4139952" y="1203598"/>
            <a:ext cx="792088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4157469" y="771550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endParaRPr kumimoji="1"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实时引擎</a:t>
            </a:r>
            <a:r>
              <a:rPr lang="zh-CN" altLang="zh-CN" b="1" dirty="0" smtClean="0"/>
              <a:t>—</a:t>
            </a:r>
            <a:r>
              <a:rPr lang="zh-CN" altLang="en-US" b="1" dirty="0" smtClean="0"/>
              <a:t>按行切换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9239" y="1491630"/>
            <a:ext cx="7488832" cy="23042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7452320" y="1563638"/>
            <a:ext cx="93136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Searcher</a:t>
            </a:r>
            <a:endParaRPr kumimoji="1"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5248" y="2715766"/>
            <a:ext cx="1008112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Segment_0</a:t>
            </a:r>
            <a:endParaRPr kumimoji="1" lang="zh-CN" altLang="en-US" sz="1400" dirty="0" err="1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899592" y="1851670"/>
            <a:ext cx="136758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IndexReader1</a:t>
            </a:r>
            <a:endParaRPr kumimoji="1"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2375248" y="1851670"/>
            <a:ext cx="4284984" cy="1296144"/>
            <a:chOff x="2375248" y="1275606"/>
            <a:chExt cx="4284984" cy="1296144"/>
          </a:xfrm>
        </p:grpSpPr>
        <p:sp>
          <p:nvSpPr>
            <p:cNvPr id="7" name="矩形 6"/>
            <p:cNvSpPr/>
            <p:nvPr/>
          </p:nvSpPr>
          <p:spPr>
            <a:xfrm>
              <a:off x="3491880" y="2139702"/>
              <a:ext cx="1008112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Segment_1</a:t>
              </a:r>
              <a:endParaRPr kumimoji="1" lang="zh-CN" altLang="en-US" sz="1400" dirty="0" err="1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572000" y="2139702"/>
              <a:ext cx="1008112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Segment_2</a:t>
              </a:r>
              <a:endParaRPr kumimoji="1" lang="zh-CN" altLang="en-US" sz="1400" dirty="0" err="1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652120" y="2139702"/>
              <a:ext cx="1008112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Segment_3</a:t>
              </a:r>
              <a:endParaRPr kumimoji="1" lang="zh-CN" altLang="en-US" sz="1400" dirty="0" err="1" smtClean="0"/>
            </a:p>
          </p:txBody>
        </p:sp>
        <p:sp>
          <p:nvSpPr>
            <p:cNvPr id="12" name="右大括号 11"/>
            <p:cNvSpPr/>
            <p:nvPr/>
          </p:nvSpPr>
          <p:spPr>
            <a:xfrm rot="16200000">
              <a:off x="4283460" y="-200558"/>
              <a:ext cx="432048" cy="4248472"/>
            </a:xfrm>
            <a:prstGeom prst="rightBrace">
              <a:avLst>
                <a:gd name="adj1" fmla="val 8333"/>
                <a:gd name="adj2" fmla="val 1968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699792" y="1275606"/>
              <a:ext cx="1008112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Version.3</a:t>
              </a:r>
              <a:endParaRPr kumimoji="1" lang="zh-CN" altLang="en-US" sz="1400" dirty="0" err="1" smtClean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195736" y="1995686"/>
            <a:ext cx="432048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grpSp>
        <p:nvGrpSpPr>
          <p:cNvPr id="50" name="组 49"/>
          <p:cNvGrpSpPr/>
          <p:nvPr/>
        </p:nvGrpSpPr>
        <p:grpSpPr>
          <a:xfrm>
            <a:off x="899592" y="1851670"/>
            <a:ext cx="3743846" cy="1296144"/>
            <a:chOff x="972170" y="1275606"/>
            <a:chExt cx="3743846" cy="1296144"/>
          </a:xfrm>
        </p:grpSpPr>
        <p:grpSp>
          <p:nvGrpSpPr>
            <p:cNvPr id="26" name="组 25"/>
            <p:cNvGrpSpPr/>
            <p:nvPr/>
          </p:nvGrpSpPr>
          <p:grpSpPr>
            <a:xfrm>
              <a:off x="2555776" y="1275606"/>
              <a:ext cx="2160240" cy="1296144"/>
              <a:chOff x="2411760" y="1275606"/>
              <a:chExt cx="2160240" cy="129614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563888" y="2139702"/>
                <a:ext cx="1008112" cy="432048"/>
              </a:xfrm>
              <a:prstGeom prst="rect">
                <a:avLst/>
              </a:prstGeom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/>
                  <a:t>Segment_4</a:t>
                </a:r>
                <a:endParaRPr kumimoji="1" lang="zh-CN" altLang="en-US" sz="1400" dirty="0" err="1" smtClean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771800" y="1275606"/>
                <a:ext cx="1008112" cy="432048"/>
              </a:xfrm>
              <a:prstGeom prst="rect">
                <a:avLst/>
              </a:prstGeom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/>
                  <a:t>Version.4</a:t>
                </a:r>
                <a:endParaRPr kumimoji="1" lang="zh-CN" altLang="en-US" sz="1400" dirty="0" err="1" smtClean="0"/>
              </a:p>
            </p:txBody>
          </p:sp>
          <p:sp>
            <p:nvSpPr>
              <p:cNvPr id="25" name="右大括号 24"/>
              <p:cNvSpPr/>
              <p:nvPr/>
            </p:nvSpPr>
            <p:spPr>
              <a:xfrm rot="16200000">
                <a:off x="3275856" y="843558"/>
                <a:ext cx="432048" cy="2160240"/>
              </a:xfrm>
              <a:prstGeom prst="rightBrace">
                <a:avLst>
                  <a:gd name="adj1" fmla="val 8333"/>
                  <a:gd name="adj2" fmla="val 19681"/>
                </a:avLst>
              </a:prstGeom>
              <a:ln>
                <a:solidFill>
                  <a:schemeClr val="accent2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72170" y="1472079"/>
              <a:ext cx="1367582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6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</a:rPr>
                <a:t>IndexReader2</a:t>
              </a:r>
              <a:endParaRPr kumimoji="1" lang="zh-CN" altLang="en-US" sz="1600" b="1" dirty="0" smtClean="0">
                <a:solidFill>
                  <a:schemeClr val="accent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2267744" y="1563638"/>
              <a:ext cx="432048" cy="216024"/>
            </a:xfrm>
            <a:prstGeom prst="rightArrow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err="1" smtClean="0"/>
            </a:p>
          </p:txBody>
        </p:sp>
      </p:grpSp>
      <p:sp>
        <p:nvSpPr>
          <p:cNvPr id="51" name="下箭头 50"/>
          <p:cNvSpPr/>
          <p:nvPr/>
        </p:nvSpPr>
        <p:spPr>
          <a:xfrm>
            <a:off x="4139952" y="1203598"/>
            <a:ext cx="792088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4157469" y="771550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endParaRPr kumimoji="1"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4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  <p:bldP spid="51" grpId="0" animBg="1"/>
      <p:bldP spid="51" grpId="1" animBg="1"/>
      <p:bldP spid="52" grpId="0"/>
      <p:bldP spid="52" grpId="1"/>
    </p:bld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1548</TotalTime>
  <Words>683</Words>
  <Application>Microsoft Macintosh PowerPoint</Application>
  <PresentationFormat>全屏显示(16:9)</PresentationFormat>
  <Paragraphs>258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峰会3</vt:lpstr>
      <vt:lpstr>ISearch5实现原理之实时搜索</vt:lpstr>
      <vt:lpstr>纲要</vt:lpstr>
      <vt:lpstr>应用场景—主搜需求</vt:lpstr>
      <vt:lpstr>应用场景—主搜</vt:lpstr>
      <vt:lpstr>实时引擎</vt:lpstr>
      <vt:lpstr>实时引擎—优化手段</vt:lpstr>
      <vt:lpstr>实时引擎—大增量Merge</vt:lpstr>
      <vt:lpstr>实时引擎—大增量Merge</vt:lpstr>
      <vt:lpstr>实时引擎—按行切换</vt:lpstr>
      <vt:lpstr>实时引擎—查询优化</vt:lpstr>
      <vt:lpstr>实时引擎—快速恢复</vt:lpstr>
      <vt:lpstr>实时引擎—快速恢复</vt:lpstr>
      <vt:lpstr>实时引擎—可扩展</vt:lpstr>
      <vt:lpstr>实时引擎</vt:lpstr>
      <vt:lpstr>Swift</vt:lpstr>
      <vt:lpstr>Swift</vt:lpstr>
      <vt:lpstr>Swift—去重</vt:lpstr>
      <vt:lpstr>Swift—去重</vt:lpstr>
      <vt:lpstr>Swift—去重</vt:lpstr>
      <vt:lpstr>Swift—自动化运维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dengwx</cp:lastModifiedBy>
  <cp:revision>666</cp:revision>
  <dcterms:created xsi:type="dcterms:W3CDTF">2013-11-25T11:26:16Z</dcterms:created>
  <dcterms:modified xsi:type="dcterms:W3CDTF">2013-12-02T07:01:06Z</dcterms:modified>
</cp:coreProperties>
</file>