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1" r:id="rId3"/>
    <p:sldId id="263" r:id="rId4"/>
    <p:sldId id="282" r:id="rId5"/>
    <p:sldId id="286" r:id="rId6"/>
    <p:sldId id="287" r:id="rId7"/>
    <p:sldId id="288" r:id="rId8"/>
    <p:sldId id="296" r:id="rId9"/>
    <p:sldId id="297" r:id="rId10"/>
    <p:sldId id="267" r:id="rId11"/>
    <p:sldId id="268" r:id="rId12"/>
    <p:sldId id="269" r:id="rId13"/>
    <p:sldId id="283" r:id="rId14"/>
    <p:sldId id="284" r:id="rId15"/>
    <p:sldId id="291" r:id="rId16"/>
    <p:sldId id="292" r:id="rId17"/>
    <p:sldId id="271" r:id="rId18"/>
    <p:sldId id="294" r:id="rId19"/>
    <p:sldId id="270" r:id="rId20"/>
    <p:sldId id="290" r:id="rId21"/>
    <p:sldId id="273" r:id="rId22"/>
    <p:sldId id="289" r:id="rId23"/>
    <p:sldId id="274" r:id="rId24"/>
    <p:sldId id="258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30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Amonitor</a:t>
            </a:r>
            <a:r>
              <a:rPr lang="zh-CN" altLang="en-US" dirty="0" smtClean="0"/>
              <a:t>对整个系统进行了重新的设计，简化了系统模块的设计，在稳定性，易用性，可扩展性，性能方面都进行了比较大的改进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9156-1A5B-4DFF-B2B3-AC89D2ABB8B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="" xmlns:p14="http://schemas.microsoft.com/office/powerpoint/2010/main" val="162833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14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=""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ISearch5</a:t>
            </a:r>
            <a:r>
              <a:rPr lang="zh-CN" altLang="en-US" dirty="0" smtClean="0"/>
              <a:t>实现原理之调度系统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 </a:t>
            </a:r>
            <a:r>
              <a:rPr lang="en-US" altLang="zh-CN" dirty="0" smtClean="0">
                <a:solidFill>
                  <a:schemeClr val="bg1"/>
                </a:solidFill>
              </a:rPr>
              <a:t>ISearch5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admin &amp; </a:t>
            </a:r>
            <a:r>
              <a:rPr lang="en-US" altLang="zh-CN" dirty="0" err="1" smtClean="0">
                <a:solidFill>
                  <a:schemeClr val="bg1"/>
                </a:solidFill>
              </a:rPr>
              <a:t>DeployExpress</a:t>
            </a:r>
            <a:r>
              <a:rPr lang="en-US" altLang="zh-CN" dirty="0" smtClean="0">
                <a:solidFill>
                  <a:schemeClr val="bg1"/>
                </a:solidFill>
              </a:rPr>
              <a:t> &amp; </a:t>
            </a:r>
            <a:r>
              <a:rPr lang="en-US" altLang="zh-CN" dirty="0" err="1" smtClean="0">
                <a:solidFill>
                  <a:schemeClr val="bg1"/>
                </a:solidFill>
              </a:rPr>
              <a:t>Amonitor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一淘及搜索事业部</a:t>
            </a:r>
            <a:r>
              <a:rPr lang="en-US" altLang="zh-CN" sz="1400" dirty="0" smtClean="0">
                <a:solidFill>
                  <a:schemeClr val="bg1"/>
                </a:solidFill>
              </a:rPr>
              <a:t>-</a:t>
            </a:r>
            <a:r>
              <a:rPr lang="zh-CN" altLang="en-US" sz="1400" dirty="0" smtClean="0">
                <a:solidFill>
                  <a:schemeClr val="bg1"/>
                </a:solidFill>
              </a:rPr>
              <a:t>搜索技术</a:t>
            </a:r>
            <a:r>
              <a:rPr lang="en-US" altLang="zh-CN" sz="1400" dirty="0" smtClean="0">
                <a:solidFill>
                  <a:schemeClr val="bg1"/>
                </a:solidFill>
              </a:rPr>
              <a:t>-</a:t>
            </a:r>
            <a:r>
              <a:rPr lang="zh-CN" altLang="en-US" sz="1400" dirty="0" smtClean="0">
                <a:solidFill>
                  <a:schemeClr val="bg1"/>
                </a:solidFill>
              </a:rPr>
              <a:t>引擎平台</a:t>
            </a:r>
            <a:r>
              <a:rPr lang="en-US" altLang="zh-CN" sz="1400" dirty="0" smtClean="0">
                <a:solidFill>
                  <a:schemeClr val="bg1"/>
                </a:solidFill>
              </a:rPr>
              <a:t>-</a:t>
            </a:r>
            <a:r>
              <a:rPr lang="zh-CN" altLang="en-US" sz="1400" dirty="0" smtClean="0">
                <a:solidFill>
                  <a:schemeClr val="bg1"/>
                </a:solidFill>
              </a:rPr>
              <a:t>调度</a:t>
            </a:r>
            <a:r>
              <a:rPr lang="zh-CN" altLang="en-US" sz="1400" dirty="0" smtClean="0">
                <a:solidFill>
                  <a:schemeClr val="bg1"/>
                </a:solidFill>
              </a:rPr>
              <a:t>系统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        </a:t>
            </a:r>
            <a:r>
              <a:rPr lang="zh-CN" altLang="en-US" sz="1400" dirty="0" smtClean="0">
                <a:solidFill>
                  <a:schemeClr val="bg1"/>
                </a:solidFill>
              </a:rPr>
              <a:t>周鸿斌（悟非）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3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索引切换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2736304" cy="3751065"/>
          </a:xfrm>
        </p:spPr>
        <p:txBody>
          <a:bodyPr/>
          <a:lstStyle/>
          <a:p>
            <a:r>
              <a:rPr lang="zh-CN" altLang="en-US" dirty="0" smtClean="0"/>
              <a:t>逐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r>
              <a:rPr lang="zh-CN" altLang="en-US" dirty="0" smtClean="0"/>
              <a:t>先加载新版本</a:t>
            </a:r>
            <a:endParaRPr lang="en-US" altLang="zh-CN" dirty="0" smtClean="0"/>
          </a:p>
          <a:p>
            <a:r>
              <a:rPr lang="zh-CN" altLang="en-US" dirty="0" smtClean="0"/>
              <a:t>旧版本在被遮挡后删除</a:t>
            </a:r>
            <a:endParaRPr lang="en-US" altLang="zh-CN" dirty="0" smtClean="0"/>
          </a:p>
          <a:p>
            <a:r>
              <a:rPr lang="zh-CN" altLang="en-US" dirty="0" smtClean="0"/>
              <a:t>动态修改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不一致版本并存</a:t>
            </a:r>
            <a:endParaRPr lang="en-US" altLang="zh-CN" dirty="0" smtClean="0"/>
          </a:p>
          <a:p>
            <a:r>
              <a:rPr lang="zh-CN" altLang="en-US" dirty="0" smtClean="0"/>
              <a:t>不一致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并存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99992" y="1275606"/>
            <a:ext cx="3096765" cy="274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9992" y="1275606"/>
            <a:ext cx="3096765" cy="27448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499992" y="1275606"/>
            <a:ext cx="3096765" cy="27448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275606"/>
            <a:ext cx="3096765" cy="27448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275606"/>
            <a:ext cx="3096765" cy="27448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1275606"/>
            <a:ext cx="3096765" cy="27448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1275606"/>
            <a:ext cx="3096765" cy="27448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索引切换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255374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柱形 9"/>
          <p:cNvSpPr/>
          <p:nvPr/>
        </p:nvSpPr>
        <p:spPr>
          <a:xfrm>
            <a:off x="3635896" y="2715766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P0-0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4860032" y="255374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4932040" y="2715766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P1-0</a:t>
            </a:r>
            <a:endParaRPr lang="zh-CN" altLang="en-US" sz="1400" b="1" dirty="0"/>
          </a:p>
        </p:txBody>
      </p:sp>
      <p:sp>
        <p:nvSpPr>
          <p:cNvPr id="14" name="圆柱形 13"/>
          <p:cNvSpPr/>
          <p:nvPr/>
        </p:nvSpPr>
        <p:spPr>
          <a:xfrm>
            <a:off x="3635896" y="3741880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16" name="圆柱形 15"/>
          <p:cNvSpPr/>
          <p:nvPr/>
        </p:nvSpPr>
        <p:spPr>
          <a:xfrm>
            <a:off x="4932040" y="3741880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67944" y="3363838"/>
            <a:ext cx="0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292080" y="3363838"/>
            <a:ext cx="0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3923928" y="2715766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9" name="乘号 18"/>
          <p:cNvSpPr/>
          <p:nvPr/>
        </p:nvSpPr>
        <p:spPr>
          <a:xfrm>
            <a:off x="5220072" y="2715766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0" name="矩形 19"/>
          <p:cNvSpPr/>
          <p:nvPr/>
        </p:nvSpPr>
        <p:spPr>
          <a:xfrm>
            <a:off x="3563888" y="1491630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860032" y="1491630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3635896" y="163564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23" name="圆柱形 22"/>
          <p:cNvSpPr/>
          <p:nvPr/>
        </p:nvSpPr>
        <p:spPr>
          <a:xfrm>
            <a:off x="4932040" y="163564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1800200" cy="3751065"/>
          </a:xfrm>
        </p:spPr>
        <p:txBody>
          <a:bodyPr/>
          <a:lstStyle/>
          <a:p>
            <a:r>
              <a:rPr lang="zh-CN" altLang="en-US" dirty="0" smtClean="0"/>
              <a:t>强制切换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 rot="16200000">
            <a:off x="4572000" y="2211710"/>
            <a:ext cx="216024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8" name="圆柱形 27"/>
          <p:cNvSpPr/>
          <p:nvPr/>
        </p:nvSpPr>
        <p:spPr>
          <a:xfrm>
            <a:off x="3635896" y="3003798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29" name="圆柱形 28"/>
          <p:cNvSpPr/>
          <p:nvPr/>
        </p:nvSpPr>
        <p:spPr>
          <a:xfrm>
            <a:off x="4932040" y="3003798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84168" y="1257604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1728192" cy="3751065"/>
          </a:xfrm>
        </p:spPr>
        <p:txBody>
          <a:bodyPr/>
          <a:lstStyle/>
          <a:p>
            <a:r>
              <a:rPr lang="zh-CN" altLang="en-US" dirty="0" smtClean="0"/>
              <a:t>平滑切换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337724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3563888" y="2499742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P0-0</a:t>
            </a:r>
            <a:endParaRPr lang="zh-CN" altLang="en-US" sz="1400" b="1" dirty="0"/>
          </a:p>
        </p:txBody>
      </p:sp>
      <p:sp>
        <p:nvSpPr>
          <p:cNvPr id="6" name="矩形 5"/>
          <p:cNvSpPr/>
          <p:nvPr/>
        </p:nvSpPr>
        <p:spPr>
          <a:xfrm>
            <a:off x="4788024" y="2337724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4860032" y="2499742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P1-0</a:t>
            </a:r>
            <a:endParaRPr lang="zh-CN" altLang="en-US" sz="1400" b="1" dirty="0"/>
          </a:p>
        </p:txBody>
      </p:sp>
      <p:sp>
        <p:nvSpPr>
          <p:cNvPr id="8" name="圆柱形 7"/>
          <p:cNvSpPr/>
          <p:nvPr/>
        </p:nvSpPr>
        <p:spPr>
          <a:xfrm>
            <a:off x="4860032" y="3507854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9" name="圆柱形 8"/>
          <p:cNvSpPr/>
          <p:nvPr/>
        </p:nvSpPr>
        <p:spPr>
          <a:xfrm>
            <a:off x="3563888" y="352585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95936" y="3147814"/>
            <a:ext cx="1224136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5148064" y="2499742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乘号 12"/>
          <p:cNvSpPr/>
          <p:nvPr/>
        </p:nvSpPr>
        <p:spPr>
          <a:xfrm>
            <a:off x="3851920" y="2499742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4" name="矩形 13"/>
          <p:cNvSpPr/>
          <p:nvPr/>
        </p:nvSpPr>
        <p:spPr>
          <a:xfrm>
            <a:off x="3491880" y="1257604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88024" y="1257604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6156176" y="1401620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17" name="圆柱形 16"/>
          <p:cNvSpPr/>
          <p:nvPr/>
        </p:nvSpPr>
        <p:spPr>
          <a:xfrm>
            <a:off x="4860032" y="1401620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6084168" y="2355726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292080" y="3147814"/>
            <a:ext cx="1224136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5148064" y="1995686"/>
            <a:ext cx="216024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3" name="圆柱形 22"/>
          <p:cNvSpPr/>
          <p:nvPr/>
        </p:nvSpPr>
        <p:spPr>
          <a:xfrm>
            <a:off x="6156176" y="2787774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24" name="圆柱形 23"/>
          <p:cNvSpPr/>
          <p:nvPr/>
        </p:nvSpPr>
        <p:spPr>
          <a:xfrm>
            <a:off x="4860032" y="280577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2376264" cy="7200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按行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</a:t>
            </a:r>
            <a:r>
              <a:rPr lang="zh-CN" altLang="en-US" dirty="0" smtClean="0"/>
              <a:t>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大增量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264375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3851920" y="280577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4860032" y="264375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932040" y="280577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3779912" y="192367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60032" y="192367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4932040" y="2067694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P1-0</a:t>
            </a:r>
            <a:endParaRPr lang="zh-CN" altLang="en-US" sz="1400" b="1" dirty="0"/>
          </a:p>
        </p:txBody>
      </p:sp>
      <p:sp>
        <p:nvSpPr>
          <p:cNvPr id="16" name="圆柱形 15"/>
          <p:cNvSpPr/>
          <p:nvPr/>
        </p:nvSpPr>
        <p:spPr>
          <a:xfrm>
            <a:off x="3851920" y="2067694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P0-0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1331640" y="264375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1403648" y="2805776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P0-0</a:t>
            </a:r>
            <a:endParaRPr lang="zh-CN" altLang="en-US" sz="1400" b="1" dirty="0"/>
          </a:p>
        </p:txBody>
      </p:sp>
      <p:sp>
        <p:nvSpPr>
          <p:cNvPr id="19" name="矩形 18"/>
          <p:cNvSpPr/>
          <p:nvPr/>
        </p:nvSpPr>
        <p:spPr>
          <a:xfrm>
            <a:off x="2411760" y="264375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2483768" y="2805776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P1-0</a:t>
            </a:r>
            <a:endParaRPr lang="zh-CN" altLang="en-US" sz="1400" b="1" dirty="0"/>
          </a:p>
        </p:txBody>
      </p:sp>
      <p:sp>
        <p:nvSpPr>
          <p:cNvPr id="21" name="矩形 20"/>
          <p:cNvSpPr/>
          <p:nvPr/>
        </p:nvSpPr>
        <p:spPr>
          <a:xfrm>
            <a:off x="1331640" y="192367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92367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柱形 22"/>
          <p:cNvSpPr/>
          <p:nvPr/>
        </p:nvSpPr>
        <p:spPr>
          <a:xfrm>
            <a:off x="2483768" y="2067694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P1-0</a:t>
            </a:r>
            <a:endParaRPr lang="zh-CN" altLang="en-US" sz="1400" b="1" dirty="0"/>
          </a:p>
        </p:txBody>
      </p:sp>
      <p:sp>
        <p:nvSpPr>
          <p:cNvPr id="24" name="圆柱形 23"/>
          <p:cNvSpPr/>
          <p:nvPr/>
        </p:nvSpPr>
        <p:spPr>
          <a:xfrm>
            <a:off x="1403648" y="2067694"/>
            <a:ext cx="792088" cy="2700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P0-0</a:t>
            </a:r>
            <a:endParaRPr lang="zh-CN" altLang="en-US" sz="1400" b="1" dirty="0"/>
          </a:p>
        </p:txBody>
      </p:sp>
      <p:sp>
        <p:nvSpPr>
          <p:cNvPr id="33" name="圆柱形 32"/>
          <p:cNvSpPr/>
          <p:nvPr/>
        </p:nvSpPr>
        <p:spPr>
          <a:xfrm>
            <a:off x="2483768" y="3939902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34" name="圆柱形 33"/>
          <p:cNvSpPr/>
          <p:nvPr/>
        </p:nvSpPr>
        <p:spPr>
          <a:xfrm>
            <a:off x="1403648" y="3939902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1835696" y="350785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915816" y="350785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乘号 36"/>
          <p:cNvSpPr/>
          <p:nvPr/>
        </p:nvSpPr>
        <p:spPr>
          <a:xfrm>
            <a:off x="1619672" y="2787774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8" name="乘号 37"/>
          <p:cNvSpPr/>
          <p:nvPr/>
        </p:nvSpPr>
        <p:spPr>
          <a:xfrm>
            <a:off x="2771800" y="2787774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9" name="右箭头 38"/>
          <p:cNvSpPr/>
          <p:nvPr/>
        </p:nvSpPr>
        <p:spPr>
          <a:xfrm>
            <a:off x="3419872" y="2427734"/>
            <a:ext cx="288032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0" name="右箭头 39"/>
          <p:cNvSpPr/>
          <p:nvPr/>
        </p:nvSpPr>
        <p:spPr>
          <a:xfrm>
            <a:off x="5868144" y="2427734"/>
            <a:ext cx="288032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3" name="圆柱形 42"/>
          <p:cNvSpPr/>
          <p:nvPr/>
        </p:nvSpPr>
        <p:spPr>
          <a:xfrm>
            <a:off x="2483768" y="3147814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44" name="圆柱形 43"/>
          <p:cNvSpPr/>
          <p:nvPr/>
        </p:nvSpPr>
        <p:spPr>
          <a:xfrm>
            <a:off x="1403648" y="3147814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48" name="圆柱形 47"/>
          <p:cNvSpPr/>
          <p:nvPr/>
        </p:nvSpPr>
        <p:spPr>
          <a:xfrm>
            <a:off x="1403648" y="235572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49" name="圆柱形 48"/>
          <p:cNvSpPr/>
          <p:nvPr/>
        </p:nvSpPr>
        <p:spPr>
          <a:xfrm>
            <a:off x="2483768" y="235572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50" name="乘号 49"/>
          <p:cNvSpPr/>
          <p:nvPr/>
        </p:nvSpPr>
        <p:spPr>
          <a:xfrm>
            <a:off x="5220072" y="2067694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51" name="乘号 50"/>
          <p:cNvSpPr/>
          <p:nvPr/>
        </p:nvSpPr>
        <p:spPr>
          <a:xfrm>
            <a:off x="4067944" y="2067694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52" name="圆柱形 51"/>
          <p:cNvSpPr/>
          <p:nvPr/>
        </p:nvSpPr>
        <p:spPr>
          <a:xfrm>
            <a:off x="3851920" y="235572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53" name="圆柱形 52"/>
          <p:cNvSpPr/>
          <p:nvPr/>
        </p:nvSpPr>
        <p:spPr>
          <a:xfrm>
            <a:off x="4932040" y="235572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54" name="矩形 53"/>
          <p:cNvSpPr/>
          <p:nvPr/>
        </p:nvSpPr>
        <p:spPr>
          <a:xfrm>
            <a:off x="6228184" y="264375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柱形 54"/>
          <p:cNvSpPr/>
          <p:nvPr/>
        </p:nvSpPr>
        <p:spPr>
          <a:xfrm>
            <a:off x="6300192" y="280577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  <p:sp>
        <p:nvSpPr>
          <p:cNvPr id="56" name="矩形 55"/>
          <p:cNvSpPr/>
          <p:nvPr/>
        </p:nvSpPr>
        <p:spPr>
          <a:xfrm>
            <a:off x="7308304" y="264375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柱形 56"/>
          <p:cNvSpPr/>
          <p:nvPr/>
        </p:nvSpPr>
        <p:spPr>
          <a:xfrm>
            <a:off x="7380312" y="2805776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58" name="矩形 57"/>
          <p:cNvSpPr/>
          <p:nvPr/>
        </p:nvSpPr>
        <p:spPr>
          <a:xfrm>
            <a:off x="6228184" y="192367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308304" y="1923678"/>
            <a:ext cx="93610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柱形 63"/>
          <p:cNvSpPr/>
          <p:nvPr/>
        </p:nvSpPr>
        <p:spPr>
          <a:xfrm>
            <a:off x="6300192" y="2067694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P1-1</a:t>
            </a:r>
            <a:endParaRPr lang="zh-CN" altLang="en-US" sz="1400" b="1" dirty="0"/>
          </a:p>
        </p:txBody>
      </p:sp>
      <p:sp>
        <p:nvSpPr>
          <p:cNvPr id="65" name="圆柱形 64"/>
          <p:cNvSpPr/>
          <p:nvPr/>
        </p:nvSpPr>
        <p:spPr>
          <a:xfrm>
            <a:off x="7380312" y="2067694"/>
            <a:ext cx="792088" cy="2700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P0-1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坏节点屏蔽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自动发现坏节点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手动屏蔽节点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HealthCheck</a:t>
            </a:r>
            <a:endParaRPr lang="en-US" altLang="zh-CN" dirty="0" smtClean="0"/>
          </a:p>
          <a:p>
            <a:r>
              <a:rPr lang="en-US" altLang="zh-CN" dirty="0" smtClean="0"/>
              <a:t>Admin</a:t>
            </a:r>
            <a:r>
              <a:rPr lang="zh-CN" altLang="en-US" dirty="0" smtClean="0"/>
              <a:t>错误恢复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不影响搜索服务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DeployExpress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0884" y="237372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436664" y="237372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644008" y="1779662"/>
            <a:ext cx="720000" cy="270000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Proxy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4008" y="1203598"/>
            <a:ext cx="72008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QRS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275856" y="1491630"/>
            <a:ext cx="1008112" cy="540060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Admin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4283968" y="237372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860032" y="285978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435812" y="285978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283116" y="285978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860032" y="336383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435812" y="336383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283116" y="336383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7" idx="2"/>
            <a:endCxn id="6" idx="0"/>
          </p:cNvCxnSpPr>
          <p:nvPr/>
        </p:nvCxnSpPr>
        <p:spPr>
          <a:xfrm flipH="1">
            <a:off x="5004008" y="1491630"/>
            <a:ext cx="40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9" idx="0"/>
          </p:cNvCxnSpPr>
          <p:nvPr/>
        </p:nvCxnSpPr>
        <p:spPr>
          <a:xfrm flipH="1">
            <a:off x="4463968" y="2049662"/>
            <a:ext cx="540040" cy="324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4" idx="0"/>
          </p:cNvCxnSpPr>
          <p:nvPr/>
        </p:nvCxnSpPr>
        <p:spPr>
          <a:xfrm>
            <a:off x="5004008" y="2049662"/>
            <a:ext cx="36876" cy="324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5" idx="0"/>
          </p:cNvCxnSpPr>
          <p:nvPr/>
        </p:nvCxnSpPr>
        <p:spPr>
          <a:xfrm>
            <a:off x="5004008" y="2049662"/>
            <a:ext cx="612656" cy="324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圆柱形 34"/>
          <p:cNvSpPr/>
          <p:nvPr/>
        </p:nvSpPr>
        <p:spPr>
          <a:xfrm>
            <a:off x="4211960" y="3867894"/>
            <a:ext cx="504056" cy="288032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 err="1" smtClean="0"/>
          </a:p>
        </p:txBody>
      </p:sp>
      <p:sp>
        <p:nvSpPr>
          <p:cNvPr id="36" name="圆柱形 35"/>
          <p:cNvSpPr/>
          <p:nvPr/>
        </p:nvSpPr>
        <p:spPr>
          <a:xfrm>
            <a:off x="4820032" y="3867894"/>
            <a:ext cx="504056" cy="288032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</a:t>
            </a:r>
            <a:endParaRPr lang="zh-CN" altLang="en-US" sz="1400" dirty="0" err="1" smtClean="0"/>
          </a:p>
        </p:txBody>
      </p:sp>
      <p:sp>
        <p:nvSpPr>
          <p:cNvPr id="37" name="圆柱形 36"/>
          <p:cNvSpPr/>
          <p:nvPr/>
        </p:nvSpPr>
        <p:spPr>
          <a:xfrm>
            <a:off x="5436096" y="3867894"/>
            <a:ext cx="504056" cy="288032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</a:t>
            </a:r>
            <a:endParaRPr lang="zh-CN" altLang="en-US" sz="1400" dirty="0" err="1" smtClean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87208" cy="3751065"/>
          </a:xfrm>
        </p:spPr>
        <p:txBody>
          <a:bodyPr/>
          <a:lstStyle/>
          <a:p>
            <a:r>
              <a:rPr lang="zh-CN" altLang="en-US" dirty="0" smtClean="0"/>
              <a:t>如何快速的分发索引？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DeployExpress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2355726"/>
            <a:ext cx="792088" cy="72008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228184" y="2355726"/>
            <a:ext cx="792088" cy="72008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47864" y="2355726"/>
            <a:ext cx="792088" cy="72008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7" name="圆柱形 6"/>
          <p:cNvSpPr/>
          <p:nvPr/>
        </p:nvSpPr>
        <p:spPr>
          <a:xfrm>
            <a:off x="1907704" y="2427734"/>
            <a:ext cx="720080" cy="432048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 err="1" smtClean="0"/>
          </a:p>
        </p:txBody>
      </p:sp>
      <p:sp>
        <p:nvSpPr>
          <p:cNvPr id="8" name="矩形 7"/>
          <p:cNvSpPr/>
          <p:nvPr/>
        </p:nvSpPr>
        <p:spPr>
          <a:xfrm>
            <a:off x="2699792" y="2355726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右箭头 8"/>
          <p:cNvSpPr/>
          <p:nvPr/>
        </p:nvSpPr>
        <p:spPr>
          <a:xfrm>
            <a:off x="2699792" y="2571750"/>
            <a:ext cx="576064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0" name="矩形 9"/>
          <p:cNvSpPr/>
          <p:nvPr/>
        </p:nvSpPr>
        <p:spPr>
          <a:xfrm>
            <a:off x="3419872" y="2427734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1" name="矩形 10"/>
          <p:cNvSpPr/>
          <p:nvPr/>
        </p:nvSpPr>
        <p:spPr>
          <a:xfrm>
            <a:off x="3635896" y="2427734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4355976" y="2355726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4" name="右箭头 13"/>
          <p:cNvSpPr/>
          <p:nvPr/>
        </p:nvSpPr>
        <p:spPr>
          <a:xfrm>
            <a:off x="5652120" y="2571750"/>
            <a:ext cx="504056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5" name="矩形 14"/>
          <p:cNvSpPr/>
          <p:nvPr/>
        </p:nvSpPr>
        <p:spPr>
          <a:xfrm>
            <a:off x="5796136" y="2355726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6" name="矩形 15"/>
          <p:cNvSpPr/>
          <p:nvPr/>
        </p:nvSpPr>
        <p:spPr>
          <a:xfrm>
            <a:off x="4860032" y="2427734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7" name="矩形 16"/>
          <p:cNvSpPr/>
          <p:nvPr/>
        </p:nvSpPr>
        <p:spPr>
          <a:xfrm>
            <a:off x="3851920" y="2427734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8" name="矩形 17"/>
          <p:cNvSpPr/>
          <p:nvPr/>
        </p:nvSpPr>
        <p:spPr>
          <a:xfrm>
            <a:off x="5076056" y="2427734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9" name="矩形 18"/>
          <p:cNvSpPr/>
          <p:nvPr/>
        </p:nvSpPr>
        <p:spPr>
          <a:xfrm>
            <a:off x="6300192" y="2427734"/>
            <a:ext cx="144016" cy="1440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0" name="右箭头 19"/>
          <p:cNvSpPr/>
          <p:nvPr/>
        </p:nvSpPr>
        <p:spPr>
          <a:xfrm>
            <a:off x="4211960" y="2571750"/>
            <a:ext cx="504056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87208" cy="3751065"/>
          </a:xfrm>
        </p:spPr>
        <p:txBody>
          <a:bodyPr/>
          <a:lstStyle/>
          <a:p>
            <a:r>
              <a:rPr lang="zh-CN" altLang="en-US" dirty="0" smtClean="0"/>
              <a:t>链式拷贝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为单位传输（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DeployExpress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8" idx="1"/>
            <a:endCxn id="4" idx="3"/>
          </p:cNvCxnSpPr>
          <p:nvPr/>
        </p:nvCxnSpPr>
        <p:spPr>
          <a:xfrm rot="10800000">
            <a:off x="4716016" y="2940791"/>
            <a:ext cx="504056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1"/>
            <a:endCxn id="8" idx="3"/>
          </p:cNvCxnSpPr>
          <p:nvPr/>
        </p:nvCxnSpPr>
        <p:spPr>
          <a:xfrm rot="10800000">
            <a:off x="6084168" y="2940791"/>
            <a:ext cx="432048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1"/>
            <a:endCxn id="9" idx="3"/>
          </p:cNvCxnSpPr>
          <p:nvPr/>
        </p:nvCxnSpPr>
        <p:spPr>
          <a:xfrm rot="10800000">
            <a:off x="7380312" y="2940791"/>
            <a:ext cx="432048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3851920" y="1203598"/>
            <a:ext cx="4824536" cy="2034226"/>
            <a:chOff x="3851920" y="1203598"/>
            <a:chExt cx="4824536" cy="2034226"/>
          </a:xfrm>
        </p:grpSpPr>
        <p:sp>
          <p:nvSpPr>
            <p:cNvPr id="4" name="圆角矩形 3"/>
            <p:cNvSpPr/>
            <p:nvPr/>
          </p:nvSpPr>
          <p:spPr>
            <a:xfrm>
              <a:off x="3851920" y="2643758"/>
              <a:ext cx="864096" cy="594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slave</a:t>
              </a:r>
              <a:endParaRPr lang="zh-CN" altLang="en-US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220072" y="2643758"/>
              <a:ext cx="864096" cy="594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slave</a:t>
              </a:r>
              <a:endParaRPr lang="zh-CN" altLang="en-US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516216" y="2643758"/>
              <a:ext cx="864096" cy="594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slave</a:t>
              </a:r>
              <a:endParaRPr lang="zh-CN" altLang="en-US" b="1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812360" y="2643758"/>
              <a:ext cx="864096" cy="594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slave</a:t>
              </a:r>
              <a:endParaRPr lang="zh-CN" altLang="en-US" b="1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724128" y="1203598"/>
              <a:ext cx="936104" cy="59406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master</a:t>
              </a:r>
              <a:endParaRPr lang="zh-CN" altLang="en-US" b="1" dirty="0"/>
            </a:p>
          </p:txBody>
        </p:sp>
        <p:cxnSp>
          <p:nvCxnSpPr>
            <p:cNvPr id="49" name="直接箭头连接符 48"/>
            <p:cNvCxnSpPr>
              <a:stCxn id="47" idx="2"/>
              <a:endCxn id="4" idx="0"/>
            </p:cNvCxnSpPr>
            <p:nvPr/>
          </p:nvCxnSpPr>
          <p:spPr>
            <a:xfrm flipH="1">
              <a:off x="4283968" y="1797664"/>
              <a:ext cx="1908212" cy="846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7" idx="2"/>
              <a:endCxn id="8" idx="0"/>
            </p:cNvCxnSpPr>
            <p:nvPr/>
          </p:nvCxnSpPr>
          <p:spPr>
            <a:xfrm flipH="1">
              <a:off x="5652120" y="1797664"/>
              <a:ext cx="540060" cy="846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7" idx="2"/>
              <a:endCxn id="9" idx="0"/>
            </p:cNvCxnSpPr>
            <p:nvPr/>
          </p:nvCxnSpPr>
          <p:spPr>
            <a:xfrm>
              <a:off x="6192180" y="1797664"/>
              <a:ext cx="756084" cy="846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7" idx="2"/>
              <a:endCxn id="10" idx="0"/>
            </p:cNvCxnSpPr>
            <p:nvPr/>
          </p:nvCxnSpPr>
          <p:spPr>
            <a:xfrm>
              <a:off x="6192180" y="1797664"/>
              <a:ext cx="2052228" cy="846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>
            <a:off x="4932040" y="14916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79912" y="1275606"/>
            <a:ext cx="1080120" cy="43204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 err="1" smtClean="0"/>
          </a:p>
        </p:txBody>
      </p:sp>
      <p:sp>
        <p:nvSpPr>
          <p:cNvPr id="41" name="TextBox 40"/>
          <p:cNvSpPr txBox="1"/>
          <p:nvPr/>
        </p:nvSpPr>
        <p:spPr>
          <a:xfrm>
            <a:off x="5004048" y="1131590"/>
            <a:ext cx="9361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job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20140406">
            <a:off x="4666171" y="1941879"/>
            <a:ext cx="93610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task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8250449">
            <a:off x="5354716" y="1957317"/>
            <a:ext cx="93610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task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2874801">
            <a:off x="6328879" y="2149700"/>
            <a:ext cx="93610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task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405235">
            <a:off x="6969162" y="2025385"/>
            <a:ext cx="93610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task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内容占位符 2"/>
          <p:cNvSpPr>
            <a:spLocks noGrp="1"/>
          </p:cNvSpPr>
          <p:nvPr>
            <p:ph idx="1"/>
          </p:nvPr>
        </p:nvSpPr>
        <p:spPr>
          <a:xfrm>
            <a:off x="899592" y="1131590"/>
            <a:ext cx="2592288" cy="2448272"/>
          </a:xfrm>
        </p:spPr>
        <p:txBody>
          <a:bodyPr/>
          <a:lstStyle/>
          <a:p>
            <a:r>
              <a:rPr lang="zh-CN" altLang="en-US" dirty="0" smtClean="0"/>
              <a:t>链式拷贝</a:t>
            </a:r>
            <a:endParaRPr lang="en-US" altLang="zh-CN" dirty="0" smtClean="0"/>
          </a:p>
          <a:p>
            <a:r>
              <a:rPr lang="zh-CN" altLang="en-US" dirty="0" smtClean="0"/>
              <a:t>断点续传</a:t>
            </a:r>
            <a:endParaRPr lang="en-US" altLang="zh-CN" dirty="0" smtClean="0"/>
          </a:p>
          <a:p>
            <a:r>
              <a:rPr lang="zh-CN" altLang="en-US" dirty="0" smtClean="0"/>
              <a:t>文件拷贝限速</a:t>
            </a:r>
            <a:endParaRPr lang="en-US" altLang="zh-CN" dirty="0" smtClean="0"/>
          </a:p>
          <a:p>
            <a:r>
              <a:rPr lang="en-US" altLang="zh-CN" dirty="0" smtClean="0"/>
              <a:t>checksum</a:t>
            </a:r>
          </a:p>
          <a:p>
            <a:r>
              <a:rPr lang="zh-CN" altLang="en-US" dirty="0" smtClean="0"/>
              <a:t>多种文件系统支持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pangu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6" grpId="0"/>
      <p:bldP spid="48" grpId="0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DeployExpress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31640" y="2931790"/>
            <a:ext cx="2592288" cy="1440160"/>
          </a:xfrm>
        </p:spPr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不影响正在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</a:p>
          <a:p>
            <a:pPr lvl="1"/>
            <a:r>
              <a:rPr lang="zh-CN" altLang="en-US" dirty="0" smtClean="0"/>
              <a:t>重启后恢复状态</a:t>
            </a:r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355976" y="2931790"/>
            <a:ext cx="3672408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1600" dirty="0" smtClean="0">
                <a:solidFill>
                  <a:schemeClr val="accent1"/>
                </a:solidFill>
              </a:rPr>
              <a:t>不影响其他</a:t>
            </a:r>
            <a:r>
              <a:rPr lang="en-US" altLang="zh-CN" sz="1600" dirty="0" smtClean="0">
                <a:solidFill>
                  <a:schemeClr val="accent1"/>
                </a:solidFill>
              </a:rPr>
              <a:t>Slave</a:t>
            </a:r>
            <a:r>
              <a:rPr lang="zh-CN" altLang="en-US" sz="1600" dirty="0" smtClean="0">
                <a:solidFill>
                  <a:schemeClr val="accent1"/>
                </a:solidFill>
              </a:rPr>
              <a:t>的正常拷贝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如果该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是源则其目的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自动更新源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1600" dirty="0" smtClean="0">
                <a:solidFill>
                  <a:schemeClr val="accent1"/>
                </a:solidFill>
              </a:rPr>
              <a:t>重启后能恢复</a:t>
            </a:r>
            <a:r>
              <a:rPr lang="en-US" altLang="zh-CN" sz="1600" dirty="0" smtClean="0">
                <a:solidFill>
                  <a:schemeClr val="accent1"/>
                </a:solidFill>
              </a:rPr>
              <a:t>task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1923678"/>
            <a:ext cx="864096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3563888" y="1923678"/>
            <a:ext cx="86409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D1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4860032" y="1923678"/>
            <a:ext cx="86409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D2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6156176" y="1923678"/>
            <a:ext cx="86409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D3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12" idx="1"/>
            <a:endCxn id="11" idx="3"/>
          </p:cNvCxnSpPr>
          <p:nvPr/>
        </p:nvCxnSpPr>
        <p:spPr>
          <a:xfrm rot="10800000">
            <a:off x="3059832" y="231972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12" idx="3"/>
          </p:cNvCxnSpPr>
          <p:nvPr/>
        </p:nvCxnSpPr>
        <p:spPr>
          <a:xfrm rot="10800000">
            <a:off x="4427984" y="231972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13" idx="3"/>
          </p:cNvCxnSpPr>
          <p:nvPr/>
        </p:nvCxnSpPr>
        <p:spPr>
          <a:xfrm rot="10800000">
            <a:off x="5724128" y="231972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67944" y="771550"/>
            <a:ext cx="936104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master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stCxn id="18" idx="2"/>
            <a:endCxn id="11" idx="0"/>
          </p:cNvCxnSpPr>
          <p:nvPr/>
        </p:nvCxnSpPr>
        <p:spPr>
          <a:xfrm rot="5400000">
            <a:off x="3401870" y="789552"/>
            <a:ext cx="360040" cy="1908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2"/>
            <a:endCxn id="12" idx="0"/>
          </p:cNvCxnSpPr>
          <p:nvPr/>
        </p:nvCxnSpPr>
        <p:spPr>
          <a:xfrm rot="5400000">
            <a:off x="4085946" y="1473628"/>
            <a:ext cx="360040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2"/>
            <a:endCxn id="13" idx="0"/>
          </p:cNvCxnSpPr>
          <p:nvPr/>
        </p:nvCxnSpPr>
        <p:spPr>
          <a:xfrm rot="16200000" flipH="1">
            <a:off x="4734018" y="1365616"/>
            <a:ext cx="360040" cy="75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14" idx="0"/>
          </p:cNvCxnSpPr>
          <p:nvPr/>
        </p:nvCxnSpPr>
        <p:spPr>
          <a:xfrm rot="16200000" flipH="1">
            <a:off x="5382090" y="717544"/>
            <a:ext cx="360040" cy="2052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乘号 22"/>
          <p:cNvSpPr/>
          <p:nvPr/>
        </p:nvSpPr>
        <p:spPr>
          <a:xfrm>
            <a:off x="5004048" y="2067694"/>
            <a:ext cx="576064" cy="5760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>
            <a:stCxn id="14" idx="2"/>
            <a:endCxn id="12" idx="2"/>
          </p:cNvCxnSpPr>
          <p:nvPr/>
        </p:nvCxnSpPr>
        <p:spPr>
          <a:xfrm rot="5400000">
            <a:off x="5292080" y="1419622"/>
            <a:ext cx="1588" cy="2592288"/>
          </a:xfrm>
          <a:prstGeom prst="curvedConnector3">
            <a:avLst>
              <a:gd name="adj1" fmla="val 1672412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4800" y="1165623"/>
            <a:ext cx="8686800" cy="2810284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应用情况</a:t>
            </a:r>
            <a:endParaRPr lang="en-US" altLang="zh-CN" sz="3000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索引分发：主索引</a:t>
            </a:r>
            <a:r>
              <a:rPr lang="en-US" altLang="zh-CN" dirty="0" smtClean="0"/>
              <a:t>70g * 50  + </a:t>
            </a:r>
            <a:r>
              <a:rPr lang="zh-CN" altLang="en-US" dirty="0" smtClean="0"/>
              <a:t>大索引</a:t>
            </a:r>
            <a:r>
              <a:rPr lang="en-US" altLang="zh-CN" dirty="0" smtClean="0"/>
              <a:t>110g * 50 = 9T/day</a:t>
            </a:r>
            <a:r>
              <a:rPr lang="zh-CN" altLang="en-US" dirty="0" smtClean="0"/>
              <a:t>；增量分发，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，半小时一次，不过数据量不大，每次</a:t>
            </a:r>
            <a:r>
              <a:rPr lang="en-US" altLang="zh-CN" dirty="0" smtClean="0"/>
              <a:t>1200doc</a:t>
            </a:r>
          </a:p>
          <a:p>
            <a:pPr lvl="1"/>
            <a:r>
              <a:rPr lang="zh-CN" altLang="en-US" dirty="0" smtClean="0"/>
              <a:t>跨集群的数据拷贝 </a:t>
            </a:r>
            <a:r>
              <a:rPr lang="en-US" altLang="zh-CN" dirty="0" smtClean="0"/>
              <a:t>5T/day</a:t>
            </a:r>
          </a:p>
          <a:p>
            <a:pPr lvl="1"/>
            <a:r>
              <a:rPr lang="en-US" altLang="zh-CN" dirty="0" smtClean="0"/>
              <a:t>B2b</a:t>
            </a:r>
            <a:r>
              <a:rPr lang="zh-CN" altLang="en-US" dirty="0" smtClean="0"/>
              <a:t>的索引数据拷贝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Etao</a:t>
            </a:r>
            <a:r>
              <a:rPr lang="zh-CN" altLang="en-US" dirty="0" smtClean="0"/>
              <a:t>数据分发服务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主搜索引分发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DeployExpress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ISearch5</a:t>
            </a:r>
            <a:r>
              <a:rPr lang="zh-CN" altLang="en-US" dirty="0" smtClean="0"/>
              <a:t>  </a:t>
            </a:r>
            <a:r>
              <a:rPr lang="en-US" altLang="zh-CN" dirty="0" smtClean="0"/>
              <a:t>Admin</a:t>
            </a:r>
          </a:p>
          <a:p>
            <a:pPr lvl="1"/>
            <a:r>
              <a:rPr lang="en-US" altLang="zh-CN" dirty="0" smtClean="0"/>
              <a:t>ISearch5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ISearch5</a:t>
            </a:r>
            <a:r>
              <a:rPr lang="en-US" altLang="zh-CN" dirty="0" smtClean="0"/>
              <a:t> 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异构机器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不停服务切换大</a:t>
            </a:r>
            <a:r>
              <a:rPr lang="zh-CN" altLang="en-US" dirty="0" smtClean="0"/>
              <a:t>增量</a:t>
            </a:r>
            <a:endParaRPr lang="en-US" altLang="zh-CN" dirty="0" smtClean="0"/>
          </a:p>
          <a:p>
            <a:r>
              <a:rPr lang="zh-CN" altLang="en-US" dirty="0" smtClean="0"/>
              <a:t>数据分发（</a:t>
            </a:r>
            <a:r>
              <a:rPr lang="en-US" altLang="zh-CN" dirty="0" err="1" smtClean="0"/>
              <a:t>DeployExpress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服务监控（</a:t>
            </a:r>
            <a:r>
              <a:rPr lang="en-US" altLang="zh-CN" dirty="0" err="1" smtClean="0"/>
              <a:t>Amonitor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功能特性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44008" y="1131590"/>
            <a:ext cx="3024336" cy="2088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99061" y="1601442"/>
            <a:ext cx="1963165" cy="4176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QRS</a:t>
            </a:r>
            <a:endParaRPr lang="zh-CN" altLang="en-US" sz="1200" b="1" dirty="0"/>
          </a:p>
        </p:txBody>
      </p:sp>
      <p:sp>
        <p:nvSpPr>
          <p:cNvPr id="7" name="圆角矩形 6"/>
          <p:cNvSpPr/>
          <p:nvPr/>
        </p:nvSpPr>
        <p:spPr>
          <a:xfrm>
            <a:off x="5599061" y="2175706"/>
            <a:ext cx="1963165" cy="36544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Proxy</a:t>
            </a:r>
            <a:endParaRPr lang="zh-CN" altLang="en-US" sz="1200" b="1" dirty="0"/>
          </a:p>
        </p:txBody>
      </p:sp>
      <p:sp>
        <p:nvSpPr>
          <p:cNvPr id="8" name="圆角矩形 7"/>
          <p:cNvSpPr/>
          <p:nvPr/>
        </p:nvSpPr>
        <p:spPr>
          <a:xfrm>
            <a:off x="5599061" y="2697764"/>
            <a:ext cx="845147" cy="45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Searcher</a:t>
            </a:r>
            <a:endParaRPr lang="zh-CN" altLang="en-US" sz="1200" b="1" dirty="0"/>
          </a:p>
        </p:txBody>
      </p:sp>
      <p:sp>
        <p:nvSpPr>
          <p:cNvPr id="9" name="圆角矩形 8"/>
          <p:cNvSpPr/>
          <p:nvPr/>
        </p:nvSpPr>
        <p:spPr>
          <a:xfrm>
            <a:off x="4750125" y="1601442"/>
            <a:ext cx="689761" cy="15240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Admin</a:t>
            </a:r>
            <a:endParaRPr lang="zh-CN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80710" y="1131590"/>
            <a:ext cx="206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HA3 runtime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2715766"/>
            <a:ext cx="864096" cy="4176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Searcher</a:t>
            </a:r>
            <a:endParaRPr lang="zh-CN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2643758"/>
            <a:ext cx="424468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14" name="圆角矩形 13"/>
          <p:cNvSpPr/>
          <p:nvPr/>
        </p:nvSpPr>
        <p:spPr>
          <a:xfrm>
            <a:off x="5580112" y="3446440"/>
            <a:ext cx="1944216" cy="3621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DeployExpress</a:t>
            </a:r>
            <a:endParaRPr lang="zh-CN" altLang="en-US" sz="1200" b="1" dirty="0"/>
          </a:p>
        </p:txBody>
      </p:sp>
      <p:grpSp>
        <p:nvGrpSpPr>
          <p:cNvPr id="15" name="组合 27"/>
          <p:cNvGrpSpPr/>
          <p:nvPr/>
        </p:nvGrpSpPr>
        <p:grpSpPr>
          <a:xfrm>
            <a:off x="6834194" y="3011313"/>
            <a:ext cx="249258" cy="201201"/>
            <a:chOff x="2627784" y="4653136"/>
            <a:chExt cx="360040" cy="360040"/>
          </a:xfrm>
        </p:grpSpPr>
        <p:sp>
          <p:nvSpPr>
            <p:cNvPr id="23" name="圆柱形 18"/>
            <p:cNvSpPr/>
            <p:nvPr/>
          </p:nvSpPr>
          <p:spPr>
            <a:xfrm>
              <a:off x="2627784" y="4797152"/>
              <a:ext cx="360040" cy="216024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2627784" y="4653136"/>
              <a:ext cx="360040" cy="216024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右箭头 15"/>
          <p:cNvSpPr/>
          <p:nvPr/>
        </p:nvSpPr>
        <p:spPr>
          <a:xfrm rot="16200000">
            <a:off x="5726967" y="3203472"/>
            <a:ext cx="160961" cy="19940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6885805" y="3214588"/>
            <a:ext cx="160961" cy="19940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5729667" y="4009803"/>
            <a:ext cx="1495551" cy="296985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Index</a:t>
            </a:r>
            <a:endParaRPr lang="zh-CN" altLang="en-US" sz="1200" b="1" dirty="0"/>
          </a:p>
        </p:txBody>
      </p:sp>
      <p:sp>
        <p:nvSpPr>
          <p:cNvPr id="19" name="右箭头 18"/>
          <p:cNvSpPr/>
          <p:nvPr/>
        </p:nvSpPr>
        <p:spPr>
          <a:xfrm rot="16200000">
            <a:off x="6396962" y="3829620"/>
            <a:ext cx="160961" cy="19940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28"/>
          <p:cNvGrpSpPr/>
          <p:nvPr/>
        </p:nvGrpSpPr>
        <p:grpSpPr>
          <a:xfrm>
            <a:off x="5679815" y="3003798"/>
            <a:ext cx="249258" cy="201201"/>
            <a:chOff x="2627784" y="4653136"/>
            <a:chExt cx="360040" cy="360040"/>
          </a:xfrm>
        </p:grpSpPr>
        <p:sp>
          <p:nvSpPr>
            <p:cNvPr id="21" name="圆柱形 20"/>
            <p:cNvSpPr/>
            <p:nvPr/>
          </p:nvSpPr>
          <p:spPr>
            <a:xfrm>
              <a:off x="2627784" y="4797152"/>
              <a:ext cx="360040" cy="216024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2627784" y="4653136"/>
              <a:ext cx="360040" cy="216024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7856365" y="1196752"/>
            <a:ext cx="676075" cy="20230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b="1" dirty="0" err="1" smtClean="0"/>
              <a:t>Amonitor</a:t>
            </a:r>
            <a:endParaRPr lang="zh-CN" altLang="en-US" sz="1200" b="1" dirty="0"/>
          </a:p>
        </p:txBody>
      </p:sp>
      <p:sp>
        <p:nvSpPr>
          <p:cNvPr id="27" name="右箭头 26"/>
          <p:cNvSpPr/>
          <p:nvPr/>
        </p:nvSpPr>
        <p:spPr>
          <a:xfrm>
            <a:off x="7596336" y="2056557"/>
            <a:ext cx="208023" cy="25288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AMonitor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99792" y="1923678"/>
            <a:ext cx="1728192" cy="122413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Amonitor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971600" y="2571750"/>
            <a:ext cx="1152128" cy="7200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OpenSearch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971600" y="1779662"/>
            <a:ext cx="1152128" cy="72008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Aggregator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971600" y="915566"/>
            <a:ext cx="1152128" cy="79208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HA3</a:t>
            </a:r>
            <a:endParaRPr lang="zh-CN" altLang="en-US" b="1" dirty="0"/>
          </a:p>
        </p:txBody>
      </p:sp>
      <p:sp>
        <p:nvSpPr>
          <p:cNvPr id="10" name="椭圆 9"/>
          <p:cNvSpPr/>
          <p:nvPr/>
        </p:nvSpPr>
        <p:spPr>
          <a:xfrm>
            <a:off x="971600" y="3363838"/>
            <a:ext cx="1080120" cy="7200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Swift</a:t>
            </a:r>
            <a:endParaRPr lang="zh-CN" altLang="en-US" b="1" dirty="0"/>
          </a:p>
        </p:txBody>
      </p:sp>
      <p:sp>
        <p:nvSpPr>
          <p:cNvPr id="11" name="右箭头 10"/>
          <p:cNvSpPr/>
          <p:nvPr/>
        </p:nvSpPr>
        <p:spPr>
          <a:xfrm>
            <a:off x="1187624" y="4155926"/>
            <a:ext cx="720080" cy="3600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5736" y="408391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To be more …</a:t>
            </a:r>
            <a:endParaRPr lang="zh-CN" altLang="en-US" sz="2400" b="1" i="1" dirty="0"/>
          </a:p>
        </p:txBody>
      </p:sp>
      <p:cxnSp>
        <p:nvCxnSpPr>
          <p:cNvPr id="13" name="直接箭头连接符 12"/>
          <p:cNvCxnSpPr>
            <a:stCxn id="9" idx="6"/>
            <a:endCxn id="4" idx="1"/>
          </p:cNvCxnSpPr>
          <p:nvPr/>
        </p:nvCxnSpPr>
        <p:spPr>
          <a:xfrm>
            <a:off x="2123728" y="1311610"/>
            <a:ext cx="829152" cy="791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6"/>
            <a:endCxn id="4" idx="2"/>
          </p:cNvCxnSpPr>
          <p:nvPr/>
        </p:nvCxnSpPr>
        <p:spPr>
          <a:xfrm>
            <a:off x="2123728" y="2139702"/>
            <a:ext cx="576064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4" idx="2"/>
          </p:cNvCxnSpPr>
          <p:nvPr/>
        </p:nvCxnSpPr>
        <p:spPr>
          <a:xfrm flipV="1">
            <a:off x="2123728" y="2535746"/>
            <a:ext cx="576064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4" idx="3"/>
          </p:cNvCxnSpPr>
          <p:nvPr/>
        </p:nvCxnSpPr>
        <p:spPr>
          <a:xfrm flipV="1">
            <a:off x="2051720" y="2968544"/>
            <a:ext cx="901160" cy="755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4499992" y="2427734"/>
            <a:ext cx="288032" cy="2160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83518"/>
            <a:ext cx="3574273" cy="2376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851670"/>
            <a:ext cx="4275313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5" y="3291830"/>
            <a:ext cx="3495225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699792" y="2409732"/>
            <a:ext cx="1944216" cy="16741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AMonitor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7944" y="1437624"/>
            <a:ext cx="1152128" cy="5940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Server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203848" y="2409732"/>
            <a:ext cx="100811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Agent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932040" y="2409732"/>
            <a:ext cx="100811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Agent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6588224" y="2409732"/>
            <a:ext cx="100811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Agent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5868144" y="1437624"/>
            <a:ext cx="1008112" cy="5400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Web</a:t>
            </a:r>
            <a:endParaRPr lang="zh-CN" altLang="en-US" b="1" dirty="0"/>
          </a:p>
        </p:txBody>
      </p:sp>
      <p:sp>
        <p:nvSpPr>
          <p:cNvPr id="10" name="圆柱形 9"/>
          <p:cNvSpPr/>
          <p:nvPr/>
        </p:nvSpPr>
        <p:spPr>
          <a:xfrm>
            <a:off x="2123728" y="1437624"/>
            <a:ext cx="1080120" cy="648072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DFS</a:t>
            </a:r>
            <a:endParaRPr lang="zh-CN" altLang="en-US" b="1" dirty="0"/>
          </a:p>
        </p:txBody>
      </p: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 rot="5400000">
            <a:off x="3986935" y="1752659"/>
            <a:ext cx="37804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7" idx="0"/>
          </p:cNvCxnSpPr>
          <p:nvPr/>
        </p:nvCxnSpPr>
        <p:spPr>
          <a:xfrm rot="16200000" flipH="1">
            <a:off x="4851031" y="1824667"/>
            <a:ext cx="37804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8" idx="0"/>
          </p:cNvCxnSpPr>
          <p:nvPr/>
        </p:nvCxnSpPr>
        <p:spPr>
          <a:xfrm rot="16200000" flipH="1">
            <a:off x="5679123" y="996575"/>
            <a:ext cx="378042" cy="244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0"/>
            <a:endCxn id="5" idx="2"/>
          </p:cNvCxnSpPr>
          <p:nvPr/>
        </p:nvCxnSpPr>
        <p:spPr>
          <a:xfrm rot="16200000" flipV="1">
            <a:off x="3842919" y="2706765"/>
            <a:ext cx="16201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文档 29"/>
          <p:cNvSpPr/>
          <p:nvPr/>
        </p:nvSpPr>
        <p:spPr>
          <a:xfrm>
            <a:off x="3779912" y="3003798"/>
            <a:ext cx="864096" cy="756084"/>
          </a:xfrm>
          <a:prstGeom prst="flowChart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3003798"/>
            <a:ext cx="720080" cy="2700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Client</a:t>
            </a:r>
            <a:endParaRPr lang="zh-CN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51920" y="33278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App</a:t>
            </a:r>
            <a:endParaRPr lang="zh-CN" altLang="en-US" sz="1600" b="1" dirty="0"/>
          </a:p>
        </p:txBody>
      </p:sp>
      <p:cxnSp>
        <p:nvCxnSpPr>
          <p:cNvPr id="40" name="直接箭头连接符 39"/>
          <p:cNvCxnSpPr>
            <a:stCxn id="47" idx="0"/>
            <a:endCxn id="5" idx="2"/>
          </p:cNvCxnSpPr>
          <p:nvPr/>
        </p:nvCxnSpPr>
        <p:spPr>
          <a:xfrm rot="5400000" flipH="1" flipV="1">
            <a:off x="3302859" y="2598753"/>
            <a:ext cx="16201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流程图: 文档 45"/>
          <p:cNvSpPr/>
          <p:nvPr/>
        </p:nvSpPr>
        <p:spPr>
          <a:xfrm>
            <a:off x="2699792" y="3003798"/>
            <a:ext cx="864096" cy="756084"/>
          </a:xfrm>
          <a:prstGeom prst="flowChart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699792" y="3003798"/>
            <a:ext cx="720080" cy="2700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Client</a:t>
            </a:r>
            <a:endParaRPr lang="zh-CN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71800" y="332783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App</a:t>
            </a:r>
            <a:endParaRPr lang="zh-CN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37058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Host</a:t>
            </a:r>
            <a:endParaRPr lang="zh-CN" altLang="en-US" b="1" dirty="0"/>
          </a:p>
        </p:txBody>
      </p:sp>
      <p:sp>
        <p:nvSpPr>
          <p:cNvPr id="63" name="右箭头 62"/>
          <p:cNvSpPr/>
          <p:nvPr/>
        </p:nvSpPr>
        <p:spPr>
          <a:xfrm>
            <a:off x="5292080" y="1653648"/>
            <a:ext cx="504056" cy="2160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右箭头 64"/>
          <p:cNvSpPr/>
          <p:nvPr/>
        </p:nvSpPr>
        <p:spPr>
          <a:xfrm>
            <a:off x="3275856" y="1653648"/>
            <a:ext cx="720080" cy="216024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012160" y="24097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…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AMonitor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系统稳定性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数据恢复</a:t>
            </a:r>
            <a:endParaRPr lang="en-US" altLang="zh-CN" dirty="0" smtClean="0"/>
          </a:p>
          <a:p>
            <a:r>
              <a:rPr lang="zh-CN" altLang="en-US" dirty="0" smtClean="0"/>
              <a:t>易用性可维护性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设计开发专门的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对系统进行操作（起，停，更新机器列表）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更多的日志和调试信息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编程接口（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/python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分布式的数据存储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Agent</a:t>
            </a:r>
            <a:r>
              <a:rPr lang="zh-CN" altLang="en-US" dirty="0" smtClean="0"/>
              <a:t>灵活删减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支持查询和聚合多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Amonitor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890664" cy="28297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前端查询性能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1000</a:t>
            </a:r>
            <a:r>
              <a:rPr lang="zh-CN" altLang="en-US" dirty="0" smtClean="0"/>
              <a:t>个应用节点，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查询达到秒级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多级精度</a:t>
            </a:r>
            <a:endParaRPr lang="en-US" altLang="zh-CN" dirty="0" smtClean="0"/>
          </a:p>
          <a:p>
            <a:r>
              <a:rPr lang="zh-CN" altLang="en-US" dirty="0" smtClean="0"/>
              <a:t>捕捉更多的细节和奇异点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1s</a:t>
            </a:r>
            <a:r>
              <a:rPr lang="zh-CN" altLang="en-US" dirty="0" smtClean="0"/>
              <a:t>的精度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Max/Min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r>
              <a:rPr lang="zh-CN" altLang="en-US" dirty="0" smtClean="0"/>
              <a:t>更友好的前端查询和展示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275606"/>
            <a:ext cx="5437112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rot="10800000" flipV="1">
            <a:off x="6156176" y="1599642"/>
            <a:ext cx="57606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V="1">
            <a:off x="6075167" y="2670761"/>
            <a:ext cx="37804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30037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avg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40" y="14376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max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7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482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86060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43638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01216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067944" y="1761660"/>
            <a:ext cx="720000" cy="270000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Proxy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6216" y="1761660"/>
            <a:ext cx="720000" cy="270000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Proxy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1167594"/>
            <a:ext cx="864096" cy="27003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QRS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362500" y="897564"/>
            <a:ext cx="1588" cy="249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0"/>
          </p:cNvCxnSpPr>
          <p:nvPr/>
        </p:nvCxnSpPr>
        <p:spPr>
          <a:xfrm>
            <a:off x="4427984" y="2139702"/>
            <a:ext cx="36836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16016" y="2085696"/>
            <a:ext cx="36004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 flipH="1">
            <a:off x="5616380" y="2139702"/>
            <a:ext cx="39578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228184" y="2139702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>
          <a:xfrm flipH="1">
            <a:off x="4427944" y="1437624"/>
            <a:ext cx="648112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0"/>
          </p:cNvCxnSpPr>
          <p:nvPr/>
        </p:nvCxnSpPr>
        <p:spPr>
          <a:xfrm>
            <a:off x="5652200" y="1437624"/>
            <a:ext cx="504016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8482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86060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43638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601216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428482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486060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543638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601216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843808" y="1005576"/>
            <a:ext cx="1008112" cy="540060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Admin</a:t>
            </a:r>
            <a:endParaRPr lang="zh-CN" altLang="en-US" sz="2000" b="1" dirty="0"/>
          </a:p>
        </p:txBody>
      </p:sp>
      <p:sp>
        <p:nvSpPr>
          <p:cNvPr id="27" name="矩形 26"/>
          <p:cNvSpPr/>
          <p:nvPr/>
        </p:nvSpPr>
        <p:spPr>
          <a:xfrm>
            <a:off x="3707904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851920" y="208569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88224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30" name="直接箭头连接符 29"/>
          <p:cNvCxnSpPr>
            <a:endCxn id="29" idx="0"/>
          </p:cNvCxnSpPr>
          <p:nvPr/>
        </p:nvCxnSpPr>
        <p:spPr>
          <a:xfrm>
            <a:off x="6444208" y="2139702"/>
            <a:ext cx="324016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08472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6588792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3708472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6588792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4211960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88024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364088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940152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516216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07904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P0</a:t>
            </a:r>
            <a:endParaRPr lang="zh-CN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283968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P1</a:t>
            </a:r>
            <a:endParaRPr lang="zh-CN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860032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P2</a:t>
            </a:r>
            <a:endParaRPr lang="zh-CN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436096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P3</a:t>
            </a:r>
            <a:endParaRPr lang="zh-CN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012160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P4</a:t>
            </a:r>
            <a:endParaRPr lang="zh-CN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588224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P5</a:t>
            </a:r>
            <a:endParaRPr lang="zh-CN" altLang="en-US" b="1" dirty="0"/>
          </a:p>
        </p:txBody>
      </p:sp>
      <p:sp>
        <p:nvSpPr>
          <p:cNvPr id="81" name="左右箭头 80"/>
          <p:cNvSpPr/>
          <p:nvPr/>
        </p:nvSpPr>
        <p:spPr>
          <a:xfrm>
            <a:off x="3779912" y="4137924"/>
            <a:ext cx="3168352" cy="162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右箭头 81"/>
          <p:cNvSpPr/>
          <p:nvPr/>
        </p:nvSpPr>
        <p:spPr>
          <a:xfrm rot="16200000">
            <a:off x="2618783" y="3030801"/>
            <a:ext cx="124213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788024" y="42459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partitions</a:t>
            </a:r>
            <a:endParaRPr lang="zh-CN" altLang="en-US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2497415" y="2900141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replicas</a:t>
            </a:r>
            <a:endParaRPr lang="zh-CN" altLang="en-US" b="1" dirty="0"/>
          </a:p>
        </p:txBody>
      </p:sp>
      <p:sp>
        <p:nvSpPr>
          <p:cNvPr id="50" name="标题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HA3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482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86060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43638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012160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067944" y="1761660"/>
            <a:ext cx="720000" cy="270000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Proxy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6216" y="1761660"/>
            <a:ext cx="720000" cy="270000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Proxy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1167594"/>
            <a:ext cx="864096" cy="27003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QRS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362500" y="897564"/>
            <a:ext cx="1588" cy="249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0"/>
          </p:cNvCxnSpPr>
          <p:nvPr/>
        </p:nvCxnSpPr>
        <p:spPr>
          <a:xfrm>
            <a:off x="4427984" y="2139702"/>
            <a:ext cx="36836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16016" y="2085696"/>
            <a:ext cx="36004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 flipH="1">
            <a:off x="5616380" y="2139702"/>
            <a:ext cx="39578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228184" y="2139702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>
          <a:xfrm flipH="1">
            <a:off x="4427944" y="1437624"/>
            <a:ext cx="648112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0"/>
          </p:cNvCxnSpPr>
          <p:nvPr/>
        </p:nvCxnSpPr>
        <p:spPr>
          <a:xfrm>
            <a:off x="5580112" y="1437624"/>
            <a:ext cx="576104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8482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86060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43638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6012160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428482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486060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543638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6012160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843808" y="1005576"/>
            <a:ext cx="1008112" cy="540060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Admin</a:t>
            </a:r>
            <a:endParaRPr lang="zh-CN" altLang="en-US" sz="2000" b="1" dirty="0"/>
          </a:p>
        </p:txBody>
      </p:sp>
      <p:sp>
        <p:nvSpPr>
          <p:cNvPr id="27" name="矩形 26"/>
          <p:cNvSpPr/>
          <p:nvPr/>
        </p:nvSpPr>
        <p:spPr>
          <a:xfrm>
            <a:off x="3707904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851920" y="208569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88224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30" name="直接箭头连接符 29"/>
          <p:cNvCxnSpPr>
            <a:endCxn id="29" idx="0"/>
          </p:cNvCxnSpPr>
          <p:nvPr/>
        </p:nvCxnSpPr>
        <p:spPr>
          <a:xfrm>
            <a:off x="6444208" y="2139702"/>
            <a:ext cx="324016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08472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6588792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3708472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6588792" y="3381840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4211960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788024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64088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40152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516216" y="2409732"/>
            <a:ext cx="0" cy="1566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07904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P0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83968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P1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P2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36096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P3</a:t>
            </a:r>
            <a:endParaRPr lang="zh-CN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12160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P4</a:t>
            </a:r>
            <a:endParaRPr lang="zh-CN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88224" y="37598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P5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3563888" y="1653648"/>
            <a:ext cx="3528392" cy="279031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32040" y="40839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Cluster1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7236296" y="1653648"/>
            <a:ext cx="1224136" cy="279031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452320" y="1815666"/>
            <a:ext cx="720000" cy="270000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Proxy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80312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7956376" y="2517744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7380312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7956376" y="2949792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956376" y="2193708"/>
            <a:ext cx="216024" cy="27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7596336" y="2193708"/>
            <a:ext cx="144016" cy="27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8304" y="40839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Cluster2</a:t>
            </a:r>
            <a:endParaRPr lang="zh-CN" altLang="en-US" b="1" dirty="0"/>
          </a:p>
        </p:txBody>
      </p:sp>
      <p:cxnSp>
        <p:nvCxnSpPr>
          <p:cNvPr id="57" name="直接箭头连接符 56"/>
          <p:cNvCxnSpPr>
            <a:endCxn id="49" idx="0"/>
          </p:cNvCxnSpPr>
          <p:nvPr/>
        </p:nvCxnSpPr>
        <p:spPr>
          <a:xfrm>
            <a:off x="5796136" y="1437624"/>
            <a:ext cx="2016184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内容占位符 2"/>
          <p:cNvSpPr>
            <a:spLocks noGrp="1"/>
          </p:cNvSpPr>
          <p:nvPr>
            <p:ph idx="1"/>
          </p:nvPr>
        </p:nvSpPr>
        <p:spPr>
          <a:xfrm>
            <a:off x="755576" y="1851670"/>
            <a:ext cx="2242592" cy="164163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800" dirty="0" smtClean="0"/>
              <a:t>机器管理</a:t>
            </a:r>
            <a:endParaRPr lang="en-US" altLang="zh-CN" sz="2800" dirty="0" smtClean="0"/>
          </a:p>
          <a:p>
            <a:r>
              <a:rPr lang="zh-CN" altLang="en-US" sz="2800" dirty="0" smtClean="0"/>
              <a:t>配置管理</a:t>
            </a:r>
            <a:endParaRPr lang="en-US" altLang="zh-CN" sz="2800" dirty="0" smtClean="0"/>
          </a:p>
          <a:p>
            <a:r>
              <a:rPr lang="zh-CN" altLang="en-US" sz="2800" dirty="0" smtClean="0"/>
              <a:t>服务控制</a:t>
            </a:r>
            <a:endParaRPr lang="en-US" altLang="zh-CN" sz="2800" dirty="0" smtClean="0"/>
          </a:p>
          <a:p>
            <a:r>
              <a:rPr lang="zh-CN" altLang="en-US" sz="2800" dirty="0" smtClean="0"/>
              <a:t>异常处理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HA3 admin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364088" y="1923678"/>
            <a:ext cx="2592288" cy="1584176"/>
            <a:chOff x="4788024" y="1635646"/>
            <a:chExt cx="2592288" cy="1584176"/>
          </a:xfrm>
        </p:grpSpPr>
        <p:sp>
          <p:nvSpPr>
            <p:cNvPr id="7" name="矩形 6"/>
            <p:cNvSpPr/>
            <p:nvPr/>
          </p:nvSpPr>
          <p:spPr>
            <a:xfrm>
              <a:off x="4788024" y="163564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8024" y="1635646"/>
              <a:ext cx="57606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host0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96136" y="163564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163564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host1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04248" y="163564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4248" y="163564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host2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88024" y="271576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71576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host3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96136" y="271576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6136" y="271576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host4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804248" y="271576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48" y="271576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host5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87624" y="2067694"/>
            <a:ext cx="25922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IpList</a:t>
            </a:r>
            <a:r>
              <a:rPr lang="en-US" altLang="zh-CN" b="1" dirty="0" smtClean="0"/>
              <a:t>:</a:t>
            </a:r>
          </a:p>
          <a:p>
            <a:r>
              <a:rPr lang="en-US" altLang="zh-CN" sz="1600" dirty="0" smtClean="0"/>
              <a:t>Admin: host0</a:t>
            </a:r>
          </a:p>
          <a:p>
            <a:r>
              <a:rPr lang="en-US" altLang="zh-CN" sz="1600" dirty="0" err="1" smtClean="0"/>
              <a:t>Qrs</a:t>
            </a:r>
            <a:r>
              <a:rPr lang="en-US" altLang="zh-CN" sz="1600" dirty="0" smtClean="0"/>
              <a:t>: host1</a:t>
            </a:r>
          </a:p>
          <a:p>
            <a:r>
              <a:rPr lang="en-US" altLang="zh-CN" sz="1600" dirty="0" smtClean="0"/>
              <a:t>Proxy: host2</a:t>
            </a:r>
          </a:p>
          <a:p>
            <a:r>
              <a:rPr lang="en-US" altLang="zh-CN" sz="1600" dirty="0" smtClean="0"/>
              <a:t>Searcher: host3, host4, host5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364088" y="221171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AdminWorker</a:t>
            </a:r>
            <a:endParaRPr lang="zh-CN" altLang="en-US" sz="800" b="1" dirty="0"/>
          </a:p>
        </p:txBody>
      </p:sp>
      <p:sp>
        <p:nvSpPr>
          <p:cNvPr id="21" name="矩形 20"/>
          <p:cNvSpPr/>
          <p:nvPr/>
        </p:nvSpPr>
        <p:spPr>
          <a:xfrm>
            <a:off x="7380312" y="221171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bg1"/>
                </a:solidFill>
              </a:rPr>
              <a:t>ProxyWorker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00" y="2211710"/>
            <a:ext cx="576064" cy="50405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QRSWorker</a:t>
            </a:r>
            <a:endParaRPr lang="zh-CN" altLang="en-US" sz="800" b="1" dirty="0"/>
          </a:p>
        </p:txBody>
      </p:sp>
      <p:sp>
        <p:nvSpPr>
          <p:cNvPr id="4" name="矩形 3"/>
          <p:cNvSpPr/>
          <p:nvPr/>
        </p:nvSpPr>
        <p:spPr>
          <a:xfrm>
            <a:off x="5364088" y="329183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sp>
        <p:nvSpPr>
          <p:cNvPr id="5" name="矩形 4"/>
          <p:cNvSpPr/>
          <p:nvPr/>
        </p:nvSpPr>
        <p:spPr>
          <a:xfrm>
            <a:off x="6372200" y="329183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sp>
        <p:nvSpPr>
          <p:cNvPr id="6" name="矩形 5"/>
          <p:cNvSpPr/>
          <p:nvPr/>
        </p:nvSpPr>
        <p:spPr>
          <a:xfrm>
            <a:off x="7380312" y="329183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sp>
        <p:nvSpPr>
          <p:cNvPr id="23" name="右箭头 22"/>
          <p:cNvSpPr/>
          <p:nvPr/>
        </p:nvSpPr>
        <p:spPr>
          <a:xfrm>
            <a:off x="3995936" y="2499742"/>
            <a:ext cx="576064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cxnSp>
        <p:nvCxnSpPr>
          <p:cNvPr id="26" name="形状 25"/>
          <p:cNvCxnSpPr>
            <a:stCxn id="4" idx="1"/>
            <a:endCxn id="20" idx="2"/>
          </p:cNvCxnSpPr>
          <p:nvPr/>
        </p:nvCxnSpPr>
        <p:spPr>
          <a:xfrm rot="10800000" flipH="1">
            <a:off x="5364088" y="2715766"/>
            <a:ext cx="288032" cy="828092"/>
          </a:xfrm>
          <a:prstGeom prst="curvedConnector4">
            <a:avLst>
              <a:gd name="adj1" fmla="val -99207"/>
              <a:gd name="adj2" fmla="val 55555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形状 29"/>
          <p:cNvCxnSpPr>
            <a:stCxn id="5" idx="1"/>
            <a:endCxn id="20" idx="2"/>
          </p:cNvCxnSpPr>
          <p:nvPr/>
        </p:nvCxnSpPr>
        <p:spPr>
          <a:xfrm rot="10800000">
            <a:off x="5652120" y="2715766"/>
            <a:ext cx="720080" cy="828092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形状 29"/>
          <p:cNvCxnSpPr>
            <a:stCxn id="6" idx="1"/>
            <a:endCxn id="20" idx="2"/>
          </p:cNvCxnSpPr>
          <p:nvPr/>
        </p:nvCxnSpPr>
        <p:spPr>
          <a:xfrm rot="10800000">
            <a:off x="5652120" y="2715766"/>
            <a:ext cx="1728192" cy="828092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stCxn id="22" idx="2"/>
            <a:endCxn id="20" idx="3"/>
          </p:cNvCxnSpPr>
          <p:nvPr/>
        </p:nvCxnSpPr>
        <p:spPr>
          <a:xfrm rot="5400000" flipH="1">
            <a:off x="6174178" y="2229712"/>
            <a:ext cx="252028" cy="720080"/>
          </a:xfrm>
          <a:prstGeom prst="curvedConnector4">
            <a:avLst>
              <a:gd name="adj1" fmla="val -90704"/>
              <a:gd name="adj2" fmla="val 70000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形状 41"/>
          <p:cNvCxnSpPr>
            <a:stCxn id="21" idx="2"/>
            <a:endCxn id="20" idx="3"/>
          </p:cNvCxnSpPr>
          <p:nvPr/>
        </p:nvCxnSpPr>
        <p:spPr>
          <a:xfrm rot="5400000" flipH="1">
            <a:off x="6678234" y="1725656"/>
            <a:ext cx="252028" cy="1728192"/>
          </a:xfrm>
          <a:prstGeom prst="curvedConnector4">
            <a:avLst>
              <a:gd name="adj1" fmla="val -90704"/>
              <a:gd name="adj2" fmla="val 79497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87208" cy="3751065"/>
          </a:xfrm>
        </p:spPr>
        <p:txBody>
          <a:bodyPr/>
          <a:lstStyle/>
          <a:p>
            <a:r>
              <a:rPr lang="zh-CN" altLang="en-US" dirty="0" smtClean="0"/>
              <a:t>机器管理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静态配置指定机器列表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admin</a:t>
            </a:r>
            <a:r>
              <a:rPr lang="zh-CN" altLang="en-US" dirty="0" smtClean="0"/>
              <a:t>通过心跳获取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4" grpId="0" animBg="1"/>
      <p:bldP spid="5" grpId="0" animBg="1"/>
      <p:bldP spid="6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</a:t>
            </a:r>
            <a:r>
              <a:rPr lang="en-US" altLang="zh-CN" dirty="0" smtClean="0"/>
              <a:t> 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436096" y="1131590"/>
            <a:ext cx="2592288" cy="1584176"/>
            <a:chOff x="4788024" y="1635646"/>
            <a:chExt cx="2592288" cy="1584176"/>
          </a:xfrm>
        </p:grpSpPr>
        <p:sp>
          <p:nvSpPr>
            <p:cNvPr id="5" name="矩形 4"/>
            <p:cNvSpPr/>
            <p:nvPr/>
          </p:nvSpPr>
          <p:spPr>
            <a:xfrm>
              <a:off x="4788024" y="163564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8024" y="1635646"/>
              <a:ext cx="57606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host0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96136" y="163564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136" y="163564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host1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4248" y="163564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4248" y="163564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host2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88024" y="271576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271576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host3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96136" y="271576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6136" y="271576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host4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04248" y="2715766"/>
              <a:ext cx="576064" cy="50405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4248" y="2715766"/>
              <a:ext cx="576064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host5</a:t>
              </a:r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436096" y="1419622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AdminWorker</a:t>
            </a:r>
            <a:endParaRPr lang="zh-CN" altLang="en-US" sz="800" b="1" dirty="0"/>
          </a:p>
        </p:txBody>
      </p:sp>
      <p:sp>
        <p:nvSpPr>
          <p:cNvPr id="18" name="矩形 17"/>
          <p:cNvSpPr/>
          <p:nvPr/>
        </p:nvSpPr>
        <p:spPr>
          <a:xfrm>
            <a:off x="7452320" y="1419622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bg1"/>
                </a:solidFill>
              </a:rPr>
              <a:t>ProxyWorker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44208" y="1419622"/>
            <a:ext cx="576064" cy="50405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QRSWorker</a:t>
            </a:r>
            <a:endParaRPr lang="zh-CN" altLang="en-US" sz="800" b="1" dirty="0"/>
          </a:p>
        </p:txBody>
      </p:sp>
      <p:sp>
        <p:nvSpPr>
          <p:cNvPr id="20" name="矩形 19"/>
          <p:cNvSpPr/>
          <p:nvPr/>
        </p:nvSpPr>
        <p:spPr>
          <a:xfrm>
            <a:off x="5436096" y="2499742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sp>
        <p:nvSpPr>
          <p:cNvPr id="21" name="矩形 20"/>
          <p:cNvSpPr/>
          <p:nvPr/>
        </p:nvSpPr>
        <p:spPr>
          <a:xfrm>
            <a:off x="6444208" y="2499742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sp>
        <p:nvSpPr>
          <p:cNvPr id="22" name="矩形 21"/>
          <p:cNvSpPr/>
          <p:nvPr/>
        </p:nvSpPr>
        <p:spPr>
          <a:xfrm>
            <a:off x="7452320" y="2499742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cxnSp>
        <p:nvCxnSpPr>
          <p:cNvPr id="23" name="形状 22"/>
          <p:cNvCxnSpPr>
            <a:stCxn id="20" idx="1"/>
            <a:endCxn id="17" idx="2"/>
          </p:cNvCxnSpPr>
          <p:nvPr/>
        </p:nvCxnSpPr>
        <p:spPr>
          <a:xfrm rot="10800000" flipH="1">
            <a:off x="5436096" y="1923678"/>
            <a:ext cx="288032" cy="828092"/>
          </a:xfrm>
          <a:prstGeom prst="curvedConnector4">
            <a:avLst>
              <a:gd name="adj1" fmla="val -99207"/>
              <a:gd name="adj2" fmla="val 55555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21" idx="1"/>
            <a:endCxn id="17" idx="2"/>
          </p:cNvCxnSpPr>
          <p:nvPr/>
        </p:nvCxnSpPr>
        <p:spPr>
          <a:xfrm rot="10800000">
            <a:off x="5724128" y="1923678"/>
            <a:ext cx="720080" cy="828092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形状 29"/>
          <p:cNvCxnSpPr>
            <a:stCxn id="22" idx="1"/>
            <a:endCxn id="17" idx="2"/>
          </p:cNvCxnSpPr>
          <p:nvPr/>
        </p:nvCxnSpPr>
        <p:spPr>
          <a:xfrm rot="10800000">
            <a:off x="5724128" y="1923678"/>
            <a:ext cx="1728192" cy="828092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19" idx="2"/>
            <a:endCxn id="17" idx="3"/>
          </p:cNvCxnSpPr>
          <p:nvPr/>
        </p:nvCxnSpPr>
        <p:spPr>
          <a:xfrm rot="5400000" flipH="1">
            <a:off x="6246186" y="1437624"/>
            <a:ext cx="252028" cy="720080"/>
          </a:xfrm>
          <a:prstGeom prst="curvedConnector4">
            <a:avLst>
              <a:gd name="adj1" fmla="val -90704"/>
              <a:gd name="adj2" fmla="val 70000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形状 41"/>
          <p:cNvCxnSpPr>
            <a:stCxn id="18" idx="2"/>
            <a:endCxn id="17" idx="3"/>
          </p:cNvCxnSpPr>
          <p:nvPr/>
        </p:nvCxnSpPr>
        <p:spPr>
          <a:xfrm rot="5400000" flipH="1">
            <a:off x="6750242" y="933568"/>
            <a:ext cx="252028" cy="1728192"/>
          </a:xfrm>
          <a:prstGeom prst="curvedConnector4">
            <a:avLst>
              <a:gd name="adj1" fmla="val -90704"/>
              <a:gd name="adj2" fmla="val 79497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043608" y="1851670"/>
          <a:ext cx="1440159" cy="145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326436"/>
                <a:gridCol w="633670"/>
              </a:tblGrid>
              <a:tr h="286775"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Current Status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qrs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host1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proxy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host2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searcher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host3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searcher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host4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searcher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host5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1" name="圆角矩形 30"/>
          <p:cNvSpPr/>
          <p:nvPr/>
        </p:nvSpPr>
        <p:spPr>
          <a:xfrm>
            <a:off x="5436096" y="3867894"/>
            <a:ext cx="2592288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3939902"/>
            <a:ext cx="432048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DFS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圆柱形 32"/>
          <p:cNvSpPr/>
          <p:nvPr/>
        </p:nvSpPr>
        <p:spPr>
          <a:xfrm>
            <a:off x="6228184" y="4011910"/>
            <a:ext cx="504056" cy="216024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p0</a:t>
            </a:r>
            <a:endParaRPr lang="zh-CN" altLang="en-US" sz="1000" dirty="0" err="1" smtClean="0"/>
          </a:p>
        </p:txBody>
      </p:sp>
      <p:sp>
        <p:nvSpPr>
          <p:cNvPr id="34" name="圆柱形 33"/>
          <p:cNvSpPr/>
          <p:nvPr/>
        </p:nvSpPr>
        <p:spPr>
          <a:xfrm>
            <a:off x="6948264" y="4011910"/>
            <a:ext cx="504056" cy="216024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p1</a:t>
            </a:r>
            <a:endParaRPr lang="zh-CN" altLang="en-US" sz="1000" dirty="0" err="1" smtClean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860032" y="1635646"/>
            <a:ext cx="57606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32040" y="1347614"/>
            <a:ext cx="432048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upf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圆角右箭头 44"/>
          <p:cNvSpPr/>
          <p:nvPr/>
        </p:nvSpPr>
        <p:spPr>
          <a:xfrm rot="5400000">
            <a:off x="2663788" y="2247714"/>
            <a:ext cx="504056" cy="576064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46" name="流程图: 过程 45"/>
          <p:cNvSpPr/>
          <p:nvPr/>
        </p:nvSpPr>
        <p:spPr>
          <a:xfrm>
            <a:off x="5436096" y="3291830"/>
            <a:ext cx="2592288" cy="288032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DeployExpress</a:t>
            </a:r>
            <a:endParaRPr lang="zh-CN" altLang="en-US" sz="1200" dirty="0" err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上箭头 46"/>
          <p:cNvSpPr/>
          <p:nvPr/>
        </p:nvSpPr>
        <p:spPr>
          <a:xfrm>
            <a:off x="6732240" y="3579862"/>
            <a:ext cx="216024" cy="216024"/>
          </a:xfrm>
          <a:prstGeom prst="up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8" name="上箭头 47"/>
          <p:cNvSpPr/>
          <p:nvPr/>
        </p:nvSpPr>
        <p:spPr>
          <a:xfrm>
            <a:off x="5652120" y="3075806"/>
            <a:ext cx="216024" cy="216024"/>
          </a:xfrm>
          <a:prstGeom prst="up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9" name="上箭头 48"/>
          <p:cNvSpPr/>
          <p:nvPr/>
        </p:nvSpPr>
        <p:spPr>
          <a:xfrm>
            <a:off x="6660232" y="3075806"/>
            <a:ext cx="216024" cy="216024"/>
          </a:xfrm>
          <a:prstGeom prst="up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51" name="圆柱形 50"/>
          <p:cNvSpPr/>
          <p:nvPr/>
        </p:nvSpPr>
        <p:spPr>
          <a:xfrm>
            <a:off x="5508104" y="2859782"/>
            <a:ext cx="504056" cy="216024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p0</a:t>
            </a:r>
            <a:endParaRPr lang="zh-CN" altLang="en-US" sz="1000" dirty="0" err="1" smtClean="0"/>
          </a:p>
        </p:txBody>
      </p:sp>
      <p:sp>
        <p:nvSpPr>
          <p:cNvPr id="52" name="圆柱形 51"/>
          <p:cNvSpPr/>
          <p:nvPr/>
        </p:nvSpPr>
        <p:spPr>
          <a:xfrm>
            <a:off x="6516216" y="2859782"/>
            <a:ext cx="504056" cy="216024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p1</a:t>
            </a:r>
            <a:endParaRPr lang="zh-CN" altLang="en-US" sz="1000" dirty="0" err="1" smtClean="0"/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87208" cy="3751065"/>
          </a:xfrm>
        </p:spPr>
        <p:txBody>
          <a:bodyPr/>
          <a:lstStyle/>
          <a:p>
            <a:r>
              <a:rPr lang="zh-CN" altLang="en-US" dirty="0" smtClean="0"/>
              <a:t>调度决策</a:t>
            </a:r>
            <a:endParaRPr lang="en-US" altLang="zh-CN" dirty="0" smtClean="0"/>
          </a:p>
        </p:txBody>
      </p:sp>
      <p:sp>
        <p:nvSpPr>
          <p:cNvPr id="43" name="流程图: 多文档 42"/>
          <p:cNvSpPr/>
          <p:nvPr/>
        </p:nvSpPr>
        <p:spPr>
          <a:xfrm>
            <a:off x="3203848" y="1419622"/>
            <a:ext cx="720080" cy="1008112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03848" y="1563638"/>
            <a:ext cx="5760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2699792" y="2859782"/>
          <a:ext cx="1440159" cy="145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326436"/>
                <a:gridCol w="633670"/>
              </a:tblGrid>
              <a:tr h="286775"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Target Status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qrs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host1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proxy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host2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searcher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host3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p0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searcher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host4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p1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  <a:tr h="230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searcher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host5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avaliable</a:t>
                      </a:r>
                      <a:endParaRPr lang="zh-CN" altLang="en-US" sz="9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</a:t>
            </a:r>
            <a:r>
              <a:rPr lang="en-US" altLang="zh-CN" dirty="0" smtClean="0"/>
              <a:t> 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347614"/>
            <a:ext cx="576064" cy="50405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1347614"/>
            <a:ext cx="57606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host0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128" y="771550"/>
            <a:ext cx="576064" cy="50405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724128" y="771550"/>
            <a:ext cx="57606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host1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1995686"/>
            <a:ext cx="576064" cy="50405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995686"/>
            <a:ext cx="57606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host2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3363838"/>
            <a:ext cx="576064" cy="50405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3363838"/>
            <a:ext cx="57606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host3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6136" y="3363838"/>
            <a:ext cx="576064" cy="50405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3363838"/>
            <a:ext cx="57606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host4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04248" y="3363838"/>
            <a:ext cx="576064" cy="50405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3363838"/>
            <a:ext cx="57606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host5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1920" y="1635646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AdminWorker</a:t>
            </a:r>
            <a:endParaRPr lang="zh-CN" altLang="en-US" sz="800" b="1" dirty="0"/>
          </a:p>
        </p:txBody>
      </p:sp>
      <p:sp>
        <p:nvSpPr>
          <p:cNvPr id="18" name="矩形 17"/>
          <p:cNvSpPr/>
          <p:nvPr/>
        </p:nvSpPr>
        <p:spPr>
          <a:xfrm>
            <a:off x="5724128" y="2283718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bg1"/>
                </a:solidFill>
              </a:rPr>
              <a:t>ProxyWorker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4128" y="1059582"/>
            <a:ext cx="576064" cy="50405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QRSWorker</a:t>
            </a:r>
            <a:endParaRPr lang="zh-CN" altLang="en-US" sz="800" b="1" dirty="0"/>
          </a:p>
        </p:txBody>
      </p:sp>
      <p:sp>
        <p:nvSpPr>
          <p:cNvPr id="20" name="矩形 19"/>
          <p:cNvSpPr/>
          <p:nvPr/>
        </p:nvSpPr>
        <p:spPr>
          <a:xfrm>
            <a:off x="4788024" y="365187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sp>
        <p:nvSpPr>
          <p:cNvPr id="21" name="矩形 20"/>
          <p:cNvSpPr/>
          <p:nvPr/>
        </p:nvSpPr>
        <p:spPr>
          <a:xfrm>
            <a:off x="5796136" y="365187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sp>
        <p:nvSpPr>
          <p:cNvPr id="22" name="矩形 21"/>
          <p:cNvSpPr/>
          <p:nvPr/>
        </p:nvSpPr>
        <p:spPr>
          <a:xfrm>
            <a:off x="6804248" y="3651870"/>
            <a:ext cx="576064" cy="504056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SearcherWorker</a:t>
            </a:r>
            <a:endParaRPr lang="zh-CN" altLang="en-US" sz="800" b="1" dirty="0"/>
          </a:p>
        </p:txBody>
      </p:sp>
      <p:cxnSp>
        <p:nvCxnSpPr>
          <p:cNvPr id="23" name="形状 22"/>
          <p:cNvCxnSpPr>
            <a:stCxn id="20" idx="1"/>
            <a:endCxn id="17" idx="2"/>
          </p:cNvCxnSpPr>
          <p:nvPr/>
        </p:nvCxnSpPr>
        <p:spPr>
          <a:xfrm rot="10800000">
            <a:off x="4139952" y="2139702"/>
            <a:ext cx="648072" cy="1764196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21" idx="1"/>
            <a:endCxn id="17" idx="2"/>
          </p:cNvCxnSpPr>
          <p:nvPr/>
        </p:nvCxnSpPr>
        <p:spPr>
          <a:xfrm rot="10800000">
            <a:off x="4139952" y="2139702"/>
            <a:ext cx="1656184" cy="1764196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形状 29"/>
          <p:cNvCxnSpPr>
            <a:stCxn id="22" idx="1"/>
            <a:endCxn id="17" idx="2"/>
          </p:cNvCxnSpPr>
          <p:nvPr/>
        </p:nvCxnSpPr>
        <p:spPr>
          <a:xfrm rot="10800000">
            <a:off x="4139952" y="2139702"/>
            <a:ext cx="2664296" cy="1764196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19" idx="2"/>
            <a:endCxn id="17" idx="3"/>
          </p:cNvCxnSpPr>
          <p:nvPr/>
        </p:nvCxnSpPr>
        <p:spPr>
          <a:xfrm rot="5400000">
            <a:off x="5058054" y="933568"/>
            <a:ext cx="324036" cy="1584176"/>
          </a:xfrm>
          <a:prstGeom prst="curvedConnector2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形状 41"/>
          <p:cNvCxnSpPr>
            <a:stCxn id="18" idx="2"/>
            <a:endCxn id="17" idx="3"/>
          </p:cNvCxnSpPr>
          <p:nvPr/>
        </p:nvCxnSpPr>
        <p:spPr>
          <a:xfrm rot="5400000" flipH="1">
            <a:off x="4770022" y="1545636"/>
            <a:ext cx="900100" cy="1584176"/>
          </a:xfrm>
          <a:prstGeom prst="curvedConnector4">
            <a:avLst>
              <a:gd name="adj1" fmla="val -25397"/>
              <a:gd name="adj2" fmla="val 59091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  <a:endCxn id="10" idx="0"/>
          </p:cNvCxnSpPr>
          <p:nvPr/>
        </p:nvCxnSpPr>
        <p:spPr>
          <a:xfrm>
            <a:off x="6012160" y="1563638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2" idx="0"/>
          </p:cNvCxnSpPr>
          <p:nvPr/>
        </p:nvCxnSpPr>
        <p:spPr>
          <a:xfrm flipH="1">
            <a:off x="5076056" y="2787774"/>
            <a:ext cx="936104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2"/>
          </p:cNvCxnSpPr>
          <p:nvPr/>
        </p:nvCxnSpPr>
        <p:spPr>
          <a:xfrm>
            <a:off x="6012160" y="2787774"/>
            <a:ext cx="72008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圆柱形 45"/>
          <p:cNvSpPr/>
          <p:nvPr/>
        </p:nvSpPr>
        <p:spPr>
          <a:xfrm>
            <a:off x="4860032" y="4083918"/>
            <a:ext cx="504056" cy="216024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p0</a:t>
            </a:r>
            <a:endParaRPr lang="zh-CN" altLang="en-US" sz="1000" dirty="0" err="1" smtClean="0"/>
          </a:p>
        </p:txBody>
      </p:sp>
      <p:sp>
        <p:nvSpPr>
          <p:cNvPr id="47" name="圆柱形 46"/>
          <p:cNvSpPr/>
          <p:nvPr/>
        </p:nvSpPr>
        <p:spPr>
          <a:xfrm>
            <a:off x="5868144" y="4083918"/>
            <a:ext cx="504056" cy="216024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p1</a:t>
            </a:r>
            <a:endParaRPr lang="zh-CN" altLang="en-US" sz="1000" dirty="0" err="1" smtClean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87208" cy="3751065"/>
          </a:xfrm>
        </p:spPr>
        <p:txBody>
          <a:bodyPr/>
          <a:lstStyle/>
          <a:p>
            <a:r>
              <a:rPr lang="zh-CN" altLang="en-US" dirty="0" smtClean="0"/>
              <a:t>调度决策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逻辑拓扑生成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 admin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异构机器自动分流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97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07605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79613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67944" y="1995686"/>
            <a:ext cx="864096" cy="27003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QRS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63589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355976" y="3435846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076056" y="3435846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796136" y="3435846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3635896" y="3435846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3419872" y="2571750"/>
            <a:ext cx="2232248" cy="1440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4" name="直角上箭头 23"/>
          <p:cNvSpPr/>
          <p:nvPr/>
        </p:nvSpPr>
        <p:spPr>
          <a:xfrm rot="5400000">
            <a:off x="3275856" y="2859782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6" name="直角上箭头 25"/>
          <p:cNvSpPr/>
          <p:nvPr/>
        </p:nvSpPr>
        <p:spPr>
          <a:xfrm rot="5400000">
            <a:off x="3995936" y="2859782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8" name="直角上箭头 27"/>
          <p:cNvSpPr/>
          <p:nvPr/>
        </p:nvSpPr>
        <p:spPr>
          <a:xfrm rot="5400000">
            <a:off x="3995936" y="3291830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9" name="直角上箭头 28"/>
          <p:cNvSpPr/>
          <p:nvPr/>
        </p:nvSpPr>
        <p:spPr>
          <a:xfrm rot="5400000">
            <a:off x="3275856" y="3291830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0" name="直角上箭头 29"/>
          <p:cNvSpPr/>
          <p:nvPr/>
        </p:nvSpPr>
        <p:spPr>
          <a:xfrm rot="5400000">
            <a:off x="4716016" y="2859782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2" name="直角上箭头 31"/>
          <p:cNvSpPr/>
          <p:nvPr/>
        </p:nvSpPr>
        <p:spPr>
          <a:xfrm rot="5400000">
            <a:off x="4716016" y="3291830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3" name="直角上箭头 32"/>
          <p:cNvSpPr/>
          <p:nvPr/>
        </p:nvSpPr>
        <p:spPr>
          <a:xfrm rot="5400000">
            <a:off x="5436096" y="2859782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4" name="直角上箭头 33"/>
          <p:cNvSpPr/>
          <p:nvPr/>
        </p:nvSpPr>
        <p:spPr>
          <a:xfrm rot="5400000">
            <a:off x="5436096" y="3291830"/>
            <a:ext cx="504056" cy="216024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5" name="矩形 34"/>
          <p:cNvSpPr/>
          <p:nvPr/>
        </p:nvSpPr>
        <p:spPr>
          <a:xfrm rot="5400000">
            <a:off x="4341887" y="2388273"/>
            <a:ext cx="334668" cy="125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7" name="右箭头 36"/>
          <p:cNvSpPr/>
          <p:nvPr/>
        </p:nvSpPr>
        <p:spPr>
          <a:xfrm rot="5400000">
            <a:off x="4247964" y="1599642"/>
            <a:ext cx="50405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 admin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异构机器自动分流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97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07605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79613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67944" y="1995686"/>
            <a:ext cx="864096" cy="27003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QRS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635896" y="3003798"/>
            <a:ext cx="360000" cy="270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355976" y="3435846"/>
            <a:ext cx="360000" cy="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076056" y="3435846"/>
            <a:ext cx="360000" cy="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796136" y="3435846"/>
            <a:ext cx="360000" cy="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3635896" y="3435846"/>
            <a:ext cx="360000" cy="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3347864" y="2571750"/>
            <a:ext cx="2232248" cy="1440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5" name="矩形 34"/>
          <p:cNvSpPr/>
          <p:nvPr/>
        </p:nvSpPr>
        <p:spPr>
          <a:xfrm rot="5400000">
            <a:off x="4341887" y="2388273"/>
            <a:ext cx="334668" cy="12555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7" name="右箭头 36"/>
          <p:cNvSpPr/>
          <p:nvPr/>
        </p:nvSpPr>
        <p:spPr>
          <a:xfrm rot="5400000">
            <a:off x="4247964" y="1599642"/>
            <a:ext cx="50405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25" name="矩形 24"/>
          <p:cNvSpPr/>
          <p:nvPr/>
        </p:nvSpPr>
        <p:spPr>
          <a:xfrm>
            <a:off x="3347864" y="2571750"/>
            <a:ext cx="72008" cy="100811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1" name="矩形 30"/>
          <p:cNvSpPr/>
          <p:nvPr/>
        </p:nvSpPr>
        <p:spPr>
          <a:xfrm>
            <a:off x="4067944" y="2571750"/>
            <a:ext cx="72008" cy="100811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6" name="矩形 35"/>
          <p:cNvSpPr/>
          <p:nvPr/>
        </p:nvSpPr>
        <p:spPr>
          <a:xfrm>
            <a:off x="4788024" y="2571750"/>
            <a:ext cx="72008" cy="100811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8" name="矩形 37"/>
          <p:cNvSpPr/>
          <p:nvPr/>
        </p:nvSpPr>
        <p:spPr>
          <a:xfrm>
            <a:off x="5508104" y="2571750"/>
            <a:ext cx="72008" cy="100811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9" name="右箭头 38"/>
          <p:cNvSpPr/>
          <p:nvPr/>
        </p:nvSpPr>
        <p:spPr>
          <a:xfrm>
            <a:off x="3347864" y="3075806"/>
            <a:ext cx="288032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0" name="右箭头 39"/>
          <p:cNvSpPr/>
          <p:nvPr/>
        </p:nvSpPr>
        <p:spPr>
          <a:xfrm>
            <a:off x="3347864" y="3435846"/>
            <a:ext cx="28803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1" name="右箭头 40"/>
          <p:cNvSpPr/>
          <p:nvPr/>
        </p:nvSpPr>
        <p:spPr>
          <a:xfrm>
            <a:off x="4067944" y="3075806"/>
            <a:ext cx="288032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2" name="右箭头 41"/>
          <p:cNvSpPr/>
          <p:nvPr/>
        </p:nvSpPr>
        <p:spPr>
          <a:xfrm>
            <a:off x="4788024" y="3075806"/>
            <a:ext cx="288032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3" name="右箭头 42"/>
          <p:cNvSpPr/>
          <p:nvPr/>
        </p:nvSpPr>
        <p:spPr>
          <a:xfrm>
            <a:off x="5508104" y="3075806"/>
            <a:ext cx="288032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4" name="右箭头 43"/>
          <p:cNvSpPr/>
          <p:nvPr/>
        </p:nvSpPr>
        <p:spPr>
          <a:xfrm>
            <a:off x="4067944" y="3435846"/>
            <a:ext cx="28803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5" name="右箭头 44"/>
          <p:cNvSpPr/>
          <p:nvPr/>
        </p:nvSpPr>
        <p:spPr>
          <a:xfrm>
            <a:off x="4788024" y="3435846"/>
            <a:ext cx="28803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6" name="右箭头 45"/>
          <p:cNvSpPr/>
          <p:nvPr/>
        </p:nvSpPr>
        <p:spPr>
          <a:xfrm>
            <a:off x="5508104" y="3435846"/>
            <a:ext cx="28803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7" name="TextBox 46"/>
          <p:cNvSpPr txBox="1"/>
          <p:nvPr/>
        </p:nvSpPr>
        <p:spPr>
          <a:xfrm>
            <a:off x="6228184" y="3003798"/>
            <a:ext cx="648072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16core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3435846"/>
            <a:ext cx="648072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32core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2910</TotalTime>
  <Words>745</Words>
  <Application>Microsoft Office PowerPoint</Application>
  <PresentationFormat>全屏显示(16:9)</PresentationFormat>
  <Paragraphs>381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峰会3</vt:lpstr>
      <vt:lpstr>ISearch5实现原理之调度系统</vt:lpstr>
      <vt:lpstr>内容提纲</vt:lpstr>
      <vt:lpstr>HA3系统架构</vt:lpstr>
      <vt:lpstr>ISearch5系统架构</vt:lpstr>
      <vt:lpstr>HA3 admin</vt:lpstr>
      <vt:lpstr>ISearch5 admin</vt:lpstr>
      <vt:lpstr>ISearch5 admin</vt:lpstr>
      <vt:lpstr>ISearch5 admin</vt:lpstr>
      <vt:lpstr>ISearch5 admin</vt:lpstr>
      <vt:lpstr>索引切换</vt:lpstr>
      <vt:lpstr>索引切换</vt:lpstr>
      <vt:lpstr>索引切换</vt:lpstr>
      <vt:lpstr>索引切换</vt:lpstr>
      <vt:lpstr>错误恢复</vt:lpstr>
      <vt:lpstr>DeployExpress</vt:lpstr>
      <vt:lpstr>DeployExpress</vt:lpstr>
      <vt:lpstr>DeployExpress</vt:lpstr>
      <vt:lpstr>DeployExpress</vt:lpstr>
      <vt:lpstr>DeployExpress</vt:lpstr>
      <vt:lpstr>AMonitor</vt:lpstr>
      <vt:lpstr>AMonitor</vt:lpstr>
      <vt:lpstr>AMonitor</vt:lpstr>
      <vt:lpstr>Amonitor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hongbin.zhou</cp:lastModifiedBy>
  <cp:revision>28</cp:revision>
  <dcterms:created xsi:type="dcterms:W3CDTF">2013-11-25T11:26:16Z</dcterms:created>
  <dcterms:modified xsi:type="dcterms:W3CDTF">2013-11-27T15:03:44Z</dcterms:modified>
</cp:coreProperties>
</file>