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75" r:id="rId3"/>
    <p:sldId id="277" r:id="rId4"/>
    <p:sldId id="278" r:id="rId5"/>
    <p:sldId id="280" r:id="rId6"/>
    <p:sldId id="271" r:id="rId7"/>
    <p:sldId id="276" r:id="rId8"/>
    <p:sldId id="272" r:id="rId9"/>
    <p:sldId id="274" r:id="rId10"/>
    <p:sldId id="260" r:id="rId11"/>
    <p:sldId id="270" r:id="rId12"/>
    <p:sldId id="264" r:id="rId13"/>
    <p:sldId id="258" r:id="rId14"/>
    <p:sldId id="265" r:id="rId15"/>
    <p:sldId id="267" r:id="rId16"/>
    <p:sldId id="268" r:id="rId17"/>
    <p:sldId id="269" r:id="rId18"/>
    <p:sldId id="266" r:id="rId19"/>
    <p:sldId id="261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210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88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 rtl="0">
              <a:defRPr lang="en-US" altLang="en-US" sz="1600" b="1" i="0" u="none" strike="noStrike" kern="120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600" b="1" i="0" u="none" strike="noStrike" kern="1200" baseline="0" dirty="0" smtClean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淘宝主搜索双十一流量趋势</a:t>
            </a:r>
            <a:endParaRPr lang="en-US" altLang="en-US" sz="1600" b="1" i="0" u="none" strike="noStrike" kern="1200" baseline="0" dirty="0">
              <a:solidFill>
                <a:prstClr val="black"/>
              </a:solidFill>
              <a:latin typeface="+mn-lt"/>
              <a:ea typeface="+mn-ea"/>
              <a:cs typeface="+mn-cs"/>
            </a:endParaRPr>
          </a:p>
        </c:rich>
      </c:tx>
      <c:layout/>
      <c:overlay val="0"/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QPS</c:v>
                </c:pt>
              </c:strCache>
            </c:strRef>
          </c:tx>
          <c:spPr>
            <a:ln w="50800"/>
          </c:spPr>
          <c:cat>
            <c:numRef>
              <c:f>Sheet1!$A$2:$A$7</c:f>
              <c:numCache>
                <c:formatCode>General</c:formatCode>
                <c:ptCount val="6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1.8</c:v>
                </c:pt>
                <c:pt idx="2">
                  <c:v>3</c:v>
                </c:pt>
                <c:pt idx="3">
                  <c:v>4.8</c:v>
                </c:pt>
                <c:pt idx="4">
                  <c:v>8.1999999999999993</c:v>
                </c:pt>
                <c:pt idx="5">
                  <c:v>16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02592"/>
        <c:axId val="84891520"/>
      </c:lineChart>
      <c:catAx>
        <c:axId val="81902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4891520"/>
        <c:crosses val="autoZero"/>
        <c:auto val="1"/>
        <c:lblAlgn val="ctr"/>
        <c:lblOffset val="100"/>
        <c:noMultiLvlLbl val="0"/>
      </c:catAx>
      <c:valAx>
        <c:axId val="84891520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81902592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isearch5</c:v>
                </c:pt>
              </c:strCache>
            </c:strRef>
          </c:tx>
          <c:spPr>
            <a:ln w="50800"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2月</c:v>
                </c:pt>
                <c:pt idx="1">
                  <c:v>3月</c:v>
                </c:pt>
                <c:pt idx="2">
                  <c:v>4月</c:v>
                </c:pt>
                <c:pt idx="3">
                  <c:v>5月</c:v>
                </c:pt>
                <c:pt idx="4">
                  <c:v>6月</c:v>
                </c:pt>
                <c:pt idx="5">
                  <c:v>7月</c:v>
                </c:pt>
                <c:pt idx="6">
                  <c:v>8月</c:v>
                </c:pt>
                <c:pt idx="7">
                  <c:v>9月</c:v>
                </c:pt>
                <c:pt idx="8">
                  <c:v>10月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600</c:v>
                </c:pt>
                <c:pt idx="4">
                  <c:v>700</c:v>
                </c:pt>
                <c:pt idx="5">
                  <c:v>900</c:v>
                </c:pt>
                <c:pt idx="6">
                  <c:v>1100</c:v>
                </c:pt>
                <c:pt idx="7">
                  <c:v>1600</c:v>
                </c:pt>
                <c:pt idx="8">
                  <c:v>2000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目标</c:v>
                </c:pt>
              </c:strCache>
            </c:strRef>
          </c:tx>
          <c:spPr>
            <a:ln w="63500"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2月</c:v>
                </c:pt>
                <c:pt idx="1">
                  <c:v>3月</c:v>
                </c:pt>
                <c:pt idx="2">
                  <c:v>4月</c:v>
                </c:pt>
                <c:pt idx="3">
                  <c:v>5月</c:v>
                </c:pt>
                <c:pt idx="4">
                  <c:v>6月</c:v>
                </c:pt>
                <c:pt idx="5">
                  <c:v>7月</c:v>
                </c:pt>
                <c:pt idx="6">
                  <c:v>8月</c:v>
                </c:pt>
                <c:pt idx="7">
                  <c:v>9月</c:v>
                </c:pt>
                <c:pt idx="8">
                  <c:v>10月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1600</c:v>
                </c:pt>
                <c:pt idx="1">
                  <c:v>1600</c:v>
                </c:pt>
                <c:pt idx="2">
                  <c:v>1600</c:v>
                </c:pt>
                <c:pt idx="3">
                  <c:v>1600</c:v>
                </c:pt>
                <c:pt idx="4">
                  <c:v>1600</c:v>
                </c:pt>
                <c:pt idx="5">
                  <c:v>1600</c:v>
                </c:pt>
                <c:pt idx="6">
                  <c:v>1600</c:v>
                </c:pt>
                <c:pt idx="7">
                  <c:v>1600</c:v>
                </c:pt>
                <c:pt idx="8">
                  <c:v>1600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680768"/>
        <c:axId val="33686656"/>
      </c:lineChart>
      <c:catAx>
        <c:axId val="33680768"/>
        <c:scaling>
          <c:orientation val="minMax"/>
        </c:scaling>
        <c:delete val="0"/>
        <c:axPos val="b"/>
        <c:majorTickMark val="out"/>
        <c:minorTickMark val="none"/>
        <c:tickLblPos val="nextTo"/>
        <c:crossAx val="33686656"/>
        <c:crosses val="autoZero"/>
        <c:auto val="1"/>
        <c:lblAlgn val="ctr"/>
        <c:lblOffset val="100"/>
        <c:noMultiLvlLbl val="0"/>
      </c:catAx>
      <c:valAx>
        <c:axId val="336866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6807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668279612770239"/>
          <c:y val="2.0264922642248055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query类型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>
                <a:solidFill>
                  <a:schemeClr val="accent2">
                    <a:lumMod val="50000"/>
                    <a:lumOff val="50000"/>
                  </a:schemeClr>
                </a:solidFill>
              </a:ln>
            </c:spPr>
          </c:dPt>
          <c:dPt>
            <c:idx val="2"/>
            <c:bubble3D val="0"/>
            <c:spPr>
              <a:solidFill>
                <a:srgbClr val="92D050"/>
              </a:solidFill>
            </c:spPr>
          </c:dPt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其他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1</c:v>
                </c:pt>
                <c:pt idx="3">
                  <c:v>0.5</c:v>
                </c:pt>
                <c:pt idx="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0.75902</cdr:x>
      <cdr:y>0.22638</cdr:y>
    </cdr:from>
    <cdr:to>
      <cdr:x>0.91574</cdr:x>
      <cdr:y>0.54724</cdr:y>
    </cdr:to>
    <cdr:cxnSp macro="">
      <cdr:nvCxnSpPr>
        <cdr:cNvPr id="3" name="直接箭头连接符 2"/>
        <cdr:cNvCxnSpPr/>
      </cdr:nvCxnSpPr>
      <cdr:spPr>
        <a:xfrm xmlns:a="http://schemas.openxmlformats.org/drawingml/2006/main" flipV="1">
          <a:off x="4535983" y="864096"/>
          <a:ext cx="936625" cy="1224731"/>
        </a:xfrm>
        <a:prstGeom xmlns:a="http://schemas.openxmlformats.org/drawingml/2006/main" prst="straightConnector1">
          <a:avLst/>
        </a:prstGeom>
        <a:ln xmlns:a="http://schemas.openxmlformats.org/drawingml/2006/main" w="38100">
          <a:solidFill>
            <a:srgbClr val="FF0000"/>
          </a:solidFill>
          <a:headEnd type="none" w="med" len="med"/>
          <a:tailEnd type="arrow"/>
        </a:ln>
      </cdr:spPr>
      <cdr:style>
        <a:lnRef xmlns:a="http://schemas.openxmlformats.org/drawingml/2006/main" idx="1">
          <a:schemeClr val="accent5"/>
        </a:lnRef>
        <a:fillRef xmlns:a="http://schemas.openxmlformats.org/drawingml/2006/main" idx="0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E675A-7442-49FB-B784-D17D36DD1B90}" type="datetimeFigureOut">
              <a:rPr lang="zh-CN" altLang="en-US" smtClean="0"/>
              <a:pPr/>
              <a:t>2013/12/2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9E242-621D-46AF-8E35-35FFDA25F0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164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BE872-FF4A-4C66-A073-4828AF9D46B8}" type="datetimeFigureOut">
              <a:rPr lang="zh-CN" altLang="en-US" smtClean="0"/>
              <a:pPr/>
              <a:t>2013/12/2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C5AA1-3B65-4DD4-8217-9619D1E102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386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55776" y="1779662"/>
            <a:ext cx="576064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27784" y="1779662"/>
            <a:ext cx="5688632" cy="57606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3572" y="2643758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8316416" y="1779662"/>
            <a:ext cx="648072" cy="57606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8450522" y="1862253"/>
            <a:ext cx="341634" cy="410881"/>
            <a:chOff x="5826037" y="-308570"/>
            <a:chExt cx="3369224" cy="4052136"/>
          </a:xfrm>
          <a:solidFill>
            <a:schemeClr val="bg1"/>
          </a:solidFill>
        </p:grpSpPr>
        <p:sp>
          <p:nvSpPr>
            <p:cNvPr id="13" name="同心圆 12"/>
            <p:cNvSpPr/>
            <p:nvPr userDrawn="1"/>
          </p:nvSpPr>
          <p:spPr>
            <a:xfrm>
              <a:off x="5826037" y="-308570"/>
              <a:ext cx="3137748" cy="3137748"/>
            </a:xfrm>
            <a:prstGeom prst="donut">
              <a:avLst>
                <a:gd name="adj" fmla="val 170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圆角矩形 13"/>
            <p:cNvSpPr/>
            <p:nvPr userDrawn="1"/>
          </p:nvSpPr>
          <p:spPr>
            <a:xfrm rot="2700000">
              <a:off x="7920687" y="2468992"/>
              <a:ext cx="1957488" cy="5916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 userDrawn="1"/>
        </p:nvSpPr>
        <p:spPr>
          <a:xfrm>
            <a:off x="1691680" y="878061"/>
            <a:ext cx="1728192" cy="397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引擎平台统一之路</a:t>
            </a:r>
            <a:endParaRPr lang="zh-CN" altLang="en-US" sz="1400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35496" y="253072"/>
            <a:ext cx="327525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06934" y="4887039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iSearch3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同心圆 20"/>
          <p:cNvSpPr/>
          <p:nvPr userDrawn="1"/>
        </p:nvSpPr>
        <p:spPr>
          <a:xfrm>
            <a:off x="35496" y="4958477"/>
            <a:ext cx="142876" cy="142876"/>
          </a:xfrm>
          <a:prstGeom prst="don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2" name="直接连接符 21"/>
          <p:cNvCxnSpPr>
            <a:endCxn id="23" idx="2"/>
          </p:cNvCxnSpPr>
          <p:nvPr userDrawn="1"/>
        </p:nvCxnSpPr>
        <p:spPr>
          <a:xfrm>
            <a:off x="964190" y="5029915"/>
            <a:ext cx="214314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同心圆 22"/>
          <p:cNvSpPr/>
          <p:nvPr userDrawn="1"/>
        </p:nvSpPr>
        <p:spPr>
          <a:xfrm>
            <a:off x="1178504" y="4958477"/>
            <a:ext cx="142876" cy="142876"/>
          </a:xfrm>
          <a:prstGeom prst="don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249942" y="4887039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iSearch4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4"/>
          <p:cNvCxnSpPr>
            <a:endCxn id="26" idx="2"/>
          </p:cNvCxnSpPr>
          <p:nvPr userDrawn="1"/>
        </p:nvCxnSpPr>
        <p:spPr>
          <a:xfrm>
            <a:off x="2107198" y="5029915"/>
            <a:ext cx="214314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同心圆 25"/>
          <p:cNvSpPr/>
          <p:nvPr userDrawn="1"/>
        </p:nvSpPr>
        <p:spPr>
          <a:xfrm>
            <a:off x="2321512" y="4958477"/>
            <a:ext cx="142876" cy="142876"/>
          </a:xfrm>
          <a:prstGeom prst="don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2392950" y="4887039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kingso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>
            <a:endCxn id="29" idx="2"/>
          </p:cNvCxnSpPr>
          <p:nvPr userDrawn="1"/>
        </p:nvCxnSpPr>
        <p:spPr>
          <a:xfrm>
            <a:off x="3107330" y="5029915"/>
            <a:ext cx="214314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同心圆 28"/>
          <p:cNvSpPr/>
          <p:nvPr userDrawn="1"/>
        </p:nvSpPr>
        <p:spPr>
          <a:xfrm>
            <a:off x="3321644" y="4958477"/>
            <a:ext cx="142876" cy="142876"/>
          </a:xfrm>
          <a:prstGeom prst="don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3393082" y="4887039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iSearch5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35496" y="-20538"/>
            <a:ext cx="5357850" cy="55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2013</a:t>
            </a:r>
          </a:p>
        </p:txBody>
      </p:sp>
    </p:spTree>
    <p:extLst>
      <p:ext uri="{BB962C8B-B14F-4D97-AF65-F5344CB8AC3E}">
        <p14:creationId xmlns:p14="http://schemas.microsoft.com/office/powerpoint/2010/main" val="162833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>
            <a:normAutofit/>
          </a:bodyPr>
          <a:lstStyle>
            <a:lvl1pPr algn="l">
              <a:defRPr sz="1600" b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829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95486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99592" y="195486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865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280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95486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99592" y="195486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614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圆角矩形标注 14"/>
          <p:cNvSpPr/>
          <p:nvPr userDrawn="1"/>
        </p:nvSpPr>
        <p:spPr>
          <a:xfrm>
            <a:off x="428596" y="1928808"/>
            <a:ext cx="4643470" cy="1143008"/>
          </a:xfrm>
          <a:prstGeom prst="wedgeRoundRectCallout">
            <a:avLst>
              <a:gd name="adj1" fmla="val 45537"/>
              <a:gd name="adj2" fmla="val 89166"/>
              <a:gd name="adj3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3"/>
          <p:cNvSpPr txBox="1"/>
          <p:nvPr userDrawn="1"/>
        </p:nvSpPr>
        <p:spPr>
          <a:xfrm>
            <a:off x="395536" y="2080468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THANK</a:t>
            </a:r>
            <a:r>
              <a:rPr lang="en-US" altLang="zh-CN" sz="5400" b="1" baseline="0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 YOU!</a:t>
            </a:r>
            <a:endParaRPr lang="zh-CN" altLang="en-US" sz="54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945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715766"/>
            <a:ext cx="7812360" cy="72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01120"/>
            <a:ext cx="7772400" cy="1021556"/>
          </a:xfrm>
        </p:spPr>
        <p:txBody>
          <a:bodyPr anchor="t">
            <a:normAutofit/>
          </a:bodyPr>
          <a:lstStyle>
            <a:lvl1pPr algn="l">
              <a:defRPr sz="2800" b="0" cap="all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491630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329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195486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99592" y="195486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9592" y="915566"/>
            <a:ext cx="3596208" cy="367905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90592" y="915566"/>
            <a:ext cx="3596208" cy="367905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749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195486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99592" y="195486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9592" y="939800"/>
            <a:ext cx="3597796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9592" y="1631156"/>
            <a:ext cx="3597796" cy="296346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87592" y="939800"/>
            <a:ext cx="3599209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87592" y="1631156"/>
            <a:ext cx="3599209" cy="296346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12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195486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99592" y="195486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026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121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628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826037" y="-308570"/>
            <a:ext cx="3369224" cy="4052136"/>
            <a:chOff x="5826037" y="-308570"/>
            <a:chExt cx="3369224" cy="405213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同心圆 6"/>
            <p:cNvSpPr/>
            <p:nvPr userDrawn="1"/>
          </p:nvSpPr>
          <p:spPr>
            <a:xfrm>
              <a:off x="5826037" y="-308570"/>
              <a:ext cx="3137748" cy="3137748"/>
            </a:xfrm>
            <a:prstGeom prst="donut">
              <a:avLst>
                <a:gd name="adj" fmla="val 170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 userDrawn="1"/>
          </p:nvSpPr>
          <p:spPr>
            <a:xfrm rot="2700000">
              <a:off x="7920687" y="2468992"/>
              <a:ext cx="1957488" cy="5916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9592" y="843558"/>
            <a:ext cx="7787208" cy="3751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9999B-730A-4116-A3AB-638EEC89FC5B}" type="datetimeFigureOut">
              <a:rPr lang="zh-CN" altLang="en-US" smtClean="0"/>
              <a:pPr/>
              <a:t>2013/12/2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71600" y="205979"/>
            <a:ext cx="7715200" cy="49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4876006"/>
            <a:ext cx="8460432" cy="267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13" name="矩形 12"/>
          <p:cNvSpPr/>
          <p:nvPr/>
        </p:nvSpPr>
        <p:spPr>
          <a:xfrm>
            <a:off x="8604448" y="4877827"/>
            <a:ext cx="539552" cy="267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9" name="TextBox 8"/>
          <p:cNvSpPr txBox="1"/>
          <p:nvPr/>
        </p:nvSpPr>
        <p:spPr>
          <a:xfrm>
            <a:off x="7020272" y="4849362"/>
            <a:ext cx="1415772" cy="298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 smtClean="0">
                <a:solidFill>
                  <a:schemeClr val="bg1"/>
                </a:solidFill>
              </a:rPr>
              <a:t>一淘及搜索事业部</a:t>
            </a:r>
          </a:p>
        </p:txBody>
      </p:sp>
    </p:spTree>
    <p:extLst>
      <p:ext uri="{BB962C8B-B14F-4D97-AF65-F5344CB8AC3E}">
        <p14:creationId xmlns:p14="http://schemas.microsoft.com/office/powerpoint/2010/main" val="237613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Search5</a:t>
            </a:r>
            <a:r>
              <a:rPr lang="zh-CN" altLang="zh-CN" dirty="0"/>
              <a:t>性能优化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44008" y="4083918"/>
            <a:ext cx="4176464" cy="366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一淘及搜索事业部</a:t>
            </a:r>
            <a:r>
              <a:rPr lang="en-US" altLang="zh-CN" sz="1600" dirty="0" smtClean="0">
                <a:solidFill>
                  <a:schemeClr val="bg1"/>
                </a:solidFill>
              </a:rPr>
              <a:t>-</a:t>
            </a:r>
            <a:r>
              <a:rPr lang="zh-CN" altLang="en-US" sz="1600" dirty="0">
                <a:solidFill>
                  <a:schemeClr val="bg1"/>
                </a:solidFill>
              </a:rPr>
              <a:t>引擎</a:t>
            </a:r>
            <a:r>
              <a:rPr lang="zh-CN" altLang="en-US" sz="1600" dirty="0" smtClean="0">
                <a:solidFill>
                  <a:schemeClr val="bg1"/>
                </a:solidFill>
              </a:rPr>
              <a:t>平台</a:t>
            </a:r>
            <a:r>
              <a:rPr lang="en-US" altLang="zh-CN" sz="1600" dirty="0" smtClean="0">
                <a:solidFill>
                  <a:schemeClr val="bg1"/>
                </a:solidFill>
              </a:rPr>
              <a:t>-</a:t>
            </a:r>
            <a:r>
              <a:rPr lang="zh-CN" altLang="en-US" sz="1600" dirty="0" smtClean="0">
                <a:solidFill>
                  <a:schemeClr val="bg1"/>
                </a:solidFill>
              </a:rPr>
              <a:t>蒋光然</a:t>
            </a:r>
          </a:p>
        </p:txBody>
      </p:sp>
    </p:spTree>
    <p:extLst>
      <p:ext uri="{BB962C8B-B14F-4D97-AF65-F5344CB8AC3E}">
        <p14:creationId xmlns:p14="http://schemas.microsoft.com/office/powerpoint/2010/main" val="26738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索引分层</a:t>
            </a:r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262653" y="1747129"/>
            <a:ext cx="3528392" cy="216024"/>
            <a:chOff x="1115616" y="1419622"/>
            <a:chExt cx="3528392" cy="216024"/>
          </a:xfrm>
        </p:grpSpPr>
        <p:sp>
          <p:nvSpPr>
            <p:cNvPr id="7" name="矩形 6"/>
            <p:cNvSpPr/>
            <p:nvPr/>
          </p:nvSpPr>
          <p:spPr>
            <a:xfrm>
              <a:off x="1115616" y="1419622"/>
              <a:ext cx="432048" cy="2160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8" name="矩形 7"/>
            <p:cNvSpPr/>
            <p:nvPr/>
          </p:nvSpPr>
          <p:spPr>
            <a:xfrm>
              <a:off x="1889702" y="1419622"/>
              <a:ext cx="432048" cy="2160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663788" y="1419622"/>
              <a:ext cx="432048" cy="2160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3437874" y="1419622"/>
              <a:ext cx="432048" cy="2160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211960" y="1419622"/>
              <a:ext cx="432048" cy="2160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62653" y="2179177"/>
            <a:ext cx="3528392" cy="216024"/>
            <a:chOff x="1115616" y="1419622"/>
            <a:chExt cx="3528392" cy="216024"/>
          </a:xfrm>
        </p:grpSpPr>
        <p:sp>
          <p:nvSpPr>
            <p:cNvPr id="34" name="矩形 33"/>
            <p:cNvSpPr/>
            <p:nvPr/>
          </p:nvSpPr>
          <p:spPr>
            <a:xfrm>
              <a:off x="1115616" y="1419622"/>
              <a:ext cx="432048" cy="2160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1889702" y="1419622"/>
              <a:ext cx="432048" cy="2160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2663788" y="1419622"/>
              <a:ext cx="432048" cy="2160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3437874" y="1419622"/>
              <a:ext cx="432048" cy="2160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4211960" y="1419622"/>
              <a:ext cx="432048" cy="2160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62653" y="2611225"/>
            <a:ext cx="3528392" cy="216024"/>
            <a:chOff x="1115616" y="1419622"/>
            <a:chExt cx="3528392" cy="216024"/>
          </a:xfrm>
        </p:grpSpPr>
        <p:sp>
          <p:nvSpPr>
            <p:cNvPr id="40" name="矩形 39"/>
            <p:cNvSpPr/>
            <p:nvPr/>
          </p:nvSpPr>
          <p:spPr>
            <a:xfrm>
              <a:off x="1115616" y="1419622"/>
              <a:ext cx="432048" cy="2160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1889702" y="1419622"/>
              <a:ext cx="432048" cy="2160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2663788" y="1419622"/>
              <a:ext cx="432048" cy="2160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3437874" y="1419622"/>
              <a:ext cx="432048" cy="2160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4211960" y="1419622"/>
              <a:ext cx="432048" cy="2160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62653" y="3043273"/>
            <a:ext cx="3528392" cy="216024"/>
            <a:chOff x="1115616" y="1419622"/>
            <a:chExt cx="3528392" cy="216024"/>
          </a:xfrm>
        </p:grpSpPr>
        <p:sp>
          <p:nvSpPr>
            <p:cNvPr id="46" name="矩形 45"/>
            <p:cNvSpPr/>
            <p:nvPr/>
          </p:nvSpPr>
          <p:spPr>
            <a:xfrm>
              <a:off x="1115616" y="1419622"/>
              <a:ext cx="432048" cy="2160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1889702" y="1419622"/>
              <a:ext cx="432048" cy="2160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2663788" y="1419622"/>
              <a:ext cx="432048" cy="2160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3437874" y="1419622"/>
              <a:ext cx="432048" cy="2160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4211960" y="1419622"/>
              <a:ext cx="432048" cy="2160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985973" y="1783181"/>
            <a:ext cx="1980220" cy="216024"/>
            <a:chOff x="5058054" y="1430183"/>
            <a:chExt cx="1980220" cy="216024"/>
          </a:xfrm>
          <a:solidFill>
            <a:schemeClr val="accent4">
              <a:lumMod val="75000"/>
            </a:schemeClr>
          </a:solidFill>
        </p:grpSpPr>
        <p:sp>
          <p:nvSpPr>
            <p:cNvPr id="51" name="矩形 50"/>
            <p:cNvSpPr/>
            <p:nvPr/>
          </p:nvSpPr>
          <p:spPr>
            <a:xfrm>
              <a:off x="5058054" y="1430183"/>
              <a:ext cx="432048" cy="2160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5832140" y="1430183"/>
              <a:ext cx="432048" cy="2160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6606226" y="1430183"/>
              <a:ext cx="432048" cy="2160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985973" y="2105457"/>
            <a:ext cx="1980220" cy="216024"/>
            <a:chOff x="5058054" y="1430183"/>
            <a:chExt cx="1980220" cy="216024"/>
          </a:xfrm>
          <a:solidFill>
            <a:schemeClr val="accent4">
              <a:lumMod val="75000"/>
            </a:schemeClr>
          </a:solidFill>
        </p:grpSpPr>
        <p:sp>
          <p:nvSpPr>
            <p:cNvPr id="58" name="矩形 57"/>
            <p:cNvSpPr/>
            <p:nvPr/>
          </p:nvSpPr>
          <p:spPr>
            <a:xfrm>
              <a:off x="5058054" y="1430183"/>
              <a:ext cx="432048" cy="2160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5832140" y="1430183"/>
              <a:ext cx="432048" cy="2160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6606226" y="1430183"/>
              <a:ext cx="432048" cy="2160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985973" y="2427733"/>
            <a:ext cx="1980220" cy="216024"/>
            <a:chOff x="5058054" y="1430183"/>
            <a:chExt cx="1980220" cy="216024"/>
          </a:xfrm>
          <a:solidFill>
            <a:schemeClr val="accent4">
              <a:lumMod val="75000"/>
            </a:schemeClr>
          </a:solidFill>
        </p:grpSpPr>
        <p:sp>
          <p:nvSpPr>
            <p:cNvPr id="62" name="矩形 61"/>
            <p:cNvSpPr/>
            <p:nvPr/>
          </p:nvSpPr>
          <p:spPr>
            <a:xfrm>
              <a:off x="5058054" y="1430183"/>
              <a:ext cx="432048" cy="2160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5832140" y="1430183"/>
              <a:ext cx="432048" cy="2160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6606226" y="1430183"/>
              <a:ext cx="432048" cy="2160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985973" y="2750009"/>
            <a:ext cx="1980220" cy="216024"/>
            <a:chOff x="5058054" y="1430183"/>
            <a:chExt cx="1980220" cy="216024"/>
          </a:xfrm>
          <a:solidFill>
            <a:schemeClr val="accent4">
              <a:lumMod val="75000"/>
            </a:schemeClr>
          </a:solidFill>
        </p:grpSpPr>
        <p:sp>
          <p:nvSpPr>
            <p:cNvPr id="66" name="矩形 65"/>
            <p:cNvSpPr/>
            <p:nvPr/>
          </p:nvSpPr>
          <p:spPr>
            <a:xfrm>
              <a:off x="5058054" y="1430183"/>
              <a:ext cx="432048" cy="2160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5832140" y="1430183"/>
              <a:ext cx="432048" cy="2160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6606226" y="1430183"/>
              <a:ext cx="432048" cy="2160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985973" y="3072285"/>
            <a:ext cx="1980220" cy="216024"/>
            <a:chOff x="5058054" y="1430183"/>
            <a:chExt cx="1980220" cy="216024"/>
          </a:xfrm>
          <a:solidFill>
            <a:schemeClr val="accent4">
              <a:lumMod val="75000"/>
            </a:schemeClr>
          </a:solidFill>
        </p:grpSpPr>
        <p:sp>
          <p:nvSpPr>
            <p:cNvPr id="70" name="矩形 69"/>
            <p:cNvSpPr/>
            <p:nvPr/>
          </p:nvSpPr>
          <p:spPr>
            <a:xfrm>
              <a:off x="5058054" y="1430183"/>
              <a:ext cx="432048" cy="2160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71" name="矩形 70"/>
            <p:cNvSpPr/>
            <p:nvPr/>
          </p:nvSpPr>
          <p:spPr>
            <a:xfrm>
              <a:off x="5832140" y="1430183"/>
              <a:ext cx="432048" cy="2160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6606226" y="1430183"/>
              <a:ext cx="432048" cy="2160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985973" y="3394561"/>
            <a:ext cx="1980220" cy="216024"/>
            <a:chOff x="5058054" y="1430183"/>
            <a:chExt cx="1980220" cy="216024"/>
          </a:xfrm>
          <a:solidFill>
            <a:schemeClr val="accent4">
              <a:lumMod val="75000"/>
            </a:schemeClr>
          </a:solidFill>
        </p:grpSpPr>
        <p:sp>
          <p:nvSpPr>
            <p:cNvPr id="74" name="矩形 73"/>
            <p:cNvSpPr/>
            <p:nvPr/>
          </p:nvSpPr>
          <p:spPr>
            <a:xfrm>
              <a:off x="5058054" y="1430183"/>
              <a:ext cx="432048" cy="2160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75" name="矩形 74"/>
            <p:cNvSpPr/>
            <p:nvPr/>
          </p:nvSpPr>
          <p:spPr>
            <a:xfrm>
              <a:off x="5832140" y="1430183"/>
              <a:ext cx="432048" cy="2160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6606226" y="1430183"/>
              <a:ext cx="432048" cy="2160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4985973" y="3716836"/>
            <a:ext cx="1980220" cy="216024"/>
            <a:chOff x="5058054" y="1430183"/>
            <a:chExt cx="1980220" cy="216024"/>
          </a:xfrm>
          <a:solidFill>
            <a:schemeClr val="accent4">
              <a:lumMod val="75000"/>
            </a:schemeClr>
          </a:solidFill>
        </p:grpSpPr>
        <p:sp>
          <p:nvSpPr>
            <p:cNvPr id="78" name="矩形 77"/>
            <p:cNvSpPr/>
            <p:nvPr/>
          </p:nvSpPr>
          <p:spPr>
            <a:xfrm>
              <a:off x="5058054" y="1430183"/>
              <a:ext cx="432048" cy="2160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5832140" y="1430183"/>
              <a:ext cx="432048" cy="2160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6606226" y="1430183"/>
              <a:ext cx="432048" cy="2160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7572902" y="2750507"/>
            <a:ext cx="975729" cy="216024"/>
            <a:chOff x="8100392" y="1646207"/>
            <a:chExt cx="975729" cy="216024"/>
          </a:xfrm>
        </p:grpSpPr>
        <p:sp>
          <p:nvSpPr>
            <p:cNvPr id="82" name="矩形 81"/>
            <p:cNvSpPr/>
            <p:nvPr/>
          </p:nvSpPr>
          <p:spPr>
            <a:xfrm>
              <a:off x="8100392" y="1646207"/>
              <a:ext cx="432048" cy="2160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84" name="矩形 83"/>
            <p:cNvSpPr/>
            <p:nvPr/>
          </p:nvSpPr>
          <p:spPr>
            <a:xfrm>
              <a:off x="8644073" y="1646207"/>
              <a:ext cx="432048" cy="2160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/>
            </a:p>
          </p:txBody>
        </p:sp>
      </p:grpSp>
      <p:sp>
        <p:nvSpPr>
          <p:cNvPr id="85" name="矩形 84"/>
          <p:cNvSpPr/>
          <p:nvPr/>
        </p:nvSpPr>
        <p:spPr>
          <a:xfrm>
            <a:off x="107504" y="987573"/>
            <a:ext cx="3960440" cy="288031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86" name="矩形 85"/>
          <p:cNvSpPr/>
          <p:nvPr/>
        </p:nvSpPr>
        <p:spPr>
          <a:xfrm>
            <a:off x="4644008" y="987574"/>
            <a:ext cx="4248472" cy="32333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87" name="TextBox 86"/>
          <p:cNvSpPr txBox="1"/>
          <p:nvPr/>
        </p:nvSpPr>
        <p:spPr>
          <a:xfrm>
            <a:off x="755576" y="1203598"/>
            <a:ext cx="2376264" cy="401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分层前单集群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580112" y="1203598"/>
            <a:ext cx="2376264" cy="401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分层后双集群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644008" y="4299942"/>
            <a:ext cx="4093323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性能提升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30%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3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异构机器调度</a:t>
            </a:r>
          </a:p>
          <a:p>
            <a:r>
              <a:rPr lang="zh-CN" altLang="en-US" dirty="0"/>
              <a:t>大增量</a:t>
            </a:r>
            <a:r>
              <a:rPr lang="en-US" altLang="zh-CN" dirty="0"/>
              <a:t>merge</a:t>
            </a:r>
          </a:p>
          <a:p>
            <a:r>
              <a:rPr lang="zh-CN" altLang="en-US" dirty="0"/>
              <a:t>粗排</a:t>
            </a:r>
            <a:r>
              <a:rPr lang="en-US" altLang="zh-CN" dirty="0"/>
              <a:t>lazy </a:t>
            </a:r>
            <a:r>
              <a:rPr lang="en-US" altLang="zh-CN" dirty="0" smtClean="0"/>
              <a:t>score</a:t>
            </a:r>
          </a:p>
          <a:p>
            <a:r>
              <a:rPr lang="en-US" altLang="zh-CN" dirty="0" smtClean="0"/>
              <a:t>Attribute expression </a:t>
            </a:r>
            <a:r>
              <a:rPr lang="zh-CN" altLang="en-US" dirty="0" smtClean="0"/>
              <a:t>执行优化</a:t>
            </a:r>
            <a:endParaRPr lang="en-US" altLang="zh-CN" dirty="0" smtClean="0"/>
          </a:p>
          <a:p>
            <a:r>
              <a:rPr lang="zh-CN" altLang="en-US" dirty="0" smtClean="0"/>
              <a:t>批量统计</a:t>
            </a:r>
            <a:endParaRPr lang="en-US" altLang="zh-CN" dirty="0" smtClean="0"/>
          </a:p>
          <a:p>
            <a:r>
              <a:rPr lang="zh-CN" altLang="en-US" dirty="0" smtClean="0"/>
              <a:t>多维排序优化</a:t>
            </a:r>
            <a:endParaRPr lang="en-US" altLang="zh-CN" dirty="0" smtClean="0"/>
          </a:p>
          <a:p>
            <a:r>
              <a:rPr lang="zh-CN" altLang="en-US" dirty="0"/>
              <a:t>求</a:t>
            </a:r>
            <a:r>
              <a:rPr lang="en-US" altLang="zh-CN" dirty="0" err="1"/>
              <a:t>topk</a:t>
            </a:r>
            <a:r>
              <a:rPr lang="zh-CN" altLang="en-US" dirty="0"/>
              <a:t>优化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578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707654"/>
            <a:ext cx="7787208" cy="2886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9600" dirty="0" smtClean="0"/>
              <a:t>       Q &amp; A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90880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索引排序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743032"/>
              </p:ext>
            </p:extLst>
          </p:nvPr>
        </p:nvGraphicFramePr>
        <p:xfrm>
          <a:off x="899592" y="843558"/>
          <a:ext cx="28083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522"/>
                <a:gridCol w="14287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类目排序前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类目排序后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Doc1 </a:t>
                      </a:r>
                      <a:r>
                        <a:rPr lang="zh-CN" altLang="en-US" dirty="0" smtClean="0"/>
                        <a:t>女</a:t>
                      </a:r>
                      <a:r>
                        <a:rPr lang="zh-CN" altLang="en-US" baseline="0" dirty="0" smtClean="0"/>
                        <a:t>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Doc1 </a:t>
                      </a:r>
                      <a:r>
                        <a:rPr lang="zh-CN" altLang="en-US" dirty="0" smtClean="0"/>
                        <a:t>女</a:t>
                      </a:r>
                      <a:r>
                        <a:rPr lang="zh-CN" altLang="en-US" baseline="0" dirty="0" smtClean="0"/>
                        <a:t>包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Doc2 </a:t>
                      </a:r>
                      <a:r>
                        <a:rPr lang="zh-CN" altLang="en-US" dirty="0" smtClean="0"/>
                        <a:t>女衣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Doc2 </a:t>
                      </a:r>
                      <a:r>
                        <a:rPr lang="zh-CN" altLang="en-US" dirty="0" smtClean="0"/>
                        <a:t>女</a:t>
                      </a:r>
                      <a:r>
                        <a:rPr lang="zh-CN" altLang="en-US" baseline="0" dirty="0" smtClean="0"/>
                        <a:t>包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Doc3 </a:t>
                      </a:r>
                      <a:r>
                        <a:rPr lang="zh-CN" altLang="en-US" dirty="0" smtClean="0"/>
                        <a:t>男衣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Doc3 </a:t>
                      </a:r>
                      <a:r>
                        <a:rPr lang="zh-CN" altLang="en-US" dirty="0" smtClean="0"/>
                        <a:t>女衣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Doc4 </a:t>
                      </a:r>
                      <a:r>
                        <a:rPr lang="zh-CN" altLang="en-US" dirty="0" smtClean="0"/>
                        <a:t>女包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Doc4 </a:t>
                      </a:r>
                      <a:r>
                        <a:rPr lang="zh-CN" altLang="en-US" dirty="0" smtClean="0"/>
                        <a:t>女衣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Doc5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男衣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Doc5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男衣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Doc6 </a:t>
                      </a:r>
                      <a:r>
                        <a:rPr lang="zh-CN" altLang="en-US" dirty="0" smtClean="0"/>
                        <a:t>女</a:t>
                      </a:r>
                      <a:r>
                        <a:rPr lang="zh-CN" altLang="en-US" baseline="0" dirty="0" smtClean="0"/>
                        <a:t>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Doc6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男衣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075335"/>
              </p:ext>
            </p:extLst>
          </p:nvPr>
        </p:nvGraphicFramePr>
        <p:xfrm>
          <a:off x="3923928" y="843558"/>
          <a:ext cx="47525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237626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类目排序前倒排链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类目排序后倒排链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女：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女：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衣：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衣：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包：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包：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57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排序前求交集过程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691680" y="1347614"/>
            <a:ext cx="5184576" cy="64807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女            </a:t>
            </a:r>
            <a:r>
              <a:rPr lang="en-US" altLang="zh-CN" dirty="0" smtClean="0"/>
              <a:t>1        2                 4                 6</a:t>
            </a:r>
            <a:endParaRPr lang="zh-CN" altLang="en-US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1691680" y="2427734"/>
            <a:ext cx="5184576" cy="64807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衣                      </a:t>
            </a:r>
            <a:r>
              <a:rPr lang="en-US" altLang="zh-CN" dirty="0" smtClean="0"/>
              <a:t>2         3               5       6</a:t>
            </a:r>
            <a:endParaRPr lang="zh-CN" altLang="en-US" dirty="0" smtClean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699792" y="1779661"/>
            <a:ext cx="576064" cy="881378"/>
          </a:xfrm>
          <a:prstGeom prst="straightConnector1">
            <a:avLst/>
          </a:prstGeom>
          <a:ln w="38100">
            <a:solidFill>
              <a:schemeClr val="accent2">
                <a:lumMod val="75000"/>
                <a:lumOff val="25000"/>
              </a:schemeClr>
            </a:solidFill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275856" y="1779661"/>
            <a:ext cx="0" cy="881378"/>
          </a:xfrm>
          <a:prstGeom prst="straightConnector1">
            <a:avLst/>
          </a:prstGeom>
          <a:ln w="38100">
            <a:solidFill>
              <a:schemeClr val="accent2">
                <a:lumMod val="75000"/>
                <a:lumOff val="25000"/>
              </a:schemeClr>
            </a:solidFill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283968" y="1779662"/>
            <a:ext cx="464677" cy="792088"/>
          </a:xfrm>
          <a:prstGeom prst="straightConnector1">
            <a:avLst/>
          </a:prstGeom>
          <a:ln w="38100">
            <a:solidFill>
              <a:schemeClr val="accent2">
                <a:lumMod val="75000"/>
                <a:lumOff val="25000"/>
              </a:schemeClr>
            </a:solidFill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748645" y="1779661"/>
            <a:ext cx="471427" cy="792089"/>
          </a:xfrm>
          <a:prstGeom prst="straightConnector1">
            <a:avLst/>
          </a:prstGeom>
          <a:ln w="38100">
            <a:solidFill>
              <a:schemeClr val="accent2">
                <a:lumMod val="75000"/>
                <a:lumOff val="25000"/>
              </a:schemeClr>
            </a:solidFill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5220072" y="1851669"/>
            <a:ext cx="72008" cy="807930"/>
          </a:xfrm>
          <a:prstGeom prst="straightConnector1">
            <a:avLst/>
          </a:prstGeom>
          <a:ln w="38100">
            <a:solidFill>
              <a:schemeClr val="accent2">
                <a:lumMod val="75000"/>
                <a:lumOff val="25000"/>
              </a:schemeClr>
            </a:solidFill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排序后求交集过程，运算次数减少。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d</a:t>
            </a:r>
            <a:r>
              <a:rPr lang="en-US" altLang="zh-CN" dirty="0" smtClean="0"/>
              <a:t>oc list</a:t>
            </a:r>
            <a:r>
              <a:rPr lang="zh-CN" altLang="en-US" dirty="0" smtClean="0"/>
              <a:t>相邻</a:t>
            </a:r>
            <a:r>
              <a:rPr lang="en-US" altLang="zh-CN" dirty="0" err="1" smtClean="0"/>
              <a:t>docid</a:t>
            </a:r>
            <a:r>
              <a:rPr lang="zh-CN" altLang="en-US" dirty="0" smtClean="0"/>
              <a:t>差值变小，利于倒排压缩。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979712" y="2427734"/>
            <a:ext cx="5184576" cy="64807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女         </a:t>
            </a:r>
            <a:r>
              <a:rPr lang="en-US" altLang="zh-CN" dirty="0" smtClean="0"/>
              <a:t>1        2      3        4                 </a:t>
            </a:r>
            <a:endParaRPr lang="zh-CN" altLang="en-US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1979712" y="3507854"/>
            <a:ext cx="5184576" cy="64807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衣                 </a:t>
            </a:r>
            <a:r>
              <a:rPr lang="en-US" altLang="zh-CN" dirty="0" smtClean="0"/>
              <a:t>           3       4       5       6</a:t>
            </a:r>
            <a:endParaRPr lang="zh-CN" altLang="en-US" dirty="0" smtClean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915816" y="2849829"/>
            <a:ext cx="936104" cy="909229"/>
          </a:xfrm>
          <a:prstGeom prst="straightConnector1">
            <a:avLst/>
          </a:prstGeom>
          <a:ln w="44450">
            <a:solidFill>
              <a:schemeClr val="accent2">
                <a:lumMod val="75000"/>
                <a:lumOff val="25000"/>
              </a:schemeClr>
            </a:solidFill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851920" y="2859782"/>
            <a:ext cx="0" cy="899276"/>
          </a:xfrm>
          <a:prstGeom prst="straightConnector1">
            <a:avLst/>
          </a:prstGeom>
          <a:ln w="44450">
            <a:solidFill>
              <a:schemeClr val="accent2">
                <a:lumMod val="75000"/>
                <a:lumOff val="25000"/>
              </a:schemeClr>
            </a:solidFill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4355976" y="2859782"/>
            <a:ext cx="36004" cy="899276"/>
          </a:xfrm>
          <a:prstGeom prst="straightConnector1">
            <a:avLst/>
          </a:prstGeom>
          <a:ln w="44450">
            <a:solidFill>
              <a:schemeClr val="accent2">
                <a:lumMod val="75000"/>
                <a:lumOff val="25000"/>
              </a:schemeClr>
            </a:solidFill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73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索引排序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052861"/>
              </p:ext>
            </p:extLst>
          </p:nvPr>
        </p:nvGraphicFramePr>
        <p:xfrm>
          <a:off x="1979712" y="2067694"/>
          <a:ext cx="475252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3"/>
                <a:gridCol w="237626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类目排序前</a:t>
                      </a:r>
                      <a:r>
                        <a:rPr lang="en-US" altLang="zh-CN" dirty="0" smtClean="0"/>
                        <a:t>query</a:t>
                      </a:r>
                      <a:r>
                        <a:rPr lang="zh-CN" altLang="en-US" dirty="0" smtClean="0"/>
                        <a:t>命中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类目排序后</a:t>
                      </a:r>
                      <a:r>
                        <a:rPr lang="en-US" altLang="zh-CN" dirty="0" smtClean="0"/>
                        <a:t>query</a:t>
                      </a:r>
                      <a:r>
                        <a:rPr lang="zh-CN" altLang="en-US" dirty="0" smtClean="0"/>
                        <a:t>命中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女衣：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女衣：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女包：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女包：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>
          <a:xfrm>
            <a:off x="899592" y="843558"/>
            <a:ext cx="7787208" cy="3751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dirty="0" smtClean="0"/>
              <a:t>排序后命中</a:t>
            </a:r>
            <a:r>
              <a:rPr lang="en-US" altLang="zh-CN" dirty="0" smtClean="0"/>
              <a:t>doc</a:t>
            </a:r>
            <a:r>
              <a:rPr lang="zh-CN" altLang="en-US" dirty="0" smtClean="0"/>
              <a:t>间距较小。</a:t>
            </a:r>
            <a:endParaRPr lang="en-US" altLang="zh-CN" dirty="0" smtClean="0"/>
          </a:p>
          <a:p>
            <a:pPr marL="0" indent="0">
              <a:buFont typeface="Arial" pitchFamily="34" charset="0"/>
              <a:buNone/>
            </a:pPr>
            <a:r>
              <a:rPr lang="zh-CN" altLang="en-US" dirty="0" smtClean="0"/>
              <a:t>后续取正排，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命中率高。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79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先按类目排序，再按</a:t>
            </a:r>
            <a:r>
              <a:rPr lang="en-US" altLang="zh-CN" dirty="0"/>
              <a:t>ends</a:t>
            </a:r>
            <a:r>
              <a:rPr lang="zh-CN" altLang="en-US" dirty="0"/>
              <a:t>排序</a:t>
            </a:r>
            <a:endParaRPr lang="en-US" altLang="zh-CN" dirty="0"/>
          </a:p>
          <a:p>
            <a:r>
              <a:rPr lang="zh-CN" altLang="en-US" dirty="0"/>
              <a:t>性能提升</a:t>
            </a:r>
            <a:r>
              <a:rPr lang="en-US" altLang="zh-CN" dirty="0"/>
              <a:t>30%</a:t>
            </a:r>
            <a:r>
              <a:rPr lang="zh-CN" altLang="en-US" dirty="0"/>
              <a:t>，索引倒排部分大小减小</a:t>
            </a:r>
            <a:r>
              <a:rPr lang="en-US" altLang="zh-CN" dirty="0"/>
              <a:t>30%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83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topk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两种经典方法：</a:t>
            </a:r>
            <a:r>
              <a:rPr lang="en-US" altLang="zh-CN" dirty="0"/>
              <a:t> </a:t>
            </a:r>
            <a:r>
              <a:rPr lang="zh-CN" altLang="en-US" dirty="0" smtClean="0"/>
              <a:t>堆排序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 err="1" smtClean="0"/>
              <a:t>nth_element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方法：两者结合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先取</a:t>
            </a:r>
            <a:r>
              <a:rPr lang="en-US" altLang="zh-CN" dirty="0" smtClean="0"/>
              <a:t>2</a:t>
            </a:r>
            <a:r>
              <a:rPr lang="zh-CN" altLang="en-US" dirty="0" smtClean="0"/>
              <a:t>*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个填满数组，用</a:t>
            </a:r>
            <a:r>
              <a:rPr lang="en-US" altLang="zh-CN" dirty="0" err="1" smtClean="0"/>
              <a:t>nth_element</a:t>
            </a:r>
            <a:r>
              <a:rPr lang="zh-CN" altLang="en-US" dirty="0" smtClean="0"/>
              <a:t>得到</a:t>
            </a:r>
            <a:r>
              <a:rPr lang="en-US" altLang="zh-CN" dirty="0" err="1" smtClean="0"/>
              <a:t>topk</a:t>
            </a:r>
            <a:r>
              <a:rPr lang="zh-CN" altLang="en-US" dirty="0" smtClean="0"/>
              <a:t>与第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个，丢弃小的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个记为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，取一个元素，若大与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的，放入这个数组，否则直接丢弃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当数组大小到</a:t>
            </a:r>
            <a:r>
              <a:rPr lang="en-US" altLang="zh-CN" dirty="0" smtClean="0"/>
              <a:t>2</a:t>
            </a:r>
            <a:r>
              <a:rPr lang="zh-CN" altLang="en-US" dirty="0" smtClean="0"/>
              <a:t>*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个时，</a:t>
            </a:r>
            <a:r>
              <a:rPr lang="zh-CN" altLang="en-US" dirty="0"/>
              <a:t>用</a:t>
            </a:r>
            <a:r>
              <a:rPr lang="en-US" altLang="zh-CN" dirty="0" err="1"/>
              <a:t>nth_element</a:t>
            </a:r>
            <a:r>
              <a:rPr lang="zh-CN" altLang="en-US" dirty="0"/>
              <a:t>得到</a:t>
            </a:r>
            <a:r>
              <a:rPr lang="en-US" altLang="zh-CN" dirty="0" err="1"/>
              <a:t>topk</a:t>
            </a:r>
            <a:r>
              <a:rPr lang="zh-CN" altLang="en-US" dirty="0"/>
              <a:t>与第</a:t>
            </a:r>
            <a:r>
              <a:rPr lang="en-US" altLang="zh-CN" dirty="0"/>
              <a:t>k</a:t>
            </a:r>
            <a:r>
              <a:rPr lang="zh-CN" altLang="en-US" dirty="0" smtClean="0"/>
              <a:t>个，丢弃小的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</a:t>
            </a:r>
            <a:endParaRPr lang="en-US" altLang="zh-CN" dirty="0"/>
          </a:p>
          <a:p>
            <a:pPr lvl="1"/>
            <a:r>
              <a:rPr lang="zh-CN" altLang="en-US" dirty="0" smtClean="0"/>
              <a:t>循环直到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个元素用完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最后剩下的</a:t>
            </a:r>
            <a:r>
              <a:rPr lang="zh-CN" altLang="en-US" dirty="0"/>
              <a:t>用</a:t>
            </a:r>
            <a:r>
              <a:rPr lang="en-US" altLang="zh-CN" dirty="0" err="1"/>
              <a:t>nth_element</a:t>
            </a:r>
            <a:r>
              <a:rPr lang="zh-CN" altLang="en-US" dirty="0"/>
              <a:t>得到</a:t>
            </a:r>
            <a:r>
              <a:rPr lang="en-US" altLang="zh-CN" dirty="0" err="1" smtClean="0"/>
              <a:t>topk</a:t>
            </a:r>
            <a:r>
              <a:rPr lang="zh-CN" altLang="en-US" dirty="0" smtClean="0"/>
              <a:t> 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490228"/>
              </p:ext>
            </p:extLst>
          </p:nvPr>
        </p:nvGraphicFramePr>
        <p:xfrm>
          <a:off x="1763690" y="3363838"/>
          <a:ext cx="66247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763"/>
                <a:gridCol w="1458883"/>
                <a:gridCol w="1458883"/>
                <a:gridCol w="179120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8k</a:t>
                      </a:r>
                      <a:r>
                        <a:rPr lang="zh-CN" altLang="en-US" dirty="0" smtClean="0"/>
                        <a:t>选</a:t>
                      </a:r>
                      <a:r>
                        <a:rPr lang="en-US" altLang="zh-CN" dirty="0" smtClean="0"/>
                        <a:t>3k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50k</a:t>
                      </a:r>
                      <a:r>
                        <a:rPr lang="zh-CN" altLang="en-US" dirty="0" smtClean="0"/>
                        <a:t>选</a:t>
                      </a:r>
                      <a:r>
                        <a:rPr lang="en-US" altLang="zh-CN" dirty="0" smtClean="0"/>
                        <a:t>3k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500k</a:t>
                      </a:r>
                      <a:r>
                        <a:rPr lang="zh-CN" altLang="en-US" dirty="0" smtClean="0"/>
                        <a:t>选</a:t>
                      </a:r>
                      <a:r>
                        <a:rPr lang="en-US" altLang="zh-CN" dirty="0" smtClean="0"/>
                        <a:t>3k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堆排序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414us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1171us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2668us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nth_element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111us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614us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5002us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两者结合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146us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526us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1500us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58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2009</a:t>
            </a:r>
            <a:r>
              <a:rPr lang="zh-CN" altLang="en-US" dirty="0" smtClean="0"/>
              <a:t>年加入阿里巴巴</a:t>
            </a:r>
            <a:endParaRPr lang="en-US" altLang="zh-CN" dirty="0" smtClean="0"/>
          </a:p>
          <a:p>
            <a:r>
              <a:rPr lang="zh-CN" altLang="en-US" dirty="0" smtClean="0"/>
              <a:t>项目经历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Galaxy </a:t>
            </a:r>
            <a:r>
              <a:rPr lang="zh-CN" altLang="en-US" dirty="0" smtClean="0"/>
              <a:t>在线引擎部分</a:t>
            </a:r>
            <a:endParaRPr lang="en-US" altLang="zh-CN" dirty="0" smtClean="0"/>
          </a:p>
          <a:p>
            <a:pPr lvl="1"/>
            <a:r>
              <a:rPr lang="en-US" altLang="zh-CN" dirty="0"/>
              <a:t>H</a:t>
            </a:r>
            <a:r>
              <a:rPr lang="en-US" altLang="zh-CN" dirty="0" smtClean="0"/>
              <a:t>a2 </a:t>
            </a:r>
          </a:p>
          <a:p>
            <a:pPr lvl="1"/>
            <a:r>
              <a:rPr lang="en-US" altLang="zh-CN" dirty="0" smtClean="0"/>
              <a:t>Ha3</a:t>
            </a:r>
          </a:p>
          <a:p>
            <a:pPr lvl="1"/>
            <a:r>
              <a:rPr lang="en-US" altLang="zh-CN" dirty="0" smtClean="0"/>
              <a:t>iSearch5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44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iSearch5</a:t>
            </a:r>
            <a:r>
              <a:rPr lang="zh-CN" altLang="en-US" dirty="0"/>
              <a:t>的性能</a:t>
            </a:r>
            <a:r>
              <a:rPr lang="zh-CN" altLang="en-US" dirty="0" smtClean="0"/>
              <a:t>挑战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483571"/>
              </p:ext>
            </p:extLst>
          </p:nvPr>
        </p:nvGraphicFramePr>
        <p:xfrm>
          <a:off x="1619672" y="843558"/>
          <a:ext cx="5976143" cy="3817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372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iSearch5</a:t>
            </a:r>
            <a:r>
              <a:rPr lang="zh-CN" altLang="en-US" dirty="0" smtClean="0"/>
              <a:t>性能优化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443771"/>
              </p:ext>
            </p:extLst>
          </p:nvPr>
        </p:nvGraphicFramePr>
        <p:xfrm>
          <a:off x="900113" y="842963"/>
          <a:ext cx="7786687" cy="3751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198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我们做了什么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Searcher result cache</a:t>
            </a:r>
          </a:p>
          <a:p>
            <a:r>
              <a:rPr lang="en-US" altLang="zh-CN" dirty="0" smtClean="0"/>
              <a:t>Bitmap </a:t>
            </a:r>
            <a:r>
              <a:rPr lang="zh-CN" altLang="en-US" dirty="0" smtClean="0"/>
              <a:t>索引</a:t>
            </a:r>
            <a:endParaRPr lang="en-US" altLang="zh-CN" dirty="0" smtClean="0"/>
          </a:p>
          <a:p>
            <a:r>
              <a:rPr lang="zh-CN" altLang="en-US" dirty="0" smtClean="0"/>
              <a:t>索引截断</a:t>
            </a:r>
            <a:endParaRPr lang="en-US" altLang="zh-CN" dirty="0" smtClean="0"/>
          </a:p>
          <a:p>
            <a:r>
              <a:rPr lang="zh-CN" altLang="en-US" dirty="0" smtClean="0"/>
              <a:t>索引排序</a:t>
            </a:r>
            <a:endParaRPr lang="en-US" altLang="zh-CN" dirty="0" smtClean="0"/>
          </a:p>
          <a:p>
            <a:r>
              <a:rPr lang="zh-CN" altLang="en-US" dirty="0" smtClean="0"/>
              <a:t>索引分层</a:t>
            </a:r>
            <a:endParaRPr lang="en-US" altLang="zh-CN" dirty="0" smtClean="0"/>
          </a:p>
          <a:p>
            <a:r>
              <a:rPr lang="zh-CN" altLang="en-US" dirty="0" smtClean="0"/>
              <a:t>其他优化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65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Searcher result 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35% query</a:t>
            </a:r>
            <a:r>
              <a:rPr lang="zh-CN" altLang="en-US" dirty="0" smtClean="0"/>
              <a:t>重复出现</a:t>
            </a:r>
            <a:endParaRPr lang="en-US" altLang="zh-CN" dirty="0" smtClean="0"/>
          </a:p>
          <a:p>
            <a:r>
              <a:rPr lang="zh-CN" altLang="en-US" dirty="0" smtClean="0"/>
              <a:t>索引实时更新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Cache</a:t>
            </a:r>
            <a:r>
              <a:rPr lang="zh-CN" altLang="en-US" dirty="0" smtClean="0"/>
              <a:t>失效策略</a:t>
            </a:r>
            <a:endParaRPr lang="en-US" altLang="zh-CN" dirty="0" smtClean="0"/>
          </a:p>
          <a:p>
            <a:r>
              <a:rPr lang="zh-CN" altLang="en-US" dirty="0"/>
              <a:t>结果</a:t>
            </a:r>
            <a:r>
              <a:rPr lang="zh-CN" altLang="en-US" dirty="0" smtClean="0"/>
              <a:t>合并</a:t>
            </a:r>
            <a:endParaRPr lang="en-US" altLang="zh-CN" dirty="0" smtClean="0"/>
          </a:p>
          <a:p>
            <a:r>
              <a:rPr lang="en-US" altLang="zh-CN" dirty="0" smtClean="0"/>
              <a:t>100%</a:t>
            </a:r>
            <a:r>
              <a:rPr lang="zh-CN" altLang="en-US" dirty="0" smtClean="0"/>
              <a:t>性能提升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331640" y="1810471"/>
            <a:ext cx="5616624" cy="9361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上次查询时</a:t>
            </a:r>
            <a:r>
              <a:rPr lang="en-US" altLang="zh-CN" dirty="0" smtClean="0"/>
              <a:t>doc</a:t>
            </a:r>
            <a:r>
              <a:rPr lang="zh-CN" altLang="en-US" dirty="0" smtClean="0"/>
              <a:t>集合</a:t>
            </a:r>
          </a:p>
        </p:txBody>
      </p:sp>
      <p:sp>
        <p:nvSpPr>
          <p:cNvPr id="5" name="矩形 4"/>
          <p:cNvSpPr/>
          <p:nvPr/>
        </p:nvSpPr>
        <p:spPr>
          <a:xfrm>
            <a:off x="6948264" y="1810471"/>
            <a:ext cx="864096" cy="93610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新增</a:t>
            </a:r>
          </a:p>
        </p:txBody>
      </p:sp>
    </p:spTree>
    <p:extLst>
      <p:ext uri="{BB962C8B-B14F-4D97-AF65-F5344CB8AC3E}">
        <p14:creationId xmlns:p14="http://schemas.microsoft.com/office/powerpoint/2010/main" val="324323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Bitmap</a:t>
            </a:r>
            <a:r>
              <a:rPr lang="zh-CN" altLang="en-US" dirty="0" smtClean="0"/>
              <a:t>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宝贝类型：</a:t>
            </a:r>
            <a:r>
              <a:rPr lang="en-US" altLang="zh-CN" dirty="0" smtClean="0"/>
              <a:t>90%+</a:t>
            </a:r>
            <a:r>
              <a:rPr lang="zh-CN" altLang="en-US" dirty="0" smtClean="0"/>
              <a:t>是一口价类型的</a:t>
            </a:r>
            <a:endParaRPr lang="en-US" altLang="zh-CN" dirty="0" smtClean="0"/>
          </a:p>
          <a:p>
            <a:r>
              <a:rPr lang="zh-CN" altLang="en-US" dirty="0"/>
              <a:t>高频</a:t>
            </a:r>
            <a:r>
              <a:rPr lang="zh-CN" altLang="en-US" dirty="0" smtClean="0"/>
              <a:t>词：男 女 正品 </a:t>
            </a:r>
            <a:r>
              <a:rPr lang="en-US" altLang="zh-CN" dirty="0" smtClean="0"/>
              <a:t>2013</a:t>
            </a:r>
          </a:p>
          <a:p>
            <a:r>
              <a:rPr lang="zh-CN" altLang="en-US" dirty="0"/>
              <a:t>倒</a:t>
            </a:r>
            <a:r>
              <a:rPr lang="zh-CN" altLang="en-US" dirty="0" smtClean="0"/>
              <a:t>排求交，计算量大</a:t>
            </a:r>
            <a:endParaRPr lang="en-US" altLang="zh-CN" dirty="0" smtClean="0"/>
          </a:p>
          <a:p>
            <a:r>
              <a:rPr lang="zh-CN" altLang="en-US" dirty="0"/>
              <a:t>正</a:t>
            </a:r>
            <a:r>
              <a:rPr lang="zh-CN" altLang="en-US" dirty="0" smtClean="0"/>
              <a:t>排过滤，不适合高频词</a:t>
            </a:r>
            <a:endParaRPr lang="en-US" altLang="zh-CN" dirty="0" smtClean="0"/>
          </a:p>
          <a:p>
            <a:r>
              <a:rPr lang="zh-CN" altLang="en-US" dirty="0" smtClean="0"/>
              <a:t>性能提升</a:t>
            </a:r>
            <a:r>
              <a:rPr lang="en-US" altLang="zh-CN" dirty="0" smtClean="0"/>
              <a:t>100%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165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索引截断</a:t>
            </a:r>
            <a:endParaRPr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758588196"/>
              </p:ext>
            </p:extLst>
          </p:nvPr>
        </p:nvGraphicFramePr>
        <p:xfrm>
          <a:off x="1043608" y="771550"/>
          <a:ext cx="2016224" cy="33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/>
          <p:cNvSpPr/>
          <p:nvPr/>
        </p:nvSpPr>
        <p:spPr>
          <a:xfrm>
            <a:off x="4499992" y="1131590"/>
            <a:ext cx="4176464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原始链</a:t>
            </a:r>
          </a:p>
        </p:txBody>
      </p:sp>
      <p:sp>
        <p:nvSpPr>
          <p:cNvPr id="7" name="矩形 6"/>
          <p:cNvSpPr/>
          <p:nvPr/>
        </p:nvSpPr>
        <p:spPr>
          <a:xfrm>
            <a:off x="4486525" y="1923678"/>
            <a:ext cx="1237603" cy="36004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截断链</a:t>
            </a:r>
          </a:p>
        </p:txBody>
      </p:sp>
      <p:sp>
        <p:nvSpPr>
          <p:cNvPr id="8" name="矩形 7"/>
          <p:cNvSpPr/>
          <p:nvPr/>
        </p:nvSpPr>
        <p:spPr>
          <a:xfrm>
            <a:off x="4473058" y="2571750"/>
            <a:ext cx="1467094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r>
              <a:rPr lang="zh-CN" altLang="en-US" dirty="0" smtClean="0"/>
              <a:t>截断链</a:t>
            </a:r>
          </a:p>
        </p:txBody>
      </p:sp>
      <p:sp>
        <p:nvSpPr>
          <p:cNvPr id="9" name="矩形 8"/>
          <p:cNvSpPr/>
          <p:nvPr/>
        </p:nvSpPr>
        <p:spPr>
          <a:xfrm>
            <a:off x="4473058" y="3219822"/>
            <a:ext cx="1323078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r>
              <a:rPr lang="zh-CN" altLang="en-US" dirty="0" smtClean="0"/>
              <a:t>截断链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99992" y="3939902"/>
            <a:ext cx="2808312" cy="435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性能提升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70%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49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索引排序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499742"/>
            <a:ext cx="648072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绝大部分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和某几个类目相关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很多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和某几个类目相关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排序后性能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30%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排序后倒排索引大小下降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30%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915566"/>
            <a:ext cx="2016224" cy="74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排序前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1905" y="1603496"/>
            <a:ext cx="2016224" cy="74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排序后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773" y="914577"/>
            <a:ext cx="6105525" cy="129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805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峰会3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3F95AA"/>
      </a:accent1>
      <a:accent2>
        <a:srgbClr val="022440"/>
      </a:accent2>
      <a:accent3>
        <a:srgbClr val="4EC6DE"/>
      </a:accent3>
      <a:accent4>
        <a:srgbClr val="F7572F"/>
      </a:accent4>
      <a:accent5>
        <a:srgbClr val="EAE2DF"/>
      </a:accent5>
      <a:accent6>
        <a:srgbClr val="92D050"/>
      </a:accent6>
      <a:hlink>
        <a:srgbClr val="F7572F"/>
      </a:hlink>
      <a:folHlink>
        <a:srgbClr val="3F95AA"/>
      </a:folHlink>
    </a:clrScheme>
    <a:fontScheme name="Calibri和微软雅黑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图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12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峰会3</Template>
  <TotalTime>2233</TotalTime>
  <Words>584</Words>
  <Application>Microsoft Office PowerPoint</Application>
  <PresentationFormat>全屏显示(16:9)</PresentationFormat>
  <Paragraphs>131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峰会3</vt:lpstr>
      <vt:lpstr>iSearch5性能优化</vt:lpstr>
      <vt:lpstr>自我介绍</vt:lpstr>
      <vt:lpstr>iSearch5的性能挑战</vt:lpstr>
      <vt:lpstr>iSearch5性能优化</vt:lpstr>
      <vt:lpstr>我们做了什么</vt:lpstr>
      <vt:lpstr>Searcher result cache</vt:lpstr>
      <vt:lpstr>Bitmap索引</vt:lpstr>
      <vt:lpstr>索引截断</vt:lpstr>
      <vt:lpstr>索引排序</vt:lpstr>
      <vt:lpstr>索引分层</vt:lpstr>
      <vt:lpstr>其他优化</vt:lpstr>
      <vt:lpstr>PowerPoint 演示文稿</vt:lpstr>
      <vt:lpstr>PowerPoint 演示文稿</vt:lpstr>
      <vt:lpstr>索引排序</vt:lpstr>
      <vt:lpstr>索引排序</vt:lpstr>
      <vt:lpstr>索引排序</vt:lpstr>
      <vt:lpstr>索引排序</vt:lpstr>
      <vt:lpstr>索引排序</vt:lpstr>
      <vt:lpstr>topk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add your PPT title here</dc:title>
  <dc:creator>jaredguo</dc:creator>
  <cp:lastModifiedBy>jgr</cp:lastModifiedBy>
  <cp:revision>52</cp:revision>
  <dcterms:created xsi:type="dcterms:W3CDTF">2013-11-25T11:26:16Z</dcterms:created>
  <dcterms:modified xsi:type="dcterms:W3CDTF">2013-12-02T06:28:53Z</dcterms:modified>
</cp:coreProperties>
</file>