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3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492" y="84"/>
      </p:cViewPr>
      <p:guideLst>
        <p:guide orient="horz" pos="1620"/>
        <p:guide pos="29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04551" y="1270670"/>
            <a:ext cx="795041" cy="30688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键盘模块</a:t>
            </a:r>
            <a:r>
              <a:rPr lang="en-US" altLang="zh-CN" sz="1000" dirty="0">
                <a:solidFill>
                  <a:schemeClr val="tx1"/>
                </a:solidFill>
              </a:rPr>
              <a:t>SC12B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66174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智能门锁</a:t>
            </a:r>
            <a:endParaRPr lang="zh-CN" altLang="en-US" sz="1600" dirty="0"/>
          </a:p>
        </p:txBody>
      </p:sp>
      <p:sp>
        <p:nvSpPr>
          <p:cNvPr id="5" name="矩形: 圆角 4"/>
          <p:cNvSpPr/>
          <p:nvPr/>
        </p:nvSpPr>
        <p:spPr>
          <a:xfrm>
            <a:off x="1115616" y="1166726"/>
            <a:ext cx="7015848" cy="34212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10774" y="856098"/>
            <a:ext cx="155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主控芯片</a:t>
            </a:r>
            <a:r>
              <a:rPr lang="en-US" altLang="zh-CN" sz="1400" dirty="0"/>
              <a:t>ESP32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7" name="矩形: 圆角 6"/>
          <p:cNvSpPr/>
          <p:nvPr/>
        </p:nvSpPr>
        <p:spPr>
          <a:xfrm>
            <a:off x="5143754" y="4732889"/>
            <a:ext cx="1571195" cy="32401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电机</a:t>
            </a:r>
            <a:r>
              <a:rPr lang="en-US" altLang="zh-CN" sz="1000" dirty="0">
                <a:solidFill>
                  <a:schemeClr val="tx1"/>
                </a:solidFill>
              </a:rPr>
              <a:t>BDR6120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2726728" y="1270670"/>
            <a:ext cx="1485232" cy="306889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  <a:r>
              <a:rPr lang="zh-CN" altLang="en-US" sz="1000" dirty="0">
                <a:solidFill>
                  <a:schemeClr val="tx1"/>
                </a:solidFill>
              </a:rPr>
              <a:t>中断回调函数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向按键任务发送通知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244407" y="1156467"/>
            <a:ext cx="832149" cy="523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指纹模块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FPM383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2726728" y="1740446"/>
            <a:ext cx="1445028" cy="277552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4932041" y="1267012"/>
            <a:ext cx="1445028" cy="306889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  <a:r>
              <a:rPr lang="zh-CN" altLang="en-US" sz="1000" dirty="0">
                <a:solidFill>
                  <a:schemeClr val="tx1"/>
                </a:solidFill>
              </a:rPr>
              <a:t>中断回调函数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向指纹任务发送通知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4932040" y="1740445"/>
            <a:ext cx="1445028" cy="278217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298385" y="4159005"/>
            <a:ext cx="506663" cy="215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878569" y="2327951"/>
            <a:ext cx="1170598" cy="4217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1.</a:t>
            </a:r>
            <a:r>
              <a:rPr lang="zh-CN" altLang="en-US" sz="1000" dirty="0">
                <a:solidFill>
                  <a:schemeClr val="tx1"/>
                </a:solidFill>
              </a:rPr>
              <a:t>等待任务通知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2859427" y="2919005"/>
            <a:ext cx="1208882" cy="4165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收到通知</a:t>
            </a:r>
            <a:r>
              <a:rPr lang="en-US" altLang="zh-CN" sz="1000" dirty="0">
                <a:solidFill>
                  <a:schemeClr val="tx1"/>
                </a:solidFill>
              </a:rPr>
              <a:t>,</a:t>
            </a:r>
            <a:r>
              <a:rPr lang="zh-CN" altLang="en-US" sz="1000" dirty="0">
                <a:solidFill>
                  <a:schemeClr val="tx1"/>
                </a:solidFill>
              </a:rPr>
              <a:t>则通过</a:t>
            </a:r>
            <a:r>
              <a:rPr lang="en-US" altLang="zh-CN" sz="1000" dirty="0">
                <a:solidFill>
                  <a:schemeClr val="tx1"/>
                </a:solidFill>
              </a:rPr>
              <a:t>I2C</a:t>
            </a:r>
            <a:r>
              <a:rPr lang="zh-CN" altLang="en-US" sz="1000" dirty="0">
                <a:solidFill>
                  <a:schemeClr val="tx1"/>
                </a:solidFill>
              </a:rPr>
              <a:t>读取按键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853357" y="3432245"/>
            <a:ext cx="1208882" cy="10616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3.</a:t>
            </a:r>
            <a:r>
              <a:rPr lang="zh-CN" altLang="en-US" sz="1000" dirty="0">
                <a:solidFill>
                  <a:schemeClr val="tx1"/>
                </a:solidFill>
              </a:rPr>
              <a:t>根据按键执行 响应逻辑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*:</a:t>
            </a:r>
            <a:r>
              <a:rPr lang="zh-CN" altLang="en-US" sz="1000" dirty="0">
                <a:solidFill>
                  <a:schemeClr val="tx1"/>
                </a:solidFill>
              </a:rPr>
              <a:t>退出当前操作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rgbClr val="FF0000"/>
                </a:solidFill>
              </a:rPr>
              <a:t>数字</a:t>
            </a:r>
            <a:r>
              <a:rPr lang="en-US" altLang="zh-CN" sz="1000" dirty="0">
                <a:solidFill>
                  <a:srgbClr val="FF0000"/>
                </a:solidFill>
              </a:rPr>
              <a:t>:</a:t>
            </a:r>
            <a:r>
              <a:rPr lang="zh-CN" altLang="en-US" sz="1000" dirty="0">
                <a:solidFill>
                  <a:schemeClr val="tx1"/>
                </a:solidFill>
              </a:rPr>
              <a:t>临时存储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#:</a:t>
            </a:r>
            <a:r>
              <a:rPr lang="zh-CN" altLang="en-US" sz="1000" dirty="0">
                <a:solidFill>
                  <a:schemeClr val="tx1"/>
                </a:solidFill>
              </a:rPr>
              <a:t>输入完毕</a:t>
            </a:r>
            <a:r>
              <a:rPr lang="en-US" altLang="zh-CN" sz="1000" dirty="0">
                <a:solidFill>
                  <a:schemeClr val="tx1"/>
                </a:solidFill>
              </a:rPr>
              <a:t>,</a:t>
            </a:r>
            <a:r>
              <a:rPr lang="zh-CN" altLang="en-US" sz="1000" dirty="0">
                <a:solidFill>
                  <a:schemeClr val="tx1"/>
                </a:solidFill>
              </a:rPr>
              <a:t>执行任务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5074850" y="2327022"/>
            <a:ext cx="1188376" cy="2968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1.</a:t>
            </a:r>
            <a:r>
              <a:rPr lang="zh-CN" altLang="en-US" sz="1000" dirty="0">
                <a:solidFill>
                  <a:schemeClr val="tx1"/>
                </a:solidFill>
              </a:rPr>
              <a:t>等待任务通知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074850" y="2768241"/>
            <a:ext cx="1188376" cy="170987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根据通知执行操作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871492" y="1821068"/>
            <a:ext cx="1170598" cy="3384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扫描按键任务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5058791" y="1827307"/>
            <a:ext cx="1188375" cy="338457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指纹识别任务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矩形: 圆角 32"/>
          <p:cNvSpPr/>
          <p:nvPr/>
        </p:nvSpPr>
        <p:spPr>
          <a:xfrm>
            <a:off x="1516974" y="1361065"/>
            <a:ext cx="481034" cy="1246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矩形: 圆角 33"/>
          <p:cNvSpPr/>
          <p:nvPr/>
        </p:nvSpPr>
        <p:spPr>
          <a:xfrm>
            <a:off x="7117520" y="1320691"/>
            <a:ext cx="508620" cy="1906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GPIO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1516973" y="1678466"/>
            <a:ext cx="481035" cy="1239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I2C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2" idx="3"/>
            <a:endCxn id="33" idx="1"/>
          </p:cNvCxnSpPr>
          <p:nvPr/>
        </p:nvCxnSpPr>
        <p:spPr>
          <a:xfrm flipV="1">
            <a:off x="899592" y="1423401"/>
            <a:ext cx="617382" cy="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" idx="3"/>
            <a:endCxn id="35" idx="1"/>
          </p:cNvCxnSpPr>
          <p:nvPr/>
        </p:nvCxnSpPr>
        <p:spPr>
          <a:xfrm>
            <a:off x="899592" y="1424115"/>
            <a:ext cx="617381" cy="31633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0" idx="3"/>
            <a:endCxn id="17" idx="1"/>
          </p:cNvCxnSpPr>
          <p:nvPr/>
        </p:nvCxnSpPr>
        <p:spPr>
          <a:xfrm>
            <a:off x="4062239" y="3963088"/>
            <a:ext cx="236146" cy="303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7" idx="2"/>
            <a:endCxn id="7" idx="0"/>
          </p:cNvCxnSpPr>
          <p:nvPr/>
        </p:nvCxnSpPr>
        <p:spPr>
          <a:xfrm>
            <a:off x="4551717" y="4374449"/>
            <a:ext cx="1377635" cy="3584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0" idx="1"/>
            <a:endCxn id="34" idx="3"/>
          </p:cNvCxnSpPr>
          <p:nvPr/>
        </p:nvCxnSpPr>
        <p:spPr>
          <a:xfrm flipH="1" flipV="1">
            <a:off x="7626140" y="1416012"/>
            <a:ext cx="618267" cy="20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4" idx="1"/>
            <a:endCxn id="15" idx="3"/>
          </p:cNvCxnSpPr>
          <p:nvPr/>
        </p:nvCxnSpPr>
        <p:spPr>
          <a:xfrm flipH="1">
            <a:off x="6377069" y="1416012"/>
            <a:ext cx="740451" cy="4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3" idx="3"/>
            <a:endCxn id="9" idx="1"/>
          </p:cNvCxnSpPr>
          <p:nvPr/>
        </p:nvCxnSpPr>
        <p:spPr>
          <a:xfrm>
            <a:off x="1998008" y="1423401"/>
            <a:ext cx="728720" cy="7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/>
          <p:cNvSpPr/>
          <p:nvPr/>
        </p:nvSpPr>
        <p:spPr>
          <a:xfrm>
            <a:off x="2450479" y="4736777"/>
            <a:ext cx="1571195" cy="32401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语音</a:t>
            </a:r>
            <a:r>
              <a:rPr lang="en-US" altLang="zh-CN" sz="1000" dirty="0">
                <a:solidFill>
                  <a:schemeClr val="tx1"/>
                </a:solidFill>
              </a:rPr>
              <a:t>WTN6170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17" idx="2"/>
            <a:endCxn id="69" idx="0"/>
          </p:cNvCxnSpPr>
          <p:nvPr/>
        </p:nvCxnSpPr>
        <p:spPr>
          <a:xfrm flipH="1">
            <a:off x="3236077" y="4374449"/>
            <a:ext cx="1315640" cy="3623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9" idx="3"/>
            <a:endCxn id="18" idx="3"/>
          </p:cNvCxnSpPr>
          <p:nvPr/>
        </p:nvCxnSpPr>
        <p:spPr>
          <a:xfrm flipH="1">
            <a:off x="4049167" y="1424115"/>
            <a:ext cx="162793" cy="1114705"/>
          </a:xfrm>
          <a:prstGeom prst="bentConnector3">
            <a:avLst>
              <a:gd name="adj1" fmla="val -14042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/>
          <p:cNvCxnSpPr>
            <a:stCxn id="15" idx="1"/>
            <a:endCxn id="21" idx="1"/>
          </p:cNvCxnSpPr>
          <p:nvPr/>
        </p:nvCxnSpPr>
        <p:spPr>
          <a:xfrm rot="10800000" flipH="1" flipV="1">
            <a:off x="4932040" y="1420457"/>
            <a:ext cx="142809" cy="1054966"/>
          </a:xfrm>
          <a:prstGeom prst="bentConnector3">
            <a:avLst>
              <a:gd name="adj1" fmla="val -25082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4188299" y="285029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录入</a:t>
            </a:r>
            <a:endParaRPr lang="en-US" altLang="zh-CN" sz="1000" dirty="0"/>
          </a:p>
          <a:p>
            <a:r>
              <a:rPr lang="en-US" altLang="zh-CN" sz="1000" dirty="0"/>
              <a:t>or</a:t>
            </a:r>
            <a:endParaRPr lang="en-US" altLang="zh-CN" sz="1000" dirty="0"/>
          </a:p>
          <a:p>
            <a:r>
              <a:rPr lang="zh-CN" altLang="en-US" sz="1000" dirty="0"/>
              <a:t>删除</a:t>
            </a:r>
            <a:endParaRPr lang="zh-CN" altLang="en-US" sz="1000" dirty="0"/>
          </a:p>
        </p:txBody>
      </p:sp>
      <p:sp>
        <p:nvSpPr>
          <p:cNvPr id="81" name="矩形: 圆角 80"/>
          <p:cNvSpPr/>
          <p:nvPr/>
        </p:nvSpPr>
        <p:spPr>
          <a:xfrm>
            <a:off x="5214994" y="3148993"/>
            <a:ext cx="914400" cy="33449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验证指纹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矩形: 圆角 81"/>
          <p:cNvSpPr/>
          <p:nvPr/>
        </p:nvSpPr>
        <p:spPr>
          <a:xfrm>
            <a:off x="5211836" y="3593226"/>
            <a:ext cx="914400" cy="33449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录入指纹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矩形: 圆角 82"/>
          <p:cNvSpPr/>
          <p:nvPr/>
        </p:nvSpPr>
        <p:spPr>
          <a:xfrm>
            <a:off x="5206786" y="4037459"/>
            <a:ext cx="914400" cy="33449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删除指纹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82" idx="1"/>
            <a:endCxn id="17" idx="3"/>
          </p:cNvCxnSpPr>
          <p:nvPr/>
        </p:nvCxnSpPr>
        <p:spPr>
          <a:xfrm flipH="1">
            <a:off x="4805048" y="3760472"/>
            <a:ext cx="406788" cy="5062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83" idx="1"/>
            <a:endCxn id="17" idx="3"/>
          </p:cNvCxnSpPr>
          <p:nvPr/>
        </p:nvCxnSpPr>
        <p:spPr>
          <a:xfrm flipH="1">
            <a:off x="4805048" y="4204705"/>
            <a:ext cx="401738" cy="620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81" idx="1"/>
            <a:endCxn id="17" idx="0"/>
          </p:cNvCxnSpPr>
          <p:nvPr/>
        </p:nvCxnSpPr>
        <p:spPr>
          <a:xfrm flipH="1">
            <a:off x="4551717" y="3316239"/>
            <a:ext cx="663277" cy="842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53877" y="45226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验证成功</a:t>
            </a:r>
            <a:endParaRPr lang="zh-CN" altLang="en-US" sz="1000" dirty="0"/>
          </a:p>
        </p:txBody>
      </p:sp>
      <p:sp>
        <p:nvSpPr>
          <p:cNvPr id="94" name="文本框 93"/>
          <p:cNvSpPr txBox="1"/>
          <p:nvPr/>
        </p:nvSpPr>
        <p:spPr>
          <a:xfrm>
            <a:off x="3687786" y="4522615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语音播报</a:t>
            </a:r>
            <a:endParaRPr lang="zh-CN" altLang="en-US" sz="1000" dirty="0"/>
          </a:p>
        </p:txBody>
      </p:sp>
      <p:sp>
        <p:nvSpPr>
          <p:cNvPr id="127" name="矩形: 圆角 126"/>
          <p:cNvSpPr/>
          <p:nvPr/>
        </p:nvSpPr>
        <p:spPr>
          <a:xfrm>
            <a:off x="6876256" y="2859782"/>
            <a:ext cx="1148340" cy="14013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蓝牙回调函数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80" name="连接符: 肘形 179"/>
          <p:cNvCxnSpPr>
            <a:stCxn id="35" idx="3"/>
            <a:endCxn id="19" idx="1"/>
          </p:cNvCxnSpPr>
          <p:nvPr/>
        </p:nvCxnSpPr>
        <p:spPr>
          <a:xfrm>
            <a:off x="1998008" y="1740445"/>
            <a:ext cx="861419" cy="1386845"/>
          </a:xfrm>
          <a:prstGeom prst="bentConnector3">
            <a:avLst>
              <a:gd name="adj1" fmla="val 725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/>
          <p:cNvSpPr/>
          <p:nvPr/>
        </p:nvSpPr>
        <p:spPr>
          <a:xfrm>
            <a:off x="6980088" y="2243925"/>
            <a:ext cx="928225" cy="349376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蓝牙模块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ESP32</a:t>
            </a:r>
            <a:r>
              <a:rPr lang="zh-CN" altLang="en-US" sz="1000" b="1" dirty="0">
                <a:solidFill>
                  <a:schemeClr val="tx1"/>
                </a:solidFill>
              </a:rPr>
              <a:t>内置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85" name="矩形: 圆角 184"/>
          <p:cNvSpPr/>
          <p:nvPr/>
        </p:nvSpPr>
        <p:spPr>
          <a:xfrm>
            <a:off x="8244408" y="1783263"/>
            <a:ext cx="832149" cy="150856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手机端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7" name="矩形: 圆角 186"/>
          <p:cNvSpPr/>
          <p:nvPr/>
        </p:nvSpPr>
        <p:spPr>
          <a:xfrm>
            <a:off x="8360609" y="2133769"/>
            <a:ext cx="623148" cy="2100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录密码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9" name="矩形: 圆角 188"/>
          <p:cNvSpPr/>
          <p:nvPr/>
        </p:nvSpPr>
        <p:spPr>
          <a:xfrm>
            <a:off x="8361094" y="2527642"/>
            <a:ext cx="623148" cy="2100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删密码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矩形: 圆角 189"/>
          <p:cNvSpPr/>
          <p:nvPr/>
        </p:nvSpPr>
        <p:spPr>
          <a:xfrm>
            <a:off x="8354562" y="2937493"/>
            <a:ext cx="623148" cy="2100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开锁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99" name="连接符: 肘形 198"/>
          <p:cNvCxnSpPr>
            <a:stCxn id="185" idx="1"/>
            <a:endCxn id="184" idx="3"/>
          </p:cNvCxnSpPr>
          <p:nvPr/>
        </p:nvCxnSpPr>
        <p:spPr>
          <a:xfrm rot="10800000">
            <a:off x="7908314" y="2418613"/>
            <a:ext cx="336095" cy="11893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>
            <a:stCxn id="184" idx="2"/>
            <a:endCxn id="127" idx="0"/>
          </p:cNvCxnSpPr>
          <p:nvPr/>
        </p:nvCxnSpPr>
        <p:spPr>
          <a:xfrm>
            <a:off x="7444201" y="2593301"/>
            <a:ext cx="6225" cy="2664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/>
          <p:cNvSpPr/>
          <p:nvPr/>
        </p:nvSpPr>
        <p:spPr>
          <a:xfrm>
            <a:off x="7011914" y="3292402"/>
            <a:ext cx="864575" cy="21008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录入密码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1" name="矩形: 圆角 230"/>
          <p:cNvSpPr/>
          <p:nvPr/>
        </p:nvSpPr>
        <p:spPr>
          <a:xfrm>
            <a:off x="7011914" y="3612850"/>
            <a:ext cx="864575" cy="21008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删除密码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2" name="矩形: 圆角 231"/>
          <p:cNvSpPr/>
          <p:nvPr/>
        </p:nvSpPr>
        <p:spPr>
          <a:xfrm>
            <a:off x="7011914" y="3933299"/>
            <a:ext cx="864575" cy="21008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开锁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36" name="矩形: 圆角 235"/>
          <p:cNvSpPr/>
          <p:nvPr/>
        </p:nvSpPr>
        <p:spPr>
          <a:xfrm>
            <a:off x="1261095" y="1990296"/>
            <a:ext cx="1191057" cy="43761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Wifi</a:t>
            </a:r>
            <a:r>
              <a:rPr lang="zh-CN" altLang="en-US" sz="1000" b="1" dirty="0">
                <a:solidFill>
                  <a:schemeClr val="tx1"/>
                </a:solidFill>
              </a:rPr>
              <a:t>模块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ESP32</a:t>
            </a:r>
            <a:r>
              <a:rPr lang="zh-CN" altLang="en-US" sz="1000" b="1" dirty="0">
                <a:solidFill>
                  <a:schemeClr val="tx1"/>
                </a:solidFill>
              </a:rPr>
              <a:t>内置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238" name="矩形: 圆角 237"/>
          <p:cNvSpPr/>
          <p:nvPr/>
        </p:nvSpPr>
        <p:spPr>
          <a:xfrm>
            <a:off x="1260349" y="2715586"/>
            <a:ext cx="1191057" cy="16988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OTA</a:t>
            </a:r>
            <a:r>
              <a:rPr lang="zh-CN" altLang="en-US" sz="1000" b="1" dirty="0">
                <a:solidFill>
                  <a:schemeClr val="tx1"/>
                </a:solidFill>
              </a:rPr>
              <a:t>升级任务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endParaRPr lang="en-US" altLang="zh-CN" sz="1000" b="1" dirty="0">
              <a:solidFill>
                <a:schemeClr val="tx1"/>
              </a:solidFill>
            </a:endParaRPr>
          </a:p>
        </p:txBody>
      </p:sp>
      <p:sp>
        <p:nvSpPr>
          <p:cNvPr id="255" name="矩形: 圆角 254"/>
          <p:cNvSpPr/>
          <p:nvPr/>
        </p:nvSpPr>
        <p:spPr>
          <a:xfrm>
            <a:off x="7118405" y="1686021"/>
            <a:ext cx="508621" cy="17449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UART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63" name="直接箭头连接符 262"/>
          <p:cNvCxnSpPr>
            <a:stCxn id="10" idx="1"/>
            <a:endCxn id="255" idx="3"/>
          </p:cNvCxnSpPr>
          <p:nvPr/>
        </p:nvCxnSpPr>
        <p:spPr>
          <a:xfrm flipH="1">
            <a:off x="7627026" y="1418077"/>
            <a:ext cx="617381" cy="355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>
            <a:stCxn id="255" idx="1"/>
            <a:endCxn id="81" idx="3"/>
          </p:cNvCxnSpPr>
          <p:nvPr/>
        </p:nvCxnSpPr>
        <p:spPr>
          <a:xfrm flipH="1">
            <a:off x="6129394" y="1773270"/>
            <a:ext cx="989011" cy="154296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>
            <a:stCxn id="255" idx="1"/>
            <a:endCxn id="82" idx="3"/>
          </p:cNvCxnSpPr>
          <p:nvPr/>
        </p:nvCxnSpPr>
        <p:spPr>
          <a:xfrm flipH="1">
            <a:off x="6126236" y="1773270"/>
            <a:ext cx="992169" cy="19872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55" idx="1"/>
            <a:endCxn id="83" idx="3"/>
          </p:cNvCxnSpPr>
          <p:nvPr/>
        </p:nvCxnSpPr>
        <p:spPr>
          <a:xfrm flipH="1">
            <a:off x="6121186" y="1773270"/>
            <a:ext cx="997219" cy="24314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矩形: 圆角 273"/>
          <p:cNvSpPr/>
          <p:nvPr/>
        </p:nvSpPr>
        <p:spPr>
          <a:xfrm>
            <a:off x="1328680" y="3028646"/>
            <a:ext cx="1051860" cy="2865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1.</a:t>
            </a:r>
            <a:r>
              <a:rPr lang="zh-CN" altLang="en-US" sz="1000" dirty="0">
                <a:solidFill>
                  <a:schemeClr val="tx1"/>
                </a:solidFill>
              </a:rPr>
              <a:t>等待通知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5" name="矩形: 圆角 274"/>
          <p:cNvSpPr/>
          <p:nvPr/>
        </p:nvSpPr>
        <p:spPr>
          <a:xfrm>
            <a:off x="1322610" y="3469591"/>
            <a:ext cx="1051859" cy="286517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2.</a:t>
            </a:r>
            <a:r>
              <a:rPr lang="zh-CN" altLang="en-US" sz="1000" dirty="0">
                <a:solidFill>
                  <a:schemeClr val="tx1"/>
                </a:solidFill>
              </a:rPr>
              <a:t>调用</a:t>
            </a:r>
            <a:r>
              <a:rPr lang="en-US" altLang="zh-CN" sz="1000" dirty="0">
                <a:solidFill>
                  <a:schemeClr val="tx1"/>
                </a:solidFill>
              </a:rPr>
              <a:t>ota</a:t>
            </a:r>
            <a:r>
              <a:rPr lang="zh-CN" altLang="en-US" sz="1000" dirty="0">
                <a:solidFill>
                  <a:schemeClr val="tx1"/>
                </a:solidFill>
              </a:rPr>
              <a:t>下载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6" name="矩形: 圆角 275"/>
          <p:cNvSpPr/>
          <p:nvPr/>
        </p:nvSpPr>
        <p:spPr>
          <a:xfrm>
            <a:off x="1322610" y="3872488"/>
            <a:ext cx="1051859" cy="40754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3.</a:t>
            </a:r>
            <a:r>
              <a:rPr lang="zh-CN" altLang="en-US" sz="1000" dirty="0">
                <a:solidFill>
                  <a:schemeClr val="tx1"/>
                </a:solidFill>
              </a:rPr>
              <a:t>调用</a:t>
            </a:r>
            <a:r>
              <a:rPr lang="en-US" altLang="zh-CN" sz="1000" dirty="0">
                <a:solidFill>
                  <a:schemeClr val="tx1"/>
                </a:solidFill>
              </a:rPr>
              <a:t>esp</a:t>
            </a:r>
            <a:r>
              <a:rPr lang="zh-CN" altLang="en-US" sz="1000" dirty="0">
                <a:solidFill>
                  <a:schemeClr val="tx1"/>
                </a:solidFill>
              </a:rPr>
              <a:t>重启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7" name="云形 276"/>
          <p:cNvSpPr/>
          <p:nvPr/>
        </p:nvSpPr>
        <p:spPr>
          <a:xfrm>
            <a:off x="55280" y="1897895"/>
            <a:ext cx="896391" cy="61585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服务器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二进制文件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7" idx="0"/>
            <a:endCxn id="236" idx="1"/>
          </p:cNvCxnSpPr>
          <p:nvPr/>
        </p:nvCxnSpPr>
        <p:spPr>
          <a:xfrm>
            <a:off x="950924" y="2205824"/>
            <a:ext cx="310171" cy="32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>
            <a:stCxn id="236" idx="2"/>
            <a:endCxn id="238" idx="0"/>
          </p:cNvCxnSpPr>
          <p:nvPr/>
        </p:nvCxnSpPr>
        <p:spPr>
          <a:xfrm flipH="1">
            <a:off x="1855878" y="2427915"/>
            <a:ext cx="746" cy="287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连接符: 肘形 295"/>
          <p:cNvCxnSpPr>
            <a:stCxn id="20" idx="1"/>
            <a:endCxn id="274" idx="3"/>
          </p:cNvCxnSpPr>
          <p:nvPr/>
        </p:nvCxnSpPr>
        <p:spPr>
          <a:xfrm rot="10800000">
            <a:off x="2380541" y="3171906"/>
            <a:ext cx="472817" cy="791183"/>
          </a:xfrm>
          <a:prstGeom prst="bentConnector3">
            <a:avLst>
              <a:gd name="adj1" fmla="val 682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连接符: 肘形 309"/>
          <p:cNvCxnSpPr>
            <a:stCxn id="20" idx="3"/>
            <a:endCxn id="21" idx="1"/>
          </p:cNvCxnSpPr>
          <p:nvPr/>
        </p:nvCxnSpPr>
        <p:spPr>
          <a:xfrm flipV="1">
            <a:off x="4062239" y="2475423"/>
            <a:ext cx="1012611" cy="1487665"/>
          </a:xfrm>
          <a:prstGeom prst="bentConnector3">
            <a:avLst>
              <a:gd name="adj1" fmla="val 507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0" y="463432"/>
            <a:ext cx="907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电机的驱动方式？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452751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语音芯片的使用方式？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-1" y="466824"/>
            <a:ext cx="861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3.SC12B</a:t>
            </a:r>
            <a:r>
              <a:rPr lang="zh-CN" altLang="en-US" dirty="0"/>
              <a:t>与</a:t>
            </a:r>
            <a:r>
              <a:rPr lang="en-US" altLang="zh-CN" dirty="0"/>
              <a:t>ESP32</a:t>
            </a:r>
            <a:r>
              <a:rPr lang="zh-CN" altLang="en-US" dirty="0"/>
              <a:t>的通信方式？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-3108" y="460040"/>
            <a:ext cx="846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指纹模块与</a:t>
            </a:r>
            <a:r>
              <a:rPr lang="en-US" altLang="zh-CN" dirty="0"/>
              <a:t>ESP32</a:t>
            </a:r>
            <a:r>
              <a:rPr lang="zh-CN" altLang="en-US" dirty="0"/>
              <a:t>的通信方式？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0" y="456152"/>
            <a:ext cx="829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说说对</a:t>
            </a:r>
            <a:r>
              <a:rPr lang="en-US" altLang="zh-CN" dirty="0"/>
              <a:t>I2C</a:t>
            </a:r>
            <a:r>
              <a:rPr lang="zh-CN" altLang="en-US" dirty="0"/>
              <a:t>通信方式的理解？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-1" y="445298"/>
            <a:ext cx="787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dirty="0"/>
              <a:t>说说你对</a:t>
            </a:r>
            <a:r>
              <a:rPr lang="en-US" altLang="zh-CN" dirty="0"/>
              <a:t>UART</a:t>
            </a:r>
            <a:r>
              <a:rPr lang="zh-CN" altLang="en-US" dirty="0"/>
              <a:t>通信方式的理解。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0" y="475724"/>
            <a:ext cx="30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7.OTA</a:t>
            </a:r>
            <a:r>
              <a:rPr lang="zh-CN" altLang="en-US" dirty="0"/>
              <a:t>用什么协议下载的？</a:t>
            </a:r>
            <a:endParaRPr lang="en-US" altLang="zh-CN" dirty="0"/>
          </a:p>
          <a:p>
            <a:r>
              <a:rPr lang="en-US" altLang="zh-CN" dirty="0"/>
              <a:t>8.OTA</a:t>
            </a:r>
            <a:r>
              <a:rPr lang="zh-CN" altLang="en-US" dirty="0"/>
              <a:t>怎么切换到新的程序？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39" y="444502"/>
            <a:ext cx="5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0.ESP32</a:t>
            </a:r>
            <a:r>
              <a:rPr lang="zh-CN" altLang="en-US" dirty="0"/>
              <a:t>的开发环境与方式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3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9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2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0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5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0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 animBg="1"/>
      <p:bldP spid="9" grpId="0" animBg="1"/>
      <p:bldP spid="9" grpId="1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3" grpId="0" animBg="1"/>
      <p:bldP spid="24" grpId="0" animBg="1"/>
      <p:bldP spid="31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69" grpId="0" animBg="1"/>
      <p:bldP spid="80" grpId="0"/>
      <p:bldP spid="81" grpId="0" animBg="1"/>
      <p:bldP spid="82" grpId="0" animBg="1"/>
      <p:bldP spid="83" grpId="0" animBg="1"/>
      <p:bldP spid="93" grpId="0"/>
      <p:bldP spid="93" grpId="1"/>
      <p:bldP spid="93" grpId="2"/>
      <p:bldP spid="94" grpId="0"/>
      <p:bldP spid="94" grpId="1"/>
      <p:bldP spid="94" grpId="2"/>
      <p:bldP spid="94" grpId="3"/>
      <p:bldP spid="94" grpId="4"/>
      <p:bldP spid="127" grpId="0" animBg="1"/>
      <p:bldP spid="184" grpId="0" animBg="1"/>
      <p:bldP spid="185" grpId="0" animBg="1"/>
      <p:bldP spid="187" grpId="0" animBg="1"/>
      <p:bldP spid="189" grpId="0" animBg="1"/>
      <p:bldP spid="190" grpId="0" animBg="1"/>
      <p:bldP spid="230" grpId="0" animBg="1"/>
      <p:bldP spid="231" grpId="0" animBg="1"/>
      <p:bldP spid="232" grpId="0" animBg="1"/>
      <p:bldP spid="236" grpId="0" animBg="1"/>
      <p:bldP spid="238" grpId="0" animBg="1"/>
      <p:bldP spid="255" grpId="0" animBg="1"/>
      <p:bldP spid="274" grpId="0" animBg="1"/>
      <p:bldP spid="275" grpId="0" animBg="1"/>
      <p:bldP spid="276" grpId="0" animBg="1"/>
      <p:bldP spid="277" grpId="0" animBg="1"/>
      <p:bldP spid="4" grpId="0"/>
      <p:bldP spid="4" grpId="1"/>
      <p:bldP spid="8" grpId="0"/>
      <p:bldP spid="8" grpId="1"/>
      <p:bldP spid="12" grpId="0"/>
      <p:bldP spid="12" grpId="1"/>
      <p:bldP spid="13" grpId="0"/>
      <p:bldP spid="13" grpId="1"/>
      <p:bldP spid="14" grpId="0"/>
      <p:bldP spid="14" grpId="1"/>
      <p:bldP spid="22" grpId="0"/>
      <p:bldP spid="22" grpId="1"/>
      <p:bldP spid="25" grpId="0"/>
      <p:bldP spid="26" grpId="0"/>
      <p:bldP spid="26" grpId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全屏显示(16:9)</PresentationFormat>
  <Paragraphs>143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瓷器2</cp:lastModifiedBy>
  <cp:revision>587</cp:revision>
  <dcterms:created xsi:type="dcterms:W3CDTF">2013-03-04T07:19:00Z</dcterms:created>
  <dcterms:modified xsi:type="dcterms:W3CDTF">2025-09-05T03:43:46Z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39EBBCA3DB1A4074A254ED35589D97B3_12</vt:lpwstr>
  </property>
</Properties>
</file>