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2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68"/>
  </p:notesMasterIdLst>
  <p:handoutMasterIdLst>
    <p:handoutMasterId r:id="rId69"/>
  </p:handoutMasterIdLst>
  <p:sldIdLst>
    <p:sldId id="256" r:id="rId2"/>
    <p:sldId id="11089873" r:id="rId3"/>
    <p:sldId id="11089913" r:id="rId4"/>
    <p:sldId id="11089888" r:id="rId5"/>
    <p:sldId id="11089911" r:id="rId6"/>
    <p:sldId id="11089889" r:id="rId7"/>
    <p:sldId id="11089914" r:id="rId8"/>
    <p:sldId id="11089915" r:id="rId9"/>
    <p:sldId id="11089879" r:id="rId10"/>
    <p:sldId id="11089890" r:id="rId11"/>
    <p:sldId id="11089916" r:id="rId12"/>
    <p:sldId id="11089998" r:id="rId13"/>
    <p:sldId id="11089917" r:id="rId14"/>
    <p:sldId id="11089922" r:id="rId15"/>
    <p:sldId id="11089918" r:id="rId16"/>
    <p:sldId id="11089919" r:id="rId17"/>
    <p:sldId id="11089920" r:id="rId18"/>
    <p:sldId id="11089894" r:id="rId19"/>
    <p:sldId id="11089921" r:id="rId20"/>
    <p:sldId id="11089923" r:id="rId21"/>
    <p:sldId id="11089924" r:id="rId22"/>
    <p:sldId id="11089925" r:id="rId23"/>
    <p:sldId id="11089926" r:id="rId24"/>
    <p:sldId id="11089927" r:id="rId25"/>
    <p:sldId id="11089954" r:id="rId26"/>
    <p:sldId id="11089895" r:id="rId27"/>
    <p:sldId id="11089896" r:id="rId28"/>
    <p:sldId id="11089953" r:id="rId29"/>
    <p:sldId id="11089955" r:id="rId30"/>
    <p:sldId id="11089897" r:id="rId31"/>
    <p:sldId id="11089957" r:id="rId32"/>
    <p:sldId id="11089956" r:id="rId33"/>
    <p:sldId id="11089898" r:id="rId34"/>
    <p:sldId id="11089899" r:id="rId35"/>
    <p:sldId id="11089884" r:id="rId36"/>
    <p:sldId id="11089891" r:id="rId37"/>
    <p:sldId id="11089902" r:id="rId38"/>
    <p:sldId id="11089959" r:id="rId39"/>
    <p:sldId id="11089958" r:id="rId40"/>
    <p:sldId id="11089960" r:id="rId41"/>
    <p:sldId id="11089961" r:id="rId42"/>
    <p:sldId id="11089903" r:id="rId43"/>
    <p:sldId id="11089962" r:id="rId44"/>
    <p:sldId id="11089963" r:id="rId45"/>
    <p:sldId id="11089964" r:id="rId46"/>
    <p:sldId id="11089984" r:id="rId47"/>
    <p:sldId id="11089985" r:id="rId48"/>
    <p:sldId id="11089987" r:id="rId49"/>
    <p:sldId id="11089986" r:id="rId50"/>
    <p:sldId id="11089988" r:id="rId51"/>
    <p:sldId id="11089885" r:id="rId52"/>
    <p:sldId id="11089892" r:id="rId53"/>
    <p:sldId id="11089989" r:id="rId54"/>
    <p:sldId id="11089990" r:id="rId55"/>
    <p:sldId id="11089994" r:id="rId56"/>
    <p:sldId id="11089995" r:id="rId57"/>
    <p:sldId id="11089886" r:id="rId58"/>
    <p:sldId id="11089893" r:id="rId59"/>
    <p:sldId id="11089996" r:id="rId60"/>
    <p:sldId id="11089887" r:id="rId61"/>
    <p:sldId id="11089876" r:id="rId62"/>
    <p:sldId id="11089997" r:id="rId63"/>
    <p:sldId id="11089909" r:id="rId64"/>
    <p:sldId id="11089910" r:id="rId65"/>
    <p:sldId id="11089999" r:id="rId66"/>
    <p:sldId id="11089872" r:id="rId67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6" userDrawn="1">
          <p15:clr>
            <a:srgbClr val="A4A3A4"/>
          </p15:clr>
        </p15:guide>
        <p15:guide id="2" pos="38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uhom" initials="l" lastIdx="1" clrIdx="0"/>
  <p:cmAuthor id="1" name="李金岭" initials="l" lastIdx="1" clrIdx="0"/>
  <p:cmAuthor id="2" name="dua" initials="d" lastIdx="1" clrIdx="1"/>
  <p:cmAuthor id="3" name="Administrator" initials="S" lastIdx="1" clrIdx="2"/>
  <p:cmAuthor id="4" name="刘 金环" initials="刘" lastIdx="1" clrIdx="3"/>
  <p:cmAuthor id="5" name="翔 姚" initials="翔" lastIdx="1" clrIdx="4"/>
  <p:cmAuthor id="6" name="Windows 用户" initials="W用" lastIdx="1" clrIdx="5"/>
  <p:cmAuthor id="7" name="陈志彬" initials="a" lastIdx="1" clrIdx="7"/>
  <p:cmAuthor id="8" name="meng" initials="m" lastIdx="2" clrIdx="7"/>
  <p:cmAuthor id="9" name="10303" initials="1" lastIdx="1" clrIdx="8"/>
  <p:cmAuthor id="10" name="55" initials="5" lastIdx="1" clrIdx="9"/>
  <p:cmAuthor id="11" name="Tang Siri" initials="T" lastIdx="1" clrIdx="6"/>
  <p:cmAuthor id="12" name="think" initials="t" lastIdx="1" clrIdx="5"/>
  <p:cmAuthor id="16" name="孟伟伟" initials="孟" lastIdx="1" clrIdx="15"/>
  <p:cmAuthor id="75" name="作者" initials="A" lastIdx="0" clrIdx="24"/>
  <p:cmAuthor id="17" name="kangp" initials="k" lastIdx="13" clrIdx="16"/>
  <p:cmAuthor id="76" name="许 志军" initials="许" lastIdx="1" clrIdx="25"/>
  <p:cmAuthor id="18" name="zhaorui" initials="z" lastIdx="1" clrIdx="17"/>
  <p:cmAuthor id="77" name="欧 志芳" initials="欧" lastIdx="1" clrIdx="26"/>
  <p:cmAuthor id="78" name="Rain" initials="R" lastIdx="2" clrIdx="27"/>
  <p:cmAuthor id="21" name="admin" initials="a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0000"/>
    <a:srgbClr val="383838"/>
    <a:srgbClr val="C00000"/>
    <a:srgbClr val="262626"/>
    <a:srgbClr val="7F7F7F"/>
    <a:srgbClr val="3B525D"/>
    <a:srgbClr val="1F497D"/>
    <a:srgbClr val="4F81BD"/>
    <a:srgbClr val="1D4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-480" y="-82"/>
      </p:cViewPr>
      <p:guideLst>
        <p:guide orient="horz" pos="209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77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235F-8896-4ABC-8698-9FB0B28BC3A3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0261-230B-4B4C-BE7A-BF00A0D65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4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4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7" t="40553" b="-221"/>
          <a:stretch>
            <a:fillRect/>
          </a:stretch>
        </p:blipFill>
        <p:spPr>
          <a:xfrm>
            <a:off x="6605285" y="2747465"/>
            <a:ext cx="5586715" cy="4110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-52289"/>
            <a:ext cx="1875248" cy="1203909"/>
          </a:xfrm>
          <a:prstGeom prst="rect">
            <a:avLst/>
          </a:prstGeom>
        </p:spPr>
      </p:pic>
      <p:sp>
        <p:nvSpPr>
          <p:cNvPr id="1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534351" y="6502558"/>
            <a:ext cx="426128" cy="3231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097007" cy="7042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88640"/>
            <a:ext cx="10314711" cy="658085"/>
          </a:xfrm>
        </p:spPr>
        <p:txBody>
          <a:bodyPr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568608" y="6444602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6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097007" cy="704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72"/>
          <a:stretch>
            <a:fillRect/>
          </a:stretch>
        </p:blipFill>
        <p:spPr>
          <a:xfrm>
            <a:off x="6605285" y="2747464"/>
            <a:ext cx="5586715" cy="41105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2" y="219223"/>
            <a:ext cx="2114308" cy="922367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564952"/>
            <a:ext cx="12192000" cy="1470025"/>
          </a:xfrm>
          <a:prstGeom prst="rect">
            <a:avLst/>
          </a:prstGeom>
        </p:spPr>
        <p:txBody>
          <a:bodyPr lIns="68532" tIns="34266" rIns="68532" bIns="34266">
            <a:normAutofit/>
          </a:bodyPr>
          <a:lstStyle>
            <a:lvl1pPr algn="ctr">
              <a:defRPr sz="8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谢！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38" y="149036"/>
            <a:ext cx="1514474" cy="97229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2706444" y="309282"/>
            <a:ext cx="0" cy="658906"/>
          </a:xfrm>
          <a:prstGeom prst="line">
            <a:avLst/>
          </a:prstGeom>
          <a:ln>
            <a:solidFill>
              <a:srgbClr val="C1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88640"/>
            <a:ext cx="10314711" cy="658085"/>
          </a:xfrm>
        </p:spPr>
        <p:txBody>
          <a:bodyPr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568608" y="6444602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097007" cy="704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G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矩形 1"/>
          <p:cNvSpPr/>
          <p:nvPr userDrawn="1"/>
        </p:nvSpPr>
        <p:spPr>
          <a:xfrm>
            <a:off x="5271277" y="6312639"/>
            <a:ext cx="1645029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dist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50" b="0" i="0" u="none" strike="noStrike" cap="none" spc="0" normalizeH="0" baseline="0">
                <a:ln>
                  <a:noFill/>
                </a:ln>
                <a:solidFill>
                  <a:srgbClr val="1D4BC5"/>
                </a:solidFill>
                <a:effectLst/>
                <a:latin typeface="+mn-lt"/>
                <a:ea typeface="+mn-ea"/>
                <a:cs typeface="+mn-cs"/>
                <a:sym typeface="Calibri" panose="020F0502020204030204"/>
              </a:rPr>
              <a:t>赋能未来</a:t>
            </a:r>
          </a:p>
        </p:txBody>
      </p:sp>
      <p:sp>
        <p:nvSpPr>
          <p:cNvPr id="1048628" name="标题 2"/>
          <p:cNvSpPr>
            <a:spLocks noGrp="1"/>
          </p:cNvSpPr>
          <p:nvPr>
            <p:ph type="title"/>
          </p:nvPr>
        </p:nvSpPr>
        <p:spPr>
          <a:xfrm>
            <a:off x="233877" y="103072"/>
            <a:ext cx="10515600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lnSpc>
                <a:spcPct val="150000"/>
              </a:lnSpc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en-US"/>
              <a:t>单击此处编辑母版标题样式</a:t>
            </a:r>
          </a:p>
        </p:txBody>
      </p:sp>
      <p:pic>
        <p:nvPicPr>
          <p:cNvPr id="2097157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150766" y="219223"/>
            <a:ext cx="723555" cy="44316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1568608" y="6444602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6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53860" y="6356239"/>
            <a:ext cx="1645029" cy="40055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375551" y="6340976"/>
            <a:ext cx="317607" cy="32316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09" y="-133256"/>
            <a:ext cx="1694089" cy="1087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94" y="6252004"/>
            <a:ext cx="1578897" cy="412139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260004" y="290673"/>
            <a:ext cx="10515600" cy="537640"/>
          </a:xfrm>
          <a:prstGeom prst="rect">
            <a:avLst/>
          </a:prstGeom>
        </p:spPr>
        <p:txBody>
          <a:bodyPr/>
          <a:lstStyle>
            <a:lvl1pPr>
              <a:defRPr sz="2665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253860" y="6356239"/>
            <a:ext cx="1645029" cy="40055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375551" y="6340976"/>
            <a:ext cx="317607" cy="32316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09" y="-133256"/>
            <a:ext cx="1694089" cy="1087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94" y="6252004"/>
            <a:ext cx="1578897" cy="41213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7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4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675" r:id="rId15"/>
    <p:sldLayoutId id="2147483650" r:id="rId16"/>
    <p:sldLayoutId id="2147483651" r:id="rId17"/>
    <p:sldLayoutId id="2147483654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hyperlink" Target="https://wenku.baidu.com/shop/b532c5da50e2524de5187e29" TargetMode="Externa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67.xml"/><Relationship Id="rId7" Type="http://schemas.openxmlformats.org/officeDocument/2006/relationships/image" Target="../media/image23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6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30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36.png"/><Relationship Id="rId5" Type="http://schemas.openxmlformats.org/officeDocument/2006/relationships/tags" Target="../tags/tag106.xml"/><Relationship Id="rId10" Type="http://schemas.openxmlformats.org/officeDocument/2006/relationships/image" Target="../media/image35.jpeg"/><Relationship Id="rId4" Type="http://schemas.openxmlformats.org/officeDocument/2006/relationships/tags" Target="../tags/tag105.xml"/><Relationship Id="rId9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66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10" Type="http://schemas.openxmlformats.org/officeDocument/2006/relationships/image" Target="../media/image43.jpeg"/><Relationship Id="rId4" Type="http://schemas.openxmlformats.org/officeDocument/2006/relationships/tags" Target="../tags/tag167.xml"/><Relationship Id="rId9" Type="http://schemas.openxmlformats.org/officeDocument/2006/relationships/image" Target="../media/image4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2.xml"/><Relationship Id="rId7" Type="http://schemas.openxmlformats.org/officeDocument/2006/relationships/image" Target="../media/image44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18" Type="http://schemas.openxmlformats.org/officeDocument/2006/relationships/tags" Target="../tags/tag21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17" Type="http://schemas.openxmlformats.org/officeDocument/2006/relationships/tags" Target="../tags/tag210.xml"/><Relationship Id="rId2" Type="http://schemas.openxmlformats.org/officeDocument/2006/relationships/tags" Target="../tags/tag195.xml"/><Relationship Id="rId16" Type="http://schemas.openxmlformats.org/officeDocument/2006/relationships/tags" Target="../tags/tag209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tags" Target="../tags/tag208.xml"/><Relationship Id="rId10" Type="http://schemas.openxmlformats.org/officeDocument/2006/relationships/tags" Target="../tags/tag203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tags" Target="../tags/tag20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image" Target="../media/image48.jpeg"/><Relationship Id="rId4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49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image" Target="../media/image50.jpeg"/><Relationship Id="rId4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237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4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5" Type="http://schemas.openxmlformats.org/officeDocument/2006/relationships/tags" Target="../tags/tag258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4.jpe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7" Type="http://schemas.openxmlformats.org/officeDocument/2006/relationships/image" Target="../media/image54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hyperlink" Target="https://www.gitkraken.com/" TargetMode="External"/><Relationship Id="rId5" Type="http://schemas.openxmlformats.org/officeDocument/2006/relationships/hyperlink" Target="https://www.sourcetreeapp.com/" TargetMode="External"/><Relationship Id="rId4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5.jpe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9805" y="2264410"/>
            <a:ext cx="9999345" cy="158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使用通讲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09610" y="49790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郑州研发中心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7924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安装</a:t>
            </a:r>
            <a:endParaRPr 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Content Placeholder 1"/>
          <p:cNvSpPr txBox="1"/>
          <p:nvPr>
            <p:custDataLst>
              <p:tags r:id="rId3"/>
            </p:custDataLst>
          </p:nvPr>
        </p:nvSpPr>
        <p:spPr>
          <a:xfrm>
            <a:off x="936625" y="1770380"/>
            <a:ext cx="9812655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" panose="05000000000000000000" charset="0"/>
              <a:buChar char="Ø"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Linux</a:t>
            </a: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 2" panose="05020102010507070707"/>
              <a:buChar char=""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hlinkClick r:id="rId5" action="ppaction://hlinkfile"/>
              </a:rPr>
              <a:t>http://git-scm.com/download</a:t>
            </a:r>
            <a:endParaRPr kumimoji="0" lang="en-US" sz="21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 2" panose="05020102010507070707"/>
              <a:buChar char=""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yum install git-core</a:t>
            </a:r>
          </a:p>
          <a:p>
            <a:pPr marL="4572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" panose="05000000000000000000" charset="0"/>
              <a:buChar char="Ø"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Ubuntu</a:t>
            </a: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 2" panose="05020102010507070707"/>
              <a:buChar char=""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apt-get install </a:t>
            </a:r>
            <a:r>
              <a:rPr kumimoji="0" lang="en-US" sz="2100" b="0" i="0" u="none" strike="noStrike" kern="1200" cap="none" spc="0" normalizeH="0" baseline="0" noProof="0" err="1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git</a:t>
            </a: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-core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charset="0"/>
              <a:buChar char="Ø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Windows</a:t>
            </a: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 2" panose="05020102010507070707"/>
              <a:buChar char=""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hlinkClick r:id="rId5" action="ppaction://hlinkfile"/>
              </a:rPr>
              <a:t>http://code.google.com/p/msysgit</a:t>
            </a:r>
            <a:endParaRPr kumimoji="0" lang="en-US" sz="21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charset="0"/>
              <a:buChar char="Ø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Mac</a:t>
            </a: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 2" panose="05020102010507070707"/>
              <a:buChar char=""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hlinkClick r:id="rId5" action="ppaction://hlinkfile"/>
              </a:rPr>
              <a:t>http://code.google.com/p/git-osx-installer</a:t>
            </a:r>
            <a:endParaRPr kumimoji="0" lang="en-US" sz="21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 2" panose="05020102010507070707"/>
              <a:buChar char="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信息配置</a:t>
            </a:r>
            <a:endParaRPr 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" name="Content Placeholder 1"/>
          <p:cNvSpPr txBox="1"/>
          <p:nvPr>
            <p:custDataLst>
              <p:tags r:id="rId3"/>
            </p:custDataLst>
          </p:nvPr>
        </p:nvSpPr>
        <p:spPr>
          <a:xfrm>
            <a:off x="616585" y="1709420"/>
            <a:ext cx="5228403" cy="451802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配置你的个人用户名称和邮箱地址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.</a:t>
            </a:r>
          </a:p>
          <a:p>
            <a:pPr marL="274320" marR="0" lvl="2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设置你默认使用的文本编辑器和差异比较工具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config --global user.name </a:t>
            </a:r>
            <a:r>
              <a:rPr lang="en-US" sz="14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“username"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q"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config --global </a:t>
            </a:r>
            <a:r>
              <a:rPr lang="en-US" sz="14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user.email </a:t>
            </a:r>
            <a:r>
              <a:rPr lang="en-US" sz="14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“useremail"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config --global core.editor vim</a:t>
            </a: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config --global merge.tool vimdiff</a:t>
            </a:r>
          </a:p>
          <a:p>
            <a:pPr marL="542925" marR="0" lvl="2" indent="-2762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查看系统配置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config --system --list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查看当前用户（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global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）配置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config --global --list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查看当前仓库配置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config --local --list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66700" marR="0" lvl="1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3929" y="1628140"/>
            <a:ext cx="5970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系统配置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（对所有用户都有效） 存放在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Git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的安装目录下：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Git\</a:t>
            </a:r>
            <a:r>
              <a:rPr lang="en-US" altLang="zh-CN" err="1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etc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\gitconfig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，配置命令：</a:t>
            </a:r>
            <a:endParaRPr lang="en-US" altLang="zh-CN">
              <a:solidFill>
                <a:sysClr val="windowText" lastClr="00000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$ git </a:t>
            </a:r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config --system core.autocrlf</a:t>
            </a:r>
          </a:p>
          <a:p>
            <a:endParaRPr lang="en-US" altLang="zh-CN"/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b="1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用户配置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（对当前用户有效） 存放在用户的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home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目录下，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Linux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存放在：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~/.global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Windows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存放在用户目录下：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C:\User\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用户名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\.gitconfig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，配置命令：</a:t>
            </a:r>
            <a:endParaRPr lang="en-US" altLang="zh-CN">
              <a:solidFill>
                <a:sysClr val="windowText" lastClr="00000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$ </a:t>
            </a:r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git </a:t>
            </a:r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config --global user.name</a:t>
            </a:r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b="1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仓库配置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（只对当前项目有效） 存放在当前仓库的配置文件（也就是工作目录中的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.git/config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文件），配置命令：</a:t>
            </a:r>
            <a:endParaRPr lang="en-US" altLang="zh-CN">
              <a:solidFill>
                <a:sysClr val="windowText" lastClr="00000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$ </a:t>
            </a:r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git </a:t>
            </a:r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config --local </a:t>
            </a:r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remote.origin.url</a:t>
            </a:r>
          </a:p>
          <a:p>
            <a:endParaRPr lang="en-US" altLang="zh-CN">
              <a:solidFill>
                <a:srgbClr val="0F6FC6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以上三种配置的优先级：仓库配置 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&gt; 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用户配置 </a:t>
            </a:r>
            <a:r>
              <a:rPr lang="en-US" altLang="zh-CN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&gt; </a:t>
            </a:r>
            <a:r>
              <a:rPr lang="zh-CN" altLang="en-US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系统配置。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信息配置</a:t>
            </a:r>
            <a:endParaRPr 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" y="1868610"/>
            <a:ext cx="567690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868609"/>
            <a:ext cx="567690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9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27660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的一般工作流程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1050" y="1874520"/>
            <a:ext cx="6764020" cy="3949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克隆 Git 资源作为工作目录</a:t>
            </a: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在克隆的资源上添加或修改文件</a:t>
            </a: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sz="2400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如果其他人修改了</a:t>
            </a:r>
            <a:r>
              <a:rPr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</a:t>
            </a:r>
            <a:r>
              <a:rPr lang="zh-CN" altLang="en-US" sz="2400" ker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开发者</a:t>
            </a:r>
            <a:r>
              <a:rPr sz="2400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可以更新资源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在提交前查看修改</a:t>
            </a: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提交修改</a:t>
            </a: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在修改完成后，如果发现错误，可以撤回提交并再次修改并提交。</a:t>
            </a:r>
          </a:p>
        </p:txBody>
      </p:sp>
      <p:pic>
        <p:nvPicPr>
          <p:cNvPr id="5" name="图片 4" descr="git-proc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55" y="899795"/>
            <a:ext cx="4651375" cy="589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33756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的一般工作流程示例</a:t>
            </a:r>
          </a:p>
        </p:txBody>
      </p:sp>
      <p:pic>
        <p:nvPicPr>
          <p:cNvPr id="110" name="图片 109"/>
          <p:cNvPicPr/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5519" y="1911052"/>
            <a:ext cx="10927434" cy="40992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8948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版本库介绍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</a:t>
            </a:r>
          </a:p>
        </p:txBody>
      </p:sp>
      <p:pic>
        <p:nvPicPr>
          <p:cNvPr id="3" name="图片 2" descr="仓库之间的操作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75" y="1297305"/>
            <a:ext cx="7155180" cy="207581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81050" y="2312670"/>
            <a:ext cx="3971925" cy="3949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Workspace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：工作区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Index/Stage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：暂存区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Repository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：仓库区（本地仓库）</a:t>
            </a: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altLang="zh-CN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Remote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：仓库区（远程仓库）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pic>
        <p:nvPicPr>
          <p:cNvPr id="6" name="图片 5" descr="c3cc53072cb94ec3b77da25c7d67dfe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230" y="3950970"/>
            <a:ext cx="6835775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8948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版本库介绍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2</a:t>
            </a:r>
          </a:p>
        </p:txBody>
      </p:sp>
      <p:pic>
        <p:nvPicPr>
          <p:cNvPr id="4" name="图片 3" descr="1248432-20190403154604730-17955429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2728595"/>
            <a:ext cx="6008370" cy="2923540"/>
          </a:xfrm>
          <a:prstGeom prst="rect">
            <a:avLst/>
          </a:prstGeom>
        </p:spPr>
      </p:pic>
      <p:pic>
        <p:nvPicPr>
          <p:cNvPr id="105" name="图片 104"/>
          <p:cNvPicPr/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42635" y="2807970"/>
            <a:ext cx="6179185" cy="3726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659120" y="1139190"/>
            <a:ext cx="6958965" cy="1591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Git版本库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32308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工作文件的跟踪状态：</a:t>
            </a:r>
            <a:endParaRPr 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55675" y="1628140"/>
            <a:ext cx="3971925" cy="1342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Untracked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：未跟踪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Tracked  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：已跟踪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16585" y="3559810"/>
            <a:ext cx="34188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已跟踪文件的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种状态：</a:t>
            </a:r>
            <a:endParaRPr 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82675" y="3955415"/>
            <a:ext cx="3971925" cy="2379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Unmodified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：未修改</a:t>
            </a:r>
            <a:endParaRPr sz="24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Modified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：已修改</a:t>
            </a: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Staged</a:t>
            </a:r>
            <a:r>
              <a:rPr lang="zh-CN" altLang="en-US" sz="24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：已暂存</a:t>
            </a:r>
          </a:p>
        </p:txBody>
      </p:sp>
      <p:pic>
        <p:nvPicPr>
          <p:cNvPr id="6" name="图片 5" descr="u=2162199956,3726035767&amp;fm=253&amp;app=138&amp;f=JPEG&amp;fmt=auto&amp;q=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130" y="2221230"/>
            <a:ext cx="7898765" cy="296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smtClean="0">
                <a:sym typeface="+mn-ea"/>
              </a:rPr>
              <a:t>Git版本库</a:t>
            </a:r>
            <a:endParaRPr lang="zh-CN" altLang="en-US" smtClean="0"/>
          </a:p>
        </p:txBody>
      </p:sp>
      <p:pic>
        <p:nvPicPr>
          <p:cNvPr id="3" name="图片 2" descr="166c79be5c2749a9a8ee25f7a4d0d29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1440180"/>
            <a:ext cx="8267700" cy="475297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20116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文件状态查看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分支概念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81050" y="1874520"/>
            <a:ext cx="3920490" cy="3949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zh-CN" sz="2000" kern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分支</a:t>
            </a:r>
            <a:r>
              <a:rPr lang="zh-CN" altLang="zh-CN" sz="2000" ker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可以简单的理解为副本，一个分支就是一个单独的副本</a:t>
            </a:r>
            <a:endParaRPr lang="zh-CN"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endParaRPr lang="zh-CN"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ker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在版本控制过程中，同时推进多个任务，可以为开发者创建每个任务单独的分支。</a:t>
            </a:r>
            <a:endParaRPr lang="zh-CN"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endParaRPr lang="zh-CN"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85750" lvl="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分支底层其实也是指针的引用</a:t>
            </a:r>
          </a:p>
        </p:txBody>
      </p:sp>
      <p:pic>
        <p:nvPicPr>
          <p:cNvPr id="6" name="图片 5" descr="b4ffef53cc684769ac3b0459e9a9c1b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910" y="1983740"/>
            <a:ext cx="7490460" cy="3164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9883" y="1431560"/>
            <a:ext cx="2166986" cy="646331"/>
            <a:chOff x="5669360" y="1147499"/>
            <a:chExt cx="2166986" cy="646331"/>
          </a:xfrm>
        </p:grpSpPr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6594286" y="1240477"/>
              <a:ext cx="12420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5669360" y="1147499"/>
              <a:ext cx="101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9883" y="2197271"/>
            <a:ext cx="2776586" cy="645160"/>
            <a:chOff x="5669360" y="4240932"/>
            <a:chExt cx="2776586" cy="645160"/>
          </a:xfrm>
        </p:grpSpPr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基础通讲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79883" y="2961811"/>
            <a:ext cx="2776586" cy="645160"/>
            <a:chOff x="5669360" y="4240932"/>
            <a:chExt cx="2776586" cy="645160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使用进阶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9883" y="3726351"/>
            <a:ext cx="2776586" cy="645160"/>
            <a:chOff x="5669360" y="1147499"/>
            <a:chExt cx="2776586" cy="645160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594286" y="1240477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使用规范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1684020" y="1431925"/>
            <a:ext cx="2498725" cy="446849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5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743710" y="3115310"/>
            <a:ext cx="237998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6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79883" y="4490891"/>
            <a:ext cx="2936606" cy="645160"/>
            <a:chOff x="5669360" y="1147499"/>
            <a:chExt cx="2936606" cy="645160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6594286" y="1240477"/>
              <a:ext cx="20116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常见使用问题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79883" y="5255431"/>
            <a:ext cx="1717406" cy="645160"/>
            <a:chOff x="5669360" y="1147499"/>
            <a:chExt cx="1717406" cy="645160"/>
          </a:xfrm>
        </p:grpSpPr>
        <p:sp>
          <p:nvSpPr>
            <p:cNvPr id="35" name="文本框 34"/>
            <p:cNvSpPr txBox="1"/>
            <p:nvPr>
              <p:custDataLst>
                <p:tags r:id="rId3"/>
              </p:custDataLst>
            </p:nvPr>
          </p:nvSpPr>
          <p:spPr>
            <a:xfrm>
              <a:off x="6594286" y="1240477"/>
              <a:ext cx="7924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</a:t>
              </a:r>
            </a:p>
          </p:txBody>
        </p:sp>
        <p:sp>
          <p:nvSpPr>
            <p:cNvPr id="36" name="文本框 35"/>
            <p:cNvSpPr txBox="1"/>
            <p:nvPr>
              <p:custDataLst>
                <p:tags r:id="rId4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分支创建</a:t>
            </a:r>
          </a:p>
        </p:txBody>
      </p:sp>
      <p:sp>
        <p:nvSpPr>
          <p:cNvPr id="3" name="Content Placeholder 1"/>
          <p:cNvSpPr txBox="1"/>
          <p:nvPr>
            <p:custDataLst>
              <p:tags r:id="rId3"/>
            </p:custDataLst>
          </p:nvPr>
        </p:nvSpPr>
        <p:spPr>
          <a:xfrm>
            <a:off x="970915" y="1692910"/>
            <a:ext cx="10683875" cy="499173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新建本地分支，分支命名为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develop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develop</a:t>
            </a: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新建并切换到新分支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-b develop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</a:t>
            </a: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在远程分支存在的基础上，创建本地分支</a:t>
            </a:r>
            <a:r>
              <a:rPr lang="en-US" alt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(</a:t>
            </a:r>
            <a:r>
              <a:rPr lang="zh-CN" altLang="en-US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前提是远程、本地分支要同名，则会自动建立分支管理，否则不会关联</a:t>
            </a:r>
            <a:r>
              <a:rPr lang="en-US" alt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)</a:t>
            </a:r>
            <a:endParaRPr lang="zh-CN" sz="16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-b localbranch origin/remotebranch</a:t>
            </a: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新建远程分支（默认以当前分支的文件为基准）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1</a:t>
            </a:r>
            <a:r>
              <a:rPr lang="zh-CN" alt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、</a:t>
            </a: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-b localbranch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2</a:t>
            </a:r>
            <a:r>
              <a:rPr lang="zh-CN" alt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、</a:t>
            </a: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origin localbranch_name(远程分支名同本地分支名，如果远程分支已存在，则是推送分支代码，等同于 git push origin localbranch:remotebranch)</a:t>
            </a:r>
            <a:endParaRPr lang="zh-CN" sz="16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重命名分支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</a:t>
            </a: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-m "old-name" "new-name"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52870" y="1692910"/>
            <a:ext cx="53340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分支查看</a:t>
            </a:r>
          </a:p>
        </p:txBody>
      </p:sp>
      <p:sp>
        <p:nvSpPr>
          <p:cNvPr id="3" name="Content Placeholder 1"/>
          <p:cNvSpPr txBox="1"/>
          <p:nvPr>
            <p:custDataLst>
              <p:tags r:id="rId3"/>
            </p:custDataLst>
          </p:nvPr>
        </p:nvSpPr>
        <p:spPr>
          <a:xfrm>
            <a:off x="913130" y="2718435"/>
            <a:ext cx="6013450" cy="403352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查看本地所有分支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</a:t>
            </a: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查看远程分支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-r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查看本地、远端所有分支</a:t>
            </a:r>
          </a:p>
          <a:p>
            <a:pPr marL="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-a</a:t>
            </a:r>
            <a:endParaRPr lang="zh-CN" sz="16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查看本地分支与远程分支的关联情况</a:t>
            </a:r>
          </a:p>
          <a:p>
            <a:pPr marL="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-vv</a:t>
            </a:r>
            <a:endParaRPr lang="zh-CN" sz="16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查看本地所有分支最近一次的提交记录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-v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03910" y="1940560"/>
            <a:ext cx="50882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其中的</a:t>
            </a:r>
            <a:r>
              <a:rPr 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绿色</a:t>
            </a:r>
            <a:r>
              <a:rPr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表示当前分支</a:t>
            </a:r>
            <a:r>
              <a:rPr 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，白色表示本地分支，红色表示远程分支。</a:t>
            </a:r>
            <a:r>
              <a:rPr lang="en-US" alt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HEAD</a:t>
            </a: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表示当前指针指向</a:t>
            </a:r>
            <a:r>
              <a:rPr lang="en-US" alt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master</a:t>
            </a: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分支。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71590" y="1990090"/>
            <a:ext cx="5534025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分支关联</a:t>
            </a:r>
          </a:p>
        </p:txBody>
      </p:sp>
      <p:sp>
        <p:nvSpPr>
          <p:cNvPr id="3" name="Content Placeholder 1"/>
          <p:cNvSpPr txBox="1"/>
          <p:nvPr>
            <p:custDataLst>
              <p:tags r:id="rId3"/>
            </p:custDataLst>
          </p:nvPr>
        </p:nvSpPr>
        <p:spPr>
          <a:xfrm>
            <a:off x="913130" y="1599565"/>
            <a:ext cx="10857865" cy="522986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在现有分支与指定的远程分支之间，</a:t>
            </a: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建立关联关系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--set-upstream-to=origin/remotebranch localbranch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如：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--set-upstream-to=origin/main master</a:t>
            </a: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在分支检出时，建立关联关系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-b localdev origin/dev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4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这种使用的前提：检出的本地分支必须和远程分支同名</a:t>
            </a:r>
            <a:r>
              <a:rPr lang="zh-CN" altLang="en-US" sz="14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</a:t>
            </a:r>
            <a:endParaRPr lang="en-US" sz="14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400" noProof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如：git</a:t>
            </a:r>
            <a:r>
              <a:rPr lang="en-US" sz="14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checkout -b dev origin/dev 这时会建立关联关系</a:t>
            </a:r>
            <a:r>
              <a:rPr lang="zh-CN" altLang="en-US" sz="14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</a:t>
            </a:r>
            <a:endParaRPr lang="en-US" sz="14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400" noProof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但：git</a:t>
            </a:r>
            <a:r>
              <a:rPr lang="en-US" sz="14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checkout -b dev origin/master 就不会建立关联关系</a:t>
            </a:r>
            <a:r>
              <a:rPr lang="zh-CN" altLang="en-US" sz="14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。</a:t>
            </a:r>
            <a:endParaRPr lang="en-US" sz="18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在push时，建立关联关系</a:t>
            </a:r>
          </a:p>
          <a:p>
            <a:pPr marL="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--set-upstream origin remotebranch</a:t>
            </a:r>
          </a:p>
          <a:p>
            <a:pPr marL="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或简写为：</a:t>
            </a:r>
          </a:p>
          <a:p>
            <a:pPr marL="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-u origin dev</a:t>
            </a:r>
          </a:p>
          <a:p>
            <a:pPr marL="274320" marR="0" lvl="0" indent="-27432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6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查看本地分支与远程分支的关联情况</a:t>
            </a:r>
          </a:p>
          <a:p>
            <a:pPr marL="0" marR="0" lvl="0" indent="45720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-vv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分支切换</a:t>
            </a:r>
          </a:p>
        </p:txBody>
      </p:sp>
      <p:sp>
        <p:nvSpPr>
          <p:cNvPr id="7" name="Content Placeholder 1"/>
          <p:cNvSpPr txBox="1"/>
          <p:nvPr>
            <p:custDataLst>
              <p:tags r:id="rId3"/>
            </p:custDataLst>
          </p:nvPr>
        </p:nvSpPr>
        <p:spPr>
          <a:xfrm>
            <a:off x="970915" y="1692910"/>
            <a:ext cx="10683875" cy="105791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切换本地分支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localbranch_name</a:t>
            </a:r>
            <a:endParaRPr lang="zh-CN" altLang="en-US" sz="16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19760" y="298894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分支删除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2" name="Content Placeholder 1"/>
          <p:cNvSpPr txBox="1"/>
          <p:nvPr>
            <p:custDataLst>
              <p:tags r:id="rId5"/>
            </p:custDataLst>
          </p:nvPr>
        </p:nvSpPr>
        <p:spPr>
          <a:xfrm>
            <a:off x="974090" y="3477260"/>
            <a:ext cx="10683875" cy="182245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删除本地分支（在分支已经合并到主干后删除分支）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-d &lt;branchname&gt;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强制删除本地分支（危险）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-D &lt;branchname&gt;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3" name="Content Placeholder 1"/>
          <p:cNvSpPr txBox="1"/>
          <p:nvPr>
            <p:custDataLst>
              <p:tags r:id="rId6"/>
            </p:custDataLst>
          </p:nvPr>
        </p:nvSpPr>
        <p:spPr>
          <a:xfrm>
            <a:off x="1024890" y="5036185"/>
            <a:ext cx="10683875" cy="173990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删除远程分支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origin --delete [branch-name]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-dr [remote/branch]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origin :remotebranch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57975" y="1278890"/>
            <a:ext cx="5534025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分支合并</a:t>
            </a:r>
          </a:p>
        </p:txBody>
      </p:sp>
      <p:sp>
        <p:nvSpPr>
          <p:cNvPr id="7" name="Content Placeholder 1"/>
          <p:cNvSpPr txBox="1"/>
          <p:nvPr>
            <p:custDataLst>
              <p:tags r:id="rId3"/>
            </p:custDataLst>
          </p:nvPr>
        </p:nvSpPr>
        <p:spPr>
          <a:xfrm>
            <a:off x="753745" y="2772410"/>
            <a:ext cx="6243320" cy="321881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合并指定分支到当前分支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(fast-forward)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merge &lt;branch_name&gt;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禁止快进式合并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(no-fast-forward)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merge --no-ff &lt;branch_name&gt;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查看哪些分支已经合并到当前分支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--merged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查看当前哪些分支还没有合并到当前分支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--no-merged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745" y="1692910"/>
            <a:ext cx="55721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000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执行合并命令会将指定分支合并到当前工作分支上，我们假设当前工作分支为main。Git根据两个分支自行决定合并提交的算法</a:t>
            </a:r>
            <a:endParaRPr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4" name="图片 3" descr="85014bc97d8b464393a051863451de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975" y="1107440"/>
            <a:ext cx="4547870" cy="2440305"/>
          </a:xfrm>
          <a:prstGeom prst="rect">
            <a:avLst/>
          </a:prstGeom>
        </p:spPr>
      </p:pic>
      <p:pic>
        <p:nvPicPr>
          <p:cNvPr id="5" name="图片 4" descr="201911281703258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015" y="3846195"/>
            <a:ext cx="3411220" cy="300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Git分支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分支合并</a:t>
            </a: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6585" y="2096135"/>
            <a:ext cx="4449445" cy="181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7060" y="4766945"/>
            <a:ext cx="4972050" cy="1726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0" y="2096770"/>
            <a:ext cx="5604510" cy="194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16585" y="1680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分支合并前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75640" y="4375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git merge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0" y="1680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git merge  --no-</a:t>
            </a:r>
            <a:r>
              <a:rPr lang="en-US" altLang="zh-CN" err="1"/>
              <a:t>ff</a:t>
            </a:r>
            <a:r>
              <a:rPr lang="en-US" altLang="zh-CN"/>
              <a:t> feature-a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en-US" altLang="zh-CN" smtClean="0"/>
              <a:t>Git</a:t>
            </a:r>
            <a:r>
              <a:rPr lang="zh-CN" altLang="en-US" smtClean="0"/>
              <a:t>远程仓库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仓库信息</a:t>
            </a:r>
          </a:p>
        </p:txBody>
      </p:sp>
      <p:sp>
        <p:nvSpPr>
          <p:cNvPr id="7" name="Content Placeholder 1"/>
          <p:cNvSpPr txBox="1"/>
          <p:nvPr>
            <p:custDataLst>
              <p:tags r:id="rId3"/>
            </p:custDataLst>
          </p:nvPr>
        </p:nvSpPr>
        <p:spPr>
          <a:xfrm>
            <a:off x="753745" y="1601470"/>
            <a:ext cx="6243320" cy="283146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给远程仓库（链接）起名字（名字即为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origin</a:t>
            </a: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）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 add origin &lt;</a:t>
            </a:r>
            <a:r>
              <a:rPr lang="en-US" sz="1800" noProof="0" err="1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远程Git仓库地址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&gt;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 rename old-name new-name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，重命名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显示所有的远程主机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 -v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列出远程主机的详细信息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 show origin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16585" y="4511040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仓库推送</a:t>
            </a:r>
          </a:p>
        </p:txBody>
      </p:sp>
      <p:sp>
        <p:nvSpPr>
          <p:cNvPr id="4" name="Content Placeholder 1"/>
          <p:cNvSpPr txBox="1"/>
          <p:nvPr>
            <p:custDataLst>
              <p:tags r:id="rId5"/>
            </p:custDataLst>
          </p:nvPr>
        </p:nvSpPr>
        <p:spPr>
          <a:xfrm>
            <a:off x="753745" y="4639310"/>
            <a:ext cx="7909560" cy="221869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git </a:t>
            </a:r>
            <a:r>
              <a:rPr kumimoji="0" sz="1800" b="0" i="0" u="none" strike="noStrike" kern="120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push的一般形式为：git</a:t>
            </a:r>
            <a:r>
              <a:rPr kumimoji="0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push &lt;远程主机名&gt; &lt;本地分支名&gt; &lt;远程分支名&gt; 。如果当前分支只有一个远程分支，那么主机名都可以省略，形如 git </a:t>
            </a:r>
            <a:r>
              <a:rPr kumimoji="0" sz="1800" b="0" i="0" u="none" strike="noStrike" kern="1200" cap="none" spc="0" normalizeH="0" baseline="0" noProof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push，可以使用git</a:t>
            </a:r>
            <a:r>
              <a:rPr kumimoji="0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branch -r ，查看远程的分支名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[remote-name] [local-branch]:[remote-branch]</a:t>
            </a: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强行推送</a:t>
            </a: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[remote] --force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57975" y="1267460"/>
            <a:ext cx="5534025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Git</a:t>
            </a:r>
            <a:r>
              <a:rPr smtClean="0">
                <a:sym typeface="+mn-ea"/>
              </a:rPr>
              <a:t>远程仓库</a:t>
            </a:r>
            <a:endParaRPr lang="zh-CN" altLang="en-US" smtClean="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仓库拉取</a:t>
            </a:r>
          </a:p>
        </p:txBody>
      </p:sp>
      <p:sp>
        <p:nvSpPr>
          <p:cNvPr id="3" name="Content Placeholder 1"/>
          <p:cNvSpPr txBox="1"/>
          <p:nvPr>
            <p:custDataLst>
              <p:tags r:id="rId3"/>
            </p:custDataLst>
          </p:nvPr>
        </p:nvSpPr>
        <p:spPr>
          <a:xfrm>
            <a:off x="753745" y="1601470"/>
            <a:ext cx="6243320" cy="172720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从远程仓库中抓取本地仓库中没有的更新。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fetch [remote-name]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取回远程仓库的变化，并与本地分支合并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pull [remote-name] [local-branch]</a:t>
            </a:r>
            <a:endParaRPr lang="en-US" sz="16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16585" y="349313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冲突解决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1065" y="3916680"/>
            <a:ext cx="109613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冲突(Conflict): 当开发者们同时提交对同一文件的修改，而且版本系统不能把它们合并到一起，就会引起冲突，就需要人工来进行合并。</a:t>
            </a:r>
          </a:p>
        </p:txBody>
      </p:sp>
      <p:sp>
        <p:nvSpPr>
          <p:cNvPr id="6" name="Content Placeholder 1"/>
          <p:cNvSpPr txBox="1"/>
          <p:nvPr>
            <p:custDataLst>
              <p:tags r:id="rId5"/>
            </p:custDataLst>
          </p:nvPr>
        </p:nvSpPr>
        <p:spPr>
          <a:xfrm>
            <a:off x="812800" y="4623435"/>
            <a:ext cx="11049635" cy="204787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&lt;&lt;&lt;&lt;&lt;&lt;&lt;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=======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&gt;&gt;&gt;&gt;&gt;&gt;&gt;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&lt;&lt;&lt;&lt;&lt;&lt;&lt; 和 ======= 之间的所有内容都是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开发者自己的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本地更改，这些更改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尚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不在远程存储库中。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======= 和 &gt;&gt;&gt;&gt;&gt;&gt;&gt;&gt; 之间的所有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内容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都是来自远程存储库或另一个分支的更改。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工作区(Workspace)操作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9760" y="2039620"/>
            <a:ext cx="138366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新建</a:t>
            </a:r>
          </a:p>
        </p:txBody>
      </p:sp>
      <p:sp>
        <p:nvSpPr>
          <p:cNvPr id="3" name="Content Placeholder 1"/>
          <p:cNvSpPr txBox="1"/>
          <p:nvPr>
            <p:custDataLst>
              <p:tags r:id="rId3"/>
            </p:custDataLst>
          </p:nvPr>
        </p:nvSpPr>
        <p:spPr>
          <a:xfrm>
            <a:off x="619760" y="2436495"/>
            <a:ext cx="5238115" cy="283146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初始化版本库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init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init [project-name]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克隆一个项目以及它的整个代码历史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clone [url]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克隆远程库，并且重命名项目名称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clone [url] [projec name]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859270" y="2012950"/>
            <a:ext cx="7924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提交</a:t>
            </a:r>
          </a:p>
        </p:txBody>
      </p:sp>
      <p:sp>
        <p:nvSpPr>
          <p:cNvPr id="5" name="Content Placeholder 1"/>
          <p:cNvSpPr txBox="1"/>
          <p:nvPr>
            <p:custDataLst>
              <p:tags r:id="rId5"/>
            </p:custDataLst>
          </p:nvPr>
        </p:nvSpPr>
        <p:spPr>
          <a:xfrm>
            <a:off x="6859270" y="2529840"/>
            <a:ext cx="5160010" cy="235077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提交工作区所有文件到暂存区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add .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提交指定文件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add [file1] [file2] ...</a:t>
            </a:r>
            <a:endParaRPr lang="zh-CN" sz="18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提交某个文件夹（含子目录）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add [dir]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工作区(Workspace)操作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14680" y="1996440"/>
            <a:ext cx="7924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撤销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614680" y="2419985"/>
            <a:ext cx="6070600" cy="308356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版本回退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reset [--soft | --mixed | --hard] [HEAD]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例： git  reset  052e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回退某个文件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--[file]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（当改乱了工作区某个文件的内容，而且尚未进行add命令，想直接丢弃工作区的修改时使用此命令）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隐藏当前变更，以便能够切换分支（进阶会讲）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830060" y="1996440"/>
            <a:ext cx="7924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查询</a:t>
            </a:r>
          </a:p>
        </p:txBody>
      </p:sp>
      <p:sp>
        <p:nvSpPr>
          <p:cNvPr id="14" name="Content Placeholder 1"/>
          <p:cNvSpPr txBox="1"/>
          <p:nvPr>
            <p:custDataLst>
              <p:tags r:id="rId5"/>
            </p:custDataLst>
          </p:nvPr>
        </p:nvSpPr>
        <p:spPr>
          <a:xfrm>
            <a:off x="6830060" y="2419985"/>
            <a:ext cx="6070600" cy="247733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lvl="0">
              <a:buClr>
                <a:srgbClr val="FF0000"/>
              </a:buClr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查询当前工作区所有文件的状态</a:t>
            </a:r>
            <a:r>
              <a:rPr lang="zh-CN" altLang="en-US" sz="1800" smtClean="0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zh-CN" altLang="en-US" sz="1800"/>
              <a:t>显示有变更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 marL="0" lvl="0" indent="0">
              <a:buClr>
                <a:srgbClr val="FF0000"/>
              </a:buClr>
              <a:buNone/>
              <a:defRPr/>
            </a:pPr>
            <a:r>
              <a:rPr lang="zh-CN" altLang="en-US" sz="1800" smtClean="0"/>
              <a:t>文件</a:t>
            </a: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status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比较工作区中当前文件和暂存区之间的差异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diff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diff [file-name]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，指定文件比较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</a:t>
            </a:r>
            <a:r>
              <a:rPr>
                <a:sym typeface="+mn-ea"/>
              </a:rPr>
              <a:t>起源和</a:t>
            </a:r>
            <a:r>
              <a:rPr lang="zh-CN" altLang="en-US"/>
              <a:t>定义</a:t>
            </a:r>
          </a:p>
        </p:txBody>
      </p:sp>
      <p:pic>
        <p:nvPicPr>
          <p:cNvPr id="5" name="图片 4" descr="da96eb26a3974e93b60470ec04284e7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5925"/>
            <a:ext cx="12192000" cy="413321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24612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什么是版本控制?</a:t>
            </a:r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685925"/>
            <a:ext cx="4186555" cy="460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暂存区(Repository-Index)操作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9900" y="1118537"/>
            <a:ext cx="17068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提交版本库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556896" y="1542082"/>
            <a:ext cx="4929504" cy="408114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将暂存区的改动提交到本地仓库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commit -m [commit info]</a:t>
            </a: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altLang="en-US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跳过add，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将所有文件暂存后一并提交至本地仓库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commit -a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提交时显示所有diff信息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commit -v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修改提交注释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commit --amend -m [message]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altLang="en-US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修改当前版本状态（进阶部分有）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rebase -i HEAD~3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907405" y="1077752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查看信息</a:t>
            </a:r>
          </a:p>
        </p:txBody>
      </p:sp>
      <p:sp>
        <p:nvSpPr>
          <p:cNvPr id="14" name="Content Placeholder 1"/>
          <p:cNvSpPr txBox="1"/>
          <p:nvPr>
            <p:custDataLst>
              <p:tags r:id="rId5"/>
            </p:custDataLst>
          </p:nvPr>
        </p:nvSpPr>
        <p:spPr>
          <a:xfrm>
            <a:off x="5907405" y="1418359"/>
            <a:ext cx="6399530" cy="506158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比较工作区中当前文件和暂存区之间的差异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diff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diff [file-name]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，指定文件比较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查看提交历史（时间倒序）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indent="0">
              <a:buClr>
                <a:srgbClr val="FF0000"/>
              </a:buClr>
              <a:buNone/>
              <a:defRPr/>
            </a:pPr>
            <a:r>
              <a:rPr lang="en-US" altLang="zh-CN" sz="18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    $ </a:t>
            </a:r>
            <a:r>
              <a:rPr lang="en-US" altLang="zh-CN" sz="18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git </a:t>
            </a:r>
            <a:r>
              <a:rPr lang="en-US" altLang="zh-CN" sz="18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log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>
              <a:buClr>
                <a:srgbClr val="FF0000"/>
              </a:buClr>
              <a:defRPr/>
            </a:pPr>
            <a:r>
              <a:rPr lang="zh-CN" altLang="en-US" sz="1800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查看提交历史（</a:t>
            </a:r>
            <a:r>
              <a:rPr lang="zh-CN" altLang="en-US" sz="1800" smtClean="0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</a:rPr>
              <a:t>时间正序）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log --</a:t>
            </a:r>
            <a:r>
              <a:rPr lang="en-US" altLang="zh-CN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reverse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参数-p展开每次提交的内容差异，用-2显示最近的两次更新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log -p -2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log --graph --pretty=oneline --abbrev-commit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查看所有分支的所有操作记录（包括已删除）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</a:t>
            </a:r>
            <a:r>
              <a:rPr lang="en-US" sz="1800" noProof="0" err="1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reflog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暂存区(Repository-Index)操作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68745" y="1200150"/>
            <a:ext cx="5534025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365" y="1200150"/>
            <a:ext cx="5534025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暂存区(Repository-Index)操作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1645" y="1218565"/>
            <a:ext cx="10972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打标签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573405" y="1642110"/>
            <a:ext cx="6070600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创建标签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tag [tag-name]</a:t>
            </a: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创建标签</a:t>
            </a: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，并添加标签说明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tag –a [tag-name] –m [tag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说明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]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例：git tag -a v1.4 -m "</a:t>
            </a:r>
            <a:r>
              <a:rPr lang="en-US" altLang="zh-CN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new 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version 1.4"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查看tag信息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show [tag-name]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将标签推送到远程仓库中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origin [tag-name]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将本地所有的标签全部推送到远程仓库中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indent="0">
              <a:buClr>
                <a:srgbClr val="FF0000"/>
              </a:buClr>
              <a:buNone/>
              <a:defRPr/>
            </a:pPr>
            <a:r>
              <a:rPr lang="en-US" altLang="zh-CN" sz="18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 </a:t>
            </a:r>
            <a:r>
              <a:rPr lang="en-US" altLang="zh-CN" sz="18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   $ </a:t>
            </a:r>
            <a:r>
              <a:rPr lang="en-US" altLang="zh-CN" sz="18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git push origin --</a:t>
            </a:r>
            <a:r>
              <a:rPr lang="en-US" altLang="zh-CN" sz="18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tags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lang="zh-CN" altLang="en-US" sz="1800">
                <a:solidFill>
                  <a:sysClr val="windowText" lastClr="00000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追加标签</a:t>
            </a:r>
            <a:endParaRPr lang="en-US" sz="1800">
              <a:solidFill>
                <a:sysClr val="windowText" lastClr="000000"/>
              </a:solidFill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lvl="2" indent="457200">
              <a:buClr>
                <a:srgbClr val="FF0000"/>
              </a:buClr>
              <a:buSzPct val="95000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</a:t>
            </a:r>
            <a:r>
              <a:rPr lang="en-US" altLang="zh-CN" sz="16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tag </a:t>
            </a:r>
            <a:r>
              <a:rPr lang="en-US" altLang="zh-CN" sz="16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–a </a:t>
            </a:r>
            <a:r>
              <a:rPr lang="en-US" altLang="zh-CN" sz="16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[tag-name</a:t>
            </a:r>
            <a:r>
              <a:rPr lang="en-US" altLang="zh-CN" sz="16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][commit-id]</a:t>
            </a:r>
            <a:endParaRPr lang="en-US" sz="16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644005" y="1218565"/>
            <a:ext cx="14020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分支管理</a:t>
            </a:r>
          </a:p>
        </p:txBody>
      </p:sp>
      <p:sp>
        <p:nvSpPr>
          <p:cNvPr id="14" name="Content Placeholder 1"/>
          <p:cNvSpPr txBox="1"/>
          <p:nvPr>
            <p:custDataLst>
              <p:tags r:id="rId5"/>
            </p:custDataLst>
          </p:nvPr>
        </p:nvSpPr>
        <p:spPr>
          <a:xfrm>
            <a:off x="6382385" y="1642110"/>
            <a:ext cx="5732145" cy="521589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创建分支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branch [branch-name]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从当前所处的分支切换到其他分支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[branch-name]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新建并切换到新建分支上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-b [branch-name]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创建远程分支，建立在本地分支的基础上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push origin local_branch:remote_branch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删除分支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branch -d [branch-name]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将当前分支与指定分支进行合并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merge [branch-name]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$ git rebase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显示所有分支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branch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本地库(Repository-Local)操作</a:t>
            </a:r>
          </a:p>
        </p:txBody>
      </p:sp>
      <p:sp>
        <p:nvSpPr>
          <p:cNvPr id="8" name="Content Placeholder 1"/>
          <p:cNvSpPr txBox="1"/>
          <p:nvPr>
            <p:custDataLst>
              <p:tags r:id="rId2"/>
            </p:custDataLst>
          </p:nvPr>
        </p:nvSpPr>
        <p:spPr>
          <a:xfrm>
            <a:off x="573405" y="906780"/>
            <a:ext cx="11400155" cy="578548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查看远程仓库名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sz="1800" b="0" i="0" u="none" strike="noStrike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添加远程仓库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remote add [remote-name] [url]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远程仓库中抓取本地仓库中没有的更新，且不自动合并到当前工作分支，需人工合并。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fetch [remote-name]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推送分支代码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[remote-name] [remote-branch]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删除远程分支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[romote-name] :[remote-branch]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或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push origin --delete [remote-branch]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修改某个远程仓库在本地的简称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 rename [old-name] [new-name]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移除远程仓库</a:t>
            </a:r>
          </a:p>
          <a:p>
            <a:pPr marL="0" marR="0" lvl="2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remote rm [remote-name]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忽略文件（</a:t>
            </a:r>
            <a:r>
              <a:rPr lang="en-US" altLang="zh-CN" smtClean="0"/>
              <a:t>.gitignore</a:t>
            </a:r>
            <a:r>
              <a:rPr lang="zh-CN" altLang="en-US" smtClean="0"/>
              <a:t>）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00710" y="1000760"/>
            <a:ext cx="113201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en-US" sz="2000" b="1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1.全局忽略文件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版本库根目录/.git/info/exclude</a:t>
            </a: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，全局范围内的所有忽略规则都以行为单位写在这个文件中</a:t>
            </a: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sz="2000" b="1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2.局部</a:t>
            </a:r>
            <a:r>
              <a:rPr lang="zh-CN" altLang="en-US" sz="2000" b="1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忽略文件</a:t>
            </a:r>
          </a:p>
          <a:p>
            <a:pPr indent="457200">
              <a:buFont typeface="Wingdings" panose="05000000000000000000" charset="0"/>
              <a:buNone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.gitignore文件，这个忽略文件只对某一级目录下的文件的忽略有效。</a:t>
            </a: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000" b="1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3.手工指定</a:t>
            </a:r>
            <a:r>
              <a:rPr lang="zh-CN" altLang="en-US" sz="2000" b="1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忽略文件</a:t>
            </a:r>
          </a:p>
          <a:p>
            <a:pPr indent="457200">
              <a:buFont typeface="Wingdings" panose="05000000000000000000" charset="0"/>
              <a:buNone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 config --global core.excludesfile /path/to/.gitignore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49805" y="3006725"/>
            <a:ext cx="7228840" cy="333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9883" y="1431560"/>
            <a:ext cx="2166986" cy="646331"/>
            <a:chOff x="5669360" y="1147499"/>
            <a:chExt cx="2166986" cy="646331"/>
          </a:xfrm>
        </p:grpSpPr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6594286" y="1240477"/>
              <a:ext cx="12420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5669360" y="1147499"/>
              <a:ext cx="101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9883" y="2197271"/>
            <a:ext cx="2776586" cy="645160"/>
            <a:chOff x="5669360" y="4240932"/>
            <a:chExt cx="2776586" cy="645160"/>
          </a:xfrm>
        </p:grpSpPr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基础通讲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79883" y="2961811"/>
            <a:ext cx="2776586" cy="645160"/>
            <a:chOff x="5669360" y="4240932"/>
            <a:chExt cx="2776586" cy="645160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使用进阶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9883" y="3726351"/>
            <a:ext cx="2776586" cy="645160"/>
            <a:chOff x="5669360" y="1147499"/>
            <a:chExt cx="2776586" cy="645160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594286" y="1240477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使用规范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1684020" y="1431925"/>
            <a:ext cx="2498725" cy="446849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5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743710" y="3115310"/>
            <a:ext cx="237998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6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79883" y="4490891"/>
            <a:ext cx="2936606" cy="645160"/>
            <a:chOff x="5669360" y="1147499"/>
            <a:chExt cx="2936606" cy="645160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6594286" y="1240477"/>
              <a:ext cx="20116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常见使用问题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79883" y="5255431"/>
            <a:ext cx="1717406" cy="645160"/>
            <a:chOff x="5669360" y="1147499"/>
            <a:chExt cx="1717406" cy="645160"/>
          </a:xfrm>
        </p:grpSpPr>
        <p:sp>
          <p:nvSpPr>
            <p:cNvPr id="35" name="文本框 34"/>
            <p:cNvSpPr txBox="1"/>
            <p:nvPr>
              <p:custDataLst>
                <p:tags r:id="rId3"/>
              </p:custDataLst>
            </p:nvPr>
          </p:nvSpPr>
          <p:spPr>
            <a:xfrm>
              <a:off x="6594286" y="1240477"/>
              <a:ext cx="7924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</a:t>
              </a:r>
            </a:p>
          </p:txBody>
        </p:sp>
        <p:sp>
          <p:nvSpPr>
            <p:cNvPr id="36" name="文本框 35"/>
            <p:cNvSpPr txBox="1"/>
            <p:nvPr>
              <p:custDataLst>
                <p:tags r:id="rId4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Git的内部原理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5295" y="1000760"/>
            <a:ext cx="114655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sz="2000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Git是一个内容寻址文件系统</a:t>
            </a: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，Git的核心部分是一个简单的键值对数据库（key-value data store）。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对象库是</a:t>
            </a:r>
            <a:r>
              <a:rPr lang="en-US" alt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</a:t>
            </a: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it版本库实现的心脏，包含四种类型：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隶书" panose="02010509060101010101" charset="-122"/>
            </a:endParaRP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块(blob,binary lare object)，表示文件内容，且文件的每一个版本均表示为一个块。</a:t>
            </a: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目录树(tree)，它记录blob标识符、路径名和在一个目录里所有文件的唯一的元数据。</a:t>
            </a: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提交(commit)，表示一个代码库的版本历史记录，每一个提交对象指向一个目录树对象。</a:t>
            </a: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标签(tag) ，一个标签对象分配一个可读的名字给一个特定的对象，通常是一个提交对象。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Git高级操作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1645" y="1218565"/>
            <a:ext cx="355917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 rebase改写提交历史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360045" y="1642110"/>
            <a:ext cx="5716270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使用</a:t>
            </a:r>
            <a:r>
              <a:rPr 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rebase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的一般步骤：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6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0. 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status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，查看本地仓库的修改状态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1. 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pull --rebase origin master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2. 如遇冲突，解决冲突，然后：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3. 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add -u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，提交所有被删除和修改的文件到数据暂存区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4. </a:t>
            </a: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rebase --continue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7060" y="3911600"/>
            <a:ext cx="4600575" cy="1962150"/>
          </a:xfrm>
          <a:prstGeom prst="rect">
            <a:avLst/>
          </a:prstGeom>
        </p:spPr>
      </p:pic>
      <p:pic>
        <p:nvPicPr>
          <p:cNvPr id="103" name="图片 102"/>
          <p:cNvPicPr/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49173" y="1327921"/>
            <a:ext cx="5966085" cy="146403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48975" y="3497372"/>
            <a:ext cx="5866150" cy="30230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959475" y="1052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merge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59475" y="3176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Git高级操作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1645" y="1218565"/>
            <a:ext cx="34569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 bisect进行错误调试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360045" y="1642110"/>
            <a:ext cx="5716270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使用</a:t>
            </a:r>
            <a:r>
              <a:rPr 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bisect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的一般步骤：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6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0. 从顶层工作目录开始，切换到存在错误的分支上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1. </a:t>
            </a: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bisect start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2. </a:t>
            </a: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bisect bad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，将当前提交标记为包含错误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3. </a:t>
            </a:r>
            <a:r>
              <a:rPr lang="en-US" sz="16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bisect good &lt;commit-hash&gt;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，标记一个你知道没有问题的提交哈希，比方说，你可以用git log找到 2 周前的某个没有问题的提交哈希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4. Git bisect 此时会重复签出提交，直到找到罪魁祸首为止。在每次签出时，通过测试以确定是否存在错误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5. </a:t>
            </a:r>
            <a:r>
              <a:rPr lang="en-US" altLang="zh-CN" sz="1600" noProof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如果这次提交中存在错误，执行git</a:t>
            </a:r>
            <a:r>
              <a:rPr lang="en-US" alt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bisect </a:t>
            </a:r>
            <a:r>
              <a:rPr lang="en-US" altLang="zh-CN" sz="1600" noProof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bad。如果没有问题，那就执行git</a:t>
            </a:r>
            <a:r>
              <a:rPr lang="en-US" alt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 bisect good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6. 一旦 git bisect 找到罪魁祸首，会打印这样的日志:</a:t>
            </a: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8450" y="5086350"/>
            <a:ext cx="5695950" cy="561975"/>
          </a:xfrm>
          <a:prstGeom prst="rect">
            <a:avLst/>
          </a:prstGeom>
        </p:spPr>
      </p:pic>
      <p:pic>
        <p:nvPicPr>
          <p:cNvPr id="105" name="图片 104"/>
          <p:cNvPicPr/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21755" y="3204845"/>
            <a:ext cx="5575935" cy="173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494145" y="2867660"/>
            <a:ext cx="5503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算法使用二分搜索将罪魁祸首的提交缩小到范围A或范围B: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61255" y="-35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Git高级操作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1645" y="1218565"/>
            <a:ext cx="490474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 cherry-pick选择性地合并提交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360045" y="1642110"/>
            <a:ext cx="5280660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用于</a:t>
            </a:r>
            <a:r>
              <a:rPr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合并某个分支上的单个</a:t>
            </a:r>
            <a:r>
              <a:rPr 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/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多个</a:t>
            </a:r>
            <a:r>
              <a:rPr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commit</a:t>
            </a:r>
            <a:r>
              <a:rPr lang="zh-CN" altLang="en-US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6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cherry-pick &lt;HashA&gt;..&lt;HashB&gt;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，提交A必须早于提交B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如果代码发生冲突后，发现很难解决，需要放弃合并，回到操作前的样子，则可以使用下面的命令</a:t>
            </a:r>
            <a:r>
              <a:rPr 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</a:t>
            </a:r>
            <a:endParaRPr sz="16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git cherry-pick --abort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40705" y="2370455"/>
            <a:ext cx="6264910" cy="359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</a:t>
            </a:r>
            <a:r>
              <a:rPr>
                <a:sym typeface="+mn-ea"/>
              </a:rPr>
              <a:t>起源和</a:t>
            </a:r>
            <a:r>
              <a:rPr lang="zh-CN" altLang="en-US"/>
              <a:t>定义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24612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什么是版本控制?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3910" y="1940560"/>
            <a:ext cx="109315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版本控制是一种管理软件开发过程中的代码版本和变化的方法。它用于跟踪和管理软件开发团队的代码更改，并确保团队成员可以同步协作和共享代码。版本控制系统（VCS）记录代码的每个版本和变化，以便开发人员可以回溯到先前的代码状态，比较不同版本之间的差异，并合并多个开发人员的更改。</a:t>
            </a:r>
            <a:r>
              <a:rPr lang="en-US" alt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VCS</a:t>
            </a:r>
            <a:r>
              <a:rPr lang="zh-CN" alt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可以提供以下功能：</a:t>
            </a: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 sz="2000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隶书" panose="020105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5375" y="3312160"/>
            <a:ext cx="1064069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l" defTabSz="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Franklin Gothic Medium" panose="020B0603020102020204" charset="0"/>
              </a:rPr>
              <a:t>代码版本管理</a:t>
            </a:r>
          </a:p>
          <a:p>
            <a:pPr marL="342900" marR="0" lvl="0" indent="-342900" algn="l" defTabSz="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Franklin Gothic Medium" panose="020B0603020102020204" charset="0"/>
              </a:rPr>
              <a:t>并行开发</a:t>
            </a:r>
          </a:p>
          <a:p>
            <a:pPr marL="342900" marR="0" lvl="0" indent="-342900" algn="l" defTabSz="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Franklin Gothic Medium" panose="020B0603020102020204" charset="0"/>
              </a:rPr>
              <a:t>冲突解决</a:t>
            </a:r>
          </a:p>
          <a:p>
            <a:pPr marL="342900" marR="0" lvl="0" indent="-342900" algn="l" defTabSz="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Franklin Gothic Medium" panose="020B0603020102020204" charset="0"/>
              </a:rPr>
              <a:t>分支管理</a:t>
            </a:r>
          </a:p>
          <a:p>
            <a:pPr marL="342900" marR="0" lvl="0" indent="-342900" algn="l" defTabSz="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Franklin Gothic Medium" panose="020B0603020102020204" charset="0"/>
              </a:rPr>
              <a:t>版本回溯和恢复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Git高级操作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1645" y="1218565"/>
            <a:ext cx="377888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 reflog恢复丢失的提交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360045" y="1642110"/>
            <a:ext cx="5280660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 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 --relative-date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 --all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 --pretty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9025" y="13843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示例1：查看引用日志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40705" y="17526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 </a:t>
            </a:r>
            <a:endParaRPr lang="en-US" altLang="en-US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4899025" y="250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2</a:t>
            </a:r>
            <a:r>
              <a:rPr lang="zh-CN" altLang="en-US"/>
              <a:t>：恢复已删除的分支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640705" y="28765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 | grep feature-branch 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branch feature-branch &lt;commit SHA-1&gt;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4899025" y="3790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3</a:t>
            </a:r>
            <a:r>
              <a:rPr lang="zh-CN" altLang="en-US"/>
              <a:t>：恢复已删除的提交</a:t>
            </a: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640705" y="41592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reflog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checkout -b &lt;new-branch&gt; &lt;commit SHA-1&gt; </a:t>
            </a:r>
            <a:endParaRPr lang="en-US" altLang="en-US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Git高级操作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1645" y="1218565"/>
            <a:ext cx="396176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 stash临时储藏当前变更</a:t>
            </a: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360045" y="1642110"/>
            <a:ext cx="5280660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运行该命令后，所有没有commit的代码，都会暂时从工作区移除，回到上次commit时的状态。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6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，暂时保存没有提交的工作</a:t>
            </a:r>
          </a:p>
          <a:p>
            <a:pPr marL="0" marR="0" lvl="2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 list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，列出所有暂时保存的工作</a:t>
            </a:r>
          </a:p>
          <a:p>
            <a:pPr marL="0" marR="0" lvl="2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 apply stash@{0}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，恢复某个暂时保存的工作，</a:t>
            </a:r>
            <a:r>
              <a:rPr lang="en-US" altLang="zh-CN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0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代表第一个</a:t>
            </a:r>
          </a:p>
          <a:p>
            <a:pPr marL="0" marR="0" lvl="2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 pop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，恢复最近一次stash的文件</a:t>
            </a:r>
          </a:p>
          <a:p>
            <a:pPr marL="0" marR="0" lvl="2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 drop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，丢弃最近一次stash的文件</a:t>
            </a:r>
          </a:p>
          <a:p>
            <a:pPr marL="0" marR="0" lvl="2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$ git stash clear</a:t>
            </a:r>
            <a:r>
              <a:rPr lang="zh-CN" altLang="en-US" sz="1800" noProof="0" smtClean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，删除所有的stash</a:t>
            </a: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7060" y="3005455"/>
            <a:ext cx="3724275" cy="1390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60540" y="2512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一次完整的</a:t>
            </a:r>
            <a:r>
              <a:rPr lang="en-US" altLang="zh-CN"/>
              <a:t>stash</a:t>
            </a:r>
            <a:r>
              <a:rPr lang="zh-CN" altLang="en-US"/>
              <a:t>操作过程：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 Hooks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81775" y="1484630"/>
            <a:ext cx="5586095" cy="4291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2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Server-Side Hooks：</a:t>
            </a:r>
          </a:p>
          <a:p>
            <a:pPr marL="285750" lvl="2" indent="-28575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pre-receive: 当服务端收到一个 push 操作请求时触发，可用于检测 push 的内容</a:t>
            </a:r>
          </a:p>
          <a:p>
            <a:pPr marL="285750" lvl="2" indent="-28575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update: 与 pre-receive 相似，但当一次 push 想更新多个分支时，pre-receive 只执行一次，而此钩子会为每一分支都执行一次</a:t>
            </a:r>
          </a:p>
          <a:p>
            <a:pPr marL="285750" lvl="2" indent="-28575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post-receive: 当整个 push 操作完成时触发，常用于服务侧同步、通知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34785" y="1068070"/>
            <a:ext cx="40640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服务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端Hook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触发时机</a:t>
            </a:r>
            <a:endParaRPr 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6870" y="1068070"/>
            <a:ext cx="314833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客户端Hook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触发时机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8" name="Content Placeholder 1"/>
          <p:cNvSpPr txBox="1"/>
          <p:nvPr>
            <p:custDataLst>
              <p:tags r:id="rId3"/>
            </p:custDataLst>
          </p:nvPr>
        </p:nvSpPr>
        <p:spPr>
          <a:xfrm>
            <a:off x="360045" y="1491615"/>
            <a:ext cx="6045835" cy="536702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Client-Side Hooks</a:t>
            </a:r>
            <a:r>
              <a:rPr lang="zh-CN" sz="16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：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re-commit: 执行 git commit 命令时触发，常用于检查代码风格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prepare-commit-msg: commit message 编辑器呼起前 default commit message 创建后触发，常用于生成默认的标准化的提交说明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commit-msg: 开发者编写完并确认 commit message 后触发，常用于校验提交说明是否标准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post-commit: 整个 git commit 完成后触发，常用于邮件通知、提醒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applypatch-msg: 执行 git am 命令时触发，常用于检查命令提取出来的提交信息是否符合特定格式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pre-applypatch: git am 提取出补丁并应用于当前分支后，准备提交前触发，常用于执行测试用例或检查缓冲区代码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post-applypatch: git am 提交后触发，常用于通知、或补丁邮件回复（此钩子不能停止 git 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pre-rebase: 执行 git rebase 命令时触发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post-rewrite: 执行会替换 commit 的命令时触发，比如 git rebase 或 git commit --amend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post-checkout: 执行 git checkout 命令成功后触发，可用于生成特定文档，处理大二进制文件等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post-merge: 成功完成一次 merge 行为后触发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pre-push: 执行 git push 命令时触发，可用于执行测试用例</a:t>
            </a:r>
          </a:p>
          <a:p>
            <a:pPr marL="285750" marR="0" lvl="2" indent="-28575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zh-CN" sz="150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pre-auto-gc: 执行垃圾回收前触发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 Hooks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825" y="1748790"/>
            <a:ext cx="10867390" cy="35966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pre-commit  : 检查每次的commit message是否有拼写错误，或是否符合某种规范。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pre-receive : 统一上传到远程库的代码的编码。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post-receive: 每当有新的提交的时候就通知项目成员（可以使用Email或SMS等方式）。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post-receive: 把代码推送到生产环境。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7825" y="1134745"/>
            <a:ext cx="790638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Hooks应用场景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>
            <p:custDataLst>
              <p:tags r:id="rId2"/>
            </p:custDataLst>
          </p:nvPr>
        </p:nvSpPr>
        <p:spPr>
          <a:xfrm flipH="1">
            <a:off x="609475" y="2034112"/>
            <a:ext cx="1472608" cy="1214271"/>
          </a:xfrm>
          <a:prstGeom prst="homePlate">
            <a:avLst>
              <a:gd name="adj" fmla="val 32554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/>
          <p:cNvSpPr/>
          <p:nvPr>
            <p:custDataLst>
              <p:tags r:id="rId3"/>
            </p:custDataLst>
          </p:nvPr>
        </p:nvSpPr>
        <p:spPr>
          <a:xfrm>
            <a:off x="2082083" y="2034112"/>
            <a:ext cx="3636724" cy="1214271"/>
          </a:xfrm>
          <a:prstGeom prst="homePlate">
            <a:avLst>
              <a:gd name="adj" fmla="val 3255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58"/>
          <p:cNvSpPr txBox="1"/>
          <p:nvPr>
            <p:custDataLst>
              <p:tags r:id="rId4"/>
            </p:custDataLst>
          </p:nvPr>
        </p:nvSpPr>
        <p:spPr>
          <a:xfrm>
            <a:off x="1027860" y="2286360"/>
            <a:ext cx="807194" cy="709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8" name="文本框 61"/>
          <p:cNvSpPr txBox="1"/>
          <p:nvPr>
            <p:custDataLst>
              <p:tags r:id="rId5"/>
            </p:custDataLst>
          </p:nvPr>
        </p:nvSpPr>
        <p:spPr>
          <a:xfrm>
            <a:off x="2277793" y="2167195"/>
            <a:ext cx="3251393" cy="9472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3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集中式工作流</a:t>
            </a:r>
          </a:p>
        </p:txBody>
      </p:sp>
      <p:sp>
        <p:nvSpPr>
          <p:cNvPr id="27" name="箭头: 五边形 26"/>
          <p:cNvSpPr/>
          <p:nvPr>
            <p:custDataLst>
              <p:tags r:id="rId6"/>
            </p:custDataLst>
          </p:nvPr>
        </p:nvSpPr>
        <p:spPr>
          <a:xfrm flipH="1">
            <a:off x="6474062" y="2034112"/>
            <a:ext cx="1472608" cy="1214271"/>
          </a:xfrm>
          <a:prstGeom prst="homePlate">
            <a:avLst>
              <a:gd name="adj" fmla="val 32554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五边形 27"/>
          <p:cNvSpPr/>
          <p:nvPr>
            <p:custDataLst>
              <p:tags r:id="rId7"/>
            </p:custDataLst>
          </p:nvPr>
        </p:nvSpPr>
        <p:spPr>
          <a:xfrm>
            <a:off x="7946670" y="2034112"/>
            <a:ext cx="3636724" cy="1214271"/>
          </a:xfrm>
          <a:prstGeom prst="homePlate">
            <a:avLst>
              <a:gd name="adj" fmla="val 3255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58"/>
          <p:cNvSpPr txBox="1"/>
          <p:nvPr>
            <p:custDataLst>
              <p:tags r:id="rId8"/>
            </p:custDataLst>
          </p:nvPr>
        </p:nvSpPr>
        <p:spPr>
          <a:xfrm>
            <a:off x="6892446" y="2286360"/>
            <a:ext cx="807194" cy="709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" name="文本框 61"/>
          <p:cNvSpPr txBox="1"/>
          <p:nvPr>
            <p:custDataLst>
              <p:tags r:id="rId9"/>
            </p:custDataLst>
          </p:nvPr>
        </p:nvSpPr>
        <p:spPr>
          <a:xfrm>
            <a:off x="8142380" y="2167195"/>
            <a:ext cx="3251393" cy="9472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3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</a:t>
            </a:r>
            <a:r>
              <a:rPr lang="en-US" altLang="zh-CN" sz="23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分支工作流</a:t>
            </a:r>
          </a:p>
        </p:txBody>
      </p:sp>
      <p:sp>
        <p:nvSpPr>
          <p:cNvPr id="39" name="箭头: 五边形 38"/>
          <p:cNvSpPr/>
          <p:nvPr>
            <p:custDataLst>
              <p:tags r:id="rId10"/>
            </p:custDataLst>
          </p:nvPr>
        </p:nvSpPr>
        <p:spPr>
          <a:xfrm flipH="1">
            <a:off x="609475" y="3914418"/>
            <a:ext cx="1472608" cy="1214271"/>
          </a:xfrm>
          <a:prstGeom prst="homePlate">
            <a:avLst>
              <a:gd name="adj" fmla="val 32554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/>
          <p:cNvSpPr/>
          <p:nvPr>
            <p:custDataLst>
              <p:tags r:id="rId11"/>
            </p:custDataLst>
          </p:nvPr>
        </p:nvSpPr>
        <p:spPr>
          <a:xfrm>
            <a:off x="2082083" y="3914418"/>
            <a:ext cx="3636724" cy="1214271"/>
          </a:xfrm>
          <a:prstGeom prst="homePlate">
            <a:avLst>
              <a:gd name="adj" fmla="val 3255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8"/>
          <p:cNvSpPr txBox="1"/>
          <p:nvPr>
            <p:custDataLst>
              <p:tags r:id="rId12"/>
            </p:custDataLst>
          </p:nvPr>
        </p:nvSpPr>
        <p:spPr>
          <a:xfrm>
            <a:off x="1027860" y="4166667"/>
            <a:ext cx="807194" cy="709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2" name="文本框 61"/>
          <p:cNvSpPr txBox="1"/>
          <p:nvPr>
            <p:custDataLst>
              <p:tags r:id="rId13"/>
            </p:custDataLst>
          </p:nvPr>
        </p:nvSpPr>
        <p:spPr>
          <a:xfrm>
            <a:off x="2277793" y="4047501"/>
            <a:ext cx="3251393" cy="9472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3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Gitflow工作流（多分支工作流）</a:t>
            </a:r>
          </a:p>
        </p:txBody>
      </p:sp>
      <p:sp>
        <p:nvSpPr>
          <p:cNvPr id="35" name="箭头: 五边形 34"/>
          <p:cNvSpPr/>
          <p:nvPr>
            <p:custDataLst>
              <p:tags r:id="rId14"/>
            </p:custDataLst>
          </p:nvPr>
        </p:nvSpPr>
        <p:spPr>
          <a:xfrm flipH="1">
            <a:off x="6474062" y="3914418"/>
            <a:ext cx="1472608" cy="1214271"/>
          </a:xfrm>
          <a:prstGeom prst="homePlate">
            <a:avLst>
              <a:gd name="adj" fmla="val 32554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/>
          <p:cNvSpPr/>
          <p:nvPr>
            <p:custDataLst>
              <p:tags r:id="rId15"/>
            </p:custDataLst>
          </p:nvPr>
        </p:nvSpPr>
        <p:spPr>
          <a:xfrm>
            <a:off x="7946670" y="3914418"/>
            <a:ext cx="3636724" cy="1214271"/>
          </a:xfrm>
          <a:prstGeom prst="homePlate">
            <a:avLst>
              <a:gd name="adj" fmla="val 3255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58"/>
          <p:cNvSpPr txBox="1"/>
          <p:nvPr>
            <p:custDataLst>
              <p:tags r:id="rId16"/>
            </p:custDataLst>
          </p:nvPr>
        </p:nvSpPr>
        <p:spPr>
          <a:xfrm>
            <a:off x="6892446" y="4166667"/>
            <a:ext cx="807194" cy="709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8" name="文本框 61"/>
          <p:cNvSpPr txBox="1"/>
          <p:nvPr>
            <p:custDataLst>
              <p:tags r:id="rId17"/>
            </p:custDataLst>
          </p:nvPr>
        </p:nvSpPr>
        <p:spPr>
          <a:xfrm>
            <a:off x="8142380" y="4047501"/>
            <a:ext cx="3251393" cy="9472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3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Forking工作流（分布式仓库工作流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Git团队协作的</a:t>
            </a:r>
            <a:r>
              <a:rPr lang="en-US" altLang="zh-CN"/>
              <a:t>4</a:t>
            </a:r>
            <a:r>
              <a:rPr lang="zh-CN" altLang="en-US"/>
              <a:t>种方式</a:t>
            </a:r>
            <a:r>
              <a:rPr lang="en-US" altLang="zh-CN"/>
              <a:t>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集中式工作流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7830" y="2116455"/>
            <a:ext cx="8397875" cy="4682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适用人群：开发小团队（4-5人），对于要从 SVN 迁移过来的团队来说</a:t>
            </a:r>
            <a:r>
              <a:rPr lang="zh-CN" alt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比较友好</a:t>
            </a: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，但没有发挥出 Git 分布式本质的优势。</a:t>
            </a:r>
          </a:p>
          <a:p>
            <a:pPr indent="0">
              <a:buFont typeface="Wingdings" panose="05000000000000000000" charset="0"/>
              <a:buNone/>
            </a:pPr>
            <a:endParaRPr lang="en-US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工作方式：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1.团队组长创建远程仓库，创建一个master分支，组员可读可写。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2.每个开发人员都git clone远程仓库到本地仓库，在master分支上开发。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3.每次开发都要git pull更新到远程仓库的master分支版本。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4.每次开发完成就git commit到本地仓库， </a:t>
            </a:r>
            <a:r>
              <a:rPr lang="en-US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接着git</a:t>
            </a: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push到远程仓库。</a:t>
            </a:r>
          </a:p>
          <a:p>
            <a:pPr indent="0">
              <a:buFont typeface="Wingdings" panose="05000000000000000000" charset="0"/>
              <a:buNone/>
            </a:pPr>
            <a:endParaRPr lang="en-US" kern="0" noProof="0" smtClean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缺点：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1.忘了git push，一直会提交到本地仓库，没有推送到远程仓库。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2.忘了git pull，导致本地仓库与中央仓库不一致，发生文件冲突。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3.大量操作git </a:t>
            </a:r>
            <a:r>
              <a:rPr lang="en-US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pull，导致增加git分支合并次数，增加了git变基次数，降低了git的性能</a:t>
            </a: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。</a:t>
            </a: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387205" y="2116455"/>
            <a:ext cx="2476500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22605" y="1127760"/>
            <a:ext cx="7629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以中央仓库为集中点，所有人工作在master一个分支上，团队在此分支上拉取、提交、解决冲突。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功能分支工作流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7830" y="1834515"/>
            <a:ext cx="8397875" cy="4963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适用人群：</a:t>
            </a:r>
            <a:r>
              <a:rPr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开发中团队（10人以上，100人以下），</a:t>
            </a:r>
            <a:r>
              <a:rPr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熟悉Git分支的团队</a:t>
            </a:r>
            <a:r>
              <a:rPr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。</a:t>
            </a:r>
          </a:p>
          <a:p>
            <a:pPr indent="0">
              <a:buFont typeface="Wingdings" panose="05000000000000000000" charset="0"/>
              <a:buNone/>
            </a:pP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工作方式：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1.团队组长创建远程仓库，创建一个master分支，组员可读不可写。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2.每个开发人员都git clone远程仓库到本地仓库。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3.每个开发人员创建自己的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基于</a:t>
            </a: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master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的</a:t>
            </a: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feature分支，在feature分支上开发。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4.开发人员每完成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任务，先执行</a:t>
            </a: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git commit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至分支，</a:t>
            </a:r>
            <a:r>
              <a:rPr lang="en-US" sz="1600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接着git</a:t>
            </a: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 push到远程仓库。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5.通过pull request提醒团队组长，浏览组员提交feature分支。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6.组长把feature分支拉下来并合并到自己本地仓库的master分支上测试。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7.组长测试feature分支通过之后，由组长负责把feature分支合并到远程仓库的master分支上。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8. 组长在远程仓库把合并过的feature分支删除。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9.组员在本地仓库把合并过的feature分支删除。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10.组员将本地仓库分支切换为master分支，然后git pull将本地仓库的master分支更新到远程仓库的master分支版本。</a:t>
            </a:r>
          </a:p>
          <a:p>
            <a:pPr indent="0">
              <a:buFont typeface="Wingdings" panose="05000000000000000000" charset="0"/>
              <a:buNone/>
            </a:pP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缺点：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1.增加团队组长的工作量。</a:t>
            </a:r>
          </a:p>
          <a:p>
            <a:pPr indent="457200"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2.增加团队组员提交步骤。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605" y="1127760"/>
            <a:ext cx="7629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noProof="0" smtClean="0">
                <a:latin typeface="Songti SC" charset="-122"/>
                <a:ea typeface="Songti SC" charset="-122"/>
                <a:cs typeface="Songti SC" charset="-122"/>
              </a:rPr>
              <a:t>按照不同功能划分分支，不同功能研发组员在各自的分支上研发，master分支代表正式项目的历史。</a:t>
            </a:r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01405" y="2116455"/>
            <a:ext cx="3490595" cy="28136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Gitflow工作流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7830" y="2116455"/>
            <a:ext cx="5431790" cy="4741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适用人群：</a:t>
            </a:r>
            <a:r>
              <a:rPr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开发团队（100人以上），</a:t>
            </a:r>
            <a:r>
              <a:rPr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熟悉Git分支的团队</a:t>
            </a:r>
            <a:r>
              <a:rPr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。</a:t>
            </a:r>
          </a:p>
          <a:p>
            <a:pPr indent="0">
              <a:buFont typeface="Wingdings" panose="05000000000000000000" charset="0"/>
              <a:buNone/>
            </a:pP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工作方式：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1.项目维护者创建项目维护者的远程仓库，创建master分支与develop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双主干</a:t>
            </a: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分支，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</a:t>
            </a: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者可读不可写。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2.每个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</a:t>
            </a:r>
            <a:r>
              <a:rPr lang="en-US" sz="1600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者git</a:t>
            </a:r>
            <a:r>
              <a:rPr 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 clone远程仓库中的develop分支到本地仓库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，develop分支相当于master的分支，包括功能开发，修改，测试。master分支相当于最终分支。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3.每个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</a:t>
            </a: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者在本地仓库创建自己的feature分支，在feature分支上开发。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4.在feature分支又可以创建多个feature分支，继续开发项目。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5.每个</a:t>
            </a:r>
            <a:r>
              <a:rPr lang="zh-CN" altLang="en-US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</a:t>
            </a:r>
            <a:r>
              <a:rPr lang="en-US" altLang="zh-CN" sz="1600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者每次开发完成就git</a:t>
            </a: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 </a:t>
            </a:r>
            <a:r>
              <a:rPr lang="en-US" altLang="zh-CN" sz="1600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commit到本地仓库中自己的feature分支，接着git</a:t>
            </a:r>
            <a:r>
              <a:rPr lang="en-US" altLang="zh-CN" sz="16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 push到远程仓库。</a:t>
            </a: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605" y="1127760"/>
            <a:ext cx="6311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0" noProof="0" smtClean="0">
                <a:latin typeface="Songti SC" charset="-122"/>
                <a:ea typeface="Songti SC" charset="-122"/>
                <a:cs typeface="Songti SC" charset="-122"/>
              </a:rPr>
              <a:t>只有一个长期分支</a:t>
            </a:r>
            <a:r>
              <a:rPr lang="en-US" altLang="zh-CN" sz="2000" kern="0" noProof="0" smtClean="0">
                <a:latin typeface="Songti SC" charset="-122"/>
                <a:ea typeface="Songti SC" charset="-122"/>
                <a:cs typeface="Songti SC" charset="-122"/>
              </a:rPr>
              <a:t>master</a:t>
            </a:r>
            <a:r>
              <a:rPr lang="zh-CN" altLang="en-US" sz="2000" kern="0" noProof="0" smtClean="0">
                <a:latin typeface="Songti SC" charset="-122"/>
                <a:ea typeface="Songti SC" charset="-122"/>
                <a:cs typeface="Songti SC" charset="-122"/>
              </a:rPr>
              <a:t>，最大的优点是简单，对于持续发布的产品，可以说是最适合的流程。</a:t>
            </a:r>
          </a:p>
        </p:txBody>
      </p:sp>
      <p:pic>
        <p:nvPicPr>
          <p:cNvPr id="102" name="图片 101"/>
          <p:cNvPicPr/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35040" y="2116455"/>
            <a:ext cx="6156960" cy="37414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Gitflow工作流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7830" y="972820"/>
            <a:ext cx="11353165" cy="4189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6.通过pull request提醒项目维护者，浏览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</a:t>
            </a:r>
            <a:r>
              <a:rPr lang="en-US" altLang="zh-CN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者提交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的</a:t>
            </a:r>
            <a:r>
              <a:rPr lang="en-US" altLang="zh-CN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feature分支。</a:t>
            </a: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7.项目维护者把feature分支拉下来并合并到自己本地仓库的develop分支上测试。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8.组长测试feature分支通过之后，由组长负责把feature分支合并到远程仓库的develop分支上。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9.项目维护者会release分支上git tag打上版本号。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10.项目维护者可以从develop分支创建release分支，接着把release分支合并到master分支上，同时master分支同步到develop分支。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11.项目维护者在远程仓库把合并过的feature分支删除。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12.每个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开发者</a:t>
            </a: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在本地仓库把合并过的feature分支删除。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13.每个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开发</a:t>
            </a:r>
            <a:r>
              <a:rPr lang="en-US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者将本地仓库分支切换为develop分支，然后git</a:t>
            </a: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 pull将本地仓库的master分支更新到远程仓库的develop分支版本。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14.如果打标签版本有bug，建立Hotfix分支，修改bug，测试ok后合并到master分支，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并同步到</a:t>
            </a:r>
            <a:r>
              <a:rPr lang="en-US" altLang="zh-CN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develop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分支，</a:t>
            </a: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然后打标签发布版本</a:t>
            </a:r>
            <a:r>
              <a:rPr lang="zh-CN" alt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。</a:t>
            </a: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indent="457200">
              <a:buFont typeface="Wingdings" panose="05000000000000000000" charset="0"/>
              <a:buNone/>
            </a:pP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Forking工作流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680" y="1981200"/>
            <a:ext cx="7506970" cy="4682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适用人群：</a:t>
            </a:r>
            <a:r>
              <a:rPr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开发团队（1000以上），</a:t>
            </a:r>
            <a:r>
              <a:rPr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熟悉Git分支的团队</a:t>
            </a:r>
            <a:r>
              <a:rPr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。</a:t>
            </a: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工作方式：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1.主项目维护者创建主项目维护者的远程仓库，创建一个master分支，从项目维护者可读不可写。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2.从项目维护者通过fork主项目维护者的远程仓库的副本到自己的远程仓库，包括master分支。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3.从项目维护者git clone主项目维护者的远程仓库的副本到本地仓库。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4.从项目维护者创建自己的feature分支，在feature分支上开发。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5.从项目维护者每次开发完成就git commit到本地仓库中自己的feature分支， </a:t>
            </a:r>
            <a:r>
              <a:rPr lang="en-US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接着git</a:t>
            </a: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 push到远程仓库。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6.通过pull request从项目维护者合并自己feature分支到从项目维护者的远程仓库的master分支上。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605" y="1127760"/>
            <a:ext cx="7629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noProof="0" smtClean="0">
                <a:latin typeface="Songti SC" charset="-122"/>
                <a:ea typeface="Songti SC" charset="-122"/>
                <a:cs typeface="Songti SC" charset="-122"/>
              </a:rPr>
              <a:t>该方式拥有多个服务端仓库，即：每个coder拥有本地和远程两个分支，远程仓库是公开的。</a:t>
            </a:r>
          </a:p>
        </p:txBody>
      </p:sp>
      <p:pic>
        <p:nvPicPr>
          <p:cNvPr id="104" name="图片 103"/>
          <p:cNvPicPr/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25765" y="2228850"/>
            <a:ext cx="3906520" cy="32791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Git起源</a:t>
            </a:r>
            <a:r>
              <a:rPr>
                <a:sym typeface="+mn-ea"/>
              </a:rPr>
              <a:t>和定义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2420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起源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3910" y="2121535"/>
            <a:ext cx="109315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Linus在1991年创建了开源的Linux，从此，Linux系统不断发展，已经成为最大的服务器系统软件了。</a:t>
            </a: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Linus坚定地反对CVS和SVN，这些集中式的版本控制系统不但速度慢，而且必须联网才能使用。有一些商用的版本控制工具，虽然比CVS和SVN好用，但是那是付费的，和Linux的开源精神不符。</a:t>
            </a:r>
          </a:p>
          <a:p>
            <a:pPr marL="285750" indent="-285750">
              <a:buFont typeface="Wingdings" panose="05000000000000000000" charset="0"/>
              <a:buChar char="n"/>
            </a:pPr>
            <a:r>
              <a:rPr sz="2000" kern="0" noProof="0" err="1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Linus花了两周时间自己用C写了一个分布式版本控制系统，这个就是Git</a:t>
            </a:r>
            <a:r>
              <a:rPr lang="zh-CN" sz="2000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Forking工作流</a:t>
            </a:r>
            <a:r>
              <a:rPr lang="en-US" altLang="zh-CN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680" y="924560"/>
            <a:ext cx="11606530" cy="5739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7.从项目维护者在远程仓库把合并过的feature分支删除。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8.从项目维护者在本地仓库把合并过的feature分支删除。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9.从项目维护者在远程仓库通过pull request向主项目维护者的远程仓库的推送。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10.主项目维护者通过pull request获取从项目维护者的远程仓库的推送。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11.主项目维护者进行从项目维护者的远程仓库代码审查，测试。</a:t>
            </a:r>
          </a:p>
          <a:p>
            <a:pPr indent="457200" fontAlgn="auto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</a:rPr>
              <a:t>12.主项目维护者确认无误后，可以直接合并到主项目维护者的远程仓库。</a:t>
            </a:r>
          </a:p>
          <a:p>
            <a:pPr indent="0">
              <a:buFont typeface="Wingdings" panose="05000000000000000000" charset="0"/>
              <a:buNone/>
            </a:pPr>
            <a:endParaRPr lang="en-US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9883" y="1431560"/>
            <a:ext cx="2166986" cy="646331"/>
            <a:chOff x="5669360" y="1147499"/>
            <a:chExt cx="2166986" cy="646331"/>
          </a:xfrm>
        </p:grpSpPr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6594286" y="1240477"/>
              <a:ext cx="12420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5669360" y="1147499"/>
              <a:ext cx="101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9883" y="2197271"/>
            <a:ext cx="2776586" cy="645160"/>
            <a:chOff x="5669360" y="4240932"/>
            <a:chExt cx="2776586" cy="645160"/>
          </a:xfrm>
        </p:grpSpPr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基础通讲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79883" y="2961811"/>
            <a:ext cx="2776586" cy="645160"/>
            <a:chOff x="5669360" y="4240932"/>
            <a:chExt cx="2776586" cy="645160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使用进阶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9883" y="3726351"/>
            <a:ext cx="2776586" cy="645160"/>
            <a:chOff x="5669360" y="1147499"/>
            <a:chExt cx="2776586" cy="645160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594286" y="1240477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使用规范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1684020" y="1431925"/>
            <a:ext cx="2498725" cy="446849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5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743710" y="3115310"/>
            <a:ext cx="237998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6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79883" y="4490891"/>
            <a:ext cx="2936606" cy="645160"/>
            <a:chOff x="5669360" y="1147499"/>
            <a:chExt cx="2936606" cy="645160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6594286" y="1240477"/>
              <a:ext cx="20116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常见使用问题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79883" y="5255431"/>
            <a:ext cx="1717406" cy="645160"/>
            <a:chOff x="5669360" y="1147499"/>
            <a:chExt cx="1717406" cy="645160"/>
          </a:xfrm>
        </p:grpSpPr>
        <p:sp>
          <p:nvSpPr>
            <p:cNvPr id="35" name="文本框 34"/>
            <p:cNvSpPr txBox="1"/>
            <p:nvPr>
              <p:custDataLst>
                <p:tags r:id="rId3"/>
              </p:custDataLst>
            </p:nvPr>
          </p:nvSpPr>
          <p:spPr>
            <a:xfrm>
              <a:off x="6594286" y="1240477"/>
              <a:ext cx="7924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</a:t>
              </a:r>
            </a:p>
          </p:txBody>
        </p:sp>
        <p:sp>
          <p:nvSpPr>
            <p:cNvPr id="36" name="文本框 35"/>
            <p:cNvSpPr txBox="1"/>
            <p:nvPr>
              <p:custDataLst>
                <p:tags r:id="rId4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Git规范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67703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1.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分支规范</a:t>
            </a:r>
          </a:p>
        </p:txBody>
      </p:sp>
      <p:sp>
        <p:nvSpPr>
          <p:cNvPr id="7" name="Content Placeholder 1"/>
          <p:cNvSpPr txBox="1"/>
          <p:nvPr>
            <p:custDataLst>
              <p:tags r:id="rId3"/>
            </p:custDataLst>
          </p:nvPr>
        </p:nvSpPr>
        <p:spPr>
          <a:xfrm>
            <a:off x="753745" y="1611630"/>
            <a:ext cx="10982325" cy="515112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main分支(master)</a:t>
            </a:r>
            <a:r>
              <a:rPr kumimoji="0" lang="zh-CN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master为主分支，也是用于部署生产环境的分支，一般由 dev 以及 fixbug分支合并，任何时间都不能直接修改代码。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sz="166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dev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elop</a:t>
            </a: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分支</a:t>
            </a:r>
            <a:r>
              <a:rPr kumimoji="0" lang="zh-CN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develop为开发分支，始终保持最新完成以及bug修复后的代码。一般开发新功能时，feature分支都是基于</a:t>
            </a:r>
            <a:r>
              <a:rPr kumimoji="0" lang="en-US" altLang="zh-CN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develop</a:t>
            </a:r>
            <a:r>
              <a:rPr kumimoji="0" lang="zh-CN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分支下创建的。</a:t>
            </a:r>
            <a:endParaRPr kumimoji="0" lang="zh-CN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feature-[功能名称/版本信息]：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altLang="zh-CN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f</a:t>
            </a:r>
            <a:r>
              <a:rPr kumimoji="0" lang="zh-CN" altLang="en-US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eature为需求分支，以 dev 分支为基础创建 feature 分支。每个开发人员基于feature分支，创建自己的开发分支。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lang="en-US" sz="180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fixbug-[bug编号]：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线上出现紧急问题时，需要及时修复，以 master 分支为基线，创建 fixbug分支，修复完成后，需要合并到master分支和dev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elop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分支。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Git规范</a:t>
            </a:r>
          </a:p>
        </p:txBody>
      </p:sp>
      <p:pic>
        <p:nvPicPr>
          <p:cNvPr id="3" name="图片 2" descr="Git操作规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15" y="1178560"/>
            <a:ext cx="9189085" cy="544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Git规范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67703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2.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提交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规范</a:t>
            </a:r>
          </a:p>
        </p:txBody>
      </p:sp>
      <p:sp>
        <p:nvSpPr>
          <p:cNvPr id="7" name="Content Placeholder 1"/>
          <p:cNvSpPr txBox="1"/>
          <p:nvPr>
            <p:custDataLst>
              <p:tags r:id="rId3"/>
            </p:custDataLst>
          </p:nvPr>
        </p:nvSpPr>
        <p:spPr>
          <a:xfrm>
            <a:off x="753745" y="1611630"/>
            <a:ext cx="10982325" cy="515112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提交的日志格式</a:t>
            </a:r>
            <a:r>
              <a:rPr kumimoji="0" lang="zh-CN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：类型:描述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类型，用于说明 commit 的类别，一般而言，使用下面7个标识：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1.feature：	新功能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2.fix：	修补bug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3.docs：	修改文档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4.style： 	格式化代码结构，没有逻辑上的代码修改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5.refactor：重构，即不是新增功能，也不是修改bug的代码变动，比如重命名变量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6.test：	增加测试代码，单元测试一类的，没有生产代码的变更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7.chore：	其他修改，比如构建流程、辅助工具等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sz="166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提交频率</a:t>
            </a:r>
            <a:r>
              <a:rPr kumimoji="0" lang="zh-CN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1.提交粒度按照功能点进行提交，切记不要一直不提交，积攒一大堆代码再提交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180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2.在push之前压缩临时的或者无意义的commit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Git规范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67703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1218565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2.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提交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规范</a:t>
            </a:r>
          </a:p>
        </p:txBody>
      </p:sp>
      <p:sp>
        <p:nvSpPr>
          <p:cNvPr id="7" name="Content Placeholder 1"/>
          <p:cNvSpPr txBox="1"/>
          <p:nvPr>
            <p:custDataLst>
              <p:tags r:id="rId3"/>
            </p:custDataLst>
          </p:nvPr>
        </p:nvSpPr>
        <p:spPr>
          <a:xfrm>
            <a:off x="753745" y="1611630"/>
            <a:ext cx="10982325" cy="5151120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更新、合并规范</a:t>
            </a:r>
            <a:r>
              <a:rPr kumimoji="0" lang="zh-CN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原则：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1.下游分支更新上游分支代码用rebase</a:t>
            </a:r>
            <a:r>
              <a:rPr lang="zh-CN" altLang="en-US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，保证更新是按时间线进行的</a:t>
            </a:r>
            <a:endParaRPr lang="en-US" altLang="zh-CN" sz="18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2.上游分支合并下游分支代码用merge</a:t>
            </a:r>
            <a:r>
              <a:rPr lang="zh-CN" altLang="en-US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，大部分都是这种情况，使用</a:t>
            </a: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merge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3.更新本分支代码用--rebase (如果本分支有多人共同使用开发的时候)</a:t>
            </a:r>
            <a:r>
              <a:rPr lang="zh-CN" altLang="en-US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，</a:t>
            </a:r>
            <a:r>
              <a:rPr lang="en-US" altLang="zh-CN" sz="18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+mn-ea"/>
              </a:rPr>
              <a:t>；</a:t>
            </a:r>
            <a:endParaRPr kumimoji="0" sz="166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 分支使用及发版流程</a:t>
            </a:r>
            <a:r>
              <a:rPr kumimoji="0" lang="zh-CN" sz="1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5000"/>
              <a:buFont typeface="Wingdings 2" panose="05020102010507070707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Git规范</a:t>
            </a:r>
            <a:endParaRPr lang="zh-CN" altLang="en-US" smtClean="0"/>
          </a:p>
        </p:txBody>
      </p:sp>
      <p:pic>
        <p:nvPicPr>
          <p:cNvPr id="105" name="图片 104"/>
          <p:cNvPicPr/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55273" y="927442"/>
            <a:ext cx="6392008" cy="591297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9883" y="1431560"/>
            <a:ext cx="2166986" cy="646331"/>
            <a:chOff x="5669360" y="1147499"/>
            <a:chExt cx="2166986" cy="646331"/>
          </a:xfrm>
        </p:grpSpPr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6594286" y="1240477"/>
              <a:ext cx="12420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5669360" y="1147499"/>
              <a:ext cx="101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9883" y="2197271"/>
            <a:ext cx="2776586" cy="645160"/>
            <a:chOff x="5669360" y="4240932"/>
            <a:chExt cx="2776586" cy="645160"/>
          </a:xfrm>
        </p:grpSpPr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基础通讲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79883" y="2961811"/>
            <a:ext cx="2776586" cy="645160"/>
            <a:chOff x="5669360" y="4240932"/>
            <a:chExt cx="2776586" cy="645160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使用进阶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9883" y="3726351"/>
            <a:ext cx="2776586" cy="645160"/>
            <a:chOff x="5669360" y="1147499"/>
            <a:chExt cx="2776586" cy="645160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594286" y="1240477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使用规范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1684020" y="1431925"/>
            <a:ext cx="2498725" cy="446849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5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743710" y="3115310"/>
            <a:ext cx="237998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6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79883" y="4490891"/>
            <a:ext cx="2936606" cy="645160"/>
            <a:chOff x="5669360" y="1147499"/>
            <a:chExt cx="2936606" cy="645160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6594286" y="1240477"/>
              <a:ext cx="20116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常见使用问题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79883" y="5255431"/>
            <a:ext cx="1717406" cy="645160"/>
            <a:chOff x="5669360" y="1147499"/>
            <a:chExt cx="1717406" cy="645160"/>
          </a:xfrm>
        </p:grpSpPr>
        <p:sp>
          <p:nvSpPr>
            <p:cNvPr id="35" name="文本框 34"/>
            <p:cNvSpPr txBox="1"/>
            <p:nvPr>
              <p:custDataLst>
                <p:tags r:id="rId3"/>
              </p:custDataLst>
            </p:nvPr>
          </p:nvSpPr>
          <p:spPr>
            <a:xfrm>
              <a:off x="6594286" y="1240477"/>
              <a:ext cx="7924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</a:t>
              </a:r>
            </a:p>
          </p:txBody>
        </p:sp>
        <p:sp>
          <p:nvSpPr>
            <p:cNvPr id="36" name="文本框 35"/>
            <p:cNvSpPr txBox="1"/>
            <p:nvPr>
              <p:custDataLst>
                <p:tags r:id="rId4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常见使用问题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425" y="1073785"/>
            <a:ext cx="11396345" cy="5688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、如何进行版本回退？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执行git log查看提交记录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使用git reset命令回退到指定提交版本</a:t>
            </a:r>
          </a:p>
          <a:p>
            <a:endParaRPr lang="zh-CN" altLang="en-US"/>
          </a:p>
          <a:p>
            <a:r>
              <a:rPr lang="en-US" altLang="zh-CN" b="1"/>
              <a:t>2</a:t>
            </a:r>
            <a:r>
              <a:rPr lang="zh-CN" altLang="en-US" b="1"/>
              <a:t>、如何修正已提交的信息？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git commit --amend -m [new-message]</a:t>
            </a:r>
          </a:p>
          <a:p>
            <a:endParaRPr lang="zh-CN" altLang="en-US"/>
          </a:p>
          <a:p>
            <a:r>
              <a:rPr lang="en-US" altLang="zh-CN" b="1"/>
              <a:t>3</a:t>
            </a:r>
            <a:r>
              <a:rPr lang="zh-CN" altLang="en-US" b="1"/>
              <a:t>、如何丢弃本地未提交的变化？</a:t>
            </a:r>
          </a:p>
          <a:p>
            <a:pPr indent="457200"/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如果你只是想重置源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(origin)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和你本地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(local)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之间的一些提交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(commit)，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你可以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reset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命令，具体回到哪个提交点根据实际需求确定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git reset --hard HEAD^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或者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git checkout -f </a:t>
            </a:r>
          </a:p>
          <a:p>
            <a:pPr indent="4572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如果是重置某个特殊的文件, 可以用文件名做为参数:</a:t>
            </a:r>
          </a:p>
          <a:p>
            <a:pPr indent="4572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git reset filename  </a:t>
            </a:r>
          </a:p>
          <a:p>
            <a:endParaRPr lang="zh-CN" altLang="en-US"/>
          </a:p>
          <a:p>
            <a:r>
              <a:rPr lang="en-US" altLang="zh-CN" b="1"/>
              <a:t>4</a:t>
            </a:r>
            <a:r>
              <a:rPr lang="zh-CN" altLang="en-US" b="1"/>
              <a:t>、开发进行到中途时临时加塞了紧急任务怎么处理？</a:t>
            </a:r>
          </a:p>
          <a:p>
            <a:pPr indent="4572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git stash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命令，将工作区未提交的变动暂时隐藏起来。紧急任务完成后，再使用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git stash pop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恢复工作区</a:t>
            </a:r>
            <a:endParaRPr lang="zh-CN" altLang="en-US" b="1"/>
          </a:p>
          <a:p>
            <a:endParaRPr lang="zh-CN" altLang="en-US"/>
          </a:p>
          <a:p>
            <a:r>
              <a:rPr lang="en-US" altLang="zh-CN" b="1"/>
              <a:t>5</a:t>
            </a:r>
            <a:r>
              <a:rPr lang="zh-CN" altLang="en-US" b="1"/>
              <a:t>、.gitignore规则不生效怎么办</a:t>
            </a:r>
            <a:r>
              <a:rPr lang="zh-CN" altLang="en-US" b="1" smtClean="0"/>
              <a:t>？</a:t>
            </a:r>
            <a:endParaRPr lang="en-US" altLang="zh-CN" b="1" smtClean="0"/>
          </a:p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常见使用问题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424" y="915523"/>
            <a:ext cx="11396345" cy="5801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先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把本地缓存删除，然后重新提交：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 git rm -r --cached .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 git add .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 git commit -m “update .gitignore”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en-US" altLang="zh-CN" b="1" smtClean="0"/>
          </a:p>
          <a:p>
            <a:r>
              <a:rPr lang="en-US" altLang="zh-CN" b="1" smtClean="0"/>
              <a:t>6</a:t>
            </a:r>
            <a:r>
              <a:rPr lang="zh-CN" altLang="en-US" b="1"/>
              <a:t>、从错误的分支拉取了内容，或把内容拉取到了错误的分支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 git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reflog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 git reset --hard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指定分支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</a:t>
            </a:r>
          </a:p>
          <a:p>
            <a:endParaRPr lang="zh-CN" altLang="en-US"/>
          </a:p>
          <a:p>
            <a:r>
              <a:rPr lang="en-US" altLang="zh-CN" b="1"/>
              <a:t>7</a:t>
            </a:r>
            <a:r>
              <a:rPr lang="zh-CN" altLang="en-US" b="1"/>
              <a:t>、丢弃本地的提交(commit)，以便自己的分支与远程的保持一致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1.先确认没有推(push)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你的内容到远程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2.git status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，显示你领先(ahead)源(origin)多少个提交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3.git reset --hard origin/my-branch  </a:t>
            </a:r>
          </a:p>
          <a:p>
            <a:endParaRPr lang="zh-CN" altLang="en-US"/>
          </a:p>
          <a:p>
            <a:r>
              <a:rPr lang="en-US" altLang="zh-CN" b="1"/>
              <a:t>8</a:t>
            </a:r>
            <a:r>
              <a:rPr lang="zh-CN" altLang="en-US" b="1"/>
              <a:t>、提交到一个新分支，但错误的提交到了main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1.在main下创建一个新分支，不切换到新分支,仍在main下: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git branch my-branch  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2.把main分支重置到前一个提交: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git reset --hard HEAD^  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3.签出(checkout)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刚才新建的分支继续工作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:</a:t>
            </a:r>
          </a:p>
          <a:p>
            <a:pPr indent="4572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git checkout my-branch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>
                <a:sym typeface="+mn-ea"/>
              </a:rPr>
              <a:t>Git起源和定义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124206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简介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03910" y="2121535"/>
            <a:ext cx="4429760" cy="3971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sz="2000" kern="0" noProof="0" err="1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Git（读音为</a:t>
            </a:r>
            <a:r>
              <a:rPr sz="20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/gɪt/</a:t>
            </a:r>
            <a:r>
              <a:rPr lang="zh-CN" altLang="en-US" sz="20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，哥以</a:t>
            </a:r>
            <a:r>
              <a:rPr sz="20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）是一个开源的分布式版本控制系统，可以有效、高速地处理从很小到非常大的项目版本管理。</a:t>
            </a:r>
          </a:p>
          <a:p>
            <a:pPr marL="285750" indent="-285750">
              <a:buFont typeface="Wingdings" panose="05000000000000000000" charset="0"/>
              <a:buChar char="n"/>
            </a:pPr>
            <a:endParaRPr lang="zh-CN" sz="2000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  <a:sym typeface="隶书" panose="02010509060101010101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0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</a:t>
            </a:r>
            <a:r>
              <a:rPr lang="zh-CN" sz="20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允许开发人员在本地提交工作，然后将存储库的副本与服务器上的副本进行同步。</a:t>
            </a:r>
          </a:p>
          <a:p>
            <a:pPr marL="285750" indent="-285750">
              <a:buFont typeface="Wingdings" panose="05000000000000000000" charset="0"/>
              <a:buChar char="n"/>
            </a:pPr>
            <a:endParaRPr lang="zh-CN" sz="2000" kern="0" noProof="0" smtClean="0">
              <a:solidFill>
                <a:srgbClr val="4E3B30"/>
              </a:solidFill>
              <a:latin typeface="Songti SC" charset="-122"/>
              <a:ea typeface="Songti SC" charset="-122"/>
              <a:cs typeface="Songti SC" charset="-122"/>
              <a:sym typeface="隶书" panose="02010509060101010101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sz="2000" kern="0" noProof="0" smtClean="0">
                <a:solidFill>
                  <a:srgbClr val="4E3B30"/>
                </a:solidFill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Git是目前世界上最先进的分布式版本控制系统。</a:t>
            </a:r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34050" y="1790700"/>
            <a:ext cx="6111240" cy="4074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9883" y="1431560"/>
            <a:ext cx="2166986" cy="646331"/>
            <a:chOff x="5669360" y="1147499"/>
            <a:chExt cx="2166986" cy="646331"/>
          </a:xfrm>
        </p:grpSpPr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6594286" y="1240477"/>
              <a:ext cx="12420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5669360" y="1147499"/>
              <a:ext cx="101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9883" y="2197271"/>
            <a:ext cx="2776586" cy="645160"/>
            <a:chOff x="5669360" y="4240932"/>
            <a:chExt cx="2776586" cy="645160"/>
          </a:xfrm>
        </p:grpSpPr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基础通讲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79883" y="2961811"/>
            <a:ext cx="2776586" cy="645160"/>
            <a:chOff x="5669360" y="4240932"/>
            <a:chExt cx="2776586" cy="645160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使用进阶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9883" y="3726351"/>
            <a:ext cx="2776586" cy="645160"/>
            <a:chOff x="5669360" y="1147499"/>
            <a:chExt cx="2776586" cy="645160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594286" y="1240477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使用规范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1684020" y="1431925"/>
            <a:ext cx="2498725" cy="446849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5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743710" y="3115310"/>
            <a:ext cx="237998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6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79883" y="4490891"/>
            <a:ext cx="2936606" cy="645160"/>
            <a:chOff x="5669360" y="1147499"/>
            <a:chExt cx="2936606" cy="645160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6594286" y="1240477"/>
              <a:ext cx="20116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常见使用问题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79883" y="5255431"/>
            <a:ext cx="1717406" cy="645160"/>
            <a:chOff x="5669360" y="1147499"/>
            <a:chExt cx="1717406" cy="645160"/>
          </a:xfrm>
        </p:grpSpPr>
        <p:sp>
          <p:nvSpPr>
            <p:cNvPr id="35" name="文本框 34"/>
            <p:cNvSpPr txBox="1"/>
            <p:nvPr>
              <p:custDataLst>
                <p:tags r:id="rId3"/>
              </p:custDataLst>
            </p:nvPr>
          </p:nvSpPr>
          <p:spPr>
            <a:xfrm>
              <a:off x="6594286" y="1240477"/>
              <a:ext cx="7924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</a:t>
              </a:r>
            </a:p>
          </p:txBody>
        </p:sp>
        <p:sp>
          <p:nvSpPr>
            <p:cNvPr id="36" name="文本框 35"/>
            <p:cNvSpPr txBox="1"/>
            <p:nvPr>
              <p:custDataLst>
                <p:tags r:id="rId4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en-US" altLang="zh-CN" smtClean="0"/>
              <a:t>Git</a:t>
            </a:r>
            <a:r>
              <a:rPr smtClean="0"/>
              <a:t>插件工具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530" y="15297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SourceTree：</a:t>
            </a:r>
            <a:r>
              <a:rPr lang="zh-CN" altLang="en-US">
                <a:hlinkClick r:id="rId5" action="ppaction://hlinkfile"/>
              </a:rPr>
              <a:t>https://www.sourcetreeapp.com/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57530" y="2694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gitk：</a:t>
            </a:r>
            <a:r>
              <a:rPr lang="zh-CN" altLang="en-US">
                <a:hlinkClick r:id="rId6" action="ppaction://hlinkfile"/>
              </a:rPr>
              <a:t>https://www.gitkraken.com/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7530" y="3566156"/>
            <a:ext cx="385086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TortoiseGit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96" y="1898015"/>
            <a:ext cx="7772565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b="0"/>
              <a:t>SSH</a:t>
            </a:r>
            <a:endParaRPr smtClean="0"/>
          </a:p>
        </p:txBody>
      </p:sp>
      <p:sp>
        <p:nvSpPr>
          <p:cNvPr id="7" name="Content Placeholder 1"/>
          <p:cNvSpPr txBox="1"/>
          <p:nvPr>
            <p:custDataLst>
              <p:tags r:id="rId2"/>
            </p:custDataLst>
          </p:nvPr>
        </p:nvSpPr>
        <p:spPr>
          <a:xfrm>
            <a:off x="272121" y="1176118"/>
            <a:ext cx="5522009" cy="5050155"/>
          </a:xfrm>
          <a:prstGeom prst="rect">
            <a:avLst/>
          </a:prstGeom>
        </p:spPr>
        <p:txBody>
          <a:bodyPr vert="horz"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2pPr>
            <a:lvl3pPr marL="542925" indent="-27622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3pPr>
            <a:lvl4pPr marL="809625" indent="-2667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4pPr>
            <a:lvl5pPr marL="1076325" indent="-2667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rgbClr val="2A2A2A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使用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ssh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协议通信时，推荐使用基于密钥的验证方式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。因此必须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为自己创建一对密匙，并把公用密匙放在需要访问的服务器上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。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使用以下命令生成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SSH Key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：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marR="0" lvl="2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60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de-DE" altLang="zh-CN" sz="180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$ ssh-keygen -t rsa -</a:t>
            </a:r>
            <a:r>
              <a:rPr lang="de-DE" altLang="zh-CN" sz="1800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C youremail@example.com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其中，</a:t>
            </a:r>
            <a:endParaRPr lang="de-DE" altLang="zh-CN" sz="1600">
              <a:solidFill>
                <a:schemeClr val="tx1">
                  <a:lumMod val="75000"/>
                  <a:lumOff val="25000"/>
                </a:schemeClr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-t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指定秘钥类型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type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，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Songti SC" charset="-122"/>
              <a:ea typeface="Songti SC" charset="-122"/>
              <a:cs typeface="Songti SC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-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C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表示提供一个秘钥注释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comment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，一般使用邮箱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输入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命令后，一直回车至页面显示右图。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Songti SC" charset="-122"/>
              <a:ea typeface="Songti SC" charset="-122"/>
              <a:cs typeface="Songti SC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之后将生成的公钥（</a:t>
            </a:r>
            <a:r>
              <a:rPr lang="en-US" altLang="zh-CN" sz="1600" b="1" smtClean="0"/>
              <a:t>id_rsa.pub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）补充至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gitlab/github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ongti SC" charset="-122"/>
                <a:ea typeface="Songti SC" charset="-122"/>
                <a:cs typeface="Songti SC" charset="-122"/>
                <a:sym typeface="+mn-ea"/>
              </a:rPr>
              <a:t>公共仓库即可。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Songti SC" charset="-122"/>
              <a:ea typeface="Songti SC" charset="-122"/>
              <a:cs typeface="Songti SC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09" y="929933"/>
            <a:ext cx="4592918" cy="266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www.runoob.com/wp-content/uploads/2015/03/106AD534-A38A-47F3-88A3-B7BE3F2FEEF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09" y="3701195"/>
            <a:ext cx="4592918" cy="29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en-US" altLang="zh-CN" smtClean="0"/>
              <a:t>Git</a:t>
            </a:r>
            <a:r>
              <a:rPr smtClean="0"/>
              <a:t>小游戏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0375" y="9188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https://learngitbranching.js.org/</a:t>
            </a:r>
          </a:p>
        </p:txBody>
      </p:sp>
      <p:pic>
        <p:nvPicPr>
          <p:cNvPr id="4" name="图片 3" descr="2023-07-28_09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" y="1471930"/>
            <a:ext cx="10052050" cy="526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en-US" altLang="zh-CN" smtClean="0"/>
              <a:t>Git</a:t>
            </a:r>
            <a:r>
              <a:rPr smtClean="0"/>
              <a:t>使用手册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28820" y="1156335"/>
            <a:ext cx="7509510" cy="5210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8140" y="1710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https://github.com/gycold/GitAbout</a:t>
            </a:r>
          </a:p>
        </p:txBody>
      </p:sp>
      <p:sp>
        <p:nvSpPr>
          <p:cNvPr id="6" name="矩形 5"/>
          <p:cNvSpPr/>
          <p:nvPr/>
        </p:nvSpPr>
        <p:spPr>
          <a:xfrm>
            <a:off x="672041" y="2892559"/>
            <a:ext cx="2853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tips:</a:t>
            </a:r>
          </a:p>
          <a:p>
            <a:r>
              <a:rPr lang="zh-CN" altLang="en-US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针对</a:t>
            </a:r>
            <a:r>
              <a:rPr lang="de-DE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Github</a:t>
            </a:r>
            <a:r>
              <a:rPr lang="zh-CN" altLang="en-US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时常</a:t>
            </a:r>
            <a:r>
              <a:rPr lang="zh-CN" altLang="en-US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打不开的情况，在</a:t>
            </a:r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Microsoft </a:t>
            </a:r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Store</a:t>
            </a:r>
            <a:r>
              <a:rPr lang="zh-CN" altLang="en-US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中搜索</a:t>
            </a:r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Watt</a:t>
            </a:r>
            <a:r>
              <a:rPr lang="en-US" altLang="zh-CN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 </a:t>
            </a:r>
            <a:r>
              <a:rPr lang="en-US" altLang="zh-CN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Toolkit</a:t>
            </a:r>
            <a:r>
              <a:rPr lang="zh-CN" altLang="en-US" smtClean="0">
                <a:solidFill>
                  <a:srgbClr val="0F6FC6"/>
                </a:solidFill>
                <a:latin typeface="Songti SC" charset="-122"/>
                <a:ea typeface="Songti SC" charset="-122"/>
                <a:cs typeface="Songti SC" charset="-122"/>
              </a:rPr>
              <a:t>下载安装即可</a:t>
            </a:r>
            <a:endParaRPr lang="zh-CN" altLang="en-US">
              <a:solidFill>
                <a:srgbClr val="0F6FC6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0013" y="2848651"/>
            <a:ext cx="579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联系方式：</a:t>
            </a:r>
            <a:endParaRPr lang="en-US" altLang="zh-CN" smtClean="0"/>
          </a:p>
          <a:p>
            <a:r>
              <a:rPr lang="en-US" altLang="zh-CN" smtClean="0"/>
              <a:t>Email</a:t>
            </a:r>
            <a:r>
              <a:rPr lang="zh-CN" altLang="en-US" smtClean="0"/>
              <a:t>：</a:t>
            </a:r>
            <a:r>
              <a:rPr lang="en-US" altLang="zh-CN" smtClean="0"/>
              <a:t>guanyc092@chinatelecom.cn</a:t>
            </a:r>
          </a:p>
          <a:p>
            <a:endParaRPr lang="en-US" altLang="zh-CN"/>
          </a:p>
          <a:p>
            <a:r>
              <a:rPr lang="en-US" altLang="zh-CN" smtClean="0"/>
              <a:t>Tel</a:t>
            </a:r>
            <a:r>
              <a:rPr lang="zh-CN" altLang="en-US" smtClean="0"/>
              <a:t>：     </a:t>
            </a:r>
            <a:r>
              <a:rPr lang="en-US" altLang="zh-CN" smtClean="0"/>
              <a:t>19903973823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40012" y="2136503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要客产品部</a:t>
            </a:r>
            <a:r>
              <a:rPr lang="en-US" altLang="zh-CN" sz="2000" smtClean="0"/>
              <a:t>-</a:t>
            </a:r>
            <a:r>
              <a:rPr lang="zh-CN" altLang="en-US" sz="2000" smtClean="0"/>
              <a:t>管颖操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13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0917" y="2561167"/>
            <a:ext cx="8519583" cy="1471083"/>
          </a:xfrm>
        </p:spPr>
        <p:txBody>
          <a:bodyPr>
            <a:noAutofit/>
          </a:bodyPr>
          <a:lstStyle/>
          <a:p>
            <a:pPr algn="dist"/>
            <a:r>
              <a:rPr lang="en-US" altLang="zh-CN" sz="4000"/>
              <a:t>Thanks</a:t>
            </a:r>
            <a:r>
              <a:rPr lang="zh-CN" altLang="en-US" sz="4000"/>
              <a:t>，欢迎沟通交流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Git与其他版本控制系统的比较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23164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集中式与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分布式</a:t>
            </a:r>
          </a:p>
        </p:txBody>
      </p:sp>
      <p:pic>
        <p:nvPicPr>
          <p:cNvPr id="102" name="图片 101"/>
          <p:cNvPicPr/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7505" y="1963420"/>
            <a:ext cx="5408930" cy="403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71765" y="1548765"/>
            <a:ext cx="3711575" cy="4446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985" y="5995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集中式的版本控制系统（</a:t>
            </a:r>
            <a:r>
              <a:rPr lang="en-US" altLang="zh-CN"/>
              <a:t>SVN</a:t>
            </a:r>
            <a:r>
              <a:rPr lang="zh-CN" altLang="en-US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26780" y="5995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分布式版本控制系统（</a:t>
            </a:r>
            <a:r>
              <a:rPr lang="en-US" altLang="zh-CN"/>
              <a:t>Git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877" y="211419"/>
            <a:ext cx="10515600" cy="521970"/>
          </a:xfrm>
        </p:spPr>
        <p:txBody>
          <a:bodyPr/>
          <a:lstStyle/>
          <a:p>
            <a:r>
              <a:rPr lang="zh-CN" altLang="en-US"/>
              <a:t>Git与其他版本控制系统的比较</a:t>
            </a: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6585" y="1204595"/>
            <a:ext cx="312102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218565">
              <a:lnSpc>
                <a:spcPct val="90000"/>
              </a:lnSpc>
              <a:buClrTx/>
              <a:buSzTx/>
              <a:buFontTx/>
            </a:pPr>
            <a:r>
              <a:rPr 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Git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与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SVN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的主要区别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03910" y="1940560"/>
            <a:ext cx="109315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1. </a:t>
            </a:r>
            <a:r>
              <a:rPr lang="zh-CN" alt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 是分布式的，SVN 不是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2. Git 把内容按元数据方式存储，而 SVN 是按文件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3. Git 分支和 SVN 的分支不同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4. Git 没有一个全局的版本号，而 SVN 有</a:t>
            </a:r>
            <a:r>
              <a:rPr lang="zh-CN" alt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（</a:t>
            </a: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目前为止这是跟 SVN 相比</a:t>
            </a:r>
            <a:r>
              <a:rPr lang="zh-CN" alt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，</a:t>
            </a: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Git 缺少的最大的一个特征</a:t>
            </a:r>
            <a:r>
              <a:rPr lang="zh-CN" alt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5. Git 的内容完整性要优于 SVN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6. </a:t>
            </a:r>
            <a:r>
              <a:rPr lang="zh-CN" altLang="en-US" kern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Songti SC" charset="-122"/>
                <a:ea typeface="Songti SC" charset="-122"/>
                <a:cs typeface="Songti SC" charset="-122"/>
                <a:sym typeface="隶书" panose="02010509060101010101" charset="-122"/>
              </a:rPr>
              <a:t>两者的保存提交方式不同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3910" y="5033010"/>
            <a:ext cx="10391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想一想，代码管理为什么一般用git，原型图和高保真资源的管理一般用SVN？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9883" y="1431560"/>
            <a:ext cx="2166986" cy="646331"/>
            <a:chOff x="5669360" y="1147499"/>
            <a:chExt cx="2166986" cy="646331"/>
          </a:xfrm>
        </p:grpSpPr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6594286" y="1240477"/>
              <a:ext cx="12420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5669360" y="1147499"/>
              <a:ext cx="101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79883" y="2197271"/>
            <a:ext cx="2776586" cy="645160"/>
            <a:chOff x="5669360" y="4240932"/>
            <a:chExt cx="2776586" cy="645160"/>
          </a:xfrm>
        </p:grpSpPr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基础通讲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79883" y="2961811"/>
            <a:ext cx="2776586" cy="645160"/>
            <a:chOff x="5669360" y="4240932"/>
            <a:chExt cx="2776586" cy="645160"/>
          </a:xfrm>
        </p:grpSpPr>
        <p:sp>
          <p:nvSpPr>
            <p:cNvPr id="7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6594286" y="4333325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使用进阶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5669360" y="4240932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9883" y="3726351"/>
            <a:ext cx="2776586" cy="645160"/>
            <a:chOff x="5669360" y="1147499"/>
            <a:chExt cx="2776586" cy="645160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594286" y="1240477"/>
              <a:ext cx="185166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Git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使用规范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1684020" y="1431925"/>
            <a:ext cx="2498725" cy="446849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5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1743710" y="3115310"/>
            <a:ext cx="237998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60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79883" y="4490891"/>
            <a:ext cx="2936606" cy="645160"/>
            <a:chOff x="5669360" y="1147499"/>
            <a:chExt cx="2936606" cy="645160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6594286" y="1240477"/>
              <a:ext cx="20116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常见使用问题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6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79883" y="5255431"/>
            <a:ext cx="1717406" cy="645160"/>
            <a:chOff x="5669360" y="1147499"/>
            <a:chExt cx="1717406" cy="645160"/>
          </a:xfrm>
        </p:grpSpPr>
        <p:sp>
          <p:nvSpPr>
            <p:cNvPr id="35" name="文本框 34"/>
            <p:cNvSpPr txBox="1"/>
            <p:nvPr>
              <p:custDataLst>
                <p:tags r:id="rId3"/>
              </p:custDataLst>
            </p:nvPr>
          </p:nvSpPr>
          <p:spPr>
            <a:xfrm>
              <a:off x="6594286" y="1240477"/>
              <a:ext cx="792480" cy="4603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</a:t>
              </a:r>
            </a:p>
          </p:txBody>
        </p:sp>
        <p:sp>
          <p:nvSpPr>
            <p:cNvPr id="36" name="文本框 35"/>
            <p:cNvSpPr txBox="1"/>
            <p:nvPr>
              <p:custDataLst>
                <p:tags r:id="rId4"/>
              </p:custDataLst>
            </p:nvPr>
          </p:nvSpPr>
          <p:spPr>
            <a:xfrm>
              <a:off x="5669360" y="1147499"/>
              <a:ext cx="10182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Y1MDI3NmRkODk5MzkyMjczOGQxY2VjZGM5MTIyZGIifQ=="/>
  <p:tag name="KSO_WPP_MARK_KEY" val="02086c0f-6a98-486c-a9ba-dd5450cf5f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1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1_3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1_2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f*1_1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UNIT_SUBTYPE" val="a"/>
  <p:tag name="KSO_WM_UNIT_PRESET_TEXT" val="单击输入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2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2_3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2_2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f*1_2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UNIT_SUBTYPE" val="a"/>
  <p:tag name="KSO_WM_UNIT_PRESET_TEXT" val="单击输入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3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3_3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3_2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f*1_3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UNIT_SUBTYPE" val="a"/>
  <p:tag name="KSO_WM_UNIT_PRESET_TEXT" val="单击输入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4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4_3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i*1_4_2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800_3*l_h_f*1_4_1"/>
  <p:tag name="KSO_WM_TEMPLATE_CATEGORY" val="diagram"/>
  <p:tag name="KSO_WM_TEMPLATE_INDEX" val="20228800"/>
  <p:tag name="KSO_WM_UNIT_LAYERLEVEL" val="1_1_1"/>
  <p:tag name="KSO_WM_TAG_VERSION" val="1.0"/>
  <p:tag name="KSO_WM_BEAUTIFY_FLAG" val="#wm#"/>
  <p:tag name="KSO_WM_UNIT_SUBTYPE" val="a"/>
  <p:tag name="KSO_WM_UNIT_PRESET_TEXT" val="单击输入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4784</Words>
  <Application>Microsoft Office PowerPoint</Application>
  <PresentationFormat>自定义</PresentationFormat>
  <Paragraphs>704</Paragraphs>
  <Slides>66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主题​​</vt:lpstr>
      <vt:lpstr>PowerPoint 演示文稿</vt:lpstr>
      <vt:lpstr>PowerPoint 演示文稿</vt:lpstr>
      <vt:lpstr>Git起源和定义</vt:lpstr>
      <vt:lpstr>Git起源和定义</vt:lpstr>
      <vt:lpstr>Git起源和定义</vt:lpstr>
      <vt:lpstr>Git起源和定义</vt:lpstr>
      <vt:lpstr>Git与其他版本控制系统的比较</vt:lpstr>
      <vt:lpstr>Git与其他版本控制系统的比较</vt:lpstr>
      <vt:lpstr>PowerPoint 演示文稿</vt:lpstr>
      <vt:lpstr>Git版本库</vt:lpstr>
      <vt:lpstr>Git版本库</vt:lpstr>
      <vt:lpstr>Git版本库</vt:lpstr>
      <vt:lpstr>Git版本库</vt:lpstr>
      <vt:lpstr>Git版本库</vt:lpstr>
      <vt:lpstr>Git版本库</vt:lpstr>
      <vt:lpstr>Git版本库</vt:lpstr>
      <vt:lpstr>Git版本库</vt:lpstr>
      <vt:lpstr>Git版本库</vt:lpstr>
      <vt:lpstr>Git分支</vt:lpstr>
      <vt:lpstr>Git分支</vt:lpstr>
      <vt:lpstr>Git分支</vt:lpstr>
      <vt:lpstr>Git分支</vt:lpstr>
      <vt:lpstr>Git分支</vt:lpstr>
      <vt:lpstr>Git分支</vt:lpstr>
      <vt:lpstr>Git分支</vt:lpstr>
      <vt:lpstr>Git远程仓库</vt:lpstr>
      <vt:lpstr>Git远程仓库</vt:lpstr>
      <vt:lpstr>工作区(Workspace)操作</vt:lpstr>
      <vt:lpstr>工作区(Workspace)操作</vt:lpstr>
      <vt:lpstr>暂存区(Repository-Index)操作</vt:lpstr>
      <vt:lpstr>暂存区(Repository-Index)操作</vt:lpstr>
      <vt:lpstr>暂存区(Repository-Index)操作</vt:lpstr>
      <vt:lpstr>本地库(Repository-Local)操作</vt:lpstr>
      <vt:lpstr>忽略文件（.gitignore）</vt:lpstr>
      <vt:lpstr>PowerPoint 演示文稿</vt:lpstr>
      <vt:lpstr>Git的内部原理</vt:lpstr>
      <vt:lpstr>Git高级操作</vt:lpstr>
      <vt:lpstr>Git高级操作</vt:lpstr>
      <vt:lpstr>Git高级操作</vt:lpstr>
      <vt:lpstr>Git高级操作</vt:lpstr>
      <vt:lpstr>Git高级操作</vt:lpstr>
      <vt:lpstr>Git Hooks </vt:lpstr>
      <vt:lpstr>Git Hooks </vt:lpstr>
      <vt:lpstr>Git团队协作的4种方式 </vt:lpstr>
      <vt:lpstr>集中式工作流 </vt:lpstr>
      <vt:lpstr>功能分支工作流 </vt:lpstr>
      <vt:lpstr>Gitflow工作流 </vt:lpstr>
      <vt:lpstr>Gitflow工作流 </vt:lpstr>
      <vt:lpstr>Forking工作流 </vt:lpstr>
      <vt:lpstr>Forking工作流 </vt:lpstr>
      <vt:lpstr>PowerPoint 演示文稿</vt:lpstr>
      <vt:lpstr>Git规范</vt:lpstr>
      <vt:lpstr>Git规范</vt:lpstr>
      <vt:lpstr>Git规范</vt:lpstr>
      <vt:lpstr>Git规范</vt:lpstr>
      <vt:lpstr>Git规范</vt:lpstr>
      <vt:lpstr>PowerPoint 演示文稿</vt:lpstr>
      <vt:lpstr>常见使用问题</vt:lpstr>
      <vt:lpstr>常见使用问题</vt:lpstr>
      <vt:lpstr>PowerPoint 演示文稿</vt:lpstr>
      <vt:lpstr>Git插件工具</vt:lpstr>
      <vt:lpstr>配置SSH</vt:lpstr>
      <vt:lpstr>Git小游戏</vt:lpstr>
      <vt:lpstr>Git使用手册</vt:lpstr>
      <vt:lpstr>PowerPoint 演示文稿</vt:lpstr>
      <vt:lpstr>Thanks，欢迎沟通交流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gyc</dc:creator>
  <cp:lastModifiedBy>Windows User</cp:lastModifiedBy>
  <cp:revision>2236</cp:revision>
  <dcterms:created xsi:type="dcterms:W3CDTF">2020-06-01T02:33:00Z</dcterms:created>
  <dcterms:modified xsi:type="dcterms:W3CDTF">2023-08-02T05:36:58Z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CDAF9B85807D4F41AECC0FA6D526D0A2</vt:lpwstr>
  </property>
</Properties>
</file>