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1"/>
  </p:notesMasterIdLst>
  <p:handoutMasterIdLst>
    <p:handoutMasterId r:id="rId22"/>
  </p:handoutMasterIdLst>
  <p:sldIdLst>
    <p:sldId id="256" r:id="rId5"/>
    <p:sldId id="261" r:id="rId6"/>
    <p:sldId id="264" r:id="rId7"/>
    <p:sldId id="263" r:id="rId8"/>
    <p:sldId id="259" r:id="rId9"/>
    <p:sldId id="266" r:id="rId10"/>
    <p:sldId id="265" r:id="rId11"/>
    <p:sldId id="276" r:id="rId12"/>
    <p:sldId id="270" r:id="rId13"/>
    <p:sldId id="273" r:id="rId14"/>
    <p:sldId id="272" r:id="rId15"/>
    <p:sldId id="271" r:id="rId16"/>
    <p:sldId id="274" r:id="rId17"/>
    <p:sldId id="275" r:id="rId18"/>
    <p:sldId id="277"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40"/>
    <a:srgbClr val="F8841D"/>
    <a:srgbClr val="936CAF"/>
    <a:srgbClr val="5EC6D3"/>
    <a:srgbClr val="546E7A"/>
    <a:srgbClr val="1A3260"/>
    <a:srgbClr val="073162"/>
    <a:srgbClr val="F26D64"/>
    <a:srgbClr val="000000"/>
    <a:srgbClr val="AA7B5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0D532-668F-4831-9BAB-CCCEF59A2757}" v="183" dt="2021-09-20T22:15:52.350"/>
    <p1510:client id="{8A4C75A8-A9F7-4679-8484-D887B58504C1}" v="2333" dt="2021-09-20T03:10:05.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p:scale>
          <a:sx n="96" d="100"/>
          <a:sy n="96" d="100"/>
        </p:scale>
        <p:origin x="130" y="-37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05/8/colors/accent0_3" csCatId="mainScheme" phldr="1"/>
      <dgm:spPr/>
    </dgm:pt>
    <dgm:pt modelId="{701D68F5-42F8-47BC-8FED-84C50F595DF0}">
      <dgm:prSet phldrT="[Text]"/>
      <dgm:spPr/>
      <dgm:t>
        <a:bodyPr/>
        <a:lstStyle/>
        <a:p>
          <a:pPr>
            <a:lnSpc>
              <a:spcPct val="100000"/>
            </a:lnSpc>
          </a:pPr>
          <a:r>
            <a:rPr lang="en-US" dirty="0">
              <a:solidFill>
                <a:schemeClr val="bg1"/>
              </a:solidFill>
            </a:rPr>
            <a:t>What is sentiment text analysis? </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1" custScaleX="246687" custScaleY="185037" custLinFactX="-53654" custLinFactNeighborX="-100000" custLinFactNeighborY="1908"/>
      <dgm:spPr>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7000" r="-17000"/>
          </a:stretch>
        </a:blipFill>
      </dgm:spPr>
      <dgm:extLst>
        <a:ext uri="{E40237B7-FDA0-4F09-8148-C483321AD2D9}">
          <dgm14:cNvPr xmlns:dgm14="http://schemas.microsoft.com/office/drawing/2010/diagram" id="0" name="" descr="Data concept"/>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1" custScaleX="122237" custScaleY="121958" custLinFactY="-106877" custLinFactNeighborX="55255" custLinFactNeighborY="-200000">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05/8/colors/accent0_3" csCatId="mainScheme" phldr="1"/>
      <dgm:spPr/>
    </dgm:pt>
    <dgm:pt modelId="{91A66877-AC1C-46D9-BF2C-6024B638DEA9}">
      <dgm:prSet phldrT="[Text]"/>
      <dgm:spPr/>
      <dgm:t>
        <a:bodyPr/>
        <a:lstStyle/>
        <a:p>
          <a:pPr>
            <a:lnSpc>
              <a:spcPct val="100000"/>
            </a:lnSpc>
          </a:pPr>
          <a:r>
            <a:rPr lang="en-US" dirty="0">
              <a:solidFill>
                <a:schemeClr val="bg1"/>
              </a:solidFill>
            </a:rPr>
            <a:t>Why is this useful?</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0" presStyleCnt="1" custScaleX="220520" custScaleY="205177" custLinFactX="-68866" custLinFactNeighborX="-100000" custLinFactNeighborY="-798"/>
      <dgm:spPr>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Two bussiness people working at a tabl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0" presStyleCnt="1" custScaleX="97704" custScaleY="85869" custLinFactY="-210994" custLinFactNeighborX="53173" custLinFactNeighborY="-300000">
        <dgm:presLayoutVars>
          <dgm:chMax val="1"/>
          <dgm:chPref val="1"/>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0"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4857BE3A-D518-473D-AC79-7B9BF18B9824}" type="presParOf" srcId="{8994D886-A75F-411A-A9D7-D31991FF12BD}" destId="{95872155-C45D-46D3-874C-D838089A06F8}" srcOrd="0"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605D28D-2CE6-4513-8566-952984E21E14}">
      <dgm:prSet phldrT="[Text]" custT="1"/>
      <dgm:spPr/>
      <dgm:t>
        <a:bodyPr/>
        <a:lstStyle/>
        <a:p>
          <a:pPr>
            <a:lnSpc>
              <a:spcPct val="100000"/>
            </a:lnSpc>
          </a:pPr>
          <a:r>
            <a:rPr lang="en-US" sz="2500" dirty="0"/>
            <a:t>Software</a:t>
          </a:r>
          <a:r>
            <a:rPr lang="en-US" sz="1000" dirty="0"/>
            <a:t> </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78939E7E-E28B-468F-84CE-F7218AF3C6C8}">
      <dgm:prSet phldrT="[Text]" custT="1"/>
      <dgm:spPr/>
      <dgm:t>
        <a:bodyPr/>
        <a:lstStyle/>
        <a:p>
          <a:pPr>
            <a:lnSpc>
              <a:spcPct val="100000"/>
            </a:lnSpc>
          </a:pPr>
          <a:r>
            <a:rPr lang="en-US" sz="2500" dirty="0"/>
            <a:t>Hardware</a:t>
          </a:r>
        </a:p>
      </dgm:t>
    </dgm:pt>
    <dgm:pt modelId="{54195E3D-BE80-43DF-BB1A-4E76FFD55EFF}" type="parTrans" cxnId="{C01A4067-CE29-4C88-AD14-D32CBAB0CB8F}">
      <dgm:prSet/>
      <dgm:spPr/>
      <dgm:t>
        <a:bodyPr/>
        <a:lstStyle/>
        <a:p>
          <a:endParaRPr lang="en-US"/>
        </a:p>
      </dgm:t>
    </dgm:pt>
    <dgm:pt modelId="{B019A834-15BA-48F9-97AA-FA6B44A84570}" type="sibTrans" cxnId="{C01A4067-CE29-4C88-AD14-D32CBAB0CB8F}">
      <dgm:prSet/>
      <dgm:spPr/>
      <dgm:t>
        <a:bodyPr/>
        <a:lstStyle/>
        <a:p>
          <a:endParaRPr lang="en-US"/>
        </a:p>
      </dgm:t>
    </dgm:pt>
    <dgm:pt modelId="{3B375B7D-8C5F-420B-8B07-7A8AD5A5E9F9}">
      <dgm:prSet phldrT="[Text]" custT="1"/>
      <dgm:spPr/>
      <dgm:t>
        <a:bodyPr/>
        <a:lstStyle/>
        <a:p>
          <a:pPr>
            <a:lnSpc>
              <a:spcPct val="100000"/>
            </a:lnSpc>
          </a:pPr>
          <a:r>
            <a:rPr lang="en-US" sz="1400" b="0" i="0" dirty="0"/>
            <a:t>SciPy,  Scikit-learn, Theano, Tensor Flow,  </a:t>
          </a:r>
          <a:r>
            <a:rPr lang="en-US" sz="1400" b="0" i="0" dirty="0" err="1"/>
            <a:t>Keras</a:t>
          </a:r>
          <a:r>
            <a:rPr lang="en-US" sz="1400" b="0" i="0" dirty="0"/>
            <a:t>,  </a:t>
          </a:r>
          <a:r>
            <a:rPr lang="en-US" sz="1400" b="0" i="0" dirty="0" err="1"/>
            <a:t>PyTorch</a:t>
          </a:r>
          <a:r>
            <a:rPr lang="en-US" sz="1400" b="0" i="0" dirty="0"/>
            <a:t>,  Pandas, Matplotlib.</a:t>
          </a:r>
          <a:endParaRPr lang="en-US" sz="1400" dirty="0"/>
        </a:p>
      </dgm:t>
    </dgm:pt>
    <dgm:pt modelId="{72C4D2C5-8CE5-4207-8A7E-23ED18B21C76}" type="parTrans" cxnId="{90C76149-E07F-434E-8616-A652473C7E63}">
      <dgm:prSet/>
      <dgm:spPr/>
      <dgm:t>
        <a:bodyPr/>
        <a:lstStyle/>
        <a:p>
          <a:endParaRPr lang="en-US"/>
        </a:p>
      </dgm:t>
    </dgm:pt>
    <dgm:pt modelId="{1FD037DF-5F5C-4809-BD1C-4894FBCC6DFC}" type="sibTrans" cxnId="{90C76149-E07F-434E-8616-A652473C7E63}">
      <dgm:prSet/>
      <dgm:spPr/>
      <dgm:t>
        <a:bodyPr/>
        <a:lstStyle/>
        <a:p>
          <a:endParaRPr lang="en-US"/>
        </a:p>
      </dgm:t>
    </dgm:pt>
    <dgm:pt modelId="{0FB137AF-FAB7-45F1-9C80-69AF9175AE9E}">
      <dgm:prSet/>
      <dgm:spPr/>
      <dgm:t>
        <a:bodyPr/>
        <a:lstStyle/>
        <a:p>
          <a:pPr>
            <a:lnSpc>
              <a:spcPct val="100000"/>
            </a:lnSpc>
          </a:pPr>
          <a:r>
            <a:rPr lang="en-US" sz="2000" dirty="0"/>
            <a:t>Computer </a:t>
          </a:r>
        </a:p>
      </dgm:t>
    </dgm:pt>
    <dgm:pt modelId="{70D8BCF8-422D-4164-B7B9-8E5B05CA3C2A}" type="parTrans" cxnId="{37E656F4-47CC-4F7E-A698-2F9486950084}">
      <dgm:prSet/>
      <dgm:spPr/>
      <dgm:t>
        <a:bodyPr/>
        <a:lstStyle/>
        <a:p>
          <a:endParaRPr lang="en-US"/>
        </a:p>
      </dgm:t>
    </dgm:pt>
    <dgm:pt modelId="{E039FE47-EF53-4EFC-A0A0-B47C46D934BE}" type="sibTrans" cxnId="{37E656F4-47CC-4F7E-A698-2F9486950084}">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F506CB0D-83C5-44EA-8201-8B03241747B3}" type="pres">
      <dgm:prSet presAssocID="{5605D28D-2CE6-4513-8566-952984E21E14}" presName="text_1" presStyleLbl="node1" presStyleIdx="0" presStyleCnt="2">
        <dgm:presLayoutVars>
          <dgm:bulletEnabled val="1"/>
        </dgm:presLayoutVars>
      </dgm:prSet>
      <dgm:spPr/>
    </dgm:pt>
    <dgm:pt modelId="{6D3C99DC-D47B-4200-89C5-B5F5328F50E7}" type="pres">
      <dgm:prSet presAssocID="{5605D28D-2CE6-4513-8566-952984E21E14}" presName="accent_1" presStyleCnt="0"/>
      <dgm:spPr/>
    </dgm:pt>
    <dgm:pt modelId="{A965097E-32F1-4AB8-8C4E-2814A7596B2F}" type="pres">
      <dgm:prSet presAssocID="{5605D28D-2CE6-4513-8566-952984E21E14}" presName="accentRepeatNode" presStyleLbl="solidFgAcc1" presStyleIdx="0" presStyleCnt="2"/>
      <dgm:spPr/>
    </dgm:pt>
    <dgm:pt modelId="{E8955CA4-4B35-4F04-961D-C0038964403B}" type="pres">
      <dgm:prSet presAssocID="{78939E7E-E28B-468F-84CE-F7218AF3C6C8}" presName="text_2" presStyleLbl="node1" presStyleIdx="1" presStyleCnt="2">
        <dgm:presLayoutVars>
          <dgm:bulletEnabled val="1"/>
        </dgm:presLayoutVars>
      </dgm:prSet>
      <dgm:spPr/>
    </dgm:pt>
    <dgm:pt modelId="{8A18121F-A743-4243-8F59-47312B38A0DA}" type="pres">
      <dgm:prSet presAssocID="{78939E7E-E28B-468F-84CE-F7218AF3C6C8}" presName="accent_2" presStyleCnt="0"/>
      <dgm:spPr/>
    </dgm:pt>
    <dgm:pt modelId="{3DA92903-8DE4-4283-B091-BC30DEC3E259}" type="pres">
      <dgm:prSet presAssocID="{78939E7E-E28B-468F-84CE-F7218AF3C6C8}" presName="accentRepeatNode" presStyleLbl="solidFgAcc1" presStyleIdx="1" presStyleCnt="2"/>
      <dgm:spPr/>
    </dgm:pt>
  </dgm:ptLst>
  <dgm:cxnLst>
    <dgm:cxn modelId="{C01A4067-CE29-4C88-AD14-D32CBAB0CB8F}" srcId="{7E5AA53B-3EEE-4DE4-BB81-9044890C2946}" destId="{78939E7E-E28B-468F-84CE-F7218AF3C6C8}" srcOrd="1" destOrd="0" parTransId="{54195E3D-BE80-43DF-BB1A-4E76FFD55EFF}" sibTransId="{B019A834-15BA-48F9-97AA-FA6B44A84570}"/>
    <dgm:cxn modelId="{90C76149-E07F-434E-8616-A652473C7E63}" srcId="{5605D28D-2CE6-4513-8566-952984E21E14}" destId="{3B375B7D-8C5F-420B-8B07-7A8AD5A5E9F9}" srcOrd="0" destOrd="0" parTransId="{72C4D2C5-8CE5-4207-8A7E-23ED18B21C76}" sibTransId="{1FD037DF-5F5C-4809-BD1C-4894FBCC6DFC}"/>
    <dgm:cxn modelId="{FAF3F884-F0CF-440F-8CB1-B7648AB1B138}" srcId="{7E5AA53B-3EEE-4DE4-BB81-9044890C2946}" destId="{5605D28D-2CE6-4513-8566-952984E21E14}" srcOrd="0"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D258E9BA-FCC1-4D07-9A18-178C0800E0B0}" type="presOf" srcId="{1FD037DF-5F5C-4809-BD1C-4894FBCC6DFC}" destId="{D79B43FC-100B-4A0D-A4D5-0D2D04B99064}" srcOrd="0" destOrd="0" presId="urn:microsoft.com/office/officeart/2008/layout/VerticalCurvedList"/>
    <dgm:cxn modelId="{4BC83DBC-F33E-45A9-B673-C8070D8A019C}" type="presOf" srcId="{5605D28D-2CE6-4513-8566-952984E21E14}" destId="{F506CB0D-83C5-44EA-8201-8B03241747B3}" srcOrd="0" destOrd="0" presId="urn:microsoft.com/office/officeart/2008/layout/VerticalCurvedList"/>
    <dgm:cxn modelId="{F08B89BF-EAC9-4656-A235-2380319D0BD3}" type="presOf" srcId="{78939E7E-E28B-468F-84CE-F7218AF3C6C8}" destId="{E8955CA4-4B35-4F04-961D-C0038964403B}" srcOrd="0" destOrd="0" presId="urn:microsoft.com/office/officeart/2008/layout/VerticalCurvedList"/>
    <dgm:cxn modelId="{D637D6DE-7E36-4D30-84D5-CF2BFA6EFC01}" type="presOf" srcId="{3B375B7D-8C5F-420B-8B07-7A8AD5A5E9F9}" destId="{F506CB0D-83C5-44EA-8201-8B03241747B3}" srcOrd="0" destOrd="1" presId="urn:microsoft.com/office/officeart/2008/layout/VerticalCurvedList"/>
    <dgm:cxn modelId="{37E656F4-47CC-4F7E-A698-2F9486950084}" srcId="{78939E7E-E28B-468F-84CE-F7218AF3C6C8}" destId="{0FB137AF-FAB7-45F1-9C80-69AF9175AE9E}" srcOrd="0" destOrd="0" parTransId="{70D8BCF8-422D-4164-B7B9-8E5B05CA3C2A}" sibTransId="{E039FE47-EF53-4EFC-A0A0-B47C46D934BE}"/>
    <dgm:cxn modelId="{6477A5FD-EC66-4DD8-967F-CB70C911E6E1}" type="presOf" srcId="{0FB137AF-FAB7-45F1-9C80-69AF9175AE9E}" destId="{E8955CA4-4B35-4F04-961D-C0038964403B}" srcOrd="0" destOrd="1"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3D491F39-8F7B-466D-9747-0B8734548E7C}" type="presParOf" srcId="{90561C55-3C6E-4D53-85E1-2C50BCDDA392}" destId="{F506CB0D-83C5-44EA-8201-8B03241747B3}" srcOrd="1" destOrd="0" presId="urn:microsoft.com/office/officeart/2008/layout/VerticalCurvedList"/>
    <dgm:cxn modelId="{4C967B4A-688F-428B-AF90-77AF7EEC4D35}" type="presParOf" srcId="{90561C55-3C6E-4D53-85E1-2C50BCDDA392}" destId="{6D3C99DC-D47B-4200-89C5-B5F5328F50E7}" srcOrd="2" destOrd="0" presId="urn:microsoft.com/office/officeart/2008/layout/VerticalCurvedList"/>
    <dgm:cxn modelId="{9A86C463-EAC2-4F30-9B4E-459520D3340B}" type="presParOf" srcId="{6D3C99DC-D47B-4200-89C5-B5F5328F50E7}" destId="{A965097E-32F1-4AB8-8C4E-2814A7596B2F}" srcOrd="0" destOrd="0" presId="urn:microsoft.com/office/officeart/2008/layout/VerticalCurvedList"/>
    <dgm:cxn modelId="{FD9A736A-61D8-4A74-9211-A25D0BCBE0F6}" type="presParOf" srcId="{90561C55-3C6E-4D53-85E1-2C50BCDDA392}" destId="{E8955CA4-4B35-4F04-961D-C0038964403B}" srcOrd="3" destOrd="0" presId="urn:microsoft.com/office/officeart/2008/layout/VerticalCurvedList"/>
    <dgm:cxn modelId="{13D55FDC-9F7F-4B6D-8D1B-75D8771FC40B}" type="presParOf" srcId="{90561C55-3C6E-4D53-85E1-2C50BCDDA392}" destId="{8A18121F-A743-4243-8F59-47312B38A0DA}" srcOrd="4" destOrd="0" presId="urn:microsoft.com/office/officeart/2008/layout/VerticalCurvedList"/>
    <dgm:cxn modelId="{C1F61DEF-25C5-43AC-A7A8-598A25316BAF}" type="presParOf" srcId="{8A18121F-A743-4243-8F59-47312B38A0DA}" destId="{3DA92903-8DE4-4283-B091-BC30DEC3E25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163038" y="305748"/>
          <a:ext cx="4795595" cy="3597119"/>
        </a:xfrm>
        <a:prstGeom prst="rect">
          <a:avLst/>
        </a:prstGeom>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7000" r="-17000"/>
          </a:stretch>
        </a:blip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294566" y="1220784"/>
          <a:ext cx="5280638" cy="87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solidFill>
                <a:schemeClr val="bg1"/>
              </a:solidFill>
            </a:rPr>
            <a:t>What is sentiment text analysis? </a:t>
          </a:r>
        </a:p>
      </dsp:txBody>
      <dsp:txXfrm>
        <a:off x="5294566" y="1220784"/>
        <a:ext cx="5280638" cy="878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DF0E8-B0DE-4E1E-9FF4-6006AD8428DB}">
      <dsp:nvSpPr>
        <dsp:cNvPr id="0" name=""/>
        <dsp:cNvSpPr/>
      </dsp:nvSpPr>
      <dsp:spPr>
        <a:xfrm>
          <a:off x="121660" y="276350"/>
          <a:ext cx="4286908" cy="3988640"/>
        </a:xfrm>
        <a:prstGeom prst="rect">
          <a:avLst/>
        </a:prstGeom>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5680657" y="595043"/>
          <a:ext cx="4123902" cy="53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solidFill>
                <a:schemeClr val="bg1"/>
              </a:solidFill>
            </a:rPr>
            <a:t>Why is this useful?</a:t>
          </a:r>
        </a:p>
      </dsp:txBody>
      <dsp:txXfrm>
        <a:off x="5680657" y="595043"/>
        <a:ext cx="4123902" cy="530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417462" y="-835898"/>
          <a:ext cx="6500275" cy="6500275"/>
        </a:xfrm>
        <a:prstGeom prst="blockArc">
          <a:avLst>
            <a:gd name="adj1" fmla="val 18900000"/>
            <a:gd name="adj2" fmla="val 2700000"/>
            <a:gd name="adj3" fmla="val 332"/>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06CB0D-83C5-44EA-8201-8B03241747B3}">
      <dsp:nvSpPr>
        <dsp:cNvPr id="0" name=""/>
        <dsp:cNvSpPr/>
      </dsp:nvSpPr>
      <dsp:spPr>
        <a:xfrm>
          <a:off x="887595" y="689796"/>
          <a:ext cx="6115551" cy="137939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4899" tIns="63500" rIns="63500" bIns="63500" numCol="1" spcCol="1270" anchor="t" anchorCtr="0">
          <a:noAutofit/>
        </a:bodyPr>
        <a:lstStyle/>
        <a:p>
          <a:pPr marL="0" lvl="0" indent="0" algn="l" defTabSz="1111250">
            <a:lnSpc>
              <a:spcPct val="100000"/>
            </a:lnSpc>
            <a:spcBef>
              <a:spcPct val="0"/>
            </a:spcBef>
            <a:spcAft>
              <a:spcPct val="35000"/>
            </a:spcAft>
            <a:buNone/>
          </a:pPr>
          <a:r>
            <a:rPr lang="en-US" sz="2500" kern="1200" dirty="0"/>
            <a:t>Software</a:t>
          </a:r>
          <a:r>
            <a:rPr lang="en-US" sz="1000" kern="1200" dirty="0"/>
            <a:t> </a:t>
          </a:r>
        </a:p>
        <a:p>
          <a:pPr marL="114300" lvl="1" indent="-114300" algn="l" defTabSz="622300">
            <a:lnSpc>
              <a:spcPct val="100000"/>
            </a:lnSpc>
            <a:spcBef>
              <a:spcPct val="0"/>
            </a:spcBef>
            <a:spcAft>
              <a:spcPct val="15000"/>
            </a:spcAft>
            <a:buChar char="•"/>
          </a:pPr>
          <a:r>
            <a:rPr lang="en-US" sz="1400" b="0" i="0" kern="1200" dirty="0"/>
            <a:t>SciPy,  Scikit-learn, Theano, Tensor Flow,  </a:t>
          </a:r>
          <a:r>
            <a:rPr lang="en-US" sz="1400" b="0" i="0" kern="1200" dirty="0" err="1"/>
            <a:t>Keras</a:t>
          </a:r>
          <a:r>
            <a:rPr lang="en-US" sz="1400" b="0" i="0" kern="1200" dirty="0"/>
            <a:t>,  </a:t>
          </a:r>
          <a:r>
            <a:rPr lang="en-US" sz="1400" b="0" i="0" kern="1200" dirty="0" err="1"/>
            <a:t>PyTorch</a:t>
          </a:r>
          <a:r>
            <a:rPr lang="en-US" sz="1400" b="0" i="0" kern="1200" dirty="0"/>
            <a:t>,  Pandas, Matplotlib.</a:t>
          </a:r>
          <a:endParaRPr lang="en-US" sz="1400" kern="1200" dirty="0"/>
        </a:p>
      </dsp:txBody>
      <dsp:txXfrm>
        <a:off x="887595" y="689796"/>
        <a:ext cx="6115551" cy="1379399"/>
      </dsp:txXfrm>
    </dsp:sp>
    <dsp:sp modelId="{A965097E-32F1-4AB8-8C4E-2814A7596B2F}">
      <dsp:nvSpPr>
        <dsp:cNvPr id="0" name=""/>
        <dsp:cNvSpPr/>
      </dsp:nvSpPr>
      <dsp:spPr>
        <a:xfrm>
          <a:off x="25470" y="517371"/>
          <a:ext cx="1724249" cy="172424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955CA4-4B35-4F04-961D-C0038964403B}">
      <dsp:nvSpPr>
        <dsp:cNvPr id="0" name=""/>
        <dsp:cNvSpPr/>
      </dsp:nvSpPr>
      <dsp:spPr>
        <a:xfrm>
          <a:off x="887595" y="2759282"/>
          <a:ext cx="6115551" cy="137939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94899" tIns="63500" rIns="63500" bIns="63500" numCol="1" spcCol="1270" anchor="t" anchorCtr="0">
          <a:noAutofit/>
        </a:bodyPr>
        <a:lstStyle/>
        <a:p>
          <a:pPr marL="0" lvl="0" indent="0" algn="l" defTabSz="1111250">
            <a:lnSpc>
              <a:spcPct val="100000"/>
            </a:lnSpc>
            <a:spcBef>
              <a:spcPct val="0"/>
            </a:spcBef>
            <a:spcAft>
              <a:spcPct val="35000"/>
            </a:spcAft>
            <a:buNone/>
          </a:pPr>
          <a:r>
            <a:rPr lang="en-US" sz="2500" kern="1200" dirty="0"/>
            <a:t>Hardware</a:t>
          </a:r>
        </a:p>
        <a:p>
          <a:pPr marL="228600" lvl="1" indent="-228600" algn="l" defTabSz="889000">
            <a:lnSpc>
              <a:spcPct val="100000"/>
            </a:lnSpc>
            <a:spcBef>
              <a:spcPct val="0"/>
            </a:spcBef>
            <a:spcAft>
              <a:spcPct val="15000"/>
            </a:spcAft>
            <a:buChar char="•"/>
          </a:pPr>
          <a:r>
            <a:rPr lang="en-US" sz="2000" kern="1200" dirty="0"/>
            <a:t>Computer </a:t>
          </a:r>
        </a:p>
      </dsp:txBody>
      <dsp:txXfrm>
        <a:off x="887595" y="2759282"/>
        <a:ext cx="6115551" cy="1379399"/>
      </dsp:txXfrm>
    </dsp:sp>
    <dsp:sp modelId="{3DA92903-8DE4-4283-B091-BC30DEC3E259}">
      <dsp:nvSpPr>
        <dsp:cNvPr id="0" name=""/>
        <dsp:cNvSpPr/>
      </dsp:nvSpPr>
      <dsp:spPr>
        <a:xfrm>
          <a:off x="25470" y="2586857"/>
          <a:ext cx="1724249" cy="172424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9/20/2021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0T02:06:39.8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0T02:06:53.8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269 252,'0'-5,"0"-5,-4-2,-6-3,-7-3,-3 1,-4-1,-7-6,-2-4,-5-1,-9-10,3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2898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544286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24354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410843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133701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994514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98942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650005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14866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2808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83683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410260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9/20/2021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3.jpeg"/><Relationship Id="rId7" Type="http://schemas.openxmlformats.org/officeDocument/2006/relationships/customXml" Target="../ink/ink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customXml" Target="../ink/ink1.xml"/><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pxhere.com/en/photo/1450493" TargetMode="External"/><Relationship Id="rId5" Type="http://schemas.openxmlformats.org/officeDocument/2006/relationships/image" Target="../media/image17.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22.jf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jfif"/><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Sentiment Analysis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Reinforcement learning</a:t>
            </a:r>
          </a:p>
        </p:txBody>
      </p:sp>
      <p:sp>
        <p:nvSpPr>
          <p:cNvPr id="4" name="TextBox 3">
            <a:extLst>
              <a:ext uri="{FF2B5EF4-FFF2-40B4-BE49-F238E27FC236}">
                <a16:creationId xmlns:a16="http://schemas.microsoft.com/office/drawing/2014/main" id="{14B3920A-4738-4604-96E5-18928B2B4088}"/>
              </a:ext>
            </a:extLst>
          </p:cNvPr>
          <p:cNvSpPr txBox="1"/>
          <p:nvPr/>
        </p:nvSpPr>
        <p:spPr>
          <a:xfrm>
            <a:off x="10326848" y="5838738"/>
            <a:ext cx="1380354" cy="461665"/>
          </a:xfrm>
          <a:prstGeom prst="rect">
            <a:avLst/>
          </a:prstGeom>
          <a:noFill/>
        </p:spPr>
        <p:txBody>
          <a:bodyPr wrap="square" rtlCol="0">
            <a:spAutoFit/>
          </a:bodyPr>
          <a:lstStyle/>
          <a:p>
            <a:r>
              <a:rPr lang="en-US" sz="1200" dirty="0">
                <a:solidFill>
                  <a:schemeClr val="bg1"/>
                </a:solidFill>
              </a:rPr>
              <a:t>Robert  Horton</a:t>
            </a:r>
          </a:p>
          <a:p>
            <a:r>
              <a:rPr lang="en-US" sz="1200" dirty="0">
                <a:solidFill>
                  <a:schemeClr val="bg1"/>
                </a:solidFill>
              </a:rPr>
              <a:t>Gabriel  Yeager</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3" y="718781"/>
            <a:ext cx="5322056"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4B94A417-E369-4487-8757-183F227C8AD0}"/>
              </a:ext>
            </a:extLst>
          </p:cNvPr>
          <p:cNvSpPr txBox="1"/>
          <p:nvPr/>
        </p:nvSpPr>
        <p:spPr>
          <a:xfrm>
            <a:off x="6524562" y="720342"/>
            <a:ext cx="5220904" cy="2785378"/>
          </a:xfrm>
          <a:prstGeom prst="rect">
            <a:avLst/>
          </a:prstGeom>
          <a:noFill/>
        </p:spPr>
        <p:txBody>
          <a:bodyPr wrap="square" rtlCol="0">
            <a:spAutoFit/>
          </a:bodyPr>
          <a:lstStyle/>
          <a:p>
            <a:pPr marL="342900" indent="-342900">
              <a:buFont typeface="+mj-lt"/>
              <a:buAutoNum type="arabicPeriod" startAt="3"/>
            </a:pPr>
            <a:r>
              <a:rPr lang="en-US" sz="2500" dirty="0">
                <a:solidFill>
                  <a:srgbClr val="F26D64"/>
                </a:solidFill>
              </a:rPr>
              <a:t>Stop Word Filtering</a:t>
            </a:r>
          </a:p>
          <a:p>
            <a:pPr marL="971550" lvl="1" indent="-514350">
              <a:buFont typeface="+mj-lt"/>
              <a:buAutoNum type="romanLcPeriod"/>
            </a:pPr>
            <a:r>
              <a:rPr lang="en-US" sz="2500" dirty="0">
                <a:solidFill>
                  <a:srgbClr val="F26D64"/>
                </a:solidFill>
              </a:rPr>
              <a:t>The set of defined “stop” words that constrain the meaning to a sub string comprised of other words that will then be processed for sentiment.</a:t>
            </a:r>
          </a:p>
        </p:txBody>
      </p:sp>
      <p:pic>
        <p:nvPicPr>
          <p:cNvPr id="19" name="Picture 18" descr="Diagram&#10;&#10;Description automatically generated">
            <a:extLst>
              <a:ext uri="{FF2B5EF4-FFF2-40B4-BE49-F238E27FC236}">
                <a16:creationId xmlns:a16="http://schemas.microsoft.com/office/drawing/2014/main" id="{6ACECABA-D91F-4ACA-9F84-ACA798F22CCB}"/>
              </a:ext>
            </a:extLst>
          </p:cNvPr>
          <p:cNvPicPr>
            <a:picLocks noChangeAspect="1"/>
          </p:cNvPicPr>
          <p:nvPr/>
        </p:nvPicPr>
        <p:blipFill>
          <a:blip r:embed="rId4"/>
          <a:stretch>
            <a:fillRect/>
          </a:stretch>
        </p:blipFill>
        <p:spPr>
          <a:xfrm>
            <a:off x="610042" y="1009396"/>
            <a:ext cx="1467514" cy="1225803"/>
          </a:xfrm>
          <a:prstGeom prst="rect">
            <a:avLst/>
          </a:prstGeom>
        </p:spPr>
      </p:pic>
      <p:pic>
        <p:nvPicPr>
          <p:cNvPr id="6" name="Picture 5" descr="Table&#10;&#10;Description automatically generated">
            <a:extLst>
              <a:ext uri="{FF2B5EF4-FFF2-40B4-BE49-F238E27FC236}">
                <a16:creationId xmlns:a16="http://schemas.microsoft.com/office/drawing/2014/main" id="{C03A5F96-34AC-4DA0-B0EE-5009237CB93F}"/>
              </a:ext>
            </a:extLst>
          </p:cNvPr>
          <p:cNvPicPr>
            <a:picLocks noChangeAspect="1"/>
          </p:cNvPicPr>
          <p:nvPr/>
        </p:nvPicPr>
        <p:blipFill>
          <a:blip r:embed="rId5"/>
          <a:stretch>
            <a:fillRect/>
          </a:stretch>
        </p:blipFill>
        <p:spPr>
          <a:xfrm>
            <a:off x="698942" y="2692400"/>
            <a:ext cx="5117657" cy="3441701"/>
          </a:xfrm>
          <a:prstGeom prst="rect">
            <a:avLst/>
          </a:prstGeom>
        </p:spPr>
      </p:pic>
    </p:spTree>
    <p:extLst>
      <p:ext uri="{BB962C8B-B14F-4D97-AF65-F5344CB8AC3E}">
        <p14:creationId xmlns:p14="http://schemas.microsoft.com/office/powerpoint/2010/main" val="855586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3" y="718781"/>
            <a:ext cx="5322056"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4B94A417-E369-4487-8757-183F227C8AD0}"/>
              </a:ext>
            </a:extLst>
          </p:cNvPr>
          <p:cNvSpPr txBox="1"/>
          <p:nvPr/>
        </p:nvSpPr>
        <p:spPr>
          <a:xfrm>
            <a:off x="6524562" y="718781"/>
            <a:ext cx="5220904" cy="2400657"/>
          </a:xfrm>
          <a:prstGeom prst="rect">
            <a:avLst/>
          </a:prstGeom>
          <a:noFill/>
        </p:spPr>
        <p:txBody>
          <a:bodyPr wrap="square" rtlCol="0">
            <a:spAutoFit/>
          </a:bodyPr>
          <a:lstStyle/>
          <a:p>
            <a:pPr marL="342900" indent="-342900">
              <a:buFont typeface="+mj-lt"/>
              <a:buAutoNum type="arabicPeriod" startAt="4"/>
            </a:pPr>
            <a:r>
              <a:rPr lang="en-US" sz="2500" dirty="0">
                <a:solidFill>
                  <a:srgbClr val="546E7A"/>
                </a:solidFill>
              </a:rPr>
              <a:t>Negation Handling</a:t>
            </a:r>
          </a:p>
          <a:p>
            <a:pPr marL="971550" lvl="1" indent="-514350">
              <a:buFont typeface="+mj-lt"/>
              <a:buAutoNum type="romanLcPeriod"/>
            </a:pPr>
            <a:r>
              <a:rPr lang="en-US" sz="2500" dirty="0">
                <a:solidFill>
                  <a:srgbClr val="546E7A"/>
                </a:solidFill>
              </a:rPr>
              <a:t>A automated process in which the scope of negation and inverted polarities of opinionated words are affected by the order of the wording. </a:t>
            </a:r>
          </a:p>
        </p:txBody>
      </p:sp>
      <p:pic>
        <p:nvPicPr>
          <p:cNvPr id="19" name="Picture 18" descr="Diagram&#10;&#10;Description automatically generated">
            <a:extLst>
              <a:ext uri="{FF2B5EF4-FFF2-40B4-BE49-F238E27FC236}">
                <a16:creationId xmlns:a16="http://schemas.microsoft.com/office/drawing/2014/main" id="{0FD68B60-877D-414C-9A7F-702274B6547C}"/>
              </a:ext>
            </a:extLst>
          </p:cNvPr>
          <p:cNvPicPr>
            <a:picLocks noChangeAspect="1"/>
          </p:cNvPicPr>
          <p:nvPr/>
        </p:nvPicPr>
        <p:blipFill>
          <a:blip r:embed="rId4"/>
          <a:stretch>
            <a:fillRect/>
          </a:stretch>
        </p:blipFill>
        <p:spPr>
          <a:xfrm>
            <a:off x="659550" y="907796"/>
            <a:ext cx="1482720" cy="1238504"/>
          </a:xfrm>
          <a:prstGeom prst="rect">
            <a:avLst/>
          </a:prstGeom>
        </p:spPr>
      </p:pic>
      <p:pic>
        <p:nvPicPr>
          <p:cNvPr id="6" name="Picture 5" descr="A picture containing text, indoor&#10;&#10;Description automatically generated">
            <a:extLst>
              <a:ext uri="{FF2B5EF4-FFF2-40B4-BE49-F238E27FC236}">
                <a16:creationId xmlns:a16="http://schemas.microsoft.com/office/drawing/2014/main" id="{2095D49C-127D-4371-AB30-5761482784F4}"/>
              </a:ext>
            </a:extLst>
          </p:cNvPr>
          <p:cNvPicPr>
            <a:picLocks noChangeAspect="1"/>
          </p:cNvPicPr>
          <p:nvPr/>
        </p:nvPicPr>
        <p:blipFill>
          <a:blip r:embed="rId5"/>
          <a:stretch>
            <a:fillRect/>
          </a:stretch>
        </p:blipFill>
        <p:spPr>
          <a:xfrm>
            <a:off x="660429" y="2318002"/>
            <a:ext cx="3581400" cy="1790700"/>
          </a:xfrm>
          <a:prstGeom prst="rect">
            <a:avLst/>
          </a:prstGeom>
        </p:spPr>
      </p:pic>
      <p:pic>
        <p:nvPicPr>
          <p:cNvPr id="8" name="Picture 7" descr="A picture containing qr code&#10;&#10;Description automatically generated">
            <a:extLst>
              <a:ext uri="{FF2B5EF4-FFF2-40B4-BE49-F238E27FC236}">
                <a16:creationId xmlns:a16="http://schemas.microsoft.com/office/drawing/2014/main" id="{76B18AC4-2EDE-4166-A17A-8C2ADDBF232A}"/>
              </a:ext>
            </a:extLst>
          </p:cNvPr>
          <p:cNvPicPr>
            <a:picLocks noChangeAspect="1"/>
          </p:cNvPicPr>
          <p:nvPr/>
        </p:nvPicPr>
        <p:blipFill>
          <a:blip r:embed="rId6"/>
          <a:stretch>
            <a:fillRect/>
          </a:stretch>
        </p:blipFill>
        <p:spPr>
          <a:xfrm>
            <a:off x="660431" y="4122101"/>
            <a:ext cx="3581399" cy="2012000"/>
          </a:xfrm>
          <a:prstGeom prst="rect">
            <a:avLst/>
          </a:prstGeom>
        </p:spPr>
      </p:pic>
    </p:spTree>
    <p:extLst>
      <p:ext uri="{BB962C8B-B14F-4D97-AF65-F5344CB8AC3E}">
        <p14:creationId xmlns:p14="http://schemas.microsoft.com/office/powerpoint/2010/main" val="2701171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3" y="718781"/>
            <a:ext cx="5322056"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4B94A417-E369-4487-8757-183F227C8AD0}"/>
              </a:ext>
            </a:extLst>
          </p:cNvPr>
          <p:cNvSpPr txBox="1"/>
          <p:nvPr/>
        </p:nvSpPr>
        <p:spPr>
          <a:xfrm>
            <a:off x="6524562" y="720342"/>
            <a:ext cx="5220904" cy="3170099"/>
          </a:xfrm>
          <a:prstGeom prst="rect">
            <a:avLst/>
          </a:prstGeom>
          <a:noFill/>
        </p:spPr>
        <p:txBody>
          <a:bodyPr wrap="square" rtlCol="0">
            <a:spAutoFit/>
          </a:bodyPr>
          <a:lstStyle/>
          <a:p>
            <a:pPr marL="342900" indent="-342900">
              <a:buFont typeface="+mj-lt"/>
              <a:buAutoNum type="arabicPeriod" startAt="5"/>
            </a:pPr>
            <a:r>
              <a:rPr lang="en-US" sz="2500" dirty="0">
                <a:solidFill>
                  <a:srgbClr val="5EC6D3"/>
                </a:solidFill>
              </a:rPr>
              <a:t>Stemming/Lemmatization</a:t>
            </a:r>
          </a:p>
          <a:p>
            <a:pPr marL="971550" lvl="1" indent="-514350">
              <a:buFont typeface="+mj-lt"/>
              <a:buAutoNum type="romanLcPeriod"/>
            </a:pPr>
            <a:r>
              <a:rPr lang="en-US" sz="2500" dirty="0">
                <a:solidFill>
                  <a:srgbClr val="5EC6D3"/>
                </a:solidFill>
              </a:rPr>
              <a:t>Process of editing and removing suffix’ from the end and/or beginning of the tokenized words so that the model can understand the meaning behind the word.</a:t>
            </a:r>
          </a:p>
          <a:p>
            <a:pPr lvl="1"/>
            <a:endParaRPr lang="en-US" sz="2500" dirty="0">
              <a:solidFill>
                <a:srgbClr val="5EC6D3"/>
              </a:solidFill>
            </a:endParaRPr>
          </a:p>
        </p:txBody>
      </p:sp>
      <p:pic>
        <p:nvPicPr>
          <p:cNvPr id="19" name="Picture 18" descr="Diagram&#10;&#10;Description automatically generated">
            <a:extLst>
              <a:ext uri="{FF2B5EF4-FFF2-40B4-BE49-F238E27FC236}">
                <a16:creationId xmlns:a16="http://schemas.microsoft.com/office/drawing/2014/main" id="{C77D1B58-08A6-4634-9D83-DC4E993D9818}"/>
              </a:ext>
            </a:extLst>
          </p:cNvPr>
          <p:cNvPicPr>
            <a:picLocks noChangeAspect="1"/>
          </p:cNvPicPr>
          <p:nvPr/>
        </p:nvPicPr>
        <p:blipFill>
          <a:blip r:embed="rId4"/>
          <a:stretch>
            <a:fillRect/>
          </a:stretch>
        </p:blipFill>
        <p:spPr>
          <a:xfrm>
            <a:off x="577880" y="876711"/>
            <a:ext cx="1488968" cy="1244189"/>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53790ACD-2F11-4138-B9C4-C5725F8167A5}"/>
              </a:ext>
            </a:extLst>
          </p:cNvPr>
          <p:cNvPicPr>
            <a:picLocks noChangeAspect="1"/>
          </p:cNvPicPr>
          <p:nvPr/>
        </p:nvPicPr>
        <p:blipFill>
          <a:blip r:embed="rId5"/>
          <a:stretch>
            <a:fillRect/>
          </a:stretch>
        </p:blipFill>
        <p:spPr>
          <a:xfrm>
            <a:off x="577880" y="2292602"/>
            <a:ext cx="5734020" cy="3993898"/>
          </a:xfrm>
          <a:prstGeom prst="rect">
            <a:avLst/>
          </a:prstGeom>
        </p:spPr>
      </p:pic>
    </p:spTree>
    <p:extLst>
      <p:ext uri="{BB962C8B-B14F-4D97-AF65-F5344CB8AC3E}">
        <p14:creationId xmlns:p14="http://schemas.microsoft.com/office/powerpoint/2010/main" val="2015180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3" y="718781"/>
            <a:ext cx="5322058"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4B94A417-E369-4487-8757-183F227C8AD0}"/>
              </a:ext>
            </a:extLst>
          </p:cNvPr>
          <p:cNvSpPr txBox="1"/>
          <p:nvPr/>
        </p:nvSpPr>
        <p:spPr>
          <a:xfrm>
            <a:off x="6625717" y="722338"/>
            <a:ext cx="5220904" cy="4016484"/>
          </a:xfrm>
          <a:prstGeom prst="rect">
            <a:avLst/>
          </a:prstGeom>
          <a:noFill/>
        </p:spPr>
        <p:txBody>
          <a:bodyPr wrap="square" rtlCol="0">
            <a:spAutoFit/>
          </a:bodyPr>
          <a:lstStyle/>
          <a:p>
            <a:pPr marL="342900" indent="-342900">
              <a:buFont typeface="+mj-lt"/>
              <a:buAutoNum type="arabicPeriod" startAt="6"/>
            </a:pPr>
            <a:r>
              <a:rPr lang="en-US" sz="2500" dirty="0">
                <a:solidFill>
                  <a:srgbClr val="936CAF"/>
                </a:solidFill>
              </a:rPr>
              <a:t>Classification </a:t>
            </a:r>
          </a:p>
          <a:p>
            <a:pPr marL="971550" lvl="1" indent="-514350">
              <a:buFont typeface="+mj-lt"/>
              <a:buAutoNum type="romanLcPeriod"/>
            </a:pPr>
            <a:r>
              <a:rPr lang="en-US" sz="2500" dirty="0">
                <a:solidFill>
                  <a:srgbClr val="936CAF"/>
                </a:solidFill>
              </a:rPr>
              <a:t>Process of breaking out the tokenized words into different sets.</a:t>
            </a:r>
          </a:p>
          <a:p>
            <a:pPr marL="800100" lvl="1" indent="-342900">
              <a:buFont typeface="+mj-lt"/>
              <a:buAutoNum type="romanLcPeriod"/>
            </a:pPr>
            <a:r>
              <a:rPr lang="en-US" sz="2500" dirty="0">
                <a:solidFill>
                  <a:srgbClr val="936CAF"/>
                </a:solidFill>
              </a:rPr>
              <a:t>Classification can fall under two types</a:t>
            </a:r>
          </a:p>
          <a:p>
            <a:pPr marL="1371600" lvl="2" indent="-457200">
              <a:buFont typeface="+mj-lt"/>
              <a:buAutoNum type="arabicParenR"/>
            </a:pPr>
            <a:r>
              <a:rPr lang="en-US" sz="2000" dirty="0">
                <a:solidFill>
                  <a:srgbClr val="936CAF"/>
                </a:solidFill>
              </a:rPr>
              <a:t>Based off a NLP with a policy of pre-defined tags for word values</a:t>
            </a:r>
          </a:p>
          <a:p>
            <a:pPr marL="1257300" lvl="2" indent="-342900">
              <a:buFont typeface="+mj-lt"/>
              <a:buAutoNum type="arabicParenR"/>
            </a:pPr>
            <a:r>
              <a:rPr lang="en-US" sz="2000" dirty="0">
                <a:solidFill>
                  <a:srgbClr val="936CAF"/>
                </a:solidFill>
              </a:rPr>
              <a:t>Based simply off a pre-comprised set of words with values assigned to them</a:t>
            </a:r>
            <a:r>
              <a:rPr lang="en-US" sz="2500" dirty="0">
                <a:solidFill>
                  <a:srgbClr val="936CAF"/>
                </a:solidFill>
              </a:rPr>
              <a:t>. </a:t>
            </a:r>
          </a:p>
        </p:txBody>
      </p:sp>
      <p:pic>
        <p:nvPicPr>
          <p:cNvPr id="19" name="Picture 18" descr="Diagram&#10;&#10;Description automatically generated">
            <a:extLst>
              <a:ext uri="{FF2B5EF4-FFF2-40B4-BE49-F238E27FC236}">
                <a16:creationId xmlns:a16="http://schemas.microsoft.com/office/drawing/2014/main" id="{B1F3AB78-6229-45B7-8B73-08481CBF40D8}"/>
              </a:ext>
            </a:extLst>
          </p:cNvPr>
          <p:cNvPicPr>
            <a:picLocks noChangeAspect="1"/>
          </p:cNvPicPr>
          <p:nvPr/>
        </p:nvPicPr>
        <p:blipFill>
          <a:blip r:embed="rId4"/>
          <a:stretch>
            <a:fillRect/>
          </a:stretch>
        </p:blipFill>
        <p:spPr>
          <a:xfrm>
            <a:off x="577882" y="876711"/>
            <a:ext cx="1501900" cy="1256889"/>
          </a:xfrm>
          <a:prstGeom prst="rect">
            <a:avLst/>
          </a:prstGeom>
        </p:spPr>
      </p:pic>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60BCCC5E-C8FF-4291-A53C-0884CD4A1BCE}"/>
                  </a:ext>
                </a:extLst>
              </p14:cNvPr>
              <p14:cNvContentPartPr/>
              <p14:nvPr/>
            </p14:nvContentPartPr>
            <p14:xfrm>
              <a:off x="4853820" y="3756540"/>
              <a:ext cx="360" cy="360"/>
            </p14:xfrm>
          </p:contentPart>
        </mc:Choice>
        <mc:Fallback xmlns="">
          <p:pic>
            <p:nvPicPr>
              <p:cNvPr id="23" name="Ink 22">
                <a:extLst>
                  <a:ext uri="{FF2B5EF4-FFF2-40B4-BE49-F238E27FC236}">
                    <a16:creationId xmlns:a16="http://schemas.microsoft.com/office/drawing/2014/main" id="{60BCCC5E-C8FF-4291-A53C-0884CD4A1BCE}"/>
                  </a:ext>
                </a:extLst>
              </p:cNvPr>
              <p:cNvPicPr/>
              <p:nvPr/>
            </p:nvPicPr>
            <p:blipFill>
              <a:blip r:embed="rId6"/>
              <a:stretch>
                <a:fillRect/>
              </a:stretch>
            </p:blipFill>
            <p:spPr>
              <a:xfrm>
                <a:off x="4799820" y="36485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FBF75A68-8626-4982-A634-F2C066A4C97D}"/>
                  </a:ext>
                </a:extLst>
              </p14:cNvPr>
              <p14:cNvContentPartPr/>
              <p14:nvPr/>
            </p14:nvContentPartPr>
            <p14:xfrm>
              <a:off x="3331740" y="1776000"/>
              <a:ext cx="96840" cy="91080"/>
            </p14:xfrm>
          </p:contentPart>
        </mc:Choice>
        <mc:Fallback xmlns="">
          <p:pic>
            <p:nvPicPr>
              <p:cNvPr id="24" name="Ink 23">
                <a:extLst>
                  <a:ext uri="{FF2B5EF4-FFF2-40B4-BE49-F238E27FC236}">
                    <a16:creationId xmlns:a16="http://schemas.microsoft.com/office/drawing/2014/main" id="{FBF75A68-8626-4982-A634-F2C066A4C97D}"/>
                  </a:ext>
                </a:extLst>
              </p:cNvPr>
              <p:cNvPicPr/>
              <p:nvPr/>
            </p:nvPicPr>
            <p:blipFill>
              <a:blip r:embed="rId8"/>
              <a:stretch>
                <a:fillRect/>
              </a:stretch>
            </p:blipFill>
            <p:spPr>
              <a:xfrm>
                <a:off x="3278100" y="1668000"/>
                <a:ext cx="204480" cy="306720"/>
              </a:xfrm>
              <a:prstGeom prst="rect">
                <a:avLst/>
              </a:prstGeom>
            </p:spPr>
          </p:pic>
        </mc:Fallback>
      </mc:AlternateContent>
      <p:pic>
        <p:nvPicPr>
          <p:cNvPr id="28" name="Picture 27" descr="Diagram&#10;&#10;Description automatically generated">
            <a:extLst>
              <a:ext uri="{FF2B5EF4-FFF2-40B4-BE49-F238E27FC236}">
                <a16:creationId xmlns:a16="http://schemas.microsoft.com/office/drawing/2014/main" id="{F14A705C-8287-4CF0-A95D-D09A0A46AA76}"/>
              </a:ext>
            </a:extLst>
          </p:cNvPr>
          <p:cNvPicPr>
            <a:picLocks noChangeAspect="1"/>
          </p:cNvPicPr>
          <p:nvPr/>
        </p:nvPicPr>
        <p:blipFill>
          <a:blip r:embed="rId9"/>
          <a:stretch>
            <a:fillRect/>
          </a:stretch>
        </p:blipFill>
        <p:spPr>
          <a:xfrm>
            <a:off x="511963" y="3412889"/>
            <a:ext cx="2488412" cy="2852341"/>
          </a:xfrm>
          <a:prstGeom prst="rect">
            <a:avLst/>
          </a:prstGeom>
        </p:spPr>
      </p:pic>
      <p:pic>
        <p:nvPicPr>
          <p:cNvPr id="26" name="Picture 25" descr="A screenshot of a computer&#10;&#10;Description automatically generated with low confidence">
            <a:extLst>
              <a:ext uri="{FF2B5EF4-FFF2-40B4-BE49-F238E27FC236}">
                <a16:creationId xmlns:a16="http://schemas.microsoft.com/office/drawing/2014/main" id="{76199D03-1C2B-49E8-9C4C-A3EB8C7F2A0D}"/>
              </a:ext>
            </a:extLst>
          </p:cNvPr>
          <p:cNvPicPr>
            <a:picLocks noChangeAspect="1"/>
          </p:cNvPicPr>
          <p:nvPr/>
        </p:nvPicPr>
        <p:blipFill>
          <a:blip r:embed="rId10"/>
          <a:stretch>
            <a:fillRect/>
          </a:stretch>
        </p:blipFill>
        <p:spPr>
          <a:xfrm>
            <a:off x="2745391" y="1404058"/>
            <a:ext cx="3141566" cy="2216912"/>
          </a:xfrm>
          <a:prstGeom prst="rect">
            <a:avLst/>
          </a:prstGeom>
        </p:spPr>
      </p:pic>
    </p:spTree>
    <p:extLst>
      <p:ext uri="{BB962C8B-B14F-4D97-AF65-F5344CB8AC3E}">
        <p14:creationId xmlns:p14="http://schemas.microsoft.com/office/powerpoint/2010/main" val="3509038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3" y="718781"/>
            <a:ext cx="5322056"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4B94A417-E369-4487-8757-183F227C8AD0}"/>
              </a:ext>
            </a:extLst>
          </p:cNvPr>
          <p:cNvSpPr txBox="1"/>
          <p:nvPr/>
        </p:nvSpPr>
        <p:spPr>
          <a:xfrm>
            <a:off x="6524562" y="720342"/>
            <a:ext cx="5220904" cy="1631216"/>
          </a:xfrm>
          <a:prstGeom prst="rect">
            <a:avLst/>
          </a:prstGeom>
          <a:noFill/>
        </p:spPr>
        <p:txBody>
          <a:bodyPr wrap="square" rtlCol="0">
            <a:spAutoFit/>
          </a:bodyPr>
          <a:lstStyle/>
          <a:p>
            <a:pPr marL="342900" indent="-342900">
              <a:buFont typeface="+mj-lt"/>
              <a:buAutoNum type="arabicPeriod" startAt="7"/>
            </a:pPr>
            <a:r>
              <a:rPr lang="en-US" sz="2500" dirty="0">
                <a:solidFill>
                  <a:srgbClr val="9BBB40"/>
                </a:solidFill>
              </a:rPr>
              <a:t>Sentiment Class</a:t>
            </a:r>
          </a:p>
          <a:p>
            <a:pPr marL="971550" lvl="1" indent="-514350">
              <a:buFont typeface="+mj-lt"/>
              <a:buAutoNum type="romanLcPeriod"/>
            </a:pPr>
            <a:r>
              <a:rPr lang="en-US" sz="2500" dirty="0">
                <a:solidFill>
                  <a:srgbClr val="9BBB40"/>
                </a:solidFill>
              </a:rPr>
              <a:t>The learning process of determining sentiment categories expressed in text  </a:t>
            </a:r>
          </a:p>
        </p:txBody>
      </p:sp>
      <p:pic>
        <p:nvPicPr>
          <p:cNvPr id="19" name="Picture 18" descr="Diagram&#10;&#10;Description automatically generated">
            <a:extLst>
              <a:ext uri="{FF2B5EF4-FFF2-40B4-BE49-F238E27FC236}">
                <a16:creationId xmlns:a16="http://schemas.microsoft.com/office/drawing/2014/main" id="{0398D4CF-469A-422E-8DB6-B09D34BD3EA3}"/>
              </a:ext>
            </a:extLst>
          </p:cNvPr>
          <p:cNvPicPr>
            <a:picLocks noChangeAspect="1"/>
          </p:cNvPicPr>
          <p:nvPr/>
        </p:nvPicPr>
        <p:blipFill>
          <a:blip r:embed="rId4"/>
          <a:stretch>
            <a:fillRect/>
          </a:stretch>
        </p:blipFill>
        <p:spPr>
          <a:xfrm>
            <a:off x="577880" y="876711"/>
            <a:ext cx="1475283" cy="1244189"/>
          </a:xfrm>
          <a:prstGeom prst="rect">
            <a:avLst/>
          </a:prstGeom>
        </p:spPr>
      </p:pic>
      <p:pic>
        <p:nvPicPr>
          <p:cNvPr id="3" name="Picture 2" descr="Shape&#10;&#10;Description automatically generated">
            <a:extLst>
              <a:ext uri="{FF2B5EF4-FFF2-40B4-BE49-F238E27FC236}">
                <a16:creationId xmlns:a16="http://schemas.microsoft.com/office/drawing/2014/main" id="{5FE48A30-B8F7-4A71-8D8B-307AA5729AF2}"/>
              </a:ext>
            </a:extLst>
          </p:cNvPr>
          <p:cNvPicPr>
            <a:picLocks noChangeAspect="1"/>
          </p:cNvPicPr>
          <p:nvPr/>
        </p:nvPicPr>
        <p:blipFill>
          <a:blip r:embed="rId5"/>
          <a:stretch>
            <a:fillRect/>
          </a:stretch>
        </p:blipFill>
        <p:spPr>
          <a:xfrm>
            <a:off x="730472" y="4464702"/>
            <a:ext cx="4061885" cy="1747933"/>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87597A2C-EECF-41AF-A9BA-63E9FF37059B}"/>
              </a:ext>
            </a:extLst>
          </p:cNvPr>
          <p:cNvPicPr>
            <a:picLocks noChangeAspect="1"/>
          </p:cNvPicPr>
          <p:nvPr/>
        </p:nvPicPr>
        <p:blipFill>
          <a:blip r:embed="rId6"/>
          <a:stretch>
            <a:fillRect/>
          </a:stretch>
        </p:blipFill>
        <p:spPr>
          <a:xfrm>
            <a:off x="710291" y="2265188"/>
            <a:ext cx="4082066" cy="2199513"/>
          </a:xfrm>
          <a:prstGeom prst="rect">
            <a:avLst/>
          </a:prstGeom>
        </p:spPr>
      </p:pic>
    </p:spTree>
    <p:extLst>
      <p:ext uri="{BB962C8B-B14F-4D97-AF65-F5344CB8AC3E}">
        <p14:creationId xmlns:p14="http://schemas.microsoft.com/office/powerpoint/2010/main" val="272019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AD762244-8B23-4AE6-9E38-00C9D10677CD}"/>
              </a:ext>
            </a:extLst>
          </p:cNvPr>
          <p:cNvSpPr txBox="1"/>
          <p:nvPr/>
        </p:nvSpPr>
        <p:spPr>
          <a:xfrm>
            <a:off x="6973713" y="1821480"/>
            <a:ext cx="5664820" cy="584775"/>
          </a:xfrm>
          <a:prstGeom prst="rect">
            <a:avLst/>
          </a:prstGeom>
          <a:noFill/>
        </p:spPr>
        <p:txBody>
          <a:bodyPr wrap="square" rtlCol="0">
            <a:spAutoFit/>
          </a:bodyPr>
          <a:lstStyle/>
          <a:p>
            <a:pPr algn="ctr"/>
            <a:r>
              <a:rPr lang="en-US" sz="3200" dirty="0">
                <a:solidFill>
                  <a:schemeClr val="bg1"/>
                </a:solidFill>
              </a:rPr>
              <a:t>Questions?</a:t>
            </a:r>
          </a:p>
        </p:txBody>
      </p:sp>
    </p:spTree>
    <p:extLst>
      <p:ext uri="{BB962C8B-B14F-4D97-AF65-F5344CB8AC3E}">
        <p14:creationId xmlns:p14="http://schemas.microsoft.com/office/powerpoint/2010/main" val="2778133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1054205"/>
          </a:xfrm>
        </p:spPr>
        <p:txBody>
          <a:bodyPr>
            <a:normAutofit/>
          </a:bodyPr>
          <a:lstStyle/>
          <a:p>
            <a:r>
              <a:rPr lang="en-US" dirty="0">
                <a:solidFill>
                  <a:schemeClr val="bg2"/>
                </a:solidFill>
              </a:rPr>
              <a:t>rhorton2@uccs.edu</a:t>
            </a:r>
          </a:p>
          <a:p>
            <a:r>
              <a:rPr lang="en-US" dirty="0">
                <a:solidFill>
                  <a:schemeClr val="bg2"/>
                </a:solidFill>
              </a:rPr>
              <a:t>gyeager@uccs.edu</a:t>
            </a: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AD762244-8B23-4AE6-9E38-00C9D10677CD}"/>
              </a:ext>
            </a:extLst>
          </p:cNvPr>
          <p:cNvSpPr txBox="1"/>
          <p:nvPr/>
        </p:nvSpPr>
        <p:spPr>
          <a:xfrm>
            <a:off x="6802244" y="1385036"/>
            <a:ext cx="5664820" cy="584775"/>
          </a:xfrm>
          <a:prstGeom prst="rect">
            <a:avLst/>
          </a:prstGeom>
          <a:noFill/>
        </p:spPr>
        <p:txBody>
          <a:bodyPr wrap="square" rtlCol="0">
            <a:spAutoFit/>
          </a:bodyPr>
          <a:lstStyle/>
          <a:p>
            <a:pPr algn="ctr"/>
            <a:r>
              <a:rPr lang="en-US" sz="3200" b="1" u="sng" dirty="0">
                <a:solidFill>
                  <a:schemeClr val="bg1"/>
                </a:solidFill>
              </a:rPr>
              <a:t>References</a:t>
            </a:r>
            <a:endParaRPr lang="en-US" sz="3200" dirty="0">
              <a:solidFill>
                <a:schemeClr val="bg1"/>
              </a:solidFill>
            </a:endParaRPr>
          </a:p>
        </p:txBody>
      </p:sp>
      <p:sp>
        <p:nvSpPr>
          <p:cNvPr id="6" name="TextBox 5">
            <a:extLst>
              <a:ext uri="{FF2B5EF4-FFF2-40B4-BE49-F238E27FC236}">
                <a16:creationId xmlns:a16="http://schemas.microsoft.com/office/drawing/2014/main" id="{CB7DB488-3D96-4AD5-8A15-28265CF193BD}"/>
              </a:ext>
            </a:extLst>
          </p:cNvPr>
          <p:cNvSpPr txBox="1"/>
          <p:nvPr/>
        </p:nvSpPr>
        <p:spPr>
          <a:xfrm>
            <a:off x="657922" y="887747"/>
            <a:ext cx="7103327" cy="4755148"/>
          </a:xfrm>
          <a:prstGeom prst="rect">
            <a:avLst/>
          </a:prstGeom>
          <a:solidFill>
            <a:schemeClr val="bg1"/>
          </a:solidFill>
        </p:spPr>
        <p:txBody>
          <a:bodyPr wrap="square" rtlCol="0">
            <a:spAutoFit/>
          </a:bodyPr>
          <a:lstStyle/>
          <a:p>
            <a:pPr algn="ctr"/>
            <a:endParaRPr lang="en-US" dirty="0"/>
          </a:p>
          <a:p>
            <a:pPr algn="ctr"/>
            <a:r>
              <a:rPr lang="en-US" sz="2500" b="1" u="sng" dirty="0"/>
              <a:t>References</a:t>
            </a:r>
          </a:p>
          <a:p>
            <a:endParaRPr lang="en-US" dirty="0"/>
          </a:p>
          <a:p>
            <a:r>
              <a:rPr lang="en-US" dirty="0"/>
              <a:t>https://www.kdnuggets.com/2015/12/sentiment-analysis-101.html</a:t>
            </a:r>
          </a:p>
          <a:p>
            <a:endParaRPr lang="en-US" dirty="0"/>
          </a:p>
          <a:p>
            <a:r>
              <a:rPr lang="en-US" dirty="0"/>
              <a:t>https://www.analyticsvidhya.com/blog/2020/05/what-is-tokenization-nlp/</a:t>
            </a:r>
          </a:p>
          <a:p>
            <a:endParaRPr lang="en-US" dirty="0"/>
          </a:p>
          <a:p>
            <a:r>
              <a:rPr lang="en-US" dirty="0"/>
              <a:t>https://www.datacamp.com/community/tutorials/simplifying-sentiment-</a:t>
            </a:r>
          </a:p>
          <a:p>
            <a:r>
              <a:rPr lang="en-US" dirty="0"/>
              <a:t>analysis-python</a:t>
            </a:r>
          </a:p>
          <a:p>
            <a:endParaRPr lang="en-US" dirty="0"/>
          </a:p>
          <a:p>
            <a:r>
              <a:rPr lang="en-US" dirty="0"/>
              <a:t>https://www.analyticsvidhya.com/blog/2020/12/understanding-text-classification-in-nlp-with-movie-review-example-example/	</a:t>
            </a:r>
          </a:p>
          <a:p>
            <a:endParaRPr lang="en-US" dirty="0"/>
          </a:p>
          <a:p>
            <a:r>
              <a:rPr lang="en-US" dirty="0"/>
              <a:t>https://en.wikipedia.org/wiki/Sentiment_analysis</a:t>
            </a:r>
          </a:p>
          <a:p>
            <a:endParaRPr lang="en-US" dirty="0"/>
          </a:p>
          <a:p>
            <a:endParaRPr lang="en-US" dirty="0"/>
          </a:p>
          <a:p>
            <a:r>
              <a:rPr lang="en-US" sz="800" dirty="0"/>
              <a:t>Images pulled from google and PowerPoint images</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357417"/>
            <a:ext cx="11029616" cy="625940"/>
          </a:xfrm>
        </p:spPr>
        <p:txBody>
          <a:bodyPr>
            <a:normAutofit/>
          </a:bodyPr>
          <a:lstStyle/>
          <a:p>
            <a:r>
              <a:rPr lang="en-US" dirty="0">
                <a:solidFill>
                  <a:srgbClr val="FFFEFF"/>
                </a:solidFill>
              </a:rPr>
              <a:t>Introduction/Background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967794499"/>
              </p:ext>
            </p:extLst>
          </p:nvPr>
        </p:nvGraphicFramePr>
        <p:xfrm>
          <a:off x="642938" y="457199"/>
          <a:ext cx="11095739" cy="4577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C987DDB8-27A0-49D5-8DA5-ABDA68E295FB}"/>
              </a:ext>
            </a:extLst>
          </p:cNvPr>
          <p:cNvSpPr txBox="1"/>
          <p:nvPr/>
        </p:nvSpPr>
        <p:spPr>
          <a:xfrm>
            <a:off x="6190807" y="2381511"/>
            <a:ext cx="554787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It is the use of natural language processing (NLP) and text analysis to identify and quantify subjective information pertaining to the text captured responses such as attitude, beliefs, opinions of the sample group.</a:t>
            </a:r>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1703342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357417"/>
            <a:ext cx="11029616" cy="625940"/>
          </a:xfrm>
        </p:spPr>
        <p:txBody>
          <a:bodyPr>
            <a:normAutofit/>
          </a:bodyPr>
          <a:lstStyle/>
          <a:p>
            <a:r>
              <a:rPr lang="en-US" dirty="0">
                <a:solidFill>
                  <a:srgbClr val="FFFEFF"/>
                </a:solidFill>
              </a:rPr>
              <a:t>Introduction/Background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634047413"/>
              </p:ext>
            </p:extLst>
          </p:nvPr>
        </p:nvGraphicFramePr>
        <p:xfrm>
          <a:off x="642938" y="457199"/>
          <a:ext cx="11095739" cy="4577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1ADB4F57-F040-4D83-B3B4-F6FE19373075}"/>
              </a:ext>
            </a:extLst>
          </p:cNvPr>
          <p:cNvSpPr txBox="1"/>
          <p:nvPr/>
        </p:nvSpPr>
        <p:spPr>
          <a:xfrm>
            <a:off x="5300545" y="1774886"/>
            <a:ext cx="6438131" cy="150810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It keeps businesses competitive</a:t>
            </a:r>
          </a:p>
          <a:p>
            <a:pPr marL="285750" indent="-285750">
              <a:buFont typeface="Arial" panose="020B0604020202020204" pitchFamily="34" charset="0"/>
              <a:buChar char="•"/>
            </a:pPr>
            <a:r>
              <a:rPr lang="en-US" sz="1600" dirty="0">
                <a:solidFill>
                  <a:schemeClr val="bg1"/>
                </a:solidFill>
              </a:rPr>
              <a:t>Evaluating marketing strategies specially though feedback from collected text data</a:t>
            </a:r>
          </a:p>
          <a:p>
            <a:pPr marL="285750" indent="-285750">
              <a:buFont typeface="Arial" panose="020B0604020202020204" pitchFamily="34" charset="0"/>
              <a:buChar char="•"/>
            </a:pPr>
            <a:r>
              <a:rPr lang="en-US" sz="1600" dirty="0">
                <a:solidFill>
                  <a:schemeClr val="bg1"/>
                </a:solidFill>
              </a:rPr>
              <a:t>Determining sentiment about public policy based on social media posts.</a:t>
            </a:r>
          </a:p>
          <a:p>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764399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357417"/>
            <a:ext cx="11029616" cy="625940"/>
          </a:xfrm>
        </p:spPr>
        <p:txBody>
          <a:bodyPr>
            <a:normAutofit/>
          </a:bodyPr>
          <a:lstStyle/>
          <a:p>
            <a:r>
              <a:rPr lang="en-US" dirty="0">
                <a:solidFill>
                  <a:srgbClr val="FFFEFF"/>
                </a:solidFill>
              </a:rPr>
              <a:t>Introduction/Background </a:t>
            </a:r>
          </a:p>
        </p:txBody>
      </p:sp>
      <p:pic>
        <p:nvPicPr>
          <p:cNvPr id="8" name="Picture 7" descr="Text&#10;&#10;Description automatically generated with low confidence">
            <a:extLst>
              <a:ext uri="{FF2B5EF4-FFF2-40B4-BE49-F238E27FC236}">
                <a16:creationId xmlns:a16="http://schemas.microsoft.com/office/drawing/2014/main" id="{20EC4BA6-57EF-41A9-96A5-397C0F133839}"/>
              </a:ext>
            </a:extLst>
          </p:cNvPr>
          <p:cNvPicPr>
            <a:picLocks noChangeAspect="1"/>
          </p:cNvPicPr>
          <p:nvPr/>
        </p:nvPicPr>
        <p:blipFill>
          <a:blip r:embed="rId3"/>
          <a:stretch>
            <a:fillRect/>
          </a:stretch>
        </p:blipFill>
        <p:spPr>
          <a:xfrm>
            <a:off x="5780453" y="1164209"/>
            <a:ext cx="6135322" cy="1607566"/>
          </a:xfrm>
          <a:prstGeom prst="rect">
            <a:avLst/>
          </a:prstGeom>
        </p:spPr>
      </p:pic>
      <p:pic>
        <p:nvPicPr>
          <p:cNvPr id="11" name="Picture 10" descr="Text&#10;&#10;Description automatically generated">
            <a:extLst>
              <a:ext uri="{FF2B5EF4-FFF2-40B4-BE49-F238E27FC236}">
                <a16:creationId xmlns:a16="http://schemas.microsoft.com/office/drawing/2014/main" id="{E22F1EF0-1D05-422B-B283-97CA264EA2E6}"/>
              </a:ext>
            </a:extLst>
          </p:cNvPr>
          <p:cNvPicPr>
            <a:picLocks noChangeAspect="1"/>
          </p:cNvPicPr>
          <p:nvPr/>
        </p:nvPicPr>
        <p:blipFill>
          <a:blip r:embed="rId4"/>
          <a:stretch>
            <a:fillRect/>
          </a:stretch>
        </p:blipFill>
        <p:spPr>
          <a:xfrm>
            <a:off x="5768343" y="3002434"/>
            <a:ext cx="6147432" cy="1682342"/>
          </a:xfrm>
          <a:prstGeom prst="rect">
            <a:avLst/>
          </a:prstGeom>
        </p:spPr>
      </p:pic>
      <p:pic>
        <p:nvPicPr>
          <p:cNvPr id="13" name="Graphic 12" descr="Angel face outline with solid fill">
            <a:extLst>
              <a:ext uri="{FF2B5EF4-FFF2-40B4-BE49-F238E27FC236}">
                <a16:creationId xmlns:a16="http://schemas.microsoft.com/office/drawing/2014/main" id="{907552AA-A3B8-447C-8BDA-5D0E7869AB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74375" y="3386405"/>
            <a:ext cx="914400" cy="914400"/>
          </a:xfrm>
          <a:prstGeom prst="rect">
            <a:avLst/>
          </a:prstGeom>
        </p:spPr>
      </p:pic>
      <p:pic>
        <p:nvPicPr>
          <p:cNvPr id="15" name="Graphic 14" descr="Angry face outline with solid fill">
            <a:extLst>
              <a:ext uri="{FF2B5EF4-FFF2-40B4-BE49-F238E27FC236}">
                <a16:creationId xmlns:a16="http://schemas.microsoft.com/office/drawing/2014/main" id="{EE13D8A0-E9F4-47B5-8475-A31C58EB101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674375" y="1510792"/>
            <a:ext cx="914400" cy="914400"/>
          </a:xfrm>
          <a:prstGeom prst="rect">
            <a:avLst/>
          </a:prstGeom>
        </p:spPr>
      </p:pic>
      <p:sp>
        <p:nvSpPr>
          <p:cNvPr id="17" name="TextBox 16">
            <a:extLst>
              <a:ext uri="{FF2B5EF4-FFF2-40B4-BE49-F238E27FC236}">
                <a16:creationId xmlns:a16="http://schemas.microsoft.com/office/drawing/2014/main" id="{9A936CEB-B0E4-4D18-A113-89A63ECA2319}"/>
              </a:ext>
            </a:extLst>
          </p:cNvPr>
          <p:cNvSpPr txBox="1"/>
          <p:nvPr/>
        </p:nvSpPr>
        <p:spPr>
          <a:xfrm>
            <a:off x="666750" y="1164209"/>
            <a:ext cx="3815947" cy="3416320"/>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1"/>
                </a:solidFill>
              </a:rPr>
              <a:t>Unhappy customer left negative review about;</a:t>
            </a:r>
          </a:p>
          <a:p>
            <a:pPr marL="800100" lvl="1" indent="-342900">
              <a:buFont typeface="Arial" panose="020B0604020202020204" pitchFamily="34" charset="0"/>
              <a:buChar char="•"/>
            </a:pPr>
            <a:r>
              <a:rPr lang="en-US" dirty="0">
                <a:solidFill>
                  <a:schemeClr val="bg1"/>
                </a:solidFill>
              </a:rPr>
              <a:t>battery life.</a:t>
            </a:r>
          </a:p>
          <a:p>
            <a:pPr marL="800100" lvl="1" indent="-342900">
              <a:buFont typeface="Arial" panose="020B0604020202020204" pitchFamily="34" charset="0"/>
              <a:buChar char="•"/>
            </a:pPr>
            <a:r>
              <a:rPr lang="en-US" dirty="0">
                <a:solidFill>
                  <a:schemeClr val="bg1"/>
                </a:solidFill>
              </a:rPr>
              <a:t>heat from the device.</a:t>
            </a:r>
          </a:p>
          <a:p>
            <a:pPr marL="800100" lvl="1" indent="-342900">
              <a:buFont typeface="Arial" panose="020B0604020202020204" pitchFamily="34" charset="0"/>
              <a:buChar char="•"/>
            </a:pPr>
            <a:endParaRPr lang="en-US" dirty="0">
              <a:solidFill>
                <a:schemeClr val="bg1"/>
              </a:solidFill>
            </a:endParaRPr>
          </a:p>
          <a:p>
            <a:pPr marL="800100" lvl="1" indent="-342900">
              <a:buFont typeface="Arial" panose="020B0604020202020204" pitchFamily="34" charset="0"/>
              <a:buChar char="•"/>
            </a:pPr>
            <a:endParaRPr lang="en-US" dirty="0">
              <a:solidFill>
                <a:schemeClr val="bg1"/>
              </a:solidFill>
            </a:endParaRPr>
          </a:p>
          <a:p>
            <a:pPr lvl="1"/>
            <a:endParaRPr lang="en-US" dirty="0">
              <a:solidFill>
                <a:schemeClr val="bg1"/>
              </a:solidFill>
            </a:endParaRPr>
          </a:p>
          <a:p>
            <a:pPr marL="285750" indent="-285750">
              <a:buFont typeface="Arial" panose="020B0604020202020204" pitchFamily="34" charset="0"/>
              <a:buChar char="•"/>
            </a:pPr>
            <a:r>
              <a:rPr lang="en-US" dirty="0">
                <a:solidFill>
                  <a:schemeClr val="bg1"/>
                </a:solidFill>
              </a:rPr>
              <a:t>Happy customer  left positive review about;</a:t>
            </a:r>
          </a:p>
          <a:p>
            <a:pPr marL="742950" lvl="1" indent="-285750">
              <a:buFont typeface="Arial" panose="020B0604020202020204" pitchFamily="34" charset="0"/>
              <a:buChar char="•"/>
            </a:pPr>
            <a:r>
              <a:rPr lang="en-US" dirty="0">
                <a:solidFill>
                  <a:schemeClr val="bg1"/>
                </a:solidFill>
              </a:rPr>
              <a:t>Software</a:t>
            </a:r>
          </a:p>
          <a:p>
            <a:pPr marL="1200150" lvl="2" indent="-285750">
              <a:buFont typeface="Arial" panose="020B0604020202020204" pitchFamily="34" charset="0"/>
              <a:buChar char="•"/>
            </a:pPr>
            <a:r>
              <a:rPr lang="en-US" dirty="0">
                <a:solidFill>
                  <a:schemeClr val="bg1"/>
                </a:solidFill>
              </a:rPr>
              <a:t>‘Pokémon-Go’</a:t>
            </a:r>
          </a:p>
          <a:p>
            <a:pPr marL="1200150" lvl="2" indent="-285750">
              <a:buFont typeface="Arial" panose="020B0604020202020204" pitchFamily="34" charset="0"/>
              <a:buChar char="•"/>
            </a:pPr>
            <a:r>
              <a:rPr lang="en-US" dirty="0">
                <a:solidFill>
                  <a:schemeClr val="bg1"/>
                </a:solidFill>
              </a:rPr>
              <a:t>Speed load up</a:t>
            </a:r>
          </a:p>
        </p:txBody>
      </p:sp>
    </p:spTree>
    <p:extLst>
      <p:ext uri="{BB962C8B-B14F-4D97-AF65-F5344CB8AC3E}">
        <p14:creationId xmlns:p14="http://schemas.microsoft.com/office/powerpoint/2010/main" val="363650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34588" y="411307"/>
            <a:ext cx="7213600" cy="1121871"/>
          </a:xfrm>
        </p:spPr>
        <p:txBody>
          <a:bodyPr anchor="ctr">
            <a:normAutofit/>
          </a:bodyPr>
          <a:lstStyle/>
          <a:p>
            <a:pPr algn="ctr"/>
            <a:r>
              <a:rPr lang="en-US" dirty="0"/>
              <a:t>Implementation</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21010108"/>
              </p:ext>
            </p:extLst>
          </p:nvPr>
        </p:nvGraphicFramePr>
        <p:xfrm>
          <a:off x="719570" y="1293541"/>
          <a:ext cx="7028617" cy="48284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Methodology</a:t>
            </a:r>
          </a:p>
        </p:txBody>
      </p:sp>
      <p:sp>
        <p:nvSpPr>
          <p:cNvPr id="9" name="TextBox 8">
            <a:extLst>
              <a:ext uri="{FF2B5EF4-FFF2-40B4-BE49-F238E27FC236}">
                <a16:creationId xmlns:a16="http://schemas.microsoft.com/office/drawing/2014/main" id="{CFCB051B-97EA-4550-84CB-C0D757D589B3}"/>
              </a:ext>
            </a:extLst>
          </p:cNvPr>
          <p:cNvSpPr txBox="1"/>
          <p:nvPr/>
        </p:nvSpPr>
        <p:spPr>
          <a:xfrm>
            <a:off x="866836" y="1952255"/>
            <a:ext cx="6646126" cy="4524315"/>
          </a:xfrm>
          <a:prstGeom prst="rect">
            <a:avLst/>
          </a:prstGeom>
          <a:noFill/>
        </p:spPr>
        <p:txBody>
          <a:bodyPr wrap="square" rtlCol="0">
            <a:spAutoFit/>
          </a:bodyPr>
          <a:lstStyle/>
          <a:p>
            <a:pPr marL="342900" indent="-342900">
              <a:buFont typeface="+mj-lt"/>
              <a:buAutoNum type="arabicPeriod"/>
            </a:pPr>
            <a:r>
              <a:rPr lang="en-US" b="1" dirty="0">
                <a:solidFill>
                  <a:schemeClr val="bg1"/>
                </a:solidFill>
              </a:rPr>
              <a:t>Find good data sets for sentiment analysis</a:t>
            </a:r>
          </a:p>
          <a:p>
            <a:pPr marL="857250" lvl="1" indent="-400050">
              <a:buFont typeface="+mj-lt"/>
              <a:buAutoNum type="romanLcPeriod"/>
            </a:pPr>
            <a:r>
              <a:rPr lang="en-US" b="1" dirty="0">
                <a:solidFill>
                  <a:schemeClr val="bg1"/>
                </a:solidFill>
              </a:rPr>
              <a:t>Amazon customer reviews, restaurant chains reviews.</a:t>
            </a:r>
          </a:p>
          <a:p>
            <a:pPr marL="342900" indent="-342900">
              <a:buFont typeface="+mj-lt"/>
              <a:buAutoNum type="arabicPeriod"/>
            </a:pPr>
            <a:r>
              <a:rPr lang="en-US" b="1" dirty="0">
                <a:solidFill>
                  <a:schemeClr val="bg1"/>
                </a:solidFill>
              </a:rPr>
              <a:t>Train a model with loaded in set </a:t>
            </a:r>
          </a:p>
          <a:p>
            <a:pPr marL="857250" lvl="1" indent="-400050">
              <a:buFont typeface="+mj-lt"/>
              <a:buAutoNum type="romanLcPeriod"/>
            </a:pPr>
            <a:r>
              <a:rPr lang="en-US" b="1" dirty="0">
                <a:solidFill>
                  <a:schemeClr val="bg1"/>
                </a:solidFill>
              </a:rPr>
              <a:t>Several approaches;</a:t>
            </a:r>
          </a:p>
          <a:p>
            <a:pPr marL="1314450" lvl="2" indent="-400050">
              <a:buFont typeface="+mj-lt"/>
              <a:buAutoNum type="arabicParenR"/>
            </a:pPr>
            <a:r>
              <a:rPr lang="en-US" b="1" dirty="0">
                <a:solidFill>
                  <a:schemeClr val="bg1"/>
                </a:solidFill>
              </a:rPr>
              <a:t>‘Bag-of-Words-Model’</a:t>
            </a:r>
          </a:p>
          <a:p>
            <a:pPr marL="1314450" lvl="2" indent="-400050">
              <a:buFont typeface="+mj-lt"/>
              <a:buAutoNum type="arabicParenR"/>
            </a:pPr>
            <a:r>
              <a:rPr lang="en-US" b="1" dirty="0">
                <a:solidFill>
                  <a:schemeClr val="bg1"/>
                </a:solidFill>
              </a:rPr>
              <a:t>‘Naïve Bayes Classifier’  </a:t>
            </a:r>
          </a:p>
          <a:p>
            <a:pPr marL="400050" indent="-400050">
              <a:buFont typeface="+mj-lt"/>
              <a:buAutoNum type="arabicPeriod"/>
            </a:pPr>
            <a:r>
              <a:rPr lang="en-US" b="1" dirty="0">
                <a:solidFill>
                  <a:schemeClr val="bg1"/>
                </a:solidFill>
              </a:rPr>
              <a:t>Analyze the two methods and;</a:t>
            </a:r>
          </a:p>
          <a:p>
            <a:pPr marL="857250" lvl="1" indent="-400050">
              <a:buFont typeface="+mj-lt"/>
              <a:buAutoNum type="romanLcPeriod"/>
            </a:pPr>
            <a:r>
              <a:rPr lang="en-US" b="1" dirty="0">
                <a:solidFill>
                  <a:schemeClr val="bg1"/>
                </a:solidFill>
              </a:rPr>
              <a:t> Decipher what makes them different from one another?</a:t>
            </a:r>
          </a:p>
          <a:p>
            <a:pPr marL="857250" lvl="1" indent="-400050">
              <a:buFont typeface="+mj-lt"/>
              <a:buAutoNum type="romanLcPeriod"/>
            </a:pPr>
            <a:r>
              <a:rPr lang="en-US" b="1" dirty="0">
                <a:solidFill>
                  <a:schemeClr val="bg1"/>
                </a:solidFill>
              </a:rPr>
              <a:t>Which is a more efficient model?  </a:t>
            </a:r>
          </a:p>
          <a:p>
            <a:pPr marL="857250" lvl="1" indent="-400050">
              <a:buFont typeface="+mj-lt"/>
              <a:buAutoNum type="romanLcPeriod"/>
            </a:pPr>
            <a:r>
              <a:rPr lang="en-US" b="1" dirty="0">
                <a:solidFill>
                  <a:schemeClr val="bg1"/>
                </a:solidFill>
              </a:rPr>
              <a:t>Which learns faster? Slower?</a:t>
            </a:r>
          </a:p>
          <a:p>
            <a:pPr marL="857250" lvl="1" indent="-400050">
              <a:buFont typeface="+mj-lt"/>
              <a:buAutoNum type="romanLcPeriod"/>
            </a:pPr>
            <a:r>
              <a:rPr lang="en-US" b="1" dirty="0">
                <a:solidFill>
                  <a:schemeClr val="bg1"/>
                </a:solidFill>
              </a:rPr>
              <a:t>Which is most accurate? Why?</a:t>
            </a:r>
          </a:p>
          <a:p>
            <a:endParaRPr lang="en-US" dirty="0"/>
          </a:p>
          <a:p>
            <a:pPr marL="1314450" lvl="2" indent="-400050">
              <a:buFont typeface="+mj-lt"/>
              <a:buAutoNum type="arabicParenR"/>
            </a:pPr>
            <a:endParaRPr lang="en-US" dirty="0"/>
          </a:p>
          <a:p>
            <a:pPr marL="342900" indent="-342900">
              <a:buFont typeface="+mj-lt"/>
              <a:buAutoNum type="arabicPeriod"/>
            </a:pPr>
            <a:endParaRPr lang="en-US" dirty="0"/>
          </a:p>
        </p:txBody>
      </p:sp>
      <p:pic>
        <p:nvPicPr>
          <p:cNvPr id="11" name="Picture 10" descr="Diagram, text&#10;&#10;Description automatically generated">
            <a:extLst>
              <a:ext uri="{FF2B5EF4-FFF2-40B4-BE49-F238E27FC236}">
                <a16:creationId xmlns:a16="http://schemas.microsoft.com/office/drawing/2014/main" id="{9EEF23EF-B486-45E0-8391-7AD10112ACC0}"/>
              </a:ext>
            </a:extLst>
          </p:cNvPr>
          <p:cNvPicPr>
            <a:picLocks noChangeAspect="1"/>
          </p:cNvPicPr>
          <p:nvPr/>
        </p:nvPicPr>
        <p:blipFill>
          <a:blip r:embed="rId4"/>
          <a:stretch>
            <a:fillRect/>
          </a:stretch>
        </p:blipFill>
        <p:spPr>
          <a:xfrm>
            <a:off x="8112924" y="935920"/>
            <a:ext cx="3907883" cy="2198184"/>
          </a:xfrm>
          <a:prstGeom prst="rect">
            <a:avLst/>
          </a:prstGeom>
        </p:spPr>
      </p:pic>
      <p:pic>
        <p:nvPicPr>
          <p:cNvPr id="14" name="Picture 13" descr="Chart&#10;&#10;Description automatically generated">
            <a:extLst>
              <a:ext uri="{FF2B5EF4-FFF2-40B4-BE49-F238E27FC236}">
                <a16:creationId xmlns:a16="http://schemas.microsoft.com/office/drawing/2014/main" id="{6375DB48-41D6-47C2-8BAB-8D6E8EE914D9}"/>
              </a:ext>
            </a:extLst>
          </p:cNvPr>
          <p:cNvPicPr>
            <a:picLocks noChangeAspect="1"/>
          </p:cNvPicPr>
          <p:nvPr/>
        </p:nvPicPr>
        <p:blipFill>
          <a:blip r:embed="rId5"/>
          <a:stretch>
            <a:fillRect/>
          </a:stretch>
        </p:blipFill>
        <p:spPr>
          <a:xfrm>
            <a:off x="8157645" y="3937414"/>
            <a:ext cx="3818442" cy="2198184"/>
          </a:xfrm>
          <a:prstGeom prst="rect">
            <a:avLst/>
          </a:prstGeom>
        </p:spPr>
      </p:pic>
    </p:spTree>
    <p:extLst>
      <p:ext uri="{BB962C8B-B14F-4D97-AF65-F5344CB8AC3E}">
        <p14:creationId xmlns:p14="http://schemas.microsoft.com/office/powerpoint/2010/main" val="1793249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3" y="718781"/>
            <a:ext cx="5056981"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10" descr="Diagram&#10;&#10;Description automatically generated">
            <a:extLst>
              <a:ext uri="{FF2B5EF4-FFF2-40B4-BE49-F238E27FC236}">
                <a16:creationId xmlns:a16="http://schemas.microsoft.com/office/drawing/2014/main" id="{44D7D5C6-E57F-43A7-AD41-48B4D690EAA1}"/>
              </a:ext>
            </a:extLst>
          </p:cNvPr>
          <p:cNvPicPr>
            <a:picLocks noChangeAspect="1"/>
          </p:cNvPicPr>
          <p:nvPr/>
        </p:nvPicPr>
        <p:blipFill>
          <a:blip r:embed="rId4"/>
          <a:stretch>
            <a:fillRect/>
          </a:stretch>
        </p:blipFill>
        <p:spPr>
          <a:xfrm>
            <a:off x="610456" y="1272538"/>
            <a:ext cx="5714184" cy="4773012"/>
          </a:xfrm>
          <a:prstGeom prst="rect">
            <a:avLst/>
          </a:prstGeom>
          <a:blipFill>
            <a:blip r:embed="rId5"/>
            <a:tile tx="0" ty="0" sx="100000" sy="100000" flip="none" algn="tl"/>
          </a:blipFill>
          <a:ln>
            <a:solidFill>
              <a:srgbClr val="0070C0"/>
            </a:solidFill>
          </a:ln>
        </p:spPr>
      </p:pic>
      <p:sp>
        <p:nvSpPr>
          <p:cNvPr id="9" name="TextBox 8">
            <a:extLst>
              <a:ext uri="{FF2B5EF4-FFF2-40B4-BE49-F238E27FC236}">
                <a16:creationId xmlns:a16="http://schemas.microsoft.com/office/drawing/2014/main" id="{4B94A417-E369-4487-8757-183F227C8AD0}"/>
              </a:ext>
            </a:extLst>
          </p:cNvPr>
          <p:cNvSpPr txBox="1"/>
          <p:nvPr/>
        </p:nvSpPr>
        <p:spPr>
          <a:xfrm>
            <a:off x="6870450" y="875984"/>
            <a:ext cx="4584950" cy="5362494"/>
          </a:xfrm>
          <a:prstGeom prst="rect">
            <a:avLst/>
          </a:prstGeom>
          <a:noFill/>
        </p:spPr>
        <p:txBody>
          <a:bodyPr wrap="square" rtlCol="0">
            <a:spAutoFit/>
          </a:bodyPr>
          <a:lstStyle/>
          <a:p>
            <a:pPr marL="342900" indent="-342900">
              <a:lnSpc>
                <a:spcPct val="200000"/>
              </a:lnSpc>
              <a:buFont typeface="+mj-lt"/>
              <a:buAutoNum type="arabicPeriod"/>
            </a:pPr>
            <a:r>
              <a:rPr lang="en-US" sz="2500" dirty="0">
                <a:solidFill>
                  <a:srgbClr val="AA7B51"/>
                </a:solidFill>
              </a:rPr>
              <a:t>Text Input</a:t>
            </a:r>
          </a:p>
          <a:p>
            <a:pPr marL="342900" indent="-342900">
              <a:lnSpc>
                <a:spcPct val="200000"/>
              </a:lnSpc>
              <a:buFont typeface="+mj-lt"/>
              <a:buAutoNum type="arabicPeriod"/>
            </a:pPr>
            <a:r>
              <a:rPr lang="en-US" sz="2500" dirty="0">
                <a:solidFill>
                  <a:srgbClr val="F8841D"/>
                </a:solidFill>
              </a:rPr>
              <a:t>Tokenization</a:t>
            </a:r>
          </a:p>
          <a:p>
            <a:pPr marL="342900" indent="-342900">
              <a:lnSpc>
                <a:spcPct val="200000"/>
              </a:lnSpc>
              <a:buFont typeface="+mj-lt"/>
              <a:buAutoNum type="arabicPeriod"/>
            </a:pPr>
            <a:r>
              <a:rPr lang="en-US" sz="2500" dirty="0">
                <a:solidFill>
                  <a:srgbClr val="F26D64"/>
                </a:solidFill>
              </a:rPr>
              <a:t>Stop Word Filtering</a:t>
            </a:r>
          </a:p>
          <a:p>
            <a:pPr marL="342900" indent="-342900">
              <a:lnSpc>
                <a:spcPct val="200000"/>
              </a:lnSpc>
              <a:buFont typeface="+mj-lt"/>
              <a:buAutoNum type="arabicPeriod"/>
            </a:pPr>
            <a:r>
              <a:rPr lang="en-US" sz="2500" dirty="0">
                <a:solidFill>
                  <a:srgbClr val="546E7A"/>
                </a:solidFill>
              </a:rPr>
              <a:t>Negation Handling</a:t>
            </a:r>
          </a:p>
          <a:p>
            <a:pPr marL="342900" indent="-342900">
              <a:lnSpc>
                <a:spcPct val="200000"/>
              </a:lnSpc>
              <a:buFont typeface="+mj-lt"/>
              <a:buAutoNum type="arabicPeriod"/>
            </a:pPr>
            <a:r>
              <a:rPr lang="en-US" sz="2500" dirty="0">
                <a:solidFill>
                  <a:srgbClr val="5EC6D3"/>
                </a:solidFill>
              </a:rPr>
              <a:t>Stemming </a:t>
            </a:r>
          </a:p>
          <a:p>
            <a:pPr marL="342900" indent="-342900">
              <a:lnSpc>
                <a:spcPct val="200000"/>
              </a:lnSpc>
              <a:buFont typeface="+mj-lt"/>
              <a:buAutoNum type="arabicPeriod"/>
            </a:pPr>
            <a:r>
              <a:rPr lang="en-US" sz="2500" dirty="0">
                <a:solidFill>
                  <a:srgbClr val="936CAF"/>
                </a:solidFill>
              </a:rPr>
              <a:t>Classification </a:t>
            </a:r>
          </a:p>
          <a:p>
            <a:pPr marL="342900" indent="-342900">
              <a:lnSpc>
                <a:spcPct val="200000"/>
              </a:lnSpc>
              <a:buFont typeface="+mj-lt"/>
              <a:buAutoNum type="arabicPeriod"/>
            </a:pPr>
            <a:r>
              <a:rPr lang="en-US" sz="2500" dirty="0">
                <a:solidFill>
                  <a:srgbClr val="9BBB40"/>
                </a:solidFill>
              </a:rPr>
              <a:t>Sentiment Class</a:t>
            </a:r>
          </a:p>
        </p:txBody>
      </p:sp>
    </p:spTree>
    <p:extLst>
      <p:ext uri="{BB962C8B-B14F-4D97-AF65-F5344CB8AC3E}">
        <p14:creationId xmlns:p14="http://schemas.microsoft.com/office/powerpoint/2010/main" val="1236491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3" y="718781"/>
            <a:ext cx="5322056"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4B94A417-E369-4487-8757-183F227C8AD0}"/>
              </a:ext>
            </a:extLst>
          </p:cNvPr>
          <p:cNvSpPr txBox="1"/>
          <p:nvPr/>
        </p:nvSpPr>
        <p:spPr>
          <a:xfrm>
            <a:off x="6524562" y="720342"/>
            <a:ext cx="5220904" cy="1631216"/>
          </a:xfrm>
          <a:prstGeom prst="rect">
            <a:avLst/>
          </a:prstGeom>
          <a:noFill/>
        </p:spPr>
        <p:txBody>
          <a:bodyPr wrap="square" rtlCol="0">
            <a:spAutoFit/>
          </a:bodyPr>
          <a:lstStyle/>
          <a:p>
            <a:pPr marL="342900" indent="-342900">
              <a:buFont typeface="+mj-lt"/>
              <a:buAutoNum type="arabicPeriod"/>
            </a:pPr>
            <a:r>
              <a:rPr lang="en-US" sz="2500" dirty="0">
                <a:solidFill>
                  <a:srgbClr val="AA7B51"/>
                </a:solidFill>
              </a:rPr>
              <a:t>Text Input</a:t>
            </a:r>
          </a:p>
          <a:p>
            <a:pPr marL="971550" lvl="1" indent="-514350">
              <a:buFont typeface="+mj-lt"/>
              <a:buAutoNum type="romanLcPeriod"/>
            </a:pPr>
            <a:r>
              <a:rPr lang="en-US" sz="2500" dirty="0">
                <a:solidFill>
                  <a:srgbClr val="AA7B51"/>
                </a:solidFill>
              </a:rPr>
              <a:t>Collecting and loading data, via data sets or data mining, into the machine learning models</a:t>
            </a:r>
          </a:p>
        </p:txBody>
      </p:sp>
      <p:pic>
        <p:nvPicPr>
          <p:cNvPr id="6" name="Picture 5" descr="Diagram&#10;&#10;Description automatically generated">
            <a:extLst>
              <a:ext uri="{FF2B5EF4-FFF2-40B4-BE49-F238E27FC236}">
                <a16:creationId xmlns:a16="http://schemas.microsoft.com/office/drawing/2014/main" id="{3168587F-101C-4C05-B691-E7B33383F525}"/>
              </a:ext>
            </a:extLst>
          </p:cNvPr>
          <p:cNvPicPr>
            <a:picLocks noChangeAspect="1"/>
          </p:cNvPicPr>
          <p:nvPr/>
        </p:nvPicPr>
        <p:blipFill>
          <a:blip r:embed="rId4"/>
          <a:stretch>
            <a:fillRect/>
          </a:stretch>
        </p:blipFill>
        <p:spPr>
          <a:xfrm>
            <a:off x="647701" y="996696"/>
            <a:ext cx="1447800" cy="1203815"/>
          </a:xfrm>
          <a:prstGeom prst="rect">
            <a:avLst/>
          </a:prstGeom>
        </p:spPr>
      </p:pic>
      <p:pic>
        <p:nvPicPr>
          <p:cNvPr id="8" name="Picture 7" descr="A person wearing a garment&#10;&#10;Description automatically generated with low confidence">
            <a:extLst>
              <a:ext uri="{FF2B5EF4-FFF2-40B4-BE49-F238E27FC236}">
                <a16:creationId xmlns:a16="http://schemas.microsoft.com/office/drawing/2014/main" id="{3BCBBA50-2A54-4FB9-AF39-A272527A387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47701" y="2552327"/>
            <a:ext cx="2695120" cy="1802696"/>
          </a:xfrm>
          <a:prstGeom prst="rect">
            <a:avLst/>
          </a:prstGeom>
        </p:spPr>
      </p:pic>
      <p:pic>
        <p:nvPicPr>
          <p:cNvPr id="19" name="Picture 18" descr="A person in a suit&#10;&#10;Description automatically generated with medium confidence">
            <a:extLst>
              <a:ext uri="{FF2B5EF4-FFF2-40B4-BE49-F238E27FC236}">
                <a16:creationId xmlns:a16="http://schemas.microsoft.com/office/drawing/2014/main" id="{22B6F1D1-A2A6-4B84-B05F-4707FA3C7B14}"/>
              </a:ext>
            </a:extLst>
          </p:cNvPr>
          <p:cNvPicPr>
            <a:picLocks noChangeAspect="1"/>
          </p:cNvPicPr>
          <p:nvPr/>
        </p:nvPicPr>
        <p:blipFill>
          <a:blip r:embed="rId7"/>
          <a:stretch>
            <a:fillRect/>
          </a:stretch>
        </p:blipFill>
        <p:spPr>
          <a:xfrm>
            <a:off x="647701" y="4355023"/>
            <a:ext cx="2695120" cy="1801141"/>
          </a:xfrm>
          <a:prstGeom prst="rect">
            <a:avLst/>
          </a:prstGeom>
        </p:spPr>
      </p:pic>
    </p:spTree>
    <p:extLst>
      <p:ext uri="{BB962C8B-B14F-4D97-AF65-F5344CB8AC3E}">
        <p14:creationId xmlns:p14="http://schemas.microsoft.com/office/powerpoint/2010/main" val="3372026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5E166-3A5A-40D1-B0D8-0D745398618B}"/>
              </a:ext>
            </a:extLst>
          </p:cNvPr>
          <p:cNvSpPr/>
          <p:nvPr/>
        </p:nvSpPr>
        <p:spPr>
          <a:xfrm>
            <a:off x="6524562" y="718781"/>
            <a:ext cx="5388037" cy="567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5976875" cy="5676901"/>
          </a:xfrm>
          <a:prstGeom prst="rect">
            <a:avLst/>
          </a:prstGeom>
          <a:noFill/>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4B94A417-E369-4487-8757-183F227C8AD0}"/>
              </a:ext>
            </a:extLst>
          </p:cNvPr>
          <p:cNvSpPr txBox="1"/>
          <p:nvPr/>
        </p:nvSpPr>
        <p:spPr>
          <a:xfrm>
            <a:off x="6524562" y="720342"/>
            <a:ext cx="5220904" cy="2785378"/>
          </a:xfrm>
          <a:prstGeom prst="rect">
            <a:avLst/>
          </a:prstGeom>
          <a:noFill/>
        </p:spPr>
        <p:txBody>
          <a:bodyPr wrap="square" rtlCol="0">
            <a:spAutoFit/>
          </a:bodyPr>
          <a:lstStyle/>
          <a:p>
            <a:pPr marL="342900" indent="-342900">
              <a:buFont typeface="+mj-lt"/>
              <a:buAutoNum type="arabicPeriod" startAt="2"/>
            </a:pPr>
            <a:r>
              <a:rPr lang="en-US" sz="2500" dirty="0">
                <a:solidFill>
                  <a:srgbClr val="F8841D"/>
                </a:solidFill>
              </a:rPr>
              <a:t>Tokenization</a:t>
            </a:r>
          </a:p>
          <a:p>
            <a:pPr marL="971550" lvl="1" indent="-514350">
              <a:buFont typeface="+mj-lt"/>
              <a:buAutoNum type="romanLcPeriod"/>
            </a:pPr>
            <a:r>
              <a:rPr lang="en-US" sz="2500" dirty="0">
                <a:solidFill>
                  <a:srgbClr val="F8841D"/>
                </a:solidFill>
              </a:rPr>
              <a:t>Breaking down the text for each episode by getting rid of non-word substrings and tokenizing the words in the text ingo smaller substrings for processing.  </a:t>
            </a:r>
          </a:p>
        </p:txBody>
      </p:sp>
      <p:pic>
        <p:nvPicPr>
          <p:cNvPr id="19" name="Picture 18" descr="Diagram&#10;&#10;Description automatically generated">
            <a:extLst>
              <a:ext uri="{FF2B5EF4-FFF2-40B4-BE49-F238E27FC236}">
                <a16:creationId xmlns:a16="http://schemas.microsoft.com/office/drawing/2014/main" id="{703B4C84-07A0-4F57-827D-33D1D08E8ABA}"/>
              </a:ext>
            </a:extLst>
          </p:cNvPr>
          <p:cNvPicPr>
            <a:picLocks noChangeAspect="1"/>
          </p:cNvPicPr>
          <p:nvPr/>
        </p:nvPicPr>
        <p:blipFill>
          <a:blip r:embed="rId4"/>
          <a:stretch>
            <a:fillRect/>
          </a:stretch>
        </p:blipFill>
        <p:spPr>
          <a:xfrm>
            <a:off x="567354" y="1009396"/>
            <a:ext cx="1437108" cy="1200404"/>
          </a:xfrm>
          <a:prstGeom prst="rect">
            <a:avLst/>
          </a:prstGeom>
        </p:spPr>
      </p:pic>
      <p:pic>
        <p:nvPicPr>
          <p:cNvPr id="6" name="Picture 5" descr="Diagram&#10;&#10;Description automatically generated">
            <a:extLst>
              <a:ext uri="{FF2B5EF4-FFF2-40B4-BE49-F238E27FC236}">
                <a16:creationId xmlns:a16="http://schemas.microsoft.com/office/drawing/2014/main" id="{8275D2C0-B8B5-4509-B0B0-E87D83DECCEE}"/>
              </a:ext>
            </a:extLst>
          </p:cNvPr>
          <p:cNvPicPr>
            <a:picLocks noChangeAspect="1"/>
          </p:cNvPicPr>
          <p:nvPr/>
        </p:nvPicPr>
        <p:blipFill>
          <a:blip r:embed="rId5"/>
          <a:stretch>
            <a:fillRect/>
          </a:stretch>
        </p:blipFill>
        <p:spPr>
          <a:xfrm>
            <a:off x="656254" y="4171370"/>
            <a:ext cx="3153746" cy="1323229"/>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AD764249-D1E7-430B-8C03-4A1D57083419}"/>
              </a:ext>
            </a:extLst>
          </p:cNvPr>
          <p:cNvPicPr>
            <a:picLocks noChangeAspect="1"/>
          </p:cNvPicPr>
          <p:nvPr/>
        </p:nvPicPr>
        <p:blipFill>
          <a:blip r:embed="rId6"/>
          <a:stretch>
            <a:fillRect/>
          </a:stretch>
        </p:blipFill>
        <p:spPr>
          <a:xfrm>
            <a:off x="656254" y="2341243"/>
            <a:ext cx="4927144" cy="1847850"/>
          </a:xfrm>
          <a:prstGeom prst="rect">
            <a:avLst/>
          </a:prstGeom>
        </p:spPr>
      </p:pic>
      <p:pic>
        <p:nvPicPr>
          <p:cNvPr id="21" name="Picture 20" descr="A picture containing text, newspaper&#10;&#10;Description automatically generated">
            <a:extLst>
              <a:ext uri="{FF2B5EF4-FFF2-40B4-BE49-F238E27FC236}">
                <a16:creationId xmlns:a16="http://schemas.microsoft.com/office/drawing/2014/main" id="{734E9BDB-DE28-49E5-A911-4A5471617CA9}"/>
              </a:ext>
            </a:extLst>
          </p:cNvPr>
          <p:cNvPicPr>
            <a:picLocks noChangeAspect="1"/>
          </p:cNvPicPr>
          <p:nvPr/>
        </p:nvPicPr>
        <p:blipFill>
          <a:blip r:embed="rId7"/>
          <a:stretch>
            <a:fillRect/>
          </a:stretch>
        </p:blipFill>
        <p:spPr>
          <a:xfrm>
            <a:off x="3809999" y="4171370"/>
            <a:ext cx="1773399" cy="1323228"/>
          </a:xfrm>
          <a:prstGeom prst="rect">
            <a:avLst/>
          </a:prstGeom>
        </p:spPr>
      </p:pic>
    </p:spTree>
    <p:extLst>
      <p:ext uri="{BB962C8B-B14F-4D97-AF65-F5344CB8AC3E}">
        <p14:creationId xmlns:p14="http://schemas.microsoft.com/office/powerpoint/2010/main" val="14599095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2.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524</Words>
  <Application>Microsoft Office PowerPoint</Application>
  <PresentationFormat>Widescreen</PresentationFormat>
  <Paragraphs>102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 2</vt:lpstr>
      <vt:lpstr>Dividend</vt:lpstr>
      <vt:lpstr>Sentiment Analysis </vt:lpstr>
      <vt:lpstr>Introduction/Background </vt:lpstr>
      <vt:lpstr>Introduction/Background </vt:lpstr>
      <vt:lpstr>Introduction/Background </vt:lpstr>
      <vt:lpstr>Implementation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2021-09-18T02:08:46Z</dcterms:created>
  <dcterms:modified xsi:type="dcterms:W3CDTF">2021-09-20T22:15:53Z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