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6"/>
  </p:sldMasterIdLst>
  <p:notesMasterIdLst>
    <p:notesMasterId r:id="rId8"/>
  </p:notesMasterIdLst>
  <p:handoutMasterIdLst>
    <p:handoutMasterId r:id="rId9"/>
  </p:handoutMasterIdLst>
  <p:sldIdLst>
    <p:sldId id="678" r:id="rId7"/>
  </p:sldIdLst>
  <p:sldSz cx="10363200" cy="7772400"/>
  <p:notesSz cx="6797675" cy="9874250"/>
  <p:defaultTextStyle>
    <a:defPPr>
      <a:defRPr lang="en-US"/>
    </a:defPPr>
    <a:lvl1pPr marL="0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101858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019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9" pos="202" userDrawn="1">
          <p15:clr>
            <a:srgbClr val="A4A3A4"/>
          </p15:clr>
        </p15:guide>
        <p15:guide id="10" pos="6326" userDrawn="1">
          <p15:clr>
            <a:srgbClr val="A4A3A4"/>
          </p15:clr>
        </p15:guide>
        <p15:guide id="12" orient="horz" pos="951" userDrawn="1">
          <p15:clr>
            <a:srgbClr val="A4A3A4"/>
          </p15:clr>
        </p15:guide>
        <p15:guide id="13" orient="horz" pos="4625" userDrawn="1">
          <p15:clr>
            <a:srgbClr val="A4A3A4"/>
          </p15:clr>
        </p15:guide>
        <p15:guide id="14" orient="horz" pos="4489" userDrawn="1">
          <p15:clr>
            <a:srgbClr val="A4A3A4"/>
          </p15:clr>
        </p15:guide>
        <p15:guide id="15" pos="6190" userDrawn="1">
          <p15:clr>
            <a:srgbClr val="A4A3A4"/>
          </p15:clr>
        </p15:guide>
        <p15:guide id="17" pos="3264" userDrawn="1">
          <p15:clr>
            <a:srgbClr val="A4A3A4"/>
          </p15:clr>
        </p15:guide>
        <p15:guide id="18" orient="horz" pos="2448" userDrawn="1">
          <p15:clr>
            <a:srgbClr val="A4A3A4"/>
          </p15:clr>
        </p15:guide>
        <p15:guide id="19" pos="338" userDrawn="1">
          <p15:clr>
            <a:srgbClr val="A4A3A4"/>
          </p15:clr>
        </p15:guide>
        <p15:guide id="20" orient="horz" pos="48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FF"/>
    <a:srgbClr val="FFCC66"/>
    <a:srgbClr val="DFDFF9"/>
    <a:srgbClr val="F2F2F2"/>
    <a:srgbClr val="000099"/>
    <a:srgbClr val="EAEAEA"/>
    <a:srgbClr val="CCCCFF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3C6BC-A403-4B9E-AF12-F245F342680A}" v="1" dt="2024-08-13T04:57:01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0" autoAdjust="0"/>
    <p:restoredTop sz="95232" autoAdjust="0"/>
  </p:normalViewPr>
  <p:slideViewPr>
    <p:cSldViewPr snapToObjects="1" showGuides="1">
      <p:cViewPr varScale="1">
        <p:scale>
          <a:sx n="97" d="100"/>
          <a:sy n="97" d="100"/>
        </p:scale>
        <p:origin x="2190" y="72"/>
      </p:cViewPr>
      <p:guideLst>
        <p:guide orient="horz" pos="1019"/>
        <p:guide orient="horz" pos="560"/>
        <p:guide pos="202"/>
        <p:guide pos="6326"/>
        <p:guide orient="horz" pos="951"/>
        <p:guide orient="horz" pos="4625"/>
        <p:guide orient="horz" pos="4489"/>
        <p:guide pos="6190"/>
        <p:guide pos="3264"/>
        <p:guide orient="horz" pos="2448"/>
        <p:guide pos="338"/>
        <p:guide orient="horz" pos="4896"/>
      </p:guideLst>
    </p:cSldViewPr>
  </p:slideViewPr>
  <p:outlineViewPr>
    <p:cViewPr>
      <p:scale>
        <a:sx n="33" d="100"/>
        <a:sy n="33" d="100"/>
      </p:scale>
      <p:origin x="0" y="-7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200" d="100"/>
          <a:sy n="200" d="100"/>
        </p:scale>
        <p:origin x="612" y="2742"/>
      </p:cViewPr>
      <p:guideLst>
        <p:guide orient="horz" pos="3110"/>
        <p:guide pos="2141"/>
      </p:guideLst>
    </p:cSldViewPr>
  </p:notesViewPr>
  <p:gridSpacing cx="108014" cy="10801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-Eun Park" userId="ad2d8d7b-9d0b-4360-a9ef-29d3467ea918" providerId="ADAL" clId="{FAA3C6BC-A403-4B9E-AF12-F245F342680A}"/>
    <pc:docChg chg="undo custSel modSld">
      <pc:chgData name="Sung-Eun Park" userId="ad2d8d7b-9d0b-4360-a9ef-29d3467ea918" providerId="ADAL" clId="{FAA3C6BC-A403-4B9E-AF12-F245F342680A}" dt="2024-08-13T05:02:53.681" v="121" actId="207"/>
      <pc:docMkLst>
        <pc:docMk/>
      </pc:docMkLst>
      <pc:sldChg chg="addSp delSp modSp mod">
        <pc:chgData name="Sung-Eun Park" userId="ad2d8d7b-9d0b-4360-a9ef-29d3467ea918" providerId="ADAL" clId="{FAA3C6BC-A403-4B9E-AF12-F245F342680A}" dt="2024-08-13T05:02:53.681" v="121" actId="207"/>
        <pc:sldMkLst>
          <pc:docMk/>
          <pc:sldMk cId="2725545973" sldId="678"/>
        </pc:sldMkLst>
        <pc:spChg chg="add del">
          <ac:chgData name="Sung-Eun Park" userId="ad2d8d7b-9d0b-4360-a9ef-29d3467ea918" providerId="ADAL" clId="{FAA3C6BC-A403-4B9E-AF12-F245F342680A}" dt="2024-08-13T04:56:22.998" v="19" actId="22"/>
          <ac:spMkLst>
            <pc:docMk/>
            <pc:sldMk cId="2725545973" sldId="678"/>
            <ac:spMk id="6" creationId="{3549F997-6E33-2064-4433-26A9DF899B7A}"/>
          </ac:spMkLst>
        </pc:spChg>
        <pc:spChg chg="mod">
          <ac:chgData name="Sung-Eun Park" userId="ad2d8d7b-9d0b-4360-a9ef-29d3467ea918" providerId="ADAL" clId="{FAA3C6BC-A403-4B9E-AF12-F245F342680A}" dt="2024-08-13T05:02:53.681" v="121" actId="207"/>
          <ac:spMkLst>
            <pc:docMk/>
            <pc:sldMk cId="2725545973" sldId="678"/>
            <ac:spMk id="16" creationId="{00000000-0000-0000-0000-000000000000}"/>
          </ac:spMkLst>
        </pc:spChg>
        <pc:spChg chg="mod">
          <ac:chgData name="Sung-Eun Park" userId="ad2d8d7b-9d0b-4360-a9ef-29d3467ea918" providerId="ADAL" clId="{FAA3C6BC-A403-4B9E-AF12-F245F342680A}" dt="2024-08-13T04:57:10.168" v="80" actId="20577"/>
          <ac:spMkLst>
            <pc:docMk/>
            <pc:sldMk cId="2725545973" sldId="678"/>
            <ac:spMk id="18" creationId="{00000000-0000-0000-0000-000000000000}"/>
          </ac:spMkLst>
        </pc:spChg>
        <pc:spChg chg="mod">
          <ac:chgData name="Sung-Eun Park" userId="ad2d8d7b-9d0b-4360-a9ef-29d3467ea918" providerId="ADAL" clId="{FAA3C6BC-A403-4B9E-AF12-F245F342680A}" dt="2024-08-13T04:58:54.124" v="120" actId="20577"/>
          <ac:spMkLst>
            <pc:docMk/>
            <pc:sldMk cId="2725545973" sldId="678"/>
            <ac:spMk id="19" creationId="{00000000-0000-0000-0000-000000000000}"/>
          </ac:spMkLst>
        </pc:spChg>
        <pc:picChg chg="add del mod">
          <ac:chgData name="Sung-Eun Park" userId="ad2d8d7b-9d0b-4360-a9ef-29d3467ea918" providerId="ADAL" clId="{FAA3C6BC-A403-4B9E-AF12-F245F342680A}" dt="2024-08-13T04:58:09.314" v="86" actId="478"/>
          <ac:picMkLst>
            <pc:docMk/>
            <pc:sldMk cId="2725545973" sldId="678"/>
            <ac:picMk id="4" creationId="{CD14901B-2EE5-B75D-BF99-9056AE16F2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/>
          <a:lstStyle>
            <a:lvl1pPr algn="l">
              <a:defRPr sz="14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/>
          <a:lstStyle>
            <a:lvl1pPr algn="r">
              <a:defRPr sz="14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13/08/2024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 anchor="b"/>
          <a:lstStyle>
            <a:lvl1pPr algn="l">
              <a:defRPr sz="14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 anchor="b"/>
          <a:lstStyle>
            <a:lvl1pPr algn="r">
              <a:defRPr sz="14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/>
          <a:lstStyle>
            <a:lvl1pPr algn="l">
              <a:defRPr sz="14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/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13/08/2024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224" tIns="48113" rIns="96224" bIns="4811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6224" tIns="48113" rIns="96224" bIns="48113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 anchor="b"/>
          <a:lstStyle>
            <a:lvl1pPr algn="l">
              <a:defRPr sz="14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6224" tIns="48113" rIns="96224" bIns="48113" rtlCol="0" anchor="b"/>
          <a:lstStyle>
            <a:lvl1pPr algn="r">
              <a:defRPr sz="14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586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292" algn="l" defTabSz="1018586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586" algn="l" defTabSz="1018586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7879" algn="l" defTabSz="1018586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173" algn="l" defTabSz="1018586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6466" algn="l" defTabSz="10185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10185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10185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101858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68014" y="1052513"/>
            <a:ext cx="3117466" cy="58943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0613" indent="-260613">
              <a:defRPr sz="1339"/>
            </a:lvl1pPr>
            <a:lvl2pPr marL="530341" indent="-269727">
              <a:defRPr sz="1339"/>
            </a:lvl2pPr>
            <a:lvl3pPr marL="789133" indent="-258793">
              <a:defRPr sz="1339"/>
            </a:lvl3pPr>
            <a:lvl4pPr marL="1049744" indent="-260613">
              <a:defRPr sz="1339"/>
            </a:lvl4pPr>
            <a:lvl5pPr marL="1310359" indent="-260613">
              <a:defRPr sz="1339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0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615" y="276190"/>
            <a:ext cx="9330479" cy="438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014" y="1052513"/>
            <a:ext cx="3117466" cy="58943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1611" y="7394866"/>
            <a:ext cx="818693" cy="2279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27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 </a:t>
            </a:r>
            <a:fld id="{9AE4D82F-B047-469B-AC52-A46321747EAF}" type="slidenum">
              <a:rPr lang="en-GB" sz="927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/>
              <a:t>‹#›</a:t>
            </a:fld>
            <a:endParaRPr lang="en-GB" sz="92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718252" y="7144404"/>
            <a:ext cx="540006" cy="522286"/>
            <a:chOff x="8024814" y="4403725"/>
            <a:chExt cx="895312" cy="892174"/>
          </a:xfrm>
        </p:grpSpPr>
        <p:sp>
          <p:nvSpPr>
            <p:cNvPr id="13" name="Freeform 36"/>
            <p:cNvSpPr>
              <a:spLocks/>
            </p:cNvSpPr>
            <p:nvPr userDrawn="1"/>
          </p:nvSpPr>
          <p:spPr bwMode="auto">
            <a:xfrm>
              <a:off x="8024814" y="4403725"/>
              <a:ext cx="895312" cy="328612"/>
            </a:xfrm>
            <a:custGeom>
              <a:avLst/>
              <a:gdLst>
                <a:gd name="T0" fmla="*/ 0 w 2268"/>
                <a:gd name="T1" fmla="*/ 828 h 828"/>
                <a:gd name="T2" fmla="*/ 2268 w 2268"/>
                <a:gd name="T3" fmla="*/ 0 h 828"/>
                <a:gd name="T4" fmla="*/ 2268 w 2268"/>
                <a:gd name="T5" fmla="*/ 428 h 828"/>
                <a:gd name="T6" fmla="*/ 0 w 2268"/>
                <a:gd name="T7" fmla="*/ 828 h 828"/>
                <a:gd name="connsiteX0" fmla="*/ 0 w 10000"/>
                <a:gd name="connsiteY0" fmla="*/ 10000 h 10000"/>
                <a:gd name="connsiteX1" fmla="*/ 10000 w 10000"/>
                <a:gd name="connsiteY1" fmla="*/ 0 h 10000"/>
                <a:gd name="connsiteX2" fmla="*/ 7421 w 10000"/>
                <a:gd name="connsiteY2" fmla="*/ 6419 h 10000"/>
                <a:gd name="connsiteX3" fmla="*/ 0 w 10000"/>
                <a:gd name="connsiteY3" fmla="*/ 10000 h 10000"/>
                <a:gd name="connsiteX0" fmla="*/ 0 w 7460"/>
                <a:gd name="connsiteY0" fmla="*/ 7500 h 7500"/>
                <a:gd name="connsiteX1" fmla="*/ 7460 w 7460"/>
                <a:gd name="connsiteY1" fmla="*/ 0 h 7500"/>
                <a:gd name="connsiteX2" fmla="*/ 7421 w 7460"/>
                <a:gd name="connsiteY2" fmla="*/ 3919 h 7500"/>
                <a:gd name="connsiteX3" fmla="*/ 0 w 7460"/>
                <a:gd name="connsiteY3" fmla="*/ 7500 h 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0" h="7500">
                  <a:moveTo>
                    <a:pt x="0" y="7500"/>
                  </a:moveTo>
                  <a:lnTo>
                    <a:pt x="7460" y="0"/>
                  </a:lnTo>
                  <a:cubicBezTo>
                    <a:pt x="7447" y="1306"/>
                    <a:pt x="7434" y="2613"/>
                    <a:pt x="7421" y="3919"/>
                  </a:cubicBezTo>
                  <a:lnTo>
                    <a:pt x="0" y="750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9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8032752" y="4862512"/>
              <a:ext cx="346075" cy="433387"/>
            </a:xfrm>
            <a:custGeom>
              <a:avLst/>
              <a:gdLst>
                <a:gd name="T0" fmla="*/ 245 w 656"/>
                <a:gd name="T1" fmla="*/ 496 h 819"/>
                <a:gd name="T2" fmla="*/ 542 w 656"/>
                <a:gd name="T3" fmla="*/ 496 h 819"/>
                <a:gd name="T4" fmla="*/ 542 w 656"/>
                <a:gd name="T5" fmla="*/ 324 h 819"/>
                <a:gd name="T6" fmla="*/ 245 w 656"/>
                <a:gd name="T7" fmla="*/ 324 h 819"/>
                <a:gd name="T8" fmla="*/ 245 w 656"/>
                <a:gd name="T9" fmla="*/ 188 h 819"/>
                <a:gd name="T10" fmla="*/ 573 w 656"/>
                <a:gd name="T11" fmla="*/ 188 h 819"/>
                <a:gd name="T12" fmla="*/ 465 w 656"/>
                <a:gd name="T13" fmla="*/ 0 h 819"/>
                <a:gd name="T14" fmla="*/ 0 w 656"/>
                <a:gd name="T15" fmla="*/ 0 h 819"/>
                <a:gd name="T16" fmla="*/ 0 w 656"/>
                <a:gd name="T17" fmla="*/ 819 h 819"/>
                <a:gd name="T18" fmla="*/ 656 w 656"/>
                <a:gd name="T19" fmla="*/ 819 h 819"/>
                <a:gd name="T20" fmla="*/ 656 w 656"/>
                <a:gd name="T21" fmla="*/ 631 h 819"/>
                <a:gd name="T22" fmla="*/ 245 w 656"/>
                <a:gd name="T23" fmla="*/ 631 h 819"/>
                <a:gd name="T24" fmla="*/ 245 w 656"/>
                <a:gd name="T25" fmla="*/ 49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" h="819">
                  <a:moveTo>
                    <a:pt x="245" y="496"/>
                  </a:moveTo>
                  <a:lnTo>
                    <a:pt x="542" y="496"/>
                  </a:lnTo>
                  <a:lnTo>
                    <a:pt x="542" y="324"/>
                  </a:lnTo>
                  <a:lnTo>
                    <a:pt x="245" y="324"/>
                  </a:lnTo>
                  <a:lnTo>
                    <a:pt x="245" y="188"/>
                  </a:lnTo>
                  <a:lnTo>
                    <a:pt x="573" y="188"/>
                  </a:lnTo>
                  <a:lnTo>
                    <a:pt x="465" y="0"/>
                  </a:lnTo>
                  <a:lnTo>
                    <a:pt x="0" y="0"/>
                  </a:lnTo>
                  <a:lnTo>
                    <a:pt x="0" y="819"/>
                  </a:lnTo>
                  <a:lnTo>
                    <a:pt x="656" y="819"/>
                  </a:lnTo>
                  <a:lnTo>
                    <a:pt x="656" y="631"/>
                  </a:lnTo>
                  <a:lnTo>
                    <a:pt x="245" y="631"/>
                  </a:lnTo>
                  <a:lnTo>
                    <a:pt x="245" y="4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9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8318502" y="4862512"/>
              <a:ext cx="433388" cy="433387"/>
            </a:xfrm>
            <a:custGeom>
              <a:avLst/>
              <a:gdLst>
                <a:gd name="T0" fmla="*/ 549 w 818"/>
                <a:gd name="T1" fmla="*/ 0 h 819"/>
                <a:gd name="T2" fmla="*/ 410 w 818"/>
                <a:gd name="T3" fmla="*/ 268 h 819"/>
                <a:gd name="T4" fmla="*/ 272 w 818"/>
                <a:gd name="T5" fmla="*/ 0 h 819"/>
                <a:gd name="T6" fmla="*/ 0 w 818"/>
                <a:gd name="T7" fmla="*/ 0 h 819"/>
                <a:gd name="T8" fmla="*/ 286 w 818"/>
                <a:gd name="T9" fmla="*/ 496 h 819"/>
                <a:gd name="T10" fmla="*/ 286 w 818"/>
                <a:gd name="T11" fmla="*/ 819 h 819"/>
                <a:gd name="T12" fmla="*/ 531 w 818"/>
                <a:gd name="T13" fmla="*/ 819 h 819"/>
                <a:gd name="T14" fmla="*/ 531 w 818"/>
                <a:gd name="T15" fmla="*/ 496 h 819"/>
                <a:gd name="T16" fmla="*/ 818 w 818"/>
                <a:gd name="T17" fmla="*/ 0 h 819"/>
                <a:gd name="T18" fmla="*/ 549 w 818"/>
                <a:gd name="T1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8" h="819">
                  <a:moveTo>
                    <a:pt x="549" y="0"/>
                  </a:moveTo>
                  <a:lnTo>
                    <a:pt x="410" y="268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286" y="496"/>
                  </a:lnTo>
                  <a:lnTo>
                    <a:pt x="286" y="819"/>
                  </a:lnTo>
                  <a:lnTo>
                    <a:pt x="531" y="819"/>
                  </a:lnTo>
                  <a:lnTo>
                    <a:pt x="531" y="496"/>
                  </a:lnTo>
                  <a:lnTo>
                    <a:pt x="818" y="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49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5" name="Straight Connector 4"/>
          <p:cNvCxnSpPr/>
          <p:nvPr userDrawn="1"/>
        </p:nvCxnSpPr>
        <p:spPr>
          <a:xfrm>
            <a:off x="368012" y="7299618"/>
            <a:ext cx="9089785" cy="0"/>
          </a:xfrm>
          <a:prstGeom prst="line">
            <a:avLst/>
          </a:prstGeom>
          <a:ln w="6350">
            <a:solidFill>
              <a:schemeClr val="bg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72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1049744" rtl="0" eaLnBrk="1" latinLnBrk="0" hangingPunct="1">
        <a:lnSpc>
          <a:spcPct val="85000"/>
        </a:lnSpc>
        <a:spcBef>
          <a:spcPct val="0"/>
        </a:spcBef>
        <a:buNone/>
        <a:defRPr sz="2061" b="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</p:titleStyle>
    <p:bodyStyle>
      <a:lvl1pPr marL="114497" indent="-114497" algn="l" defTabSz="104974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27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1pPr>
      <a:lvl2pPr marL="237174" indent="-122677" algn="l" defTabSz="104974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27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2pPr>
      <a:lvl3pPr marL="351673" indent="-114497" algn="l" defTabSz="104974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27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3pPr>
      <a:lvl4pPr marL="475983" indent="-124312" algn="l" defTabSz="104974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27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4pPr>
      <a:lvl5pPr marL="590480" indent="-114497" algn="l" defTabSz="1049744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927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Arial" pitchFamily="34" charset="0"/>
        </a:defRPr>
      </a:lvl5pPr>
      <a:lvl6pPr marL="2886799" indent="-262437" algn="l" defTabSz="1049744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411672" indent="-262437" algn="l" defTabSz="1049744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936544" indent="-262437" algn="l" defTabSz="1049744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61416" indent="-262437" algn="l" defTabSz="1049744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1pPr>
      <a:lvl2pPr marL="524872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2pPr>
      <a:lvl3pPr marL="1049744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3pPr>
      <a:lvl4pPr marL="1574617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4pPr>
      <a:lvl5pPr marL="2099490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5pPr>
      <a:lvl6pPr marL="2624362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6pPr>
      <a:lvl7pPr marL="3149235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7pPr>
      <a:lvl8pPr marL="3674110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8pPr>
      <a:lvl9pPr marL="4198980" algn="l" defTabSz="1049744" rtl="0" eaLnBrk="1" latinLnBrk="0" hangingPunct="1">
        <a:defRPr sz="20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gray">
          <a:xfrm>
            <a:off x="356193" y="384981"/>
            <a:ext cx="9630032" cy="1447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3808" tIns="41905" rIns="83808" bIns="41905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ct val="50000"/>
              </a:spcAft>
              <a:buClr>
                <a:srgbClr val="FFE600"/>
              </a:buClr>
              <a:buSzPct val="80000"/>
              <a:buFont typeface="Arial" charset="0"/>
              <a:buNone/>
            </a:pPr>
            <a:endParaRPr kumimoji="0" lang="en-US" sz="110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501123" y="2024009"/>
            <a:ext cx="9414232" cy="5198564"/>
            <a:chOff x="198980" y="1939841"/>
            <a:chExt cx="9414232" cy="5198564"/>
          </a:xfrm>
          <a:noFill/>
        </p:grpSpPr>
        <p:sp>
          <p:nvSpPr>
            <p:cNvPr id="18" name="TextBox 17"/>
            <p:cNvSpPr txBox="1">
              <a:spLocks noChangeArrowheads="1"/>
            </p:cNvSpPr>
            <p:nvPr/>
          </p:nvSpPr>
          <p:spPr bwMode="gray">
            <a:xfrm>
              <a:off x="3450936" y="1939841"/>
              <a:ext cx="6162276" cy="5198564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0" tIns="0" rIns="0" bIns="0" rtlCol="0" anchor="t" anchorCtr="0">
              <a:no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b="1" kern="1200">
                  <a:solidFill>
                    <a:srgbClr val="000000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4763" indent="0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FFE600"/>
                </a:buClr>
                <a:buFont typeface="Arial" pitchFamily="34" charset="0"/>
                <a:buNone/>
                <a:defRPr/>
              </a:pPr>
              <a:r>
                <a:rPr kumimoji="0" lang="en-US" altLang="ko-KR" sz="14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  <a:sym typeface="Trebuchet MS" pitchFamily="34" charset="0"/>
                </a:rPr>
                <a:t>Key Experiences</a:t>
              </a:r>
              <a:endParaRPr kumimoji="0" lang="en-US" altLang="ko-KR" sz="1400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  <a:p>
              <a:pPr marL="358775" lvl="0" indent="-184150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ClrTx/>
                <a:buSzPct val="100000"/>
                <a:defRPr/>
              </a:pPr>
              <a:r>
                <a:rPr kumimoji="0"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SS</a:t>
              </a:r>
              <a:r>
                <a:rPr kumimoji="0" lang="ko-KR" altLang="en-US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전자 </a:t>
              </a:r>
              <a:r>
                <a:rPr kumimoji="0"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GMO, D2C Retention </a:t>
              </a:r>
              <a:r>
                <a:rPr kumimoji="0" lang="ko-KR" altLang="en-US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강화를 위한 신규 서비스 런칭 </a:t>
              </a:r>
              <a:r>
                <a:rPr kumimoji="0" lang="en-US" altLang="ko-KR" sz="110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: 2024.01~</a:t>
              </a:r>
            </a:p>
            <a:p>
              <a:pPr marL="438150" lvl="3" indent="-171450" defTabSz="538163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SzPct val="100000"/>
                <a:buFontTx/>
                <a:buChar char="-"/>
                <a:defRPr/>
              </a:pP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글로벌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S.com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My page 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부문 글로벌 법인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Rollout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PMO</a:t>
              </a:r>
            </a:p>
            <a:p>
              <a:pPr marL="438150" lvl="3" indent="-171450" defTabSz="538163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SzPct val="100000"/>
                <a:buFontTx/>
                <a:buChar char="-"/>
                <a:defRPr/>
              </a:pP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글로벌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S.com My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Page 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운영 프로세스 수립 및 업데이트 수행</a:t>
              </a:r>
              <a:endParaRPr kumimoji="0" lang="en-US" altLang="ko-KR" b="0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  <a:p>
              <a:pPr marL="438150" lvl="3" indent="-171450" defTabSz="538163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SzPct val="100000"/>
                <a:buFontTx/>
                <a:buChar char="-"/>
                <a:defRPr/>
              </a:pPr>
              <a:endParaRPr kumimoji="0" lang="en-US" altLang="ko-KR" sz="1100" u="sng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  <a:p>
              <a:pPr marL="358775" lvl="0" indent="-184150" fontAlgn="auto">
                <a:lnSpc>
                  <a:spcPct val="150000"/>
                </a:lnSpc>
                <a:spcBef>
                  <a:spcPts val="100"/>
                </a:spcBef>
                <a:spcAft>
                  <a:spcPts val="0"/>
                </a:spcAft>
                <a:buClrTx/>
                <a:buSzPct val="100000"/>
                <a:defRPr/>
              </a:pPr>
              <a:r>
                <a:rPr kumimoji="0"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SS</a:t>
              </a:r>
              <a:r>
                <a:rPr kumimoji="0" lang="ko-KR" altLang="en-US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전자</a:t>
              </a:r>
              <a:r>
                <a:rPr kumimoji="0"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, .com SMB Revamp PMO : 2024.02 ~ 2024.04</a:t>
              </a:r>
            </a:p>
            <a:p>
              <a:pPr marL="446088" lvl="2" indent="-88900" defTabSz="538163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ClrTx/>
                <a:buFontTx/>
                <a:buChar char="-"/>
                <a:defRPr/>
              </a:pP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Samsung.com SMB 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사이트 현황 분석 및 경쟁사 현황 벤치마킹</a:t>
              </a:r>
              <a:endParaRPr kumimoji="0" lang="en-US" altLang="ko-KR" b="0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  <a:p>
              <a:pPr marL="446088" lvl="2" indent="-88900" defTabSz="538163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ClrTx/>
                <a:buFontTx/>
                <a:buChar char="-"/>
                <a:defRPr/>
              </a:pP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SMB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 사이트 고도화 방안 및 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To-be 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맑은 고딕" panose="020B0503020000020004" pitchFamily="50" charset="-127"/>
                </a:rPr>
                <a:t>운영 모델 도출</a:t>
              </a:r>
              <a:endParaRPr kumimoji="0" lang="en-US" altLang="ko-KR" b="0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  <a:p>
              <a:pPr marL="446088" lvl="2" indent="-88900" defTabSz="538163" fontAlgn="auto">
                <a:lnSpc>
                  <a:spcPct val="120000"/>
                </a:lnSpc>
                <a:spcBef>
                  <a:spcPts val="100"/>
                </a:spcBef>
                <a:spcAft>
                  <a:spcPts val="0"/>
                </a:spcAft>
                <a:buClrTx/>
                <a:buFontTx/>
                <a:buChar char="-"/>
                <a:defRPr/>
              </a:pPr>
              <a:endParaRPr kumimoji="0" lang="ko-KR" altLang="en-US" b="0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  <a:p>
              <a:pPr marL="358775" indent="-184150">
                <a:buClrTx/>
                <a:buSzPct val="100000"/>
                <a:defRPr/>
              </a:pPr>
              <a:r>
                <a:rPr lang="ko-KR" altLang="en-US" sz="1100" u="sng" dirty="0" err="1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신세계아이앤씨</a:t>
              </a:r>
              <a:r>
                <a:rPr lang="ko-KR" altLang="en-US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SAP S/4HANA ERP </a:t>
              </a:r>
              <a:r>
                <a:rPr lang="ko-KR" altLang="en-US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구축 </a:t>
              </a:r>
              <a:r>
                <a:rPr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(PMO/</a:t>
              </a:r>
              <a:r>
                <a:rPr lang="ko-KR" altLang="en-US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변화관리</a:t>
              </a:r>
              <a:r>
                <a:rPr lang="en-US" altLang="ko-KR" sz="1100" u="sng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) : 2023.02~2023.12</a:t>
              </a:r>
            </a:p>
            <a:p>
              <a:pPr marL="358775" indent="-184150">
                <a:buClrTx/>
                <a:buSzPct val="100000"/>
                <a:defRPr/>
              </a:pPr>
              <a:r>
                <a:rPr kumimoji="0" lang="en-US" altLang="ko-KR" sz="1100" b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     - 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계약관리</a:t>
              </a:r>
              <a:r>
                <a:rPr kumimoji="0" lang="en-US" altLang="ko-KR" b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, PMO,</a:t>
              </a:r>
              <a:r>
                <a:rPr kumimoji="0" lang="ko-KR" altLang="en-US" b="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</a:rPr>
                <a:t> 변화관리</a:t>
              </a:r>
              <a:endParaRPr kumimoji="0" lang="en-US" altLang="ko-KR" b="0" dirty="0">
                <a:solidFill>
                  <a:srgbClr val="000000">
                    <a:lumMod val="95000"/>
                    <a:lumOff val="5000"/>
                  </a:srgb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gray">
            <a:xfrm>
              <a:off x="198980" y="1939841"/>
              <a:ext cx="3214076" cy="3425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defTabSz="360363" fontAlgn="auto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SzPct val="100000"/>
                <a:defRPr kumimoji="0" sz="1400" b="1" kern="0">
                  <a:solidFill>
                    <a:srgbClr val="000000">
                      <a:lumMod val="95000"/>
                      <a:lumOff val="5000"/>
                    </a:srgbClr>
                  </a:solidFill>
                  <a:latin typeface="맑은 고딕" pitchFamily="50" charset="-127"/>
                  <a:ea typeface="맑은 고딕" panose="020B0503020000020004" pitchFamily="50" charset="-127"/>
                  <a:cs typeface="Arial" panose="020B0604020202020204" pitchFamily="34" charset="0"/>
                </a:defRPr>
              </a:lvl1pPr>
              <a:lvl2pPr marL="328613" lvl="1" indent="-171450" defTabSz="360363" fontAlgn="auto">
                <a:lnSpc>
                  <a:spcPct val="120000"/>
                </a:lnSpc>
                <a:spcBef>
                  <a:spcPts val="100"/>
                </a:spcBef>
                <a:spcAft>
                  <a:spcPts val="100"/>
                </a:spcAft>
                <a:buSzPct val="100000"/>
                <a:buFont typeface="Arial" panose="020B0604020202020204" pitchFamily="34" charset="0"/>
                <a:buChar char="−"/>
                <a:defRPr kumimoji="1" sz="1100" b="0">
                  <a:solidFill>
                    <a:srgbClr val="000000">
                      <a:lumMod val="95000"/>
                      <a:lumOff val="5000"/>
                    </a:srgbClr>
                  </a:solidFill>
                  <a:latin typeface="맑은 고딕" pitchFamily="50" charset="-127"/>
                  <a:ea typeface="맑은 고딕" panose="020B0503020000020004" pitchFamily="50" charset="-127"/>
                </a:defRPr>
              </a:lvl2pPr>
              <a:lvl3pPr marL="914400" fontAlgn="base" latinLnBrk="1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맑은 고딕" pitchFamily="50" charset="-127"/>
                  <a:ea typeface="굴림" charset="-127"/>
                </a:defRPr>
              </a:lvl3pPr>
              <a:lvl4pPr marL="346075" lvl="3" indent="-171450" defTabSz="851498" fontAlgn="auto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SzPct val="100000"/>
                <a:buFont typeface="EYInterstate" panose="02000503020000020004" pitchFamily="2" charset="0"/>
                <a:buChar char="–"/>
                <a:defRPr kumimoji="1" sz="1100" b="0">
                  <a:solidFill>
                    <a:srgbClr val="000000">
                      <a:lumMod val="95000"/>
                      <a:lumOff val="5000"/>
                    </a:srgbClr>
                  </a:solidFill>
                  <a:latin typeface="맑은 고딕" pitchFamily="50" charset="-127"/>
                  <a:ea typeface="맑은 고딕" panose="020B0503020000020004" pitchFamily="50" charset="-127"/>
                </a:defRPr>
              </a:lvl4pPr>
              <a:lvl5pPr marL="1828800" fontAlgn="base" latinLnBrk="1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맑은 고딕" pitchFamily="50" charset="-127"/>
                  <a:ea typeface="굴림" charset="-127"/>
                </a:defRPr>
              </a:lvl5pPr>
              <a:lvl6pPr marL="2286000" defTabSz="914400" latinLnBrk="1">
                <a:defRPr kumimoji="1" sz="1000" b="1">
                  <a:solidFill>
                    <a:srgbClr val="000000"/>
                  </a:solidFill>
                  <a:latin typeface="맑은 고딕" pitchFamily="50" charset="-127"/>
                  <a:ea typeface="굴림" charset="-127"/>
                </a:defRPr>
              </a:lvl6pPr>
              <a:lvl7pPr marL="2743200" defTabSz="914400" latinLnBrk="1">
                <a:defRPr kumimoji="1" sz="1000" b="1">
                  <a:solidFill>
                    <a:srgbClr val="000000"/>
                  </a:solidFill>
                  <a:latin typeface="맑은 고딕" pitchFamily="50" charset="-127"/>
                  <a:ea typeface="굴림" charset="-127"/>
                </a:defRPr>
              </a:lvl7pPr>
              <a:lvl8pPr marL="3200400" defTabSz="914400" latinLnBrk="1">
                <a:defRPr kumimoji="1" sz="1000" b="1">
                  <a:solidFill>
                    <a:srgbClr val="000000"/>
                  </a:solidFill>
                  <a:latin typeface="맑은 고딕" pitchFamily="50" charset="-127"/>
                  <a:ea typeface="굴림" charset="-127"/>
                </a:defRPr>
              </a:lvl8pPr>
              <a:lvl9pPr marL="3657600" defTabSz="914400" latinLnBrk="1">
                <a:defRPr kumimoji="1" sz="1000" b="1">
                  <a:solidFill>
                    <a:srgbClr val="000000"/>
                  </a:solidFill>
                  <a:latin typeface="맑은 고딕" pitchFamily="50" charset="-127"/>
                  <a:ea typeface="굴림" charset="-127"/>
                </a:defRPr>
              </a:lvl9pPr>
            </a:lstStyle>
            <a:p>
              <a:r>
                <a:rPr lang="en-US" altLang="ko-KR" dirty="0">
                  <a:sym typeface="Trebuchet MS" pitchFamily="34" charset="0"/>
                </a:rPr>
                <a:t>Education </a:t>
              </a:r>
            </a:p>
            <a:p>
              <a:pPr lvl="1"/>
              <a:r>
                <a:rPr lang="en-US" altLang="ko-KR" sz="1200" dirty="0"/>
                <a:t>XX</a:t>
              </a:r>
              <a:r>
                <a:rPr lang="ko-KR" altLang="en-US" sz="1200" dirty="0"/>
                <a:t>대학교 경영학 </a:t>
              </a:r>
              <a:br>
                <a:rPr lang="en-US" altLang="ko-KR" sz="1200" dirty="0"/>
              </a:br>
              <a:r>
                <a:rPr lang="en-US" altLang="ko-KR" sz="1200" dirty="0"/>
                <a:t>(</a:t>
              </a:r>
              <a:r>
                <a:rPr lang="ko-KR" altLang="en-US" sz="1200" dirty="0"/>
                <a:t>복수 전공</a:t>
              </a:r>
              <a:r>
                <a:rPr lang="en-US" altLang="ko-KR" sz="1200" dirty="0"/>
                <a:t>)</a:t>
              </a:r>
            </a:p>
            <a:p>
              <a:pPr lvl="1"/>
              <a:endParaRPr lang="en-US" altLang="ko-KR" dirty="0">
                <a:sym typeface="Trebuchet MS" pitchFamily="34" charset="0"/>
              </a:endParaRPr>
            </a:p>
            <a:p>
              <a:pPr lvl="1"/>
              <a:endParaRPr lang="en-US" altLang="ko-KR" dirty="0">
                <a:sym typeface="Trebuchet MS" pitchFamily="34" charset="0"/>
              </a:endParaRPr>
            </a:p>
            <a:p>
              <a:r>
                <a:rPr lang="en-US" altLang="ko-KR" dirty="0">
                  <a:sym typeface="Trebuchet MS" pitchFamily="34" charset="0"/>
                </a:rPr>
                <a:t>Previous Experience</a:t>
              </a:r>
              <a:endParaRPr lang="en-US" altLang="ko-KR" dirty="0"/>
            </a:p>
            <a:p>
              <a:pPr lvl="1"/>
              <a:r>
                <a:rPr lang="en-US" altLang="ko-KR" sz="1200" dirty="0"/>
                <a:t>EY (2010 ~ present)</a:t>
              </a:r>
            </a:p>
            <a:p>
              <a:pPr lvl="1"/>
              <a:endParaRPr lang="en-US" altLang="ko-KR" dirty="0">
                <a:sym typeface="Trebuchet MS" pitchFamily="34" charset="0"/>
              </a:endParaRPr>
            </a:p>
            <a:p>
              <a:pPr lvl="1"/>
              <a:endParaRPr lang="en-US" altLang="ko-KR" dirty="0">
                <a:sym typeface="Trebuchet MS" pitchFamily="34" charset="0"/>
              </a:endParaRPr>
            </a:p>
            <a:p>
              <a:r>
                <a:rPr lang="en-US" altLang="ko-KR" dirty="0">
                  <a:sym typeface="Trebuchet MS" pitchFamily="34" charset="0"/>
                </a:rPr>
                <a:t>Fields of expertise</a:t>
              </a:r>
            </a:p>
            <a:p>
              <a:pPr lvl="1"/>
              <a:r>
                <a:rPr lang="en-US" altLang="ko-KR" sz="1200" dirty="0"/>
                <a:t>Digital Marketing Strategy</a:t>
              </a:r>
            </a:p>
            <a:p>
              <a:pPr lvl="1"/>
              <a:r>
                <a:rPr lang="en-US" altLang="ko-KR" sz="1200" dirty="0"/>
                <a:t>e-Commerce/App channel Strategy</a:t>
              </a:r>
            </a:p>
            <a:p>
              <a:pPr lvl="1"/>
              <a:r>
                <a:rPr lang="en-US" altLang="ko-KR" sz="1200" dirty="0"/>
                <a:t>Project Management</a:t>
              </a:r>
            </a:p>
            <a:p>
              <a:pPr lvl="1"/>
              <a:r>
                <a:rPr lang="en-US" altLang="ko-KR" sz="1200" dirty="0"/>
                <a:t>Online </a:t>
              </a:r>
              <a:r>
                <a:rPr lang="en-US" altLang="ko-KR" sz="1200"/>
                <a:t>Data Analytics</a:t>
              </a:r>
              <a:endParaRPr lang="en-US" altLang="ko-KR" sz="1200" dirty="0"/>
            </a:p>
          </p:txBody>
        </p:sp>
      </p:grp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1762022" y="534102"/>
            <a:ext cx="2244125" cy="10874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defTabSz="995363" fontAlgn="auto" latinLnBrk="0">
              <a:spcBef>
                <a:spcPts val="200"/>
              </a:spcBef>
              <a:spcAft>
                <a:spcPts val="200"/>
              </a:spcAft>
              <a:tabLst>
                <a:tab pos="442913" algn="l"/>
              </a:tabLst>
              <a:defRPr/>
            </a:pPr>
            <a:r>
              <a:rPr kumimoji="0" lang="ko-KR" altLang="en-US" sz="1600" u="sng" kern="0" dirty="0" err="1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차은우</a:t>
            </a:r>
            <a:endParaRPr kumimoji="0" lang="en-US" altLang="ko-KR" sz="1600" u="sng" kern="0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defTabSz="995363" fontAlgn="auto" latinLnBrk="0">
              <a:spcBef>
                <a:spcPts val="200"/>
              </a:spcBef>
              <a:spcAft>
                <a:spcPts val="200"/>
              </a:spcAft>
              <a:tabLst>
                <a:tab pos="442913" algn="l"/>
              </a:tabLst>
              <a:defRPr/>
            </a:pPr>
            <a:endParaRPr kumimoji="0" lang="en-US" sz="1200" b="0" kern="0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defTabSz="995363" fontAlgn="auto" latinLnBrk="0">
              <a:spcBef>
                <a:spcPts val="200"/>
              </a:spcBef>
              <a:spcAft>
                <a:spcPts val="200"/>
              </a:spcAft>
              <a:tabLst>
                <a:tab pos="442913" algn="l"/>
              </a:tabLst>
              <a:defRPr/>
            </a:pPr>
            <a:r>
              <a:rPr kumimoji="0" lang="ko-KR" altLang="en-US" sz="1200" b="0" kern="0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직급</a:t>
            </a:r>
            <a:br>
              <a:rPr kumimoji="0" lang="en-US" sz="1200" b="0" kern="0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sz="1200" b="0" kern="0" dirty="0">
                <a:ea typeface="맑은 고딕" panose="020B0503020000020004" pitchFamily="50" charset="-127"/>
                <a:cs typeface="Arial" panose="020B0604020202020204" pitchFamily="34" charset="0"/>
              </a:rPr>
              <a:t>Consulting TC-XXX</a:t>
            </a:r>
            <a:r>
              <a:rPr kumimoji="0" lang="ko-KR" altLang="en-US" sz="1200" b="0" kern="0" dirty="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kern="0" dirty="0">
                <a:ea typeface="맑은 고딕" panose="020B0503020000020004" pitchFamily="50" charset="-127"/>
                <a:cs typeface="Arial" panose="020B0604020202020204" pitchFamily="34" charset="0"/>
              </a:rPr>
              <a:t>or</a:t>
            </a:r>
            <a:r>
              <a:rPr kumimoji="0" lang="ko-KR" altLang="en-US" sz="1200" b="0" kern="0" dirty="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kern="0" dirty="0">
                <a:ea typeface="맑은 고딕" panose="020B0503020000020004" pitchFamily="50" charset="-127"/>
                <a:cs typeface="Arial" panose="020B0604020202020204" pitchFamily="34" charset="0"/>
              </a:rPr>
              <a:t>BC-XXX</a:t>
            </a:r>
            <a:br>
              <a:rPr kumimoji="0" lang="en-US" sz="1200" b="0" kern="0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sz="1200" b="0" kern="0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EY Korea</a:t>
            </a:r>
          </a:p>
        </p:txBody>
      </p:sp>
      <p:sp>
        <p:nvSpPr>
          <p:cNvPr id="21" name="Rectangle 20"/>
          <p:cNvSpPr/>
          <p:nvPr/>
        </p:nvSpPr>
        <p:spPr bwMode="gray">
          <a:xfrm>
            <a:off x="4085590" y="461240"/>
            <a:ext cx="5838235" cy="1328569"/>
          </a:xfrm>
          <a:prstGeom prst="rect">
            <a:avLst/>
          </a:prstGeom>
        </p:spPr>
        <p:txBody>
          <a:bodyPr wrap="square" lIns="0" t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rgbClr val="000000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marL="0" lvl="3" defTabSz="801668" fontAlgn="auto" latinLnBrk="0">
              <a:lnSpc>
                <a:spcPts val="2000"/>
              </a:lnSpc>
              <a:spcBef>
                <a:spcPts val="200"/>
              </a:spcBef>
              <a:spcAft>
                <a:spcPts val="200"/>
              </a:spcAft>
              <a:buClr>
                <a:srgbClr val="FFD200"/>
              </a:buClr>
              <a:buSzPct val="100000"/>
              <a:defRPr/>
            </a:pPr>
            <a:r>
              <a:rPr kumimoji="0" lang="ko-KR" altLang="en-US" sz="1100" kern="0" dirty="0" err="1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차은우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 매니저는 마케팅 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/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세일즈 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/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서비스 및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고격 경험 관리 영역에서 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7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여 년 간의 경력을 보유함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.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교보생명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제일기획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현대자동차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삼성서울병원 등에서 세일즈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/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마케팅 운영 혁신 및 역량 강화 프로젝트에 참여했으며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최근에는 현대자동차의 글로벌 영업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/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마케팅 역량 강화를 위한 교육 프로그램을 기획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/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운영함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.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또한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현대자동차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현대카드</a:t>
            </a:r>
            <a:r>
              <a:rPr kumimoji="0" lang="en-US" altLang="ko-KR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, </a:t>
            </a:r>
            <a:r>
              <a:rPr kumimoji="0" lang="ko-KR" altLang="en-US" sz="1100" kern="0" dirty="0">
                <a:ea typeface="맑은 고딕" panose="020B0503020000020004" pitchFamily="50" charset="-127"/>
                <a:cs typeface="Arial" panose="020B0604020202020204" pitchFamily="34" charset="0"/>
                <a:sym typeface="黑体" panose="02010609060101010101" pitchFamily="49" charset="-122"/>
              </a:rPr>
              <a:t>호텔신라의 전사 디지털 로드맵 수립 프로젝트를 리드하였음</a:t>
            </a:r>
            <a:endParaRPr kumimoji="0" lang="en-US" altLang="ko-KR" sz="1100" kern="0" dirty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953" y="171611"/>
            <a:ext cx="323807" cy="19389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123" y="537766"/>
            <a:ext cx="1008001" cy="1087477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5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Custom 1">
      <a:majorFont>
        <a:latin typeface="EYInterstate"/>
        <a:ea typeface="나눔고딕"/>
        <a:cs typeface=""/>
      </a:majorFont>
      <a:minorFont>
        <a:latin typeface="EYInterstate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9cc9f4e4-efc4-4954-9a3a-92fa8d4fa5d0" ContentTypeId="0x010100826318CDA76982469C2C3CD2CD584741" PreviousValue="false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818088-e62d-4edf-bbb6-409430aef268">
      <Value>6</Value>
      <Value>5</Value>
      <Value>9</Value>
      <Value>8</Value>
      <Value>7</Value>
    </TaxCatchAll>
    <Classification_x0020_Status xmlns="35818088-e62d-4edf-bbb6-409430aef268">Pending classification</Classification_x0020_Status>
    <k8128b1c45734e36a24fce652bc7ffb7 xmlns="72f396c6-32fe-48c4-8db9-0cab6daf58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Digitalization</TermName>
          <TermId xmlns="http://schemas.microsoft.com/office/infopath/2007/PartnerControls">46d5bf2b-e5d5-45d7-a86b-b1bcb5690398</TermId>
        </TermInfo>
      </Terms>
    </k8128b1c45734e36a24fce652bc7ffb7>
    <e0e024ccac5240e69ae9c38a41bfa7a5 xmlns="72f396c6-32fe-48c4-8db9-0cab6daf58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Insurance</TermName>
          <TermId xmlns="http://schemas.microsoft.com/office/infopath/2007/PartnerControls">5b80bbc8-1abb-48eb-87d6-894c1651c290</TermId>
        </TermInfo>
      </Terms>
    </e0e024ccac5240e69ae9c38a41bfa7a5>
    <b4187e12891e46deb4d240a4b28bdb90 xmlns="72f396c6-32fe-48c4-8db9-0cab6daf58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556a818d-2fa5-4ece-a7c0-2ca1d2dc5c77</TermId>
        </TermInfo>
      </Terms>
    </b4187e12891e46deb4d240a4b28bdb90>
    <jc981bd8ab5b47fd91abb7684c0f405b xmlns="72f396c6-32fe-48c4-8db9-0cab6daf58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FSO Americas</TermName>
          <TermId xmlns="http://schemas.microsoft.com/office/infopath/2007/PartnerControls">f6f16a1e-2c7d-4f25-9ecc-6a4dfbdeb0e9</TermId>
        </TermInfo>
      </Terms>
    </jc981bd8ab5b47fd91abb7684c0f405b>
    <i14ea8bbd518495ea0e20ac1ad18c527 xmlns="72f396c6-32fe-48c4-8db9-0cab6daf58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Proposals</TermName>
          <TermId xmlns="http://schemas.microsoft.com/office/infopath/2007/PartnerControls">0e2859f4-0935-4a11-8663-d55fd756d7a4</TermId>
        </TermInfo>
      </Terms>
    </i14ea8bbd518495ea0e20ac1ad18c527>
    <_dlc_DocId xmlns="72f396c6-32fe-48c4-8db9-0cab6daf58ae">6QXSKUNKPDUZ-1958323753-11</_dlc_DocId>
    <_dlc_DocIdUrl xmlns="72f396c6-32fe-48c4-8db9-0cab6daf58ae">
      <Url>https://share.ey.net/sites/kr_pi_4projectproposal/_layouts/15/DocIdRedir.aspx?ID=6QXSKUNKPDUZ-1958323753-11</Url>
      <Description>6QXSKUNKPDUZ-1958323753-11</Description>
    </_dlc_DocIdUrl>
    <a2816e29917746bd83e989e6e04e7abc xmlns="72f396c6-32fe-48c4-8db9-0cab6daf58ae" xsi:nil="true"/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ClassificationDataNoteField xmlns="35818088-e62d-4edf-bbb6-409430aef268">d4865d32-dec1-42b4-b37f-aa7ff324ec1a;2016-08-17 05:01:12;PENDINGCLASSIFICATION;False;Content Language:|False||PENDINGCLASSIFICATION|2016-08-17 05:01:12|UNDEFINED|b4187e12-891e-46de-b4d2-40a4b28bdb90;False</ClassificationDataNoteField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EY Collaboration Document" ma:contentTypeID="0x010100826318CDA76982469C2C3CD2CD58474101010059BA84A9506BD84285AF0556878400AC" ma:contentTypeVersion="4" ma:contentTypeDescription="" ma:contentTypeScope="" ma:versionID="a90f2e7f420ab8559ce9f772ac0c7998">
  <xsd:schema xmlns:xsd="http://www.w3.org/2001/XMLSchema" xmlns:xs="http://www.w3.org/2001/XMLSchema" xmlns:p="http://schemas.microsoft.com/office/2006/metadata/properties" xmlns:ns1="http://schemas.microsoft.com/sharepoint/v3" xmlns:ns2="35818088-e62d-4edf-bbb6-409430aef268" xmlns:ns4="72f396c6-32fe-48c4-8db9-0cab6daf58ae" targetNamespace="http://schemas.microsoft.com/office/2006/metadata/properties" ma:root="true" ma:fieldsID="5b73c2d97e64304ccaa5500f2629f710" ns1:_="" ns2:_="" ns4:_="">
    <xsd:import namespace="http://schemas.microsoft.com/sharepoint/v3"/>
    <xsd:import namespace="35818088-e62d-4edf-bbb6-409430aef268"/>
    <xsd:import namespace="72f396c6-32fe-48c4-8db9-0cab6daf58ae"/>
    <xsd:element name="properties">
      <xsd:complexType>
        <xsd:sequence>
          <xsd:element name="documentManagement">
            <xsd:complexType>
              <xsd:all>
                <xsd:element ref="ns2:ClassificationDataNoteField" minOccurs="0"/>
                <xsd:element ref="ns2:Classification_x0020_Status" minOccurs="0"/>
                <xsd:element ref="ns4:b4187e12891e46deb4d240a4b28bdb90" minOccurs="0"/>
                <xsd:element ref="ns4:e0e024ccac5240e69ae9c38a41bfa7a5" minOccurs="0"/>
                <xsd:element ref="ns4:i14ea8bbd518495ea0e20ac1ad18c527" minOccurs="0"/>
                <xsd:element ref="ns4:a2816e29917746bd83e989e6e04e7abc" minOccurs="0"/>
                <xsd:element ref="ns2:TaxCatchAll" minOccurs="0"/>
                <xsd:element ref="ns4:k8128b1c45734e36a24fce652bc7ffb7" minOccurs="0"/>
                <xsd:element ref="ns2:TaxCatchAllLabel" minOccurs="0"/>
                <xsd:element ref="ns1:AverageRating" minOccurs="0"/>
                <xsd:element ref="ns1:RatingCount" minOccurs="0"/>
                <xsd:element ref="ns4:jc981bd8ab5b47fd91abb7684c0f405b" minOccurs="0"/>
                <xsd:element ref="ns4:_dlc_DocId" minOccurs="0"/>
                <xsd:element ref="ns4:_dlc_DocIdUrl" minOccurs="0"/>
                <xsd:element ref="ns4:_dlc_DocIdPersistId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30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31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32" nillable="true" ma:displayName="Number of Likes" ma:internalName="LikesCount">
      <xsd:simpleType>
        <xsd:restriction base="dms:Unknown"/>
      </xsd:simpleType>
    </xsd:element>
    <xsd:element name="LikedBy" ma:index="33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18088-e62d-4edf-bbb6-409430aef268" elementFormDefault="qualified">
    <xsd:import namespace="http://schemas.microsoft.com/office/2006/documentManagement/types"/>
    <xsd:import namespace="http://schemas.microsoft.com/office/infopath/2007/PartnerControls"/>
    <xsd:element name="ClassificationDataNoteField" ma:index="8" nillable="true" ma:displayName="ClassificationDataNoteField" ma:internalName="ClassificationDataNoteField" ma:readOnly="true">
      <xsd:simpleType>
        <xsd:restriction base="dms:Note"/>
      </xsd:simpleType>
    </xsd:element>
    <xsd:element name="Classification_x0020_Status" ma:index="9" nillable="true" ma:displayName="Classification Status" ma:internalName="Classification_x0020_Status" ma:readOnly="false">
      <xsd:simpleType>
        <xsd:restriction base="dms:Note"/>
      </xsd:simpleType>
    </xsd:element>
    <xsd:element name="TaxCatchAll" ma:index="19" nillable="true" ma:displayName="Taxonomy Catch All Column" ma:description="" ma:hidden="true" ma:list="{0ad488a8-d5a7-4707-bf3c-4f98ff9d5d20}" ma:internalName="TaxCatchAll" ma:showField="CatchAllData" ma:web="72f396c6-32fe-48c4-8db9-0cab6daf58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0ad488a8-d5a7-4707-bf3c-4f98ff9d5d20}" ma:internalName="TaxCatchAllLabel" ma:readOnly="true" ma:showField="CatchAllDataLabel" ma:web="72f396c6-32fe-48c4-8db9-0cab6daf58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396c6-32fe-48c4-8db9-0cab6daf58ae" elementFormDefault="qualified">
    <xsd:import namespace="http://schemas.microsoft.com/office/2006/documentManagement/types"/>
    <xsd:import namespace="http://schemas.microsoft.com/office/infopath/2007/PartnerControls"/>
    <xsd:element name="b4187e12891e46deb4d240a4b28bdb90" ma:index="11" nillable="true" ma:taxonomy="true" ma:internalName="b4187e12891e46deb4d240a4b28bdb90" ma:taxonomyFieldName="ContentLanguage" ma:displayName="Content Language" ma:readOnly="false" ma:default="" ma:fieldId="{b4187e12-891e-46de-b4d2-40a4b28bdb90}" ma:taxonomyMulti="true" ma:sspId="9cc9f4e4-efc4-4954-9a3a-92fa8d4fa5d0" ma:termSetId="de7f4a9f-9315-4ba0-93d7-d7d3ca1129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0e024ccac5240e69ae9c38a41bfa7a5" ma:index="15" nillable="true" ma:taxonomy="true" ma:internalName="e0e024ccac5240e69ae9c38a41bfa7a5" ma:taxonomyFieldName="Sector" ma:displayName="Sector" ma:default="" ma:fieldId="{e0e024cc-ac52-40e6-9ae9-c38a41bfa7a5}" ma:taxonomyMulti="true" ma:sspId="9cc9f4e4-efc4-4954-9a3a-92fa8d4fa5d0" ma:termSetId="a2f97da7-e69b-4e00-a045-c556c68352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14ea8bbd518495ea0e20ac1ad18c527" ma:index="17" ma:taxonomy="true" ma:internalName="i14ea8bbd518495ea0e20ac1ad18c527" ma:taxonomyFieldName="EYContentType" ma:displayName="EY Content Type" ma:readOnly="false" ma:default="" ma:fieldId="{214ea8bb-d518-495e-a0e2-0ac1ad18c527}" ma:sspId="9cc9f4e4-efc4-4954-9a3a-92fa8d4fa5d0" ma:termSetId="6505b3fe-eead-400a-9754-f8a94624a62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2816e29917746bd83e989e6e04e7abc" ma:index="18" nillable="true" ma:displayName="Business Issue_0" ma:hidden="true" ma:internalName="a2816e29917746bd83e989e6e04e7abc">
      <xsd:simpleType>
        <xsd:restriction base="dms:Note"/>
      </xsd:simpleType>
    </xsd:element>
    <xsd:element name="k8128b1c45734e36a24fce652bc7ffb7" ma:index="20" ma:taxonomy="true" ma:internalName="k8128b1c45734e36a24fce652bc7ffb7" ma:taxonomyFieldName="ServiceLineFunction" ma:displayName="Service Line / Function" ma:default="" ma:fieldId="{48128b1c-4573-4e36-a24f-ce652bc7ffb7}" ma:taxonomyMulti="true" ma:sspId="9cc9f4e4-efc4-4954-9a3a-92fa8d4fa5d0" ma:termSetId="a54bfafd-6ceb-41d3-a4cd-e00da9f478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981bd8ab5b47fd91abb7684c0f405b" ma:index="26" ma:taxonomy="true" ma:internalName="jc981bd8ab5b47fd91abb7684c0f405b" ma:taxonomyFieldName="GeographicApplicability" ma:displayName="Geographic Applicability" ma:readOnly="false" ma:default="" ma:fieldId="{3c981bd8-ab5b-47fd-91ab-b7684c0f405b}" ma:taxonomyMulti="true" ma:sspId="9cc9f4e4-efc4-4954-9a3a-92fa8d4fa5d0" ma:termSetId="d4205efd-bf5c-4aee-a8ac-d84b5a7eb9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1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EE40C-047C-4F51-A3D1-B8BCDDBE538F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866C69D-D144-414C-9ECE-A4938CCA1CF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D56FEE3-1E12-4AAF-A188-F8E44843743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D3DECB-EBC5-4E29-A326-9696DD4928E9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2f396c6-32fe-48c4-8db9-0cab6daf58ae"/>
    <ds:schemaRef ds:uri="35818088-e62d-4edf-bbb6-409430aef268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4738CE2B-0007-412C-8D74-68FEEEA47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5818088-e62d-4edf-bbb6-409430aef268"/>
    <ds:schemaRef ds:uri="72f396c6-32fe-48c4-8db9-0cab6daf58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13614</TotalTime>
  <Words>205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Trebuchet MS</vt:lpstr>
      <vt:lpstr>EY regular presentation 2010</vt:lpstr>
      <vt:lpstr>PowerPoint 프레젠테이션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digital strategy Phase II</dc:title>
  <dc:creator>hykim</dc:creator>
  <cp:lastModifiedBy>Sung-Eun Park</cp:lastModifiedBy>
  <cp:revision>768</cp:revision>
  <cp:lastPrinted>2016-08-23T02:15:37Z</cp:lastPrinted>
  <dcterms:created xsi:type="dcterms:W3CDTF">2013-08-13T21:06:33Z</dcterms:created>
  <dcterms:modified xsi:type="dcterms:W3CDTF">2024-08-13T05:03:03Z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0x010100826318CDA76982469C2C3CD2CD58474101010059BA84A9506BD84285AF0556878400AC</vt:lpwstr>
  </property>
  <property fmtid="{D5CDD505-2E9C-101B-9397-08002B2CF9AE}" pid="3" name="GeographicApplicability">
    <vt:lpwstr>5;#FSO Americas|f6f16a1e-2c7d-4f25-9ecc-6a4dfbdeb0e9</vt:lpwstr>
  </property>
  <property fmtid="{D5CDD505-2E9C-101B-9397-08002B2CF9AE}" pid="4" name="Sector">
    <vt:lpwstr>8;#Insurance|5b80bbc8-1abb-48eb-87d6-894c1651c290</vt:lpwstr>
  </property>
  <property fmtid="{D5CDD505-2E9C-101B-9397-08002B2CF9AE}" pid="5" name="ServiceLineFunction">
    <vt:lpwstr>9;#Digitalization|46d5bf2b-e5d5-45d7-a86b-b1bcb5690398</vt:lpwstr>
  </property>
  <property fmtid="{D5CDD505-2E9C-101B-9397-08002B2CF9AE}" pid="6" name="EYContentType">
    <vt:lpwstr>7;#Proposals|0e2859f4-0935-4a11-8663-d55fd756d7a4</vt:lpwstr>
  </property>
  <property fmtid="{D5CDD505-2E9C-101B-9397-08002B2CF9AE}" pid="7" name="ContentLanguage">
    <vt:lpwstr>6;#English|556a818d-2fa5-4ece-a7c0-2ca1d2dc5c77</vt:lpwstr>
  </property>
  <property fmtid="{D5CDD505-2E9C-101B-9397-08002B2CF9AE}" pid="8" name="_dlc_policyId">
    <vt:lpwstr>/Lists/ContentRequests/Submission</vt:lpwstr>
  </property>
  <property fmtid="{D5CDD505-2E9C-101B-9397-08002B2CF9AE}" pid="9" name="ItemRetentionFormula">
    <vt:lpwstr>&lt;formula id="Microsoft.Office.RecordsManagement.PolicyFeatures.Expiration.Formula.BuiltIn"&gt;&lt;number&gt;30&lt;/number&gt;&lt;property&gt;Created&lt;/property&gt;&lt;propertyId&gt;8c06beca-0777-48f7-91c7-6da68bc07b69&lt;/propertyId&gt;&lt;period&gt;days&lt;/period&gt;&lt;/formula&gt;</vt:lpwstr>
  </property>
  <property fmtid="{D5CDD505-2E9C-101B-9397-08002B2CF9AE}" pid="10" name="TaxKeyword">
    <vt:lpwstr/>
  </property>
  <property fmtid="{D5CDD505-2E9C-101B-9397-08002B2CF9AE}" pid="11" name="EYCommunitySpecificTerms">
    <vt:lpwstr/>
  </property>
  <property fmtid="{D5CDD505-2E9C-101B-9397-08002B2CF9AE}" pid="12" name="EYMarketSegment">
    <vt:lpwstr/>
  </property>
  <property fmtid="{D5CDD505-2E9C-101B-9397-08002B2CF9AE}" pid="13" name="EYTargetAudience">
    <vt:lpwstr/>
  </property>
  <property fmtid="{D5CDD505-2E9C-101B-9397-08002B2CF9AE}" pid="14" name="EYIssues">
    <vt:lpwstr>2185;#Customer and Growth|8e8fe23d-41f4-4c65-89ff-0f45e4b16c01</vt:lpwstr>
  </property>
  <property fmtid="{D5CDD505-2E9C-101B-9397-08002B2CF9AE}" pid="15" name="MethodName">
    <vt:lpwstr/>
  </property>
  <property fmtid="{D5CDD505-2E9C-101B-9397-08002B2CF9AE}" pid="16" name="EYEndorsement">
    <vt:lpwstr/>
  </property>
  <property fmtid="{D5CDD505-2E9C-101B-9397-08002B2CF9AE}" pid="17" name="MethodWorkProduct">
    <vt:lpwstr/>
  </property>
  <property fmtid="{D5CDD505-2E9C-101B-9397-08002B2CF9AE}" pid="18" name="_docset_NoMedatataSyncRequired">
    <vt:lpwstr>False</vt:lpwstr>
  </property>
  <property fmtid="{D5CDD505-2E9C-101B-9397-08002B2CF9AE}" pid="19" name="_dlc_DocIdItemGuid">
    <vt:lpwstr>e418c847-0662-4596-91e7-e762da1e2e74</vt:lpwstr>
  </property>
  <property fmtid="{D5CDD505-2E9C-101B-9397-08002B2CF9AE}" pid="20" name="CMS_BusinessApprover">
    <vt:lpwstr/>
  </property>
  <property fmtid="{D5CDD505-2E9C-101B-9397-08002B2CF9AE}" pid="21" name="Order">
    <vt:r8>8179700</vt:r8>
  </property>
  <property fmtid="{D5CDD505-2E9C-101B-9397-08002B2CF9AE}" pid="22" name="EYSubmittedBy">
    <vt:lpwstr>22425</vt:lpwstr>
  </property>
  <property fmtid="{D5CDD505-2E9C-101B-9397-08002B2CF9AE}" pid="23" name="xd_ProgID">
    <vt:lpwstr/>
  </property>
  <property fmtid="{D5CDD505-2E9C-101B-9397-08002B2CF9AE}" pid="24" name="TemplateUrl">
    <vt:lpwstr/>
  </property>
</Properties>
</file>