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6" r:id="rId4"/>
    <p:sldId id="280" r:id="rId5"/>
    <p:sldId id="257" r:id="rId6"/>
    <p:sldId id="270" r:id="rId7"/>
    <p:sldId id="259" r:id="rId8"/>
    <p:sldId id="273" r:id="rId9"/>
    <p:sldId id="260" r:id="rId10"/>
    <p:sldId id="278" r:id="rId11"/>
    <p:sldId id="262" r:id="rId12"/>
    <p:sldId id="263" r:id="rId13"/>
    <p:sldId id="264" r:id="rId14"/>
    <p:sldId id="279" r:id="rId15"/>
    <p:sldId id="265" r:id="rId16"/>
    <p:sldId id="275" r:id="rId17"/>
    <p:sldId id="258" r:id="rId18"/>
    <p:sldId id="266" r:id="rId19"/>
    <p:sldId id="267" r:id="rId20"/>
    <p:sldId id="271" r:id="rId21"/>
    <p:sldId id="269" r:id="rId22"/>
    <p:sldId id="281" r:id="rId23"/>
    <p:sldId id="272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3663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18E9-A0DB-474A-8008-B4404DEF109D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5219-24B9-427A-BD37-517680564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1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2800" dirty="0"/>
              <a:t>모든 탭 한글로</a:t>
            </a:r>
            <a:r>
              <a:rPr lang="en-US" altLang="ko-KR" sz="2800" dirty="0"/>
              <a:t>.</a:t>
            </a:r>
            <a:r>
              <a:rPr lang="ko-KR" altLang="en-US" sz="2800" dirty="0"/>
              <a:t> 영문들은 </a:t>
            </a:r>
            <a:r>
              <a:rPr lang="en-US" altLang="ko-KR" sz="2800" dirty="0" err="1"/>
              <a:t>www.kicsv.com</a:t>
            </a:r>
            <a:r>
              <a:rPr lang="ko-KR" altLang="en-US" sz="2800" dirty="0"/>
              <a:t>을 위해서 활용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marL="228600" indent="-228600">
              <a:buAutoNum type="arabicPeriod"/>
            </a:pPr>
            <a:r>
              <a:rPr lang="en-US" altLang="ko-KR" sz="2800" dirty="0"/>
              <a:t>2.</a:t>
            </a:r>
            <a:r>
              <a:rPr lang="ko-KR" altLang="en-US" sz="2800" dirty="0"/>
              <a:t> 미국에서 접속하면 한영 </a:t>
            </a:r>
            <a:r>
              <a:rPr lang="ko-KR" altLang="en-US" sz="2800" dirty="0" err="1"/>
              <a:t>변환가능하게</a:t>
            </a:r>
            <a:r>
              <a:rPr lang="en-US" altLang="ko-KR" sz="2800" dirty="0"/>
              <a:t>,</a:t>
            </a:r>
            <a:r>
              <a:rPr lang="ko-KR" altLang="en-US" sz="2800" dirty="0"/>
              <a:t> 한국 </a:t>
            </a:r>
            <a:r>
              <a:rPr lang="en-US" altLang="ko-KR" sz="2800" dirty="0"/>
              <a:t>IP</a:t>
            </a:r>
            <a:r>
              <a:rPr lang="ko-KR" altLang="en-US" sz="2800" dirty="0"/>
              <a:t>로 접속하면 한글만 뜨게 </a:t>
            </a:r>
            <a:r>
              <a:rPr lang="en-US" altLang="ko-KR" sz="2800" dirty="0"/>
              <a:t>(</a:t>
            </a:r>
            <a:r>
              <a:rPr lang="ko-KR" altLang="en-US" sz="2800" dirty="0"/>
              <a:t>한국에서</a:t>
            </a:r>
            <a:r>
              <a:rPr lang="en-US" altLang="ko-KR" sz="2800" dirty="0" err="1"/>
              <a:t>kicsv.com</a:t>
            </a:r>
            <a:r>
              <a:rPr lang="en-US" altLang="ko-KR" sz="2800" dirty="0"/>
              <a:t> </a:t>
            </a:r>
            <a:r>
              <a:rPr lang="ko-KR" altLang="en-US" sz="2800" dirty="0"/>
              <a:t>치면 자동으로 </a:t>
            </a:r>
            <a:r>
              <a:rPr lang="en-US" altLang="ko-KR" sz="2800" dirty="0"/>
              <a:t>.org</a:t>
            </a:r>
            <a:r>
              <a:rPr lang="ko-KR" altLang="en-US" sz="2800" dirty="0"/>
              <a:t>로 포워드</a:t>
            </a:r>
            <a:r>
              <a:rPr lang="en-US" altLang="ko-KR" sz="2800" dirty="0"/>
              <a:t>)</a:t>
            </a:r>
          </a:p>
          <a:p>
            <a:pPr marL="228600" indent="-228600">
              <a:buAutoNum type="arabicPeriod"/>
            </a:pPr>
            <a:r>
              <a:rPr lang="en-US" sz="2800" dirty="0"/>
              <a:t>KIC Tag Text: </a:t>
            </a:r>
            <a:r>
              <a:rPr lang="ko-KR" altLang="en-US" sz="2800" dirty="0"/>
              <a:t>한글로</a:t>
            </a:r>
            <a:r>
              <a:rPr lang="en-US" altLang="ko-KR" sz="2800" dirty="0"/>
              <a:t>:</a:t>
            </a:r>
            <a:r>
              <a:rPr lang="ko-KR" altLang="en-US" sz="2800" dirty="0"/>
              <a:t> 미국 시장에서 살아남고 사업을 일으키고 싶은 기업</a:t>
            </a:r>
            <a:r>
              <a:rPr lang="en-US" altLang="ko-KR" sz="2800" dirty="0"/>
              <a:t>. </a:t>
            </a:r>
            <a:r>
              <a:rPr lang="ko-KR" altLang="en-US" sz="2800" dirty="0"/>
              <a:t>미국시장을 통해 글로벌 시장에서 주목받고 싶은 스타트업</a:t>
            </a:r>
            <a:r>
              <a:rPr lang="en-US" altLang="ko-KR" sz="2800" dirty="0"/>
              <a:t>.</a:t>
            </a:r>
            <a:r>
              <a:rPr lang="ko-KR" altLang="en-US" sz="2800" dirty="0"/>
              <a:t>   </a:t>
            </a:r>
            <a:r>
              <a:rPr lang="ko-KR" altLang="en-US" sz="2800" dirty="0" err="1"/>
              <a:t>실리콘벨리에서</a:t>
            </a:r>
            <a:r>
              <a:rPr lang="ko-KR" altLang="en-US" sz="2800" dirty="0"/>
              <a:t> 투자 받고 성장하고 싶은 스타트업</a:t>
            </a:r>
            <a:r>
              <a:rPr lang="en-US" altLang="ko-KR" sz="2800" dirty="0"/>
              <a:t>.</a:t>
            </a:r>
            <a:r>
              <a:rPr lang="ko-KR" altLang="en-US" sz="2800" dirty="0"/>
              <a:t>  </a:t>
            </a:r>
            <a:endParaRPr lang="en-US" altLang="ko-KR" sz="2800" dirty="0"/>
          </a:p>
          <a:p>
            <a:pPr marL="228600" indent="-228600">
              <a:buAutoNum type="arabicPeriod"/>
            </a:pPr>
            <a:r>
              <a:rPr lang="ko-KR" altLang="en-US" sz="2800" dirty="0"/>
              <a:t>전체적인 이미지는 </a:t>
            </a:r>
            <a:r>
              <a:rPr lang="ko-KR" altLang="en-US" sz="2800" dirty="0" err="1"/>
              <a:t>실리콘벨리의</a:t>
            </a:r>
            <a:r>
              <a:rPr lang="ko-KR" altLang="en-US" sz="2800" dirty="0"/>
              <a:t> 주요 </a:t>
            </a:r>
            <a:r>
              <a:rPr lang="en-US" altLang="ko-KR" sz="2800" dirty="0"/>
              <a:t>3</a:t>
            </a:r>
            <a:r>
              <a:rPr lang="ko-KR" altLang="en-US" sz="2800" dirty="0"/>
              <a:t>개 다리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골든게이트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브릿지</a:t>
            </a:r>
            <a:r>
              <a:rPr lang="en-US" altLang="ko-KR" sz="2800" dirty="0"/>
              <a:t>,</a:t>
            </a:r>
            <a:r>
              <a:rPr lang="ko-KR" altLang="en-US" sz="2800" dirty="0"/>
              <a:t> 베이 </a:t>
            </a:r>
            <a:r>
              <a:rPr lang="ko-KR" altLang="en-US" sz="2800" dirty="0" err="1"/>
              <a:t>브릿지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산라파엘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브릿지</a:t>
            </a:r>
            <a:r>
              <a:rPr lang="en-US" altLang="ko-KR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7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8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4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디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2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4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2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3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디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9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1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About Us: KIC </a:t>
            </a:r>
            <a:r>
              <a:rPr lang="ko-KR" altLang="en-US" dirty="0" err="1"/>
              <a:t>실리콘벨리</a:t>
            </a:r>
            <a:r>
              <a:rPr lang="ko-KR" altLang="en-US" dirty="0"/>
              <a:t> 소개</a:t>
            </a:r>
            <a:endParaRPr lang="en-US" altLang="ko-KR" dirty="0"/>
          </a:p>
          <a:p>
            <a:r>
              <a:rPr lang="en-US" altLang="ko-KR" dirty="0"/>
              <a:t>..(</a:t>
            </a:r>
            <a:r>
              <a:rPr lang="ko-KR" altLang="en-US" dirty="0"/>
              <a:t>글로벌 혁신센터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 err="1">
                <a:sym typeface="Wingdings" pitchFamily="2" charset="2"/>
              </a:rPr>
              <a:t>실리콘벨리</a:t>
            </a:r>
            <a:r>
              <a:rPr lang="ko-KR" altLang="en-US" dirty="0">
                <a:sym typeface="Wingdings" pitchFamily="2" charset="2"/>
              </a:rPr>
              <a:t> 글로벌 혁신센터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r>
              <a:rPr lang="en-US" altLang="ko-KR" dirty="0">
                <a:sym typeface="Wingdings" pitchFamily="2" charset="2"/>
              </a:rPr>
              <a:t>KIC</a:t>
            </a:r>
            <a:r>
              <a:rPr lang="ko-KR" altLang="en-US" dirty="0">
                <a:sym typeface="Wingdings" pitchFamily="2" charset="2"/>
              </a:rPr>
              <a:t>실리콘 </a:t>
            </a:r>
            <a:r>
              <a:rPr lang="ko-KR" altLang="en-US" dirty="0" err="1">
                <a:sym typeface="Wingdings" pitchFamily="2" charset="2"/>
              </a:rPr>
              <a:t>벨리는</a:t>
            </a:r>
            <a:r>
              <a:rPr lang="ko-KR" altLang="en-US" dirty="0">
                <a:sym typeface="Wingdings" pitchFamily="2" charset="2"/>
              </a:rPr>
              <a:t> 과학기술정보통신부와 </a:t>
            </a:r>
            <a:r>
              <a:rPr lang="en-US" altLang="ko-KR" dirty="0">
                <a:sym typeface="Wingdings" pitchFamily="2" charset="2"/>
              </a:rPr>
              <a:t>NIPA</a:t>
            </a:r>
            <a:r>
              <a:rPr lang="ko-KR" altLang="en-US" dirty="0">
                <a:sym typeface="Wingdings" pitchFamily="2" charset="2"/>
              </a:rPr>
              <a:t>의 해외거점 센터입니다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본 센터의 </a:t>
            </a:r>
            <a:r>
              <a:rPr lang="ko-KR" altLang="en-US" dirty="0" err="1">
                <a:sym typeface="Wingdings" pitchFamily="2" charset="2"/>
              </a:rPr>
              <a:t>목적ㅡㄴ</a:t>
            </a:r>
            <a:r>
              <a:rPr lang="ko-KR" altLang="en-US" dirty="0">
                <a:sym typeface="Wingdings" pitchFamily="2" charset="2"/>
              </a:rPr>
              <a:t> 기술의 </a:t>
            </a:r>
            <a:r>
              <a:rPr lang="ko-KR" altLang="en-US" dirty="0" err="1">
                <a:sym typeface="Wingdings" pitchFamily="2" charset="2"/>
              </a:rPr>
              <a:t>사업화애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촛점을</a:t>
            </a:r>
            <a:r>
              <a:rPr lang="ko-KR" altLang="en-US" dirty="0">
                <a:sym typeface="Wingdings" pitchFamily="2" charset="2"/>
              </a:rPr>
              <a:t> 맞추어서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/>
              <a:t>…ICT</a:t>
            </a:r>
            <a:r>
              <a:rPr lang="ko-KR" altLang="en-US" dirty="0" err="1"/>
              <a:t>스타트업과</a:t>
            </a:r>
            <a:r>
              <a:rPr lang="ko-KR" altLang="en-US" dirty="0"/>
              <a:t> 중소기업의 미국시장</a:t>
            </a:r>
            <a:r>
              <a:rPr lang="en-US" altLang="ko-KR" dirty="0"/>
              <a:t>…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…ICT </a:t>
            </a:r>
            <a:r>
              <a:rPr lang="ko-KR" altLang="en-US" dirty="0"/>
              <a:t>및 </a:t>
            </a:r>
            <a:r>
              <a:rPr lang="en-US" altLang="ko-KR" dirty="0"/>
              <a:t>ICT </a:t>
            </a:r>
            <a:r>
              <a:rPr lang="ko-KR" altLang="en-US" dirty="0"/>
              <a:t>융합 기술 </a:t>
            </a:r>
            <a:r>
              <a:rPr lang="ko-KR" altLang="en-US" dirty="0" err="1"/>
              <a:t>스타트업의</a:t>
            </a:r>
            <a:r>
              <a:rPr lang="ko-KR" altLang="en-US" dirty="0"/>
              <a:t> 미국 시장 진출을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…</a:t>
            </a:r>
            <a:r>
              <a:rPr lang="ko-KR" altLang="en-US" dirty="0"/>
              <a:t>진출을 위한 교육 프로그램에서 현지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…</a:t>
            </a:r>
            <a:r>
              <a:rPr lang="ko-KR" altLang="en-US" dirty="0">
                <a:sym typeface="Wingdings" pitchFamily="2" charset="2"/>
              </a:rPr>
              <a:t>진출을 위한 </a:t>
            </a:r>
            <a:r>
              <a:rPr lang="ko-KR" altLang="en-US" dirty="0" err="1">
                <a:sym typeface="Wingdings" pitchFamily="2" charset="2"/>
              </a:rPr>
              <a:t>악셀러레이팅</a:t>
            </a:r>
            <a:r>
              <a:rPr lang="ko-KR" altLang="en-US" dirty="0">
                <a:sym typeface="Wingdings" pitchFamily="2" charset="2"/>
              </a:rPr>
              <a:t> 프로그램으로 현지</a:t>
            </a:r>
            <a:r>
              <a:rPr lang="en-US" altLang="ko-KR" dirty="0">
                <a:sym typeface="Wingdings" pitchFamily="2" charset="2"/>
              </a:rPr>
              <a:t>…</a:t>
            </a:r>
          </a:p>
          <a:p>
            <a:r>
              <a:rPr lang="en-US" altLang="ko-KR" dirty="0">
                <a:sym typeface="Wingdings" pitchFamily="2" charset="2"/>
              </a:rPr>
              <a:t>…</a:t>
            </a:r>
            <a:r>
              <a:rPr lang="ko-KR" altLang="en-US" dirty="0">
                <a:sym typeface="Wingdings" pitchFamily="2" charset="2"/>
              </a:rPr>
              <a:t>현지 시장조사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네트워크 </a:t>
            </a:r>
            <a:r>
              <a:rPr lang="ko-KR" altLang="en-US" dirty="0" err="1">
                <a:sym typeface="Wingdings" pitchFamily="2" charset="2"/>
              </a:rPr>
              <a:t>연결등의</a:t>
            </a:r>
            <a:r>
              <a:rPr lang="ko-KR" altLang="en-US" dirty="0">
                <a:sym typeface="Wingdings" pitchFamily="2" charset="2"/>
              </a:rPr>
              <a:t> 자산을 제공하여</a:t>
            </a:r>
            <a:r>
              <a:rPr lang="en-US" altLang="ko-KR" dirty="0">
                <a:sym typeface="Wingdings" pitchFamily="2" charset="2"/>
              </a:rPr>
              <a:t>…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현지에 맞게 기업을 셋업하고 운영하는 방법과 현지 투자자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전문가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기업들과의</a:t>
            </a:r>
            <a:r>
              <a:rPr lang="ko-KR" altLang="en-US" dirty="0">
                <a:sym typeface="Wingdings" pitchFamily="2" charset="2"/>
              </a:rPr>
              <a:t> 네트워킹을 제공하여</a:t>
            </a:r>
            <a:r>
              <a:rPr lang="en-US" altLang="ko-KR" dirty="0">
                <a:sym typeface="Wingdings" pitchFamily="2" charset="2"/>
              </a:rPr>
              <a:t>…</a:t>
            </a:r>
          </a:p>
          <a:p>
            <a:endParaRPr lang="en-US" altLang="ko-KR" dirty="0"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itchFamily="2" charset="2"/>
              </a:rPr>
              <a:t>KIC SV</a:t>
            </a:r>
            <a:r>
              <a:rPr lang="ko-KR" altLang="en-US" dirty="0">
                <a:sym typeface="Wingdings" pitchFamily="2" charset="2"/>
              </a:rPr>
              <a:t>는 매년 약 </a:t>
            </a:r>
            <a:r>
              <a:rPr lang="en-US" altLang="ko-KR" dirty="0">
                <a:sym typeface="Wingdings" pitchFamily="2" charset="2"/>
              </a:rPr>
              <a:t>40</a:t>
            </a:r>
            <a:r>
              <a:rPr lang="ko-KR" altLang="en-US" dirty="0">
                <a:sym typeface="Wingdings" pitchFamily="2" charset="2"/>
              </a:rPr>
              <a:t>여개의 프로그램 기업과 </a:t>
            </a:r>
            <a:r>
              <a:rPr lang="en-US" altLang="ko-KR" dirty="0">
                <a:sym typeface="Wingdings" pitchFamily="2" charset="2"/>
              </a:rPr>
              <a:t>50</a:t>
            </a:r>
            <a:r>
              <a:rPr lang="ko-KR" altLang="en-US" dirty="0">
                <a:sym typeface="Wingdings" pitchFamily="2" charset="2"/>
              </a:rPr>
              <a:t>여개의 등록기업들과 함께 시장 개척을 지원하고 있습니다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ym typeface="Wingdings" pitchFamily="2" charset="2"/>
              </a:rPr>
              <a:t>이를 위해 현지의 다양한 시장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투자 및 기업성장 전문가들과 </a:t>
            </a:r>
            <a:r>
              <a:rPr lang="ko-KR" altLang="en-US" dirty="0" err="1">
                <a:sym typeface="Wingdings" pitchFamily="2" charset="2"/>
              </a:rPr>
              <a:t>함꼐</a:t>
            </a:r>
            <a:r>
              <a:rPr lang="ko-KR" altLang="en-US" dirty="0">
                <a:sym typeface="Wingdings" pitchFamily="2" charset="2"/>
              </a:rPr>
              <a:t> 여러분을 기다리고 있습니다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itchFamily="2" charset="2"/>
              </a:rPr>
              <a:t>KIC SV</a:t>
            </a:r>
            <a:r>
              <a:rPr lang="ko-KR" altLang="en-US" dirty="0">
                <a:sym typeface="Wingdings" pitchFamily="2" charset="2"/>
              </a:rPr>
              <a:t>의 지원 내용 </a:t>
            </a:r>
            <a:endParaRPr lang="en-US" altLang="ko-KR" dirty="0"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다음 페이지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itchFamily="2" charset="2"/>
              </a:rPr>
              <a:t>KIC SV </a:t>
            </a:r>
            <a:r>
              <a:rPr lang="ko-KR" altLang="en-US" dirty="0">
                <a:sym typeface="Wingdings" pitchFamily="2" charset="2"/>
              </a:rPr>
              <a:t>프로그램 안내</a:t>
            </a:r>
            <a:r>
              <a:rPr lang="en-US" altLang="ko-KR" dirty="0">
                <a:sym typeface="Wingdings" pitchFamily="2" charset="2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다음 페이지</a:t>
            </a:r>
            <a:r>
              <a:rPr lang="en-US" altLang="ko-KR" dirty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4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4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NIPA</a:t>
            </a:r>
            <a:r>
              <a:rPr lang="ko-KR" altLang="en-US" dirty="0"/>
              <a:t>등 국내 유관 기관과의</a:t>
            </a:r>
            <a:r>
              <a:rPr lang="en-US" altLang="ko-KR" dirty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45219-24B9-427A-BD37-5176805640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2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4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5674-8C91-430C-9B64-D084FBFD9564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558D-E15D-4FFE-83C2-364A318E2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9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510B31C3-BCD4-8BAD-894F-F87DB2CDF6CE}"/>
              </a:ext>
            </a:extLst>
          </p:cNvPr>
          <p:cNvSpPr/>
          <p:nvPr/>
        </p:nvSpPr>
        <p:spPr>
          <a:xfrm>
            <a:off x="4402977" y="764272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</a:rPr>
              <a:t> 주요 지원 체계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저희 센터에서는 유망한 한국의 </a:t>
            </a:r>
            <a:r>
              <a:rPr lang="ko-KR" altLang="en-US" sz="1400" dirty="0" err="1">
                <a:solidFill>
                  <a:srgbClr val="FF0000"/>
                </a:solidFill>
              </a:rPr>
              <a:t>스타트업들이</a:t>
            </a:r>
            <a:r>
              <a:rPr lang="ko-KR" altLang="en-US" sz="1400" dirty="0">
                <a:solidFill>
                  <a:srgbClr val="FF0000"/>
                </a:solidFill>
              </a:rPr>
              <a:t> 미국 시장에 직접 진출하여 비용과 시간 그리고 실수를 최소화하여 </a:t>
            </a:r>
            <a:r>
              <a:rPr lang="ko-KR" altLang="en-US" sz="1400" dirty="0" err="1">
                <a:solidFill>
                  <a:srgbClr val="FF0000"/>
                </a:solidFill>
              </a:rPr>
              <a:t>소프트랜딩을</a:t>
            </a:r>
            <a:r>
              <a:rPr lang="ko-KR" altLang="en-US" sz="1400" dirty="0">
                <a:solidFill>
                  <a:srgbClr val="FF0000"/>
                </a:solidFill>
              </a:rPr>
              <a:t> 하고 성장을 도모할 수 있도록 다양한 혜택을 제공하고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등록기업제도 및 혜택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rgbClr val="FF0000"/>
                </a:solidFill>
              </a:rPr>
              <a:t>엑셀러레이팅</a:t>
            </a:r>
            <a:r>
              <a:rPr lang="ko-KR" altLang="en-US" sz="1400" dirty="0">
                <a:solidFill>
                  <a:srgbClr val="FF0000"/>
                </a:solidFill>
              </a:rPr>
              <a:t> 프로그램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8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"/>
            <a:ext cx="12192000" cy="6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8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"/>
            <a:ext cx="12192000" cy="6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>
                <a16:creationId xmlns:a16="http://schemas.microsoft.com/office/drawing/2014/main" id="{14749C39-8F1F-23F1-EEBF-BF5CF27B7A80}"/>
              </a:ext>
            </a:extLst>
          </p:cNvPr>
          <p:cNvSpPr/>
          <p:nvPr/>
        </p:nvSpPr>
        <p:spPr>
          <a:xfrm>
            <a:off x="8453986" y="764271"/>
            <a:ext cx="3615977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엑실러레이팅</a:t>
            </a:r>
            <a:r>
              <a:rPr lang="ko-KR" altLang="en-US" sz="1400" dirty="0">
                <a:solidFill>
                  <a:srgbClr val="FF0000"/>
                </a:solidFill>
              </a:rPr>
              <a:t> 프로그램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현지의 생태계 </a:t>
            </a:r>
            <a:r>
              <a:rPr lang="ko-KR" altLang="en-US" sz="1400" dirty="0" err="1">
                <a:solidFill>
                  <a:srgbClr val="FF0000"/>
                </a:solidFill>
              </a:rPr>
              <a:t>진입후</a:t>
            </a:r>
            <a:r>
              <a:rPr lang="ko-KR" altLang="en-US" sz="1400" dirty="0">
                <a:solidFill>
                  <a:srgbClr val="FF0000"/>
                </a:solidFill>
              </a:rPr>
              <a:t> 생존과 성장에 포커스를 맞춘 다양한 프로그램을 제공하고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모든 프로그램들은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실리콘벨리의</a:t>
            </a:r>
            <a:r>
              <a:rPr lang="ko-KR" altLang="en-US" sz="1400" dirty="0">
                <a:solidFill>
                  <a:srgbClr val="FF0000"/>
                </a:solidFill>
              </a:rPr>
              <a:t> 스탠다드에 맞추어 기업을 설립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운영하여 시장검증을 하고 성장 및 투자를 받을 수 있는 토대를 제공하도록 설계되어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rgbClr val="FF0000"/>
                </a:solidFill>
              </a:rPr>
              <a:t>실리콘벨리형</a:t>
            </a:r>
            <a:r>
              <a:rPr lang="ko-KR" altLang="en-US" sz="1400" dirty="0">
                <a:solidFill>
                  <a:srgbClr val="FF0000"/>
                </a:solidFill>
              </a:rPr>
              <a:t> 기업 프로그램</a:t>
            </a:r>
            <a:r>
              <a:rPr lang="en-US" altLang="ko-KR" sz="1400" dirty="0">
                <a:solidFill>
                  <a:srgbClr val="FF0000"/>
                </a:solidFill>
              </a:rPr>
              <a:t> (EMF)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시장 적합성 </a:t>
            </a:r>
            <a:r>
              <a:rPr lang="en-US" altLang="ko-KR" sz="1400" dirty="0">
                <a:solidFill>
                  <a:srgbClr val="FF0000"/>
                </a:solidFill>
              </a:rPr>
              <a:t>(Product Market Fit)</a:t>
            </a:r>
            <a:r>
              <a:rPr lang="ko-KR" altLang="en-US" sz="1400" dirty="0">
                <a:solidFill>
                  <a:srgbClr val="FF0000"/>
                </a:solidFill>
              </a:rPr>
              <a:t> 프로그램 </a:t>
            </a:r>
            <a:r>
              <a:rPr lang="en-US" altLang="ko-KR" sz="1400" dirty="0">
                <a:solidFill>
                  <a:srgbClr val="FF0000"/>
                </a:solidFill>
              </a:rPr>
              <a:t>(PMF)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고속 성장 전략 프로그램 </a:t>
            </a:r>
            <a:r>
              <a:rPr lang="en-US" altLang="ko-KR" sz="1400" dirty="0">
                <a:solidFill>
                  <a:srgbClr val="FF0000"/>
                </a:solidFill>
              </a:rPr>
              <a:t>(GMF)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9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8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947" y="258679"/>
            <a:ext cx="3805992" cy="624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KIC SV </a:t>
            </a:r>
            <a:r>
              <a:rPr lang="ko-KR" altLang="en-US" sz="1400" dirty="0">
                <a:solidFill>
                  <a:srgbClr val="FF0000"/>
                </a:solidFill>
              </a:rPr>
              <a:t>카본 멤버십 프로그램 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KIC SV Carbon Membership Program )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글로벌 선도 기업으로 성장할 잠재력을 보유한 국내 우수 </a:t>
            </a:r>
            <a:r>
              <a:rPr lang="ko-KR" altLang="en-US" sz="1000" dirty="0" err="1">
                <a:solidFill>
                  <a:srgbClr val="FF0000"/>
                </a:solidFill>
              </a:rPr>
              <a:t>강소</a:t>
            </a:r>
            <a:r>
              <a:rPr lang="ko-KR" altLang="en-US" sz="1000" dirty="0">
                <a:solidFill>
                  <a:srgbClr val="FF0000"/>
                </a:solidFill>
              </a:rPr>
              <a:t> 기업을 대상으로 미국 사업 진출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미국 현지 사업 역량 강화 및 미국 현지 네트워크 구축을 지원하는 멤버십 프로그램 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주요 내용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멤버로 등록 된 기업 모두 받을 수 있는 지원 내용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사무 공간 무료 제공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미국 법인 설립 시 센터 주소 무료 사용 제공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센터로 도착하는 우편물 관리 무료 제공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네트워킹 마케팅 지원 무료 제공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미국 법인 설립비용 지원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기업당 최대 </a:t>
            </a:r>
            <a:r>
              <a:rPr lang="en-US" altLang="ko-KR" sz="1000" dirty="0">
                <a:solidFill>
                  <a:srgbClr val="FF0000"/>
                </a:solidFill>
              </a:rPr>
              <a:t>$1,000 (USD) </a:t>
            </a:r>
            <a:r>
              <a:rPr lang="ko-KR" altLang="en-US" sz="1000" dirty="0">
                <a:solidFill>
                  <a:srgbClr val="FF0000"/>
                </a:solidFill>
              </a:rPr>
              <a:t>한도 지원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선착순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해당 예산 소진까지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지원대상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한국 법인이 있는 과학 기술 및 </a:t>
            </a:r>
            <a:r>
              <a:rPr lang="en-US" altLang="ko-KR" sz="1000" dirty="0">
                <a:solidFill>
                  <a:srgbClr val="FF0000"/>
                </a:solidFill>
              </a:rPr>
              <a:t>ICT </a:t>
            </a:r>
            <a:r>
              <a:rPr lang="ko-KR" altLang="en-US" sz="1000" dirty="0">
                <a:solidFill>
                  <a:srgbClr val="FF0000"/>
                </a:solidFill>
              </a:rPr>
              <a:t>기술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기반 기업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공공 기관 결격 사유 없는 기업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결격 사유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최근 </a:t>
            </a:r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r>
              <a:rPr lang="ko-KR" altLang="en-US" sz="1000" dirty="0">
                <a:solidFill>
                  <a:srgbClr val="FF0000"/>
                </a:solidFill>
              </a:rPr>
              <a:t>년 이내 대표자의 정부지원 과제 참여 제한 이력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지원 및 선발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상시 지원 가능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-1</a:t>
            </a:r>
            <a:r>
              <a:rPr lang="ko-KR" altLang="en-US" sz="1000" dirty="0">
                <a:solidFill>
                  <a:srgbClr val="FF0000"/>
                </a:solidFill>
              </a:rPr>
              <a:t>차 심사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서류 심사</a:t>
            </a:r>
            <a:r>
              <a:rPr lang="en-US" altLang="ko-KR" sz="1000" dirty="0">
                <a:solidFill>
                  <a:srgbClr val="FF0000"/>
                </a:solidFill>
              </a:rPr>
              <a:t>): </a:t>
            </a:r>
            <a:r>
              <a:rPr lang="ko-KR" altLang="en-US" sz="1000" dirty="0">
                <a:solidFill>
                  <a:srgbClr val="FF0000"/>
                </a:solidFill>
              </a:rPr>
              <a:t>등록 신청서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프로그램 동의서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영문 </a:t>
            </a:r>
            <a:r>
              <a:rPr lang="ko-KR" altLang="en-US" sz="1000" dirty="0" err="1">
                <a:solidFill>
                  <a:srgbClr val="FF0000"/>
                </a:solidFill>
              </a:rPr>
              <a:t>피치덱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기업 로고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대표자 신분증 사본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한국 법인 등록증 사본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-2</a:t>
            </a:r>
            <a:r>
              <a:rPr lang="ko-KR" altLang="en-US" sz="1000" dirty="0">
                <a:solidFill>
                  <a:srgbClr val="FF0000"/>
                </a:solidFill>
              </a:rPr>
              <a:t>차 심사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인터뷰 심사</a:t>
            </a:r>
            <a:r>
              <a:rPr lang="en-US" altLang="ko-KR" sz="1000" dirty="0">
                <a:solidFill>
                  <a:srgbClr val="FF0000"/>
                </a:solidFill>
              </a:rPr>
              <a:t>) : </a:t>
            </a:r>
            <a:r>
              <a:rPr lang="ko-KR" altLang="en-US" sz="1000" dirty="0">
                <a:solidFill>
                  <a:srgbClr val="FF0000"/>
                </a:solidFill>
              </a:rPr>
              <a:t>온라인 혹은 오프라인을 통한 심사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결과 통보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최초 </a:t>
            </a:r>
            <a:r>
              <a:rPr lang="ko-KR" altLang="en-US" sz="1000" dirty="0" err="1">
                <a:solidFill>
                  <a:srgbClr val="FF0000"/>
                </a:solidFill>
              </a:rPr>
              <a:t>등록시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r>
              <a:rPr lang="ko-KR" altLang="en-US" sz="1000" dirty="0">
                <a:solidFill>
                  <a:srgbClr val="FF0000"/>
                </a:solidFill>
              </a:rPr>
              <a:t>년 혜택 및  연장</a:t>
            </a:r>
            <a:r>
              <a:rPr lang="en-US" altLang="ko-KR" sz="1000" dirty="0">
                <a:solidFill>
                  <a:srgbClr val="FF0000"/>
                </a:solidFill>
              </a:rPr>
              <a:t>(3</a:t>
            </a:r>
            <a:r>
              <a:rPr lang="ko-KR" altLang="en-US" sz="1000" dirty="0">
                <a:solidFill>
                  <a:srgbClr val="FF0000"/>
                </a:solidFill>
              </a:rPr>
              <a:t>년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회 가능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8AC132F4-6372-3CE8-3C32-94AC07699F4F}"/>
              </a:ext>
            </a:extLst>
          </p:cNvPr>
          <p:cNvSpPr/>
          <p:nvPr/>
        </p:nvSpPr>
        <p:spPr>
          <a:xfrm>
            <a:off x="4161015" y="276726"/>
            <a:ext cx="3805992" cy="624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EMF</a:t>
            </a:r>
            <a:r>
              <a:rPr lang="ko-KR" altLang="en-US" sz="1000" dirty="0">
                <a:solidFill>
                  <a:srgbClr val="FF0000"/>
                </a:solidFill>
              </a:rPr>
              <a:t>프로그램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실리콘밸리형 기업가 프로그램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프로그램 개요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회사의 단계와 상관없이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미국에서 법인을 설립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운영하고 투자 및 성장을 위한 실리콘밸리형 선진 기업 경영의 </a:t>
            </a:r>
            <a:r>
              <a:rPr lang="ko-KR" altLang="en-US" sz="1000" dirty="0" err="1">
                <a:solidFill>
                  <a:srgbClr val="FF0000"/>
                </a:solidFill>
              </a:rPr>
              <a:t>기본틀과</a:t>
            </a:r>
            <a:r>
              <a:rPr lang="ko-KR" altLang="en-US" sz="1000" dirty="0">
                <a:solidFill>
                  <a:srgbClr val="FF0000"/>
                </a:solidFill>
              </a:rPr>
              <a:t> 전략 그리고 인사이트를 분야별 최고 전문들로 구성하여 만든 프로그램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주요 내용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BOD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사외 이사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의 </a:t>
            </a:r>
            <a:r>
              <a:rPr lang="ko-KR" altLang="en-US" sz="1000" dirty="0" err="1">
                <a:solidFill>
                  <a:srgbClr val="FF0000"/>
                </a:solidFill>
              </a:rPr>
              <a:t>역활</a:t>
            </a:r>
            <a:r>
              <a:rPr lang="ko-KR" altLang="en-US" sz="1000" dirty="0">
                <a:solidFill>
                  <a:srgbClr val="FF0000"/>
                </a:solidFill>
              </a:rPr>
              <a:t> 및 전략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Stock Option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Pool</a:t>
            </a:r>
            <a:r>
              <a:rPr lang="ko-KR" altLang="en-US" sz="1000" dirty="0">
                <a:solidFill>
                  <a:srgbClr val="FF0000"/>
                </a:solidFill>
              </a:rPr>
              <a:t>의 운영 시기와 활용방법 </a:t>
            </a:r>
            <a:r>
              <a:rPr lang="ko-KR" altLang="en-US" sz="10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000" dirty="0">
                <a:solidFill>
                  <a:srgbClr val="FF0000"/>
                </a:solidFill>
              </a:rPr>
              <a:t> 현지에서 </a:t>
            </a:r>
            <a:r>
              <a:rPr lang="ko-KR" altLang="en-US" sz="1000" dirty="0" err="1">
                <a:solidFill>
                  <a:srgbClr val="FF0000"/>
                </a:solidFill>
              </a:rPr>
              <a:t>스탠다드한</a:t>
            </a:r>
            <a:r>
              <a:rPr lang="ko-KR" altLang="en-US" sz="1000" dirty="0">
                <a:solidFill>
                  <a:srgbClr val="FF0000"/>
                </a:solidFill>
              </a:rPr>
              <a:t> 투자의     종류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투자 계약서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투자 </a:t>
            </a:r>
            <a:r>
              <a:rPr lang="ko-KR" altLang="en-US" sz="1000" dirty="0" err="1">
                <a:solidFill>
                  <a:srgbClr val="FF0000"/>
                </a:solidFill>
              </a:rPr>
              <a:t>프로세스등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미국식 </a:t>
            </a:r>
            <a:r>
              <a:rPr lang="en-US" altLang="ko-KR" sz="1000" dirty="0">
                <a:solidFill>
                  <a:srgbClr val="FF0000"/>
                </a:solidFill>
              </a:rPr>
              <a:t>Sales and Marketing</a:t>
            </a:r>
            <a:r>
              <a:rPr lang="ko-KR" altLang="en-US" sz="1000" dirty="0">
                <a:solidFill>
                  <a:srgbClr val="FF0000"/>
                </a:solidFill>
              </a:rPr>
              <a:t>방법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지원대상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ICT</a:t>
            </a:r>
            <a:r>
              <a:rPr lang="ko-KR" altLang="en-US" sz="1000" dirty="0">
                <a:solidFill>
                  <a:srgbClr val="FF0000"/>
                </a:solidFill>
              </a:rPr>
              <a:t>분야의 유망 기술 및 서비스를 보유하고 있으며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글로벌 진출을 희망하는 국내 </a:t>
            </a:r>
            <a:r>
              <a:rPr lang="en-US" altLang="ko-KR" sz="1000" dirty="0">
                <a:solidFill>
                  <a:srgbClr val="FF0000"/>
                </a:solidFill>
              </a:rPr>
              <a:t>ICT </a:t>
            </a:r>
            <a:r>
              <a:rPr lang="ko-KR" altLang="en-US" sz="1000" dirty="0">
                <a:solidFill>
                  <a:srgbClr val="FF0000"/>
                </a:solidFill>
              </a:rPr>
              <a:t>강소기업 중 아래 조건을 모두 충족하는 기업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</a:t>
            </a:r>
            <a:r>
              <a:rPr lang="ko-KR" altLang="en-US" sz="800" dirty="0">
                <a:solidFill>
                  <a:srgbClr val="FF0000"/>
                </a:solidFill>
              </a:rPr>
              <a:t>영어로 비즈니스 미팅이 가능한 </a:t>
            </a:r>
            <a:r>
              <a:rPr lang="en-US" altLang="ko-KR" sz="800" dirty="0">
                <a:solidFill>
                  <a:srgbClr val="FF0000"/>
                </a:solidFill>
              </a:rPr>
              <a:t>ICT </a:t>
            </a:r>
            <a:r>
              <a:rPr lang="ko-KR" altLang="en-US" sz="800" dirty="0">
                <a:solidFill>
                  <a:srgbClr val="FF0000"/>
                </a:solidFill>
              </a:rPr>
              <a:t>분야 강소기업 임원진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대표 또는 </a:t>
            </a:r>
            <a:r>
              <a:rPr lang="en-US" altLang="ko-KR" sz="800" dirty="0">
                <a:solidFill>
                  <a:srgbClr val="FF0000"/>
                </a:solidFill>
              </a:rPr>
              <a:t>C Level) </a:t>
            </a:r>
            <a:r>
              <a:rPr lang="ko-KR" altLang="en-US" sz="800" dirty="0">
                <a:solidFill>
                  <a:srgbClr val="FF0000"/>
                </a:solidFill>
              </a:rPr>
              <a:t>참가 필수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</a:t>
            </a:r>
            <a:r>
              <a:rPr lang="ko-KR" altLang="en-US" sz="800" dirty="0">
                <a:solidFill>
                  <a:srgbClr val="FF0000"/>
                </a:solidFill>
              </a:rPr>
              <a:t>프로그램 전체 수료 필수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국내 투자활동이나 긴급한 제품 개발 등이 불참의 양해 조건이 될 수 없음을 사전공지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 ※ </a:t>
            </a:r>
            <a:r>
              <a:rPr lang="ko-KR" altLang="en-US" sz="800" dirty="0">
                <a:solidFill>
                  <a:srgbClr val="FF0000"/>
                </a:solidFill>
              </a:rPr>
              <a:t>사전 및 사후 오리엔테이션 참가 필수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EMF </a:t>
            </a:r>
            <a:r>
              <a:rPr lang="ko-KR" altLang="en-US" sz="800" dirty="0">
                <a:solidFill>
                  <a:srgbClr val="FF0000"/>
                </a:solidFill>
              </a:rPr>
              <a:t>참가기업 중 성과 </a:t>
            </a:r>
            <a:r>
              <a:rPr lang="ko-KR" altLang="en-US" sz="800" dirty="0" err="1">
                <a:solidFill>
                  <a:srgbClr val="FF0000"/>
                </a:solidFill>
              </a:rPr>
              <a:t>미제출</a:t>
            </a:r>
            <a:r>
              <a:rPr lang="ko-KR" altLang="en-US" sz="800" dirty="0">
                <a:solidFill>
                  <a:srgbClr val="FF0000"/>
                </a:solidFill>
              </a:rPr>
              <a:t> 회사는 등록 기업 안되며 타 프로그램 참가 못함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빅데이터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클라우드</a:t>
            </a:r>
            <a:r>
              <a:rPr lang="en-US" altLang="ko-KR" sz="1000" dirty="0">
                <a:solidFill>
                  <a:srgbClr val="FF0000"/>
                </a:solidFill>
              </a:rPr>
              <a:t>/SaaS/</a:t>
            </a:r>
            <a:r>
              <a:rPr lang="ko-KR" altLang="en-US" sz="1000" dirty="0" err="1">
                <a:solidFill>
                  <a:srgbClr val="FF0000"/>
                </a:solidFill>
              </a:rPr>
              <a:t>엔터프라이즈테크</a:t>
            </a:r>
            <a:r>
              <a:rPr lang="en-US" altLang="ko-KR" sz="1000" dirty="0">
                <a:solidFill>
                  <a:srgbClr val="FF0000"/>
                </a:solidFill>
              </a:rPr>
              <a:t>/AI </a:t>
            </a:r>
            <a:r>
              <a:rPr lang="ko-KR" altLang="en-US" sz="1000" dirty="0">
                <a:solidFill>
                  <a:srgbClr val="FF0000"/>
                </a:solidFill>
              </a:rPr>
              <a:t>등 분야의 유망 기술 및 서비스를 보유하고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글로벌 진출을 희망하는 국내 </a:t>
            </a:r>
            <a:r>
              <a:rPr lang="en-US" altLang="ko-KR" sz="1000" dirty="0">
                <a:solidFill>
                  <a:srgbClr val="FF0000"/>
                </a:solidFill>
              </a:rPr>
              <a:t>ICT </a:t>
            </a:r>
            <a:r>
              <a:rPr lang="ko-KR" altLang="en-US" sz="1000" dirty="0">
                <a:solidFill>
                  <a:srgbClr val="FF0000"/>
                </a:solidFill>
              </a:rPr>
              <a:t>중소</a:t>
            </a:r>
            <a:r>
              <a:rPr lang="en-US" altLang="ko-KR" sz="1000" dirty="0">
                <a:solidFill>
                  <a:srgbClr val="FF0000"/>
                </a:solidFill>
              </a:rPr>
              <a:t>·</a:t>
            </a:r>
            <a:r>
              <a:rPr lang="ko-KR" altLang="en-US" sz="1000" dirty="0">
                <a:solidFill>
                  <a:srgbClr val="FF0000"/>
                </a:solidFill>
              </a:rPr>
              <a:t>중견기업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국내 액셀러레이터 및 </a:t>
            </a:r>
            <a:r>
              <a:rPr lang="en-US" altLang="ko-KR" sz="1000" dirty="0">
                <a:solidFill>
                  <a:srgbClr val="FF0000"/>
                </a:solidFill>
              </a:rPr>
              <a:t>VC </a:t>
            </a:r>
            <a:r>
              <a:rPr lang="ko-KR" altLang="en-US" sz="1000" dirty="0">
                <a:solidFill>
                  <a:srgbClr val="FF0000"/>
                </a:solidFill>
              </a:rPr>
              <a:t>포트폴리오 중 추천 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국내 유관기관 포트폴리오 중 추천 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2022</a:t>
            </a:r>
            <a:r>
              <a:rPr lang="ko-KR" altLang="en-US" sz="1000" dirty="0">
                <a:solidFill>
                  <a:srgbClr val="FF0000"/>
                </a:solidFill>
              </a:rPr>
              <a:t>년 </a:t>
            </a:r>
            <a:r>
              <a:rPr lang="en-US" altLang="ko-KR" sz="1000" dirty="0">
                <a:solidFill>
                  <a:srgbClr val="FF0000"/>
                </a:solidFill>
              </a:rPr>
              <a:t>K-Pitch </a:t>
            </a:r>
            <a:r>
              <a:rPr lang="ko-KR" altLang="en-US" sz="1000" dirty="0">
                <a:solidFill>
                  <a:srgbClr val="FF0000"/>
                </a:solidFill>
              </a:rPr>
              <a:t>및 </a:t>
            </a:r>
            <a:r>
              <a:rPr lang="en-US" altLang="ko-KR" sz="1000" dirty="0">
                <a:solidFill>
                  <a:srgbClr val="FF0000"/>
                </a:solidFill>
              </a:rPr>
              <a:t>K-</a:t>
            </a:r>
            <a:r>
              <a:rPr lang="ko-KR" altLang="en-US" sz="1000" dirty="0">
                <a:solidFill>
                  <a:srgbClr val="FF0000"/>
                </a:solidFill>
              </a:rPr>
              <a:t>디지털 그랜드 챔피언십 수상 기업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지원 및 선발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2023</a:t>
            </a:r>
            <a:r>
              <a:rPr lang="ko-KR" altLang="en-US" sz="1000" dirty="0">
                <a:solidFill>
                  <a:srgbClr val="FF0000"/>
                </a:solidFill>
              </a:rPr>
              <a:t>년 상반기 </a:t>
            </a:r>
            <a:r>
              <a:rPr lang="en-US" altLang="ko-KR" sz="1000" dirty="0">
                <a:solidFill>
                  <a:srgbClr val="FF0000"/>
                </a:solidFill>
              </a:rPr>
              <a:t>(2</a:t>
            </a:r>
            <a:r>
              <a:rPr lang="ko-KR" altLang="en-US" sz="1000" dirty="0">
                <a:solidFill>
                  <a:srgbClr val="FF0000"/>
                </a:solidFill>
              </a:rPr>
              <a:t>월중순부터 모집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r>
              <a:rPr lang="ko-KR" altLang="en-US" sz="1000" dirty="0">
                <a:solidFill>
                  <a:srgbClr val="FF0000"/>
                </a:solidFill>
              </a:rPr>
              <a:t>월 운영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및 하반기 </a:t>
            </a:r>
            <a:r>
              <a:rPr lang="en-US" altLang="ko-KR" sz="1000" dirty="0">
                <a:solidFill>
                  <a:srgbClr val="FF0000"/>
                </a:solidFill>
              </a:rPr>
              <a:t>(8</a:t>
            </a:r>
            <a:r>
              <a:rPr lang="ko-KR" altLang="en-US" sz="1000" dirty="0" err="1">
                <a:solidFill>
                  <a:srgbClr val="FF0000"/>
                </a:solidFill>
              </a:rPr>
              <a:t>부터</a:t>
            </a:r>
            <a:r>
              <a:rPr lang="ko-KR" altLang="en-US" sz="1000" dirty="0">
                <a:solidFill>
                  <a:srgbClr val="FF0000"/>
                </a:solidFill>
              </a:rPr>
              <a:t> 모집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r>
              <a:rPr lang="ko-KR" altLang="en-US" sz="1000" dirty="0">
                <a:solidFill>
                  <a:srgbClr val="FF0000"/>
                </a:solidFill>
              </a:rPr>
              <a:t>월 운영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r>
              <a:rPr lang="ko-KR" altLang="en-US" sz="1000" dirty="0">
                <a:solidFill>
                  <a:srgbClr val="FF0000"/>
                </a:solidFill>
              </a:rPr>
              <a:t>개사 내외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총 </a:t>
            </a:r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r>
              <a:rPr lang="ko-KR" altLang="en-US" sz="1000" dirty="0">
                <a:solidFill>
                  <a:srgbClr val="FF0000"/>
                </a:solidFill>
              </a:rPr>
              <a:t>주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온라인 및 현지 포함한 하이브리드 과정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서류 및 현지 투자자 영어 </a:t>
            </a:r>
            <a:r>
              <a:rPr lang="ko-KR" altLang="en-US" sz="1000" dirty="0" err="1">
                <a:solidFill>
                  <a:srgbClr val="FF0000"/>
                </a:solidFill>
              </a:rPr>
              <a:t>인터뷰등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차례 평가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기타 자세한 설명과 </a:t>
            </a:r>
            <a:r>
              <a:rPr lang="ko-KR" altLang="en-US" sz="1000" dirty="0" err="1">
                <a:solidFill>
                  <a:srgbClr val="FF0000"/>
                </a:solidFill>
              </a:rPr>
              <a:t>유의사항등은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월중 웹사이트에 개제예정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FE8CBE8F-ACC6-D282-62BB-58F4D4592B0E}"/>
              </a:ext>
            </a:extLst>
          </p:cNvPr>
          <p:cNvSpPr/>
          <p:nvPr/>
        </p:nvSpPr>
        <p:spPr>
          <a:xfrm>
            <a:off x="8067083" y="258679"/>
            <a:ext cx="3805992" cy="624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PMF </a:t>
            </a:r>
            <a:r>
              <a:rPr lang="ko-KR" altLang="en-US" sz="1000" dirty="0">
                <a:solidFill>
                  <a:srgbClr val="FF0000"/>
                </a:solidFill>
              </a:rPr>
              <a:t>프로그램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미국시장 적합성 프로그램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프로그램 개요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미국 진출 </a:t>
            </a:r>
            <a:r>
              <a:rPr lang="ko-KR" altLang="en-US" sz="1000" dirty="0" err="1">
                <a:solidFill>
                  <a:srgbClr val="FF0000"/>
                </a:solidFill>
              </a:rPr>
              <a:t>스타트업들의</a:t>
            </a:r>
            <a:r>
              <a:rPr lang="ko-KR" altLang="en-US" sz="1000" dirty="0">
                <a:solidFill>
                  <a:srgbClr val="FF0000"/>
                </a:solidFill>
              </a:rPr>
              <a:t> 가장 중요한 활동인 시장 적합성을 지원하는 프로그램 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디지털 </a:t>
            </a:r>
            <a:r>
              <a:rPr lang="ko-KR" altLang="en-US" sz="1000" dirty="0" err="1">
                <a:solidFill>
                  <a:srgbClr val="FF0000"/>
                </a:solidFill>
              </a:rPr>
              <a:t>헬쓰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버티컬과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AI </a:t>
            </a:r>
            <a:r>
              <a:rPr lang="ko-KR" altLang="en-US" sz="1000" dirty="0" err="1">
                <a:solidFill>
                  <a:srgbClr val="FF0000"/>
                </a:solidFill>
              </a:rPr>
              <a:t>버티컬</a:t>
            </a:r>
            <a:r>
              <a:rPr lang="ko-KR" altLang="en-US" sz="1000" dirty="0">
                <a:solidFill>
                  <a:srgbClr val="FF0000"/>
                </a:solidFill>
              </a:rPr>
              <a:t> 두가지 분야 프로그램을 운영하며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자사의 제품과 서비스의 잠재 </a:t>
            </a:r>
            <a:r>
              <a:rPr lang="ko-KR" altLang="en-US" sz="1000" dirty="0" err="1">
                <a:solidFill>
                  <a:srgbClr val="FF0000"/>
                </a:solidFill>
              </a:rPr>
              <a:t>고객를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찾을수</a:t>
            </a:r>
            <a:r>
              <a:rPr lang="ko-KR" altLang="en-US" sz="1000" dirty="0">
                <a:solidFill>
                  <a:srgbClr val="FF0000"/>
                </a:solidFill>
              </a:rPr>
              <a:t> 있도록 시장 리서치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제품의 </a:t>
            </a:r>
            <a:r>
              <a:rPr lang="ko-KR" altLang="en-US" sz="1000" dirty="0" err="1">
                <a:solidFill>
                  <a:srgbClr val="FF0000"/>
                </a:solidFill>
              </a:rPr>
              <a:t>현지화등을</a:t>
            </a:r>
            <a:r>
              <a:rPr lang="ko-KR" altLang="en-US" sz="1000" dirty="0">
                <a:solidFill>
                  <a:srgbClr val="FF0000"/>
                </a:solidFill>
              </a:rPr>
              <a:t> 위하여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다양한 형태의 방법과 툴들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사례와 실질적인 </a:t>
            </a:r>
            <a:r>
              <a:rPr lang="ko-KR" altLang="en-US" sz="1000" dirty="0" err="1">
                <a:solidFill>
                  <a:srgbClr val="FF0000"/>
                </a:solidFill>
              </a:rPr>
              <a:t>네트워킹을을</a:t>
            </a:r>
            <a:r>
              <a:rPr lang="ko-KR" altLang="en-US" sz="1000" dirty="0">
                <a:solidFill>
                  <a:srgbClr val="FF0000"/>
                </a:solidFill>
              </a:rPr>
              <a:t> 지원하는 프로그램 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주요내용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Market Research, Business Model </a:t>
            </a:r>
            <a:r>
              <a:rPr lang="ko-KR" altLang="en-US" sz="1000" dirty="0">
                <a:solidFill>
                  <a:srgbClr val="FF0000"/>
                </a:solidFill>
              </a:rPr>
              <a:t>설립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가격 전략 수립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판매전략 수립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잠재 고객사군 탐색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POC/Beta Launch</a:t>
            </a:r>
            <a:r>
              <a:rPr lang="ko-KR" altLang="en-US" sz="1000" dirty="0">
                <a:solidFill>
                  <a:srgbClr val="FF0000"/>
                </a:solidFill>
              </a:rPr>
              <a:t>등 지원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지원대상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디지털헬스</a:t>
            </a:r>
            <a:r>
              <a:rPr lang="ko-KR" altLang="en-US" sz="1000" dirty="0">
                <a:solidFill>
                  <a:srgbClr val="FF0000"/>
                </a:solidFill>
              </a:rPr>
              <a:t> 분야와 </a:t>
            </a:r>
            <a:r>
              <a:rPr lang="en-US" altLang="ko-KR" sz="1000" dirty="0">
                <a:solidFill>
                  <a:srgbClr val="FF0000"/>
                </a:solidFill>
              </a:rPr>
              <a:t>AI </a:t>
            </a:r>
            <a:r>
              <a:rPr lang="ko-KR" altLang="en-US" sz="1000" dirty="0">
                <a:solidFill>
                  <a:srgbClr val="FF0000"/>
                </a:solidFill>
              </a:rPr>
              <a:t>분야의 유망 기술 및 서비스를 보유하고 있으며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글로벌 진출을 희망하는 국내 </a:t>
            </a:r>
            <a:r>
              <a:rPr lang="en-US" altLang="ko-KR" sz="1000" dirty="0">
                <a:solidFill>
                  <a:srgbClr val="FF0000"/>
                </a:solidFill>
              </a:rPr>
              <a:t>ICT </a:t>
            </a:r>
            <a:r>
              <a:rPr lang="ko-KR" altLang="en-US" sz="1000" dirty="0">
                <a:solidFill>
                  <a:srgbClr val="FF0000"/>
                </a:solidFill>
              </a:rPr>
              <a:t>강소기업 중 아래 조건을 모두 충족하는 기업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</a:t>
            </a:r>
            <a:r>
              <a:rPr lang="ko-KR" altLang="en-US" sz="800" dirty="0">
                <a:solidFill>
                  <a:srgbClr val="FF0000"/>
                </a:solidFill>
              </a:rPr>
              <a:t>영어로 비즈니스 미팅이 가능한 </a:t>
            </a:r>
            <a:r>
              <a:rPr lang="en-US" altLang="ko-KR" sz="800" dirty="0">
                <a:solidFill>
                  <a:srgbClr val="FF0000"/>
                </a:solidFill>
              </a:rPr>
              <a:t>ICT</a:t>
            </a:r>
            <a:r>
              <a:rPr lang="ko-KR" altLang="en-US" sz="800" dirty="0">
                <a:solidFill>
                  <a:srgbClr val="FF0000"/>
                </a:solidFill>
              </a:rPr>
              <a:t>분야 강소기업 임원진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대표 또는 </a:t>
            </a:r>
            <a:r>
              <a:rPr lang="en-US" altLang="ko-KR" sz="800" dirty="0">
                <a:solidFill>
                  <a:srgbClr val="FF0000"/>
                </a:solidFill>
              </a:rPr>
              <a:t>C Level) </a:t>
            </a:r>
            <a:r>
              <a:rPr lang="ko-KR" altLang="en-US" sz="800" dirty="0">
                <a:solidFill>
                  <a:srgbClr val="FF0000"/>
                </a:solidFill>
              </a:rPr>
              <a:t>참가 필수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</a:t>
            </a:r>
            <a:r>
              <a:rPr lang="ko-KR" altLang="en-US" sz="800" dirty="0">
                <a:solidFill>
                  <a:srgbClr val="FF0000"/>
                </a:solidFill>
              </a:rPr>
              <a:t>프로그램 전체 수료 필수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국내 투자활동이나 긴급한 제품 개발 등이 불참의 양해 조건이 될 수 없음을 사전공지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프로그램 중 일부만 참가 불가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프로그램 중 대리참가 불가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 ※ </a:t>
            </a:r>
            <a:r>
              <a:rPr lang="ko-KR" altLang="en-US" sz="800" dirty="0">
                <a:solidFill>
                  <a:srgbClr val="FF0000"/>
                </a:solidFill>
              </a:rPr>
              <a:t>사전 및 사후 오리엔테이션 참가 필수</a:t>
            </a:r>
          </a:p>
          <a:p>
            <a:r>
              <a:rPr lang="ko-KR" altLang="en-US" sz="800" dirty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※ </a:t>
            </a:r>
            <a:r>
              <a:rPr lang="ko-KR" altLang="en-US" sz="800" dirty="0">
                <a:solidFill>
                  <a:srgbClr val="FF0000"/>
                </a:solidFill>
              </a:rPr>
              <a:t>성과 </a:t>
            </a:r>
            <a:r>
              <a:rPr lang="ko-KR" altLang="en-US" sz="800" dirty="0" err="1">
                <a:solidFill>
                  <a:srgbClr val="FF0000"/>
                </a:solidFill>
              </a:rPr>
              <a:t>미제출</a:t>
            </a:r>
            <a:r>
              <a:rPr lang="ko-KR" altLang="en-US" sz="800" dirty="0">
                <a:solidFill>
                  <a:srgbClr val="FF0000"/>
                </a:solidFill>
              </a:rPr>
              <a:t> 회사는 등록기업이 참여 불가 및 타 프로그램 참가 못함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KIC Soaring 1 </a:t>
            </a:r>
            <a:r>
              <a:rPr lang="ko-KR" altLang="en-US" sz="1000" dirty="0">
                <a:solidFill>
                  <a:srgbClr val="FF0000"/>
                </a:solidFill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</a:rPr>
              <a:t>2, TRT </a:t>
            </a:r>
            <a:r>
              <a:rPr lang="ko-KR" altLang="en-US" sz="1000" dirty="0">
                <a:solidFill>
                  <a:srgbClr val="FF0000"/>
                </a:solidFill>
              </a:rPr>
              <a:t>프로그램을 수료한 우수 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국내 액셀러레이터 및 </a:t>
            </a:r>
            <a:r>
              <a:rPr lang="en-US" altLang="ko-KR" sz="1000" dirty="0">
                <a:solidFill>
                  <a:srgbClr val="FF0000"/>
                </a:solidFill>
              </a:rPr>
              <a:t>VC </a:t>
            </a:r>
            <a:r>
              <a:rPr lang="ko-KR" altLang="en-US" sz="1000" dirty="0">
                <a:solidFill>
                  <a:srgbClr val="FF0000"/>
                </a:solidFill>
              </a:rPr>
              <a:t>포트폴리오 중 추천 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국내 유관 기관 포트폴리오 중 추천 기업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2022</a:t>
            </a:r>
            <a:r>
              <a:rPr lang="ko-KR" altLang="en-US" sz="1000" dirty="0">
                <a:solidFill>
                  <a:srgbClr val="FF0000"/>
                </a:solidFill>
              </a:rPr>
              <a:t>년 </a:t>
            </a:r>
            <a:r>
              <a:rPr lang="en-US" altLang="ko-KR" sz="1000" dirty="0">
                <a:solidFill>
                  <a:srgbClr val="FF0000"/>
                </a:solidFill>
              </a:rPr>
              <a:t>K-Pitch </a:t>
            </a:r>
            <a:r>
              <a:rPr lang="ko-KR" altLang="en-US" sz="1000" dirty="0">
                <a:solidFill>
                  <a:srgbClr val="FF0000"/>
                </a:solidFill>
              </a:rPr>
              <a:t>및 </a:t>
            </a:r>
            <a:r>
              <a:rPr lang="en-US" altLang="ko-KR" sz="1000" dirty="0">
                <a:solidFill>
                  <a:srgbClr val="FF0000"/>
                </a:solidFill>
              </a:rPr>
              <a:t>K-</a:t>
            </a:r>
            <a:r>
              <a:rPr lang="ko-KR" altLang="en-US" sz="1000" dirty="0">
                <a:solidFill>
                  <a:srgbClr val="FF0000"/>
                </a:solidFill>
              </a:rPr>
              <a:t>디지털 그랜드 챔피언십 수상기업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지원 및 선발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2023</a:t>
            </a:r>
            <a:r>
              <a:rPr lang="ko-KR" altLang="en-US" sz="1000" dirty="0">
                <a:solidFill>
                  <a:srgbClr val="FF0000"/>
                </a:solidFill>
              </a:rPr>
              <a:t>년 하반기 </a:t>
            </a:r>
            <a:r>
              <a:rPr lang="en-US" altLang="ko-KR" sz="1000" dirty="0">
                <a:solidFill>
                  <a:srgbClr val="FF0000"/>
                </a:solidFill>
              </a:rPr>
              <a:t>(7</a:t>
            </a:r>
            <a:r>
              <a:rPr lang="ko-KR" altLang="en-US" sz="1000" dirty="0">
                <a:solidFill>
                  <a:srgbClr val="FF0000"/>
                </a:solidFill>
              </a:rPr>
              <a:t>월부터 모집</a:t>
            </a:r>
            <a:r>
              <a:rPr lang="en-US" altLang="ko-KR" sz="1000" dirty="0">
                <a:solidFill>
                  <a:srgbClr val="FF0000"/>
                </a:solidFill>
              </a:rPr>
              <a:t>,9</a:t>
            </a:r>
            <a:r>
              <a:rPr lang="ko-KR" altLang="en-US" sz="1000" dirty="0">
                <a:solidFill>
                  <a:srgbClr val="FF0000"/>
                </a:solidFill>
              </a:rPr>
              <a:t>월 운영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디지털 </a:t>
            </a:r>
            <a:r>
              <a:rPr lang="ko-KR" altLang="en-US" sz="1000" dirty="0" err="1">
                <a:solidFill>
                  <a:srgbClr val="FF0000"/>
                </a:solidFill>
              </a:rPr>
              <a:t>헬쓰</a:t>
            </a:r>
            <a:r>
              <a:rPr lang="ko-KR" altLang="en-US" sz="1000" dirty="0">
                <a:solidFill>
                  <a:srgbClr val="FF0000"/>
                </a:solidFill>
              </a:rPr>
              <a:t> 분야 </a:t>
            </a:r>
            <a:r>
              <a:rPr lang="en-US" altLang="ko-KR" sz="1000" dirty="0">
                <a:solidFill>
                  <a:srgbClr val="FF0000"/>
                </a:solidFill>
              </a:rPr>
              <a:t>8</a:t>
            </a:r>
            <a:r>
              <a:rPr lang="ko-KR" altLang="en-US" sz="1000" dirty="0">
                <a:solidFill>
                  <a:srgbClr val="FF0000"/>
                </a:solidFill>
              </a:rPr>
              <a:t>개사 내외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AI</a:t>
            </a:r>
            <a:r>
              <a:rPr lang="ko-KR" altLang="en-US" sz="1000" dirty="0">
                <a:solidFill>
                  <a:srgbClr val="FF0000"/>
                </a:solidFill>
              </a:rPr>
              <a:t>분야는 </a:t>
            </a:r>
            <a:r>
              <a:rPr lang="en-US" altLang="ko-KR" sz="1000" dirty="0">
                <a:solidFill>
                  <a:srgbClr val="FF0000"/>
                </a:solidFill>
              </a:rPr>
              <a:t>8</a:t>
            </a:r>
            <a:r>
              <a:rPr lang="ko-KR" altLang="en-US" sz="1000" dirty="0">
                <a:solidFill>
                  <a:srgbClr val="FF0000"/>
                </a:solidFill>
              </a:rPr>
              <a:t>개사 내외 상반기 별도 모집 예정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총 </a:t>
            </a:r>
            <a:r>
              <a:rPr lang="en-US" altLang="ko-KR" sz="1000" dirty="0">
                <a:solidFill>
                  <a:srgbClr val="FF0000"/>
                </a:solidFill>
              </a:rPr>
              <a:t>6</a:t>
            </a:r>
            <a:r>
              <a:rPr lang="ko-KR" altLang="en-US" sz="1000" dirty="0">
                <a:solidFill>
                  <a:srgbClr val="FF0000"/>
                </a:solidFill>
              </a:rPr>
              <a:t>주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온라인 및 현지 포함한 하이브리드 과정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서류 및 현지 투자자 영어 </a:t>
            </a:r>
            <a:r>
              <a:rPr lang="ko-KR" altLang="en-US" sz="1000" dirty="0" err="1">
                <a:solidFill>
                  <a:srgbClr val="FF0000"/>
                </a:solidFill>
              </a:rPr>
              <a:t>인터뷰등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차례 평가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 err="1">
                <a:solidFill>
                  <a:srgbClr val="FF0000"/>
                </a:solidFill>
              </a:rPr>
              <a:t>ㅇ</a:t>
            </a:r>
            <a:r>
              <a:rPr lang="ko-KR" altLang="en-US" sz="1000" dirty="0">
                <a:solidFill>
                  <a:srgbClr val="FF0000"/>
                </a:solidFill>
              </a:rPr>
              <a:t> 기타 자세한 설명과 </a:t>
            </a:r>
            <a:r>
              <a:rPr lang="ko-KR" altLang="en-US" sz="1000" dirty="0" err="1">
                <a:solidFill>
                  <a:srgbClr val="FF0000"/>
                </a:solidFill>
              </a:rPr>
              <a:t>유의사항등은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r>
              <a:rPr lang="ko-KR" altLang="en-US" sz="1000" dirty="0">
                <a:solidFill>
                  <a:srgbClr val="FF0000"/>
                </a:solidFill>
              </a:rPr>
              <a:t>월중 웹사이트에 개제예정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5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D93AA-FEA5-8833-928B-82E99D47E09A}"/>
              </a:ext>
            </a:extLst>
          </p:cNvPr>
          <p:cNvCxnSpPr/>
          <p:nvPr/>
        </p:nvCxnSpPr>
        <p:spPr>
          <a:xfrm flipH="1">
            <a:off x="7950820" y="1449658"/>
            <a:ext cx="2854712" cy="4705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6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"/>
            <a:ext cx="12192000" cy="68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2613" y="743708"/>
            <a:ext cx="10519070" cy="586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</a:rPr>
              <a:t>지원 </a:t>
            </a:r>
            <a:r>
              <a:rPr lang="ko-KR" altLang="en-US" sz="1400" dirty="0">
                <a:solidFill>
                  <a:srgbClr val="FF0000"/>
                </a:solidFill>
              </a:rPr>
              <a:t>체계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등록기업제도 및 혜택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rgbClr val="FF0000"/>
                </a:solidFill>
              </a:rPr>
              <a:t>엑셀러레이팅</a:t>
            </a:r>
            <a:r>
              <a:rPr lang="ko-KR" altLang="en-US" sz="1400" dirty="0">
                <a:solidFill>
                  <a:srgbClr val="FF0000"/>
                </a:solidFill>
              </a:rPr>
              <a:t> 프로그램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KIC SV </a:t>
            </a:r>
            <a:r>
              <a:rPr lang="ko-KR" altLang="en-US" sz="1400" dirty="0">
                <a:solidFill>
                  <a:srgbClr val="FF0000"/>
                </a:solidFill>
              </a:rPr>
              <a:t>카본 멤버십 프로그램  </a:t>
            </a:r>
            <a:r>
              <a:rPr lang="en-US" altLang="ko-KR" sz="1400" dirty="0">
                <a:solidFill>
                  <a:srgbClr val="FF0000"/>
                </a:solidFill>
              </a:rPr>
              <a:t>(KIC SV Carbon Membership Program )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글로벌 선도 기업으로 성장할 잠재력을 보유한 국내 우수 </a:t>
            </a:r>
            <a:r>
              <a:rPr lang="ko-KR" altLang="en-US" sz="1400" dirty="0" err="1">
                <a:solidFill>
                  <a:srgbClr val="FF0000"/>
                </a:solidFill>
              </a:rPr>
              <a:t>강소</a:t>
            </a:r>
            <a:r>
              <a:rPr lang="ko-KR" altLang="en-US" sz="1400" dirty="0">
                <a:solidFill>
                  <a:srgbClr val="FF0000"/>
                </a:solidFill>
              </a:rPr>
              <a:t> 기업을 대상으로 미국 사업 진출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미국 현지 사업 역량 강화 및 미국 현지 네트워크 구축을 지원하는 멤버십 프로그램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*2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EMF</a:t>
            </a:r>
            <a:r>
              <a:rPr lang="ko-KR" altLang="en-US" sz="1400" dirty="0">
                <a:solidFill>
                  <a:srgbClr val="FF0000"/>
                </a:solidFill>
              </a:rPr>
              <a:t>프로그램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실리콘밸리형 기업가 프로그램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회사의 단계와 상관없이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미국에서 법인을 설립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운영하고 투자 및 성장을 위한 실리콘밸리형 선진 기업 경영의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기본틀과</a:t>
            </a:r>
            <a:r>
              <a:rPr lang="ko-KR" altLang="en-US" sz="1400" dirty="0" smtClean="0">
                <a:solidFill>
                  <a:srgbClr val="FF0000"/>
                </a:solidFill>
              </a:rPr>
              <a:t> 전략 그리고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인사이트를</a:t>
            </a:r>
            <a:r>
              <a:rPr lang="ko-KR" altLang="en-US" sz="1400" dirty="0" smtClean="0">
                <a:solidFill>
                  <a:srgbClr val="FF0000"/>
                </a:solidFill>
              </a:rPr>
              <a:t> 분야별 최고 전문들로 구성하여 만든 프로그램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*3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PMF </a:t>
            </a:r>
            <a:r>
              <a:rPr lang="ko-KR" altLang="en-US" sz="1400" dirty="0">
                <a:solidFill>
                  <a:srgbClr val="FF0000"/>
                </a:solidFill>
              </a:rPr>
              <a:t>프로그램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미국시장 적합성 프로그램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프로그램 개요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미국 진출 스타트업들의 가장 중요한 활동인 시장 적합성을 지원하는 프로그램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디지털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헬쓰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버티컬과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AI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버티컬</a:t>
            </a:r>
            <a:r>
              <a:rPr lang="ko-KR" altLang="en-US" sz="1400" dirty="0" smtClean="0">
                <a:solidFill>
                  <a:srgbClr val="FF0000"/>
                </a:solidFill>
              </a:rPr>
              <a:t> 두가지 분야 프로그램을 운영하며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자사의 제품과 서비스의 잠재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고객를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찾을수</a:t>
            </a:r>
            <a:r>
              <a:rPr lang="ko-KR" altLang="en-US" sz="1400" dirty="0" smtClean="0">
                <a:solidFill>
                  <a:srgbClr val="FF0000"/>
                </a:solidFill>
              </a:rPr>
              <a:t> 있도록 시장 리서치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제품의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현지화등을</a:t>
            </a:r>
            <a:r>
              <a:rPr lang="ko-KR" altLang="en-US" sz="1400" dirty="0" smtClean="0">
                <a:solidFill>
                  <a:srgbClr val="FF0000"/>
                </a:solidFill>
              </a:rPr>
              <a:t> 위하여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다양한 형태의 방법과 툴들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사례와 실질적인 네트워킹을을 지원하는 프로그램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3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764272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실리콘벨리의</a:t>
            </a:r>
            <a:r>
              <a:rPr lang="ko-KR" altLang="en-US" sz="1400" dirty="0">
                <a:solidFill>
                  <a:srgbClr val="FF0000"/>
                </a:solidFill>
              </a:rPr>
              <a:t> 대표적 기업들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SWIT.  Bear Robotics.    Z Converter. 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Stratio</a:t>
            </a:r>
            <a:r>
              <a:rPr lang="en-US" altLang="ko-KR" sz="1400" dirty="0">
                <a:solidFill>
                  <a:srgbClr val="FF0000"/>
                </a:solidFill>
              </a:rPr>
              <a:t>.   3i.     4DReplay 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DrimAes</a:t>
            </a:r>
            <a:r>
              <a:rPr lang="en-US" altLang="ko-KR" sz="1400" dirty="0">
                <a:solidFill>
                  <a:srgbClr val="FF0000"/>
                </a:solidFill>
              </a:rPr>
              <a:t>.   </a:t>
            </a:r>
            <a:r>
              <a:rPr lang="en-US" altLang="ko-KR" sz="1400" dirty="0" err="1">
                <a:solidFill>
                  <a:srgbClr val="FF0000"/>
                </a:solidFill>
              </a:rPr>
              <a:t>Makina</a:t>
            </a:r>
            <a:r>
              <a:rPr lang="en-US" altLang="ko-KR" sz="1400" dirty="0">
                <a:solidFill>
                  <a:srgbClr val="FF0000"/>
                </a:solidFill>
              </a:rPr>
              <a:t> Rocks.   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2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"/>
            <a:ext cx="12192000" cy="68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510B31C3-BCD4-8BAD-894F-F87DB2CDF6CE}"/>
              </a:ext>
            </a:extLst>
          </p:cNvPr>
          <p:cNvSpPr/>
          <p:nvPr/>
        </p:nvSpPr>
        <p:spPr>
          <a:xfrm>
            <a:off x="4396297" y="764272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</a:rPr>
              <a:t> 출장 및 </a:t>
            </a:r>
            <a:r>
              <a:rPr lang="ko-KR" altLang="en-US" sz="1400" dirty="0" err="1">
                <a:solidFill>
                  <a:srgbClr val="FF0000"/>
                </a:solidFill>
              </a:rPr>
              <a:t>진출시</a:t>
            </a:r>
            <a:r>
              <a:rPr lang="ko-KR" altLang="en-US" sz="1400" dirty="0">
                <a:solidFill>
                  <a:srgbClr val="FF0000"/>
                </a:solidFill>
              </a:rPr>
              <a:t> 유의해야할 점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주요 공항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호텔 및 이동수단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비지니스 에티켓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주요 컨퍼런스 및 일정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흔히 하는 실수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날씨 및 환경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ko-KR" altLang="en-US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4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84221"/>
            <a:ext cx="3805992" cy="665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주요 공항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호텔 및 이동수단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공항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SFO: </a:t>
            </a:r>
            <a:r>
              <a:rPr lang="ko-KR" altLang="en-US" sz="1400" dirty="0">
                <a:solidFill>
                  <a:srgbClr val="FF0000"/>
                </a:solidFill>
              </a:rPr>
              <a:t>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SJC:</a:t>
            </a:r>
            <a:r>
              <a:rPr lang="ko-KR" altLang="en-US" sz="1400" dirty="0">
                <a:solidFill>
                  <a:srgbClr val="FF0000"/>
                </a:solidFill>
              </a:rPr>
              <a:t>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OAK:</a:t>
            </a:r>
            <a:r>
              <a:rPr lang="ko-KR" altLang="en-US" sz="1400" dirty="0">
                <a:solidFill>
                  <a:srgbClr val="FF0000"/>
                </a:solidFill>
              </a:rPr>
              <a:t>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</a:rPr>
              <a:t>   비지니스 호텔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고급 </a:t>
            </a:r>
            <a:r>
              <a:rPr lang="en-US" altLang="ko-KR" sz="1400" dirty="0">
                <a:solidFill>
                  <a:srgbClr val="FF0000"/>
                </a:solidFill>
              </a:rPr>
              <a:t>($250~): Intercontinental, Westin, 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중급 </a:t>
            </a:r>
            <a:r>
              <a:rPr lang="en-US" altLang="ko-KR" sz="1400" dirty="0">
                <a:solidFill>
                  <a:srgbClr val="FF0000"/>
                </a:solidFill>
              </a:rPr>
              <a:t>($150~$250):AC Hotel, Crown Plaza Hotel, Marriott Hotel, Hyatt Centric, Embassy Suites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하급 </a:t>
            </a:r>
            <a:r>
              <a:rPr lang="en-US" altLang="ko-KR" sz="1400" dirty="0">
                <a:solidFill>
                  <a:srgbClr val="FF0000"/>
                </a:solidFill>
              </a:rPr>
              <a:t>($150</a:t>
            </a:r>
            <a:r>
              <a:rPr lang="ko-KR" altLang="en-US" sz="1400" dirty="0">
                <a:solidFill>
                  <a:srgbClr val="FF0000"/>
                </a:solidFill>
              </a:rPr>
              <a:t> 이하</a:t>
            </a:r>
            <a:r>
              <a:rPr lang="en-US" altLang="ko-KR" sz="1400" dirty="0">
                <a:solidFill>
                  <a:srgbClr val="FF0000"/>
                </a:solidFill>
              </a:rPr>
              <a:t>):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Hilton Grand Inn, Aloft, </a:t>
            </a:r>
            <a:r>
              <a:rPr lang="en-US" altLang="ko-KR" sz="1400" dirty="0" err="1">
                <a:solidFill>
                  <a:srgbClr val="FF0000"/>
                </a:solidFill>
              </a:rPr>
              <a:t>Raddison</a:t>
            </a:r>
            <a:r>
              <a:rPr lang="en-US" altLang="ko-KR" sz="1400" dirty="0">
                <a:solidFill>
                  <a:srgbClr val="FF0000"/>
                </a:solidFill>
              </a:rPr>
              <a:t>, La Quinta, Ramada, Holiday Inn, </a:t>
            </a:r>
            <a:r>
              <a:rPr lang="en-US" altLang="ko-KR" sz="1400" dirty="0" err="1">
                <a:solidFill>
                  <a:srgbClr val="FF0000"/>
                </a:solidFill>
              </a:rPr>
              <a:t>TownPlaces</a:t>
            </a:r>
            <a:r>
              <a:rPr lang="en-US" altLang="ko-KR" sz="1400" dirty="0">
                <a:solidFill>
                  <a:srgbClr val="FF0000"/>
                </a:solidFill>
              </a:rPr>
              <a:t>, Executive Inn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같은 호텔도 시기와 지역에 따라 가격 차이가 크게 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호텔명은 같아도 체인 이름이 </a:t>
            </a:r>
            <a:r>
              <a:rPr lang="ko-KR" altLang="en-US" sz="1400" dirty="0" err="1">
                <a:solidFill>
                  <a:srgbClr val="FF0000"/>
                </a:solidFill>
              </a:rPr>
              <a:t>다른경우가</a:t>
            </a:r>
            <a:r>
              <a:rPr lang="ko-KR" altLang="en-US" sz="1400" dirty="0">
                <a:solidFill>
                  <a:srgbClr val="FF0000"/>
                </a:solidFill>
              </a:rPr>
              <a:t> 있으니 유의해야함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기타 숙박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AirBnB.com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3.</a:t>
            </a:r>
            <a:r>
              <a:rPr lang="ko-KR" altLang="en-US" sz="1400" dirty="0">
                <a:solidFill>
                  <a:srgbClr val="FF0000"/>
                </a:solidFill>
              </a:rPr>
              <a:t> 이동수단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공유차량 서비스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우버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리프트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링크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Caltrain</a:t>
            </a:r>
            <a:r>
              <a:rPr lang="ko-KR" altLang="en-US" sz="1400" dirty="0">
                <a:solidFill>
                  <a:srgbClr val="FF0000"/>
                </a:solidFill>
              </a:rPr>
              <a:t> 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VTA</a:t>
            </a:r>
            <a:r>
              <a:rPr lang="ko-KR" altLang="en-US" sz="1400" dirty="0">
                <a:solidFill>
                  <a:srgbClr val="FF0000"/>
                </a:solidFill>
              </a:rPr>
              <a:t>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BART</a:t>
            </a:r>
            <a:r>
              <a:rPr lang="ko-KR" altLang="en-US" sz="1400" dirty="0">
                <a:solidFill>
                  <a:srgbClr val="FF0000"/>
                </a:solidFill>
              </a:rPr>
              <a:t> 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Bus</a:t>
            </a:r>
            <a:r>
              <a:rPr lang="ko-KR" altLang="en-US" sz="1400" dirty="0">
                <a:solidFill>
                  <a:srgbClr val="FF0000"/>
                </a:solidFill>
              </a:rPr>
              <a:t> 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KickBoard</a:t>
            </a:r>
            <a:r>
              <a:rPr lang="ko-KR" altLang="en-US" sz="1400" dirty="0">
                <a:solidFill>
                  <a:srgbClr val="FF0000"/>
                </a:solidFill>
              </a:rPr>
              <a:t> 링크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대중교통 앱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링크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510B31C3-BCD4-8BAD-894F-F87DB2CDF6CE}"/>
              </a:ext>
            </a:extLst>
          </p:cNvPr>
          <p:cNvSpPr/>
          <p:nvPr/>
        </p:nvSpPr>
        <p:spPr>
          <a:xfrm>
            <a:off x="4396297" y="84222"/>
            <a:ext cx="3805992" cy="6653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 err="1">
                <a:solidFill>
                  <a:srgbClr val="FF0000"/>
                </a:solidFill>
              </a:rPr>
              <a:t>알아두면</a:t>
            </a:r>
            <a:r>
              <a:rPr lang="ko-KR" altLang="en-US" sz="1000" dirty="0">
                <a:solidFill>
                  <a:srgbClr val="FF0000"/>
                </a:solidFill>
              </a:rPr>
              <a:t> 도움이 되는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비지니스 에티켓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영어는 사업에 있어서 필수 수단입니다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미단</a:t>
            </a:r>
            <a:r>
              <a:rPr lang="ko-KR" altLang="en-US" sz="1000" dirty="0">
                <a:solidFill>
                  <a:srgbClr val="FF0000"/>
                </a:solidFill>
              </a:rPr>
              <a:t> 미국시장이 아니더라도 영어는 사람과의 관계를 </a:t>
            </a:r>
            <a:r>
              <a:rPr lang="ko-KR" altLang="en-US" sz="1000" dirty="0" err="1">
                <a:solidFill>
                  <a:srgbClr val="FF0000"/>
                </a:solidFill>
              </a:rPr>
              <a:t>열는</a:t>
            </a:r>
            <a:r>
              <a:rPr lang="ko-KR" altLang="en-US" sz="1000" dirty="0">
                <a:solidFill>
                  <a:srgbClr val="FF0000"/>
                </a:solidFill>
              </a:rPr>
              <a:t> 수단이 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영어를 </a:t>
            </a:r>
            <a:r>
              <a:rPr lang="en-US" altLang="ko-KR" sz="1000" dirty="0">
                <a:solidFill>
                  <a:srgbClr val="FF0000"/>
                </a:solidFill>
              </a:rPr>
              <a:t>‘</a:t>
            </a:r>
            <a:r>
              <a:rPr lang="ko-KR" altLang="en-US" sz="1000" dirty="0">
                <a:solidFill>
                  <a:srgbClr val="FF0000"/>
                </a:solidFill>
              </a:rPr>
              <a:t>유창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하게 </a:t>
            </a:r>
            <a:r>
              <a:rPr lang="ko-KR" altLang="en-US" sz="1000" dirty="0" err="1">
                <a:solidFill>
                  <a:srgbClr val="FF0000"/>
                </a:solidFill>
              </a:rPr>
              <a:t>하는것</a:t>
            </a:r>
            <a:r>
              <a:rPr lang="ko-KR" altLang="en-US" sz="1000" dirty="0">
                <a:solidFill>
                  <a:srgbClr val="FF0000"/>
                </a:solidFill>
              </a:rPr>
              <a:t> 혹은 발음이 </a:t>
            </a:r>
            <a:r>
              <a:rPr lang="ko-KR" altLang="en-US" sz="1000" dirty="0" err="1">
                <a:solidFill>
                  <a:srgbClr val="FF0000"/>
                </a:solidFill>
              </a:rPr>
              <a:t>중요하다기</a:t>
            </a:r>
            <a:r>
              <a:rPr lang="ko-KR" altLang="en-US" sz="1000" dirty="0">
                <a:solidFill>
                  <a:srgbClr val="FF0000"/>
                </a:solidFill>
              </a:rPr>
              <a:t> 보다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비지니스 영어는 자신의 전문 영역이나  자기만의 스토리를 </a:t>
            </a:r>
            <a:r>
              <a:rPr lang="ko-KR" altLang="en-US" sz="1000" dirty="0" err="1">
                <a:solidFill>
                  <a:srgbClr val="FF0000"/>
                </a:solidFill>
              </a:rPr>
              <a:t>자신있게</a:t>
            </a:r>
            <a:r>
              <a:rPr lang="ko-KR" altLang="en-US" sz="1000" dirty="0">
                <a:solidFill>
                  <a:srgbClr val="FF0000"/>
                </a:solidFill>
              </a:rPr>
              <a:t> 표현하는 태도가 중요합니다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미국식 네트워킹에서 사용할 수 있는 짤막하되 인상적인 자기 소개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자신을 돋보이게 하는 자기만의 스토리 </a:t>
            </a:r>
            <a:r>
              <a:rPr lang="ko-KR" altLang="en-US" sz="1000" dirty="0" err="1">
                <a:solidFill>
                  <a:srgbClr val="FF0000"/>
                </a:solidFill>
              </a:rPr>
              <a:t>텔링은</a:t>
            </a:r>
            <a:r>
              <a:rPr lang="ko-KR" altLang="en-US" sz="1000" dirty="0">
                <a:solidFill>
                  <a:srgbClr val="FF0000"/>
                </a:solidFill>
              </a:rPr>
              <a:t> 거울을 보고 준비하는 요령이 필요합니다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미국에선 명함보단 </a:t>
            </a:r>
            <a:r>
              <a:rPr lang="ko-KR" altLang="en-US" sz="1000" dirty="0" err="1">
                <a:solidFill>
                  <a:srgbClr val="FF0000"/>
                </a:solidFill>
              </a:rPr>
              <a:t>링크드인을</a:t>
            </a:r>
            <a:r>
              <a:rPr lang="ko-KR" altLang="en-US" sz="1000" dirty="0">
                <a:solidFill>
                  <a:srgbClr val="FF0000"/>
                </a:solidFill>
              </a:rPr>
              <a:t> 비지니스 네트워크에 더 많이 사용합니다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명함을 주고받는 문화가 </a:t>
            </a:r>
            <a:r>
              <a:rPr lang="ko-KR" altLang="en-US" sz="1000" dirty="0" err="1">
                <a:solidFill>
                  <a:srgbClr val="FF0000"/>
                </a:solidFill>
              </a:rPr>
              <a:t>펜데믹이후로</a:t>
            </a:r>
            <a:r>
              <a:rPr lang="ko-KR" altLang="en-US" sz="1000" dirty="0">
                <a:solidFill>
                  <a:srgbClr val="FF0000"/>
                </a:solidFill>
              </a:rPr>
              <a:t> 더욱 줄어들었으니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명함을 준비는 하되 </a:t>
            </a:r>
            <a:r>
              <a:rPr lang="ko-KR" altLang="en-US" sz="1000" dirty="0" err="1">
                <a:solidFill>
                  <a:srgbClr val="FF0000"/>
                </a:solidFill>
              </a:rPr>
              <a:t>링크드인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QR</a:t>
            </a:r>
            <a:r>
              <a:rPr lang="ko-KR" altLang="en-US" sz="1000" dirty="0">
                <a:solidFill>
                  <a:srgbClr val="FF0000"/>
                </a:solidFill>
              </a:rPr>
              <a:t>코드나 직접 전화번호를 주고받을 준비를 하면 좋습니다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미국에서 소개는 </a:t>
            </a:r>
            <a:r>
              <a:rPr lang="en-US" altLang="ko-KR" sz="1000" dirty="0">
                <a:solidFill>
                  <a:srgbClr val="FF0000"/>
                </a:solidFill>
              </a:rPr>
              <a:t>Warm Introduction</a:t>
            </a:r>
            <a:r>
              <a:rPr lang="ko-KR" altLang="en-US" sz="1000" dirty="0">
                <a:solidFill>
                  <a:srgbClr val="FF0000"/>
                </a:solidFill>
              </a:rPr>
              <a:t>이 매우 유효합니다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특히 미국에 아무런 레퍼런스가 없을 경우 더욱 유용한데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warm introduction</a:t>
            </a:r>
            <a:r>
              <a:rPr lang="ko-KR" altLang="en-US" sz="1000" dirty="0">
                <a:solidFill>
                  <a:srgbClr val="FF0000"/>
                </a:solidFill>
              </a:rPr>
              <a:t>을 해주는 매개자의 노고를 반드시 높이 평가를 해주는 에티켓이 필요합니다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현지에서는 </a:t>
            </a:r>
            <a:r>
              <a:rPr lang="en-US" altLang="ko-KR" sz="1000" dirty="0">
                <a:solidFill>
                  <a:srgbClr val="FF0000"/>
                </a:solidFill>
              </a:rPr>
              <a:t>Cold Calling</a:t>
            </a:r>
            <a:r>
              <a:rPr lang="ko-KR" altLang="en-US" sz="1000" dirty="0">
                <a:solidFill>
                  <a:srgbClr val="FF0000"/>
                </a:solidFill>
              </a:rPr>
              <a:t>이라는 </a:t>
            </a:r>
            <a:r>
              <a:rPr lang="ko-KR" altLang="en-US" sz="1000" dirty="0" err="1">
                <a:solidFill>
                  <a:srgbClr val="FF0000"/>
                </a:solidFill>
              </a:rPr>
              <a:t>소개없는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컨택을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sales</a:t>
            </a:r>
            <a:r>
              <a:rPr lang="ko-KR" altLang="en-US" sz="1000" dirty="0">
                <a:solidFill>
                  <a:srgbClr val="FF0000"/>
                </a:solidFill>
              </a:rPr>
              <a:t>에 많이 활용하고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성공률은 낮지만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링크드인을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컨택트를</a:t>
            </a:r>
            <a:r>
              <a:rPr lang="ko-KR" altLang="en-US" sz="1000" dirty="0">
                <a:solidFill>
                  <a:srgbClr val="FF0000"/>
                </a:solidFill>
              </a:rPr>
              <a:t> 찾고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직접 혹은 간접적으로 연결하는 수단으로 활용하고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미국에서는 </a:t>
            </a:r>
            <a:r>
              <a:rPr lang="en-US" altLang="ko-KR" sz="1000" dirty="0">
                <a:solidFill>
                  <a:srgbClr val="FF0000"/>
                </a:solidFill>
              </a:rPr>
              <a:t>Director</a:t>
            </a:r>
            <a:r>
              <a:rPr lang="ko-KR" altLang="en-US" sz="1000" dirty="0">
                <a:solidFill>
                  <a:srgbClr val="FF0000"/>
                </a:solidFill>
              </a:rPr>
              <a:t>급 이상을 만나고 관계를 </a:t>
            </a:r>
            <a:r>
              <a:rPr lang="ko-KR" altLang="en-US" sz="1000" dirty="0" err="1">
                <a:solidFill>
                  <a:srgbClr val="FF0000"/>
                </a:solidFill>
              </a:rPr>
              <a:t>유지하는것은</a:t>
            </a:r>
            <a:r>
              <a:rPr lang="ko-KR" altLang="en-US" sz="1000" dirty="0">
                <a:solidFill>
                  <a:srgbClr val="FF0000"/>
                </a:solidFill>
              </a:rPr>
              <a:t> 사업에 매우 중요한 일입니다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한국과 달리 관계형성에 많은 시간과 공을 들여야 하기 때문에 </a:t>
            </a:r>
            <a:r>
              <a:rPr lang="ko-KR" altLang="en-US" sz="1000" dirty="0" err="1">
                <a:solidFill>
                  <a:srgbClr val="FF0000"/>
                </a:solidFill>
              </a:rPr>
              <a:t>한두번</a:t>
            </a:r>
            <a:r>
              <a:rPr lang="ko-KR" altLang="en-US" sz="1000" dirty="0">
                <a:solidFill>
                  <a:srgbClr val="FF0000"/>
                </a:solidFill>
              </a:rPr>
              <a:t> 출장이나 컨퍼런스에서 만남 이후에 꾸준히 연락과 만남을 취해야 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미국인들과 </a:t>
            </a:r>
            <a:r>
              <a:rPr lang="ko-KR" altLang="en-US" sz="1000" dirty="0" err="1">
                <a:solidFill>
                  <a:srgbClr val="FF0000"/>
                </a:solidFill>
              </a:rPr>
              <a:t>만날떈</a:t>
            </a:r>
            <a:r>
              <a:rPr lang="ko-KR" altLang="en-US" sz="1000" dirty="0">
                <a:solidFill>
                  <a:srgbClr val="FF0000"/>
                </a:solidFill>
              </a:rPr>
              <a:t> 이름을 불러주고 대화에서 눈맞춤이 중요합니다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또한 </a:t>
            </a:r>
            <a:r>
              <a:rPr lang="en-US" altLang="ko-KR" sz="1000" dirty="0">
                <a:solidFill>
                  <a:srgbClr val="FF0000"/>
                </a:solidFill>
              </a:rPr>
              <a:t>small talk</a:t>
            </a:r>
            <a:r>
              <a:rPr lang="ko-KR" altLang="en-US" sz="1000" dirty="0" err="1">
                <a:solidFill>
                  <a:srgbClr val="FF0000"/>
                </a:solidFill>
              </a:rPr>
              <a:t>를</a:t>
            </a:r>
            <a:r>
              <a:rPr lang="ko-KR" altLang="en-US" sz="1000" dirty="0">
                <a:solidFill>
                  <a:srgbClr val="FF0000"/>
                </a:solidFill>
              </a:rPr>
              <a:t> 주기도 하고 받기도 함으로써 자신을 알리고 상대방을 </a:t>
            </a:r>
            <a:r>
              <a:rPr lang="ko-KR" altLang="en-US" sz="1000" dirty="0" err="1">
                <a:solidFill>
                  <a:srgbClr val="FF0000"/>
                </a:solidFill>
              </a:rPr>
              <a:t>알아나가는</a:t>
            </a:r>
            <a:r>
              <a:rPr lang="ko-KR" altLang="en-US" sz="1000" dirty="0">
                <a:solidFill>
                  <a:srgbClr val="FF0000"/>
                </a:solidFill>
              </a:rPr>
              <a:t> 노력이 중요하며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공식적 미팅 혹은 비공식적인 네트워킹 이후 반드시 </a:t>
            </a:r>
            <a:r>
              <a:rPr lang="en-US" altLang="ko-KR" sz="1000" dirty="0">
                <a:solidFill>
                  <a:srgbClr val="FF0000"/>
                </a:solidFill>
              </a:rPr>
              <a:t>follow up</a:t>
            </a:r>
            <a:r>
              <a:rPr lang="ko-KR" altLang="en-US" sz="1000" dirty="0">
                <a:solidFill>
                  <a:srgbClr val="FF0000"/>
                </a:solidFill>
              </a:rPr>
              <a:t>을 </a:t>
            </a:r>
            <a:r>
              <a:rPr lang="ko-KR" altLang="en-US" sz="1000" dirty="0" err="1">
                <a:solidFill>
                  <a:srgbClr val="FF0000"/>
                </a:solidFill>
              </a:rPr>
              <a:t>해두는것이</a:t>
            </a:r>
            <a:r>
              <a:rPr lang="ko-KR" altLang="en-US" sz="1000" dirty="0">
                <a:solidFill>
                  <a:srgbClr val="FF0000"/>
                </a:solidFill>
              </a:rPr>
              <a:t> 좋습니다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미국에서 </a:t>
            </a:r>
            <a:r>
              <a:rPr lang="ko-KR" altLang="en-US" sz="1000" dirty="0" err="1">
                <a:solidFill>
                  <a:srgbClr val="FF0000"/>
                </a:solidFill>
              </a:rPr>
              <a:t>사업하시다보면</a:t>
            </a:r>
            <a:r>
              <a:rPr lang="ko-KR" altLang="en-US" sz="1000" dirty="0">
                <a:solidFill>
                  <a:srgbClr val="FF0000"/>
                </a:solidFill>
              </a:rPr>
              <a:t> 언제 어떤 사람이 필요하게 될지 모릅니다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늦었다고 생각하지 말고 </a:t>
            </a:r>
            <a:r>
              <a:rPr lang="ko-KR" altLang="en-US" sz="1000" dirty="0" err="1">
                <a:solidFill>
                  <a:srgbClr val="FF0000"/>
                </a:solidFill>
              </a:rPr>
              <a:t>지금부터라도</a:t>
            </a:r>
            <a:r>
              <a:rPr lang="ko-KR" altLang="en-US" sz="1000" dirty="0">
                <a:solidFill>
                  <a:srgbClr val="FF0000"/>
                </a:solidFill>
              </a:rPr>
              <a:t> 자신만의 네트워크를 갖추는 노력이 필요합니다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rgbClr val="FF0000"/>
                </a:solidFill>
              </a:rPr>
              <a:t>현지에서 대화를 나누다 보면 모르는 용어나 내용을 </a:t>
            </a:r>
            <a:r>
              <a:rPr lang="ko-KR" altLang="en-US" sz="1000" dirty="0" err="1">
                <a:solidFill>
                  <a:srgbClr val="FF0000"/>
                </a:solidFill>
              </a:rPr>
              <a:t>접할수</a:t>
            </a:r>
            <a:r>
              <a:rPr lang="ko-KR" altLang="en-US" sz="1000" dirty="0">
                <a:solidFill>
                  <a:srgbClr val="FF0000"/>
                </a:solidFill>
              </a:rPr>
              <a:t>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이떄</a:t>
            </a:r>
            <a:r>
              <a:rPr lang="ko-KR" altLang="en-US" sz="1000" dirty="0">
                <a:solidFill>
                  <a:srgbClr val="FF0000"/>
                </a:solidFill>
              </a:rPr>
              <a:t> 절대 가정하거나 지나치지 마시고 직접 물어보시고 </a:t>
            </a:r>
            <a:r>
              <a:rPr lang="ko-KR" altLang="en-US" sz="1000" dirty="0" err="1">
                <a:solidFill>
                  <a:srgbClr val="FF0000"/>
                </a:solidFill>
              </a:rPr>
              <a:t>배워두실수록</a:t>
            </a:r>
            <a:r>
              <a:rPr lang="ko-KR" altLang="en-US" sz="1000" dirty="0">
                <a:solidFill>
                  <a:srgbClr val="FF0000"/>
                </a:solidFill>
              </a:rPr>
              <a:t> 다음에 활용하 실수 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주요 컨퍼런스 및 일정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링크 및 날짜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CES. JP Morgan Health Summit, SXSW, </a:t>
            </a:r>
            <a:r>
              <a:rPr lang="en-US" altLang="ko-KR" sz="1400" dirty="0" err="1">
                <a:solidFill>
                  <a:srgbClr val="FF0000"/>
                </a:solidFill>
              </a:rPr>
              <a:t>GamesCom</a:t>
            </a:r>
            <a:r>
              <a:rPr lang="en-US" altLang="ko-KR" sz="1400" dirty="0">
                <a:solidFill>
                  <a:srgbClr val="FF0000"/>
                </a:solidFill>
              </a:rPr>
              <a:t>, RSA, </a:t>
            </a:r>
            <a:r>
              <a:rPr lang="en-US" altLang="ko-KR" sz="1400" dirty="0" err="1">
                <a:solidFill>
                  <a:srgbClr val="FF0000"/>
                </a:solidFill>
              </a:rPr>
              <a:t>Semicon</a:t>
            </a:r>
            <a:r>
              <a:rPr lang="en-US" altLang="ko-KR" sz="1400" dirty="0">
                <a:solidFill>
                  <a:srgbClr val="FF0000"/>
                </a:solidFill>
              </a:rPr>
              <a:t> WEST, SIGRAFF</a:t>
            </a:r>
            <a:endParaRPr lang="ko-KR" altLang="en-US" dirty="0"/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14749C39-8F1F-23F1-EEBF-BF5CF27B7A80}"/>
              </a:ext>
            </a:extLst>
          </p:cNvPr>
          <p:cNvSpPr/>
          <p:nvPr/>
        </p:nvSpPr>
        <p:spPr>
          <a:xfrm>
            <a:off x="8368434" y="-300789"/>
            <a:ext cx="3805992" cy="731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</a:rPr>
              <a:t>흔히 하는 실수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대화 상대방의 이름을 기억 </a:t>
            </a:r>
            <a:r>
              <a:rPr lang="ko-KR" altLang="en-US" sz="1000" dirty="0" err="1">
                <a:solidFill>
                  <a:srgbClr val="FF0000"/>
                </a:solidFill>
              </a:rPr>
              <a:t>못하는것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대화에 참여하지 </a:t>
            </a:r>
            <a:r>
              <a:rPr lang="ko-KR" altLang="en-US" sz="1000" dirty="0" err="1">
                <a:solidFill>
                  <a:srgbClr val="FF0000"/>
                </a:solidFill>
              </a:rPr>
              <a:t>않는것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지금 당장 필요하지 않기에 공을 들이지 </a:t>
            </a:r>
            <a:r>
              <a:rPr lang="ko-KR" altLang="en-US" sz="1000" dirty="0" err="1">
                <a:solidFill>
                  <a:srgbClr val="FF0000"/>
                </a:solidFill>
              </a:rPr>
              <a:t>않는것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소개해준 사람의 고마움을 표시하지 </a:t>
            </a:r>
            <a:r>
              <a:rPr lang="ko-KR" altLang="en-US" sz="1000" dirty="0" err="1">
                <a:solidFill>
                  <a:srgbClr val="FF0000"/>
                </a:solidFill>
              </a:rPr>
              <a:t>않는것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한국에서의 성공방식을 그대로 </a:t>
            </a:r>
            <a:r>
              <a:rPr lang="ko-KR" altLang="en-US" sz="1000" dirty="0" err="1">
                <a:solidFill>
                  <a:srgbClr val="FF0000"/>
                </a:solidFill>
              </a:rPr>
              <a:t>가져다가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사용하는것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자기 소개나 사업 목적을 표현할 준비를 하지 </a:t>
            </a:r>
            <a:r>
              <a:rPr lang="ko-KR" altLang="en-US" sz="1000" dirty="0" err="1">
                <a:solidFill>
                  <a:srgbClr val="FF0000"/>
                </a:solidFill>
              </a:rPr>
              <a:t>않은것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처음부터 끝까지 목적없이 사업 이야기만 </a:t>
            </a:r>
            <a:r>
              <a:rPr lang="ko-KR" altLang="en-US" sz="1000" dirty="0" err="1">
                <a:solidFill>
                  <a:srgbClr val="FF0000"/>
                </a:solidFill>
              </a:rPr>
              <a:t>나열하는것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내가 필요한거만 던지는 습관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상대방이 뭘 원할지 파악해보고 싶어하지 않는 습관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사람이나 기업을 만나기 전에 조사를 </a:t>
            </a:r>
            <a:r>
              <a:rPr lang="ko-KR" altLang="en-US" sz="1000" dirty="0" err="1">
                <a:solidFill>
                  <a:srgbClr val="FF0000"/>
                </a:solidFill>
              </a:rPr>
              <a:t>안하는것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(DYOR!)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한번의 만남으로 많은 진도를 </a:t>
            </a:r>
            <a:r>
              <a:rPr lang="ko-KR" altLang="en-US" sz="1000" dirty="0" err="1">
                <a:solidFill>
                  <a:srgbClr val="FF0000"/>
                </a:solidFill>
              </a:rPr>
              <a:t>뺴려는</a:t>
            </a:r>
            <a:r>
              <a:rPr lang="ko-KR" altLang="en-US" sz="1000" dirty="0">
                <a:solidFill>
                  <a:srgbClr val="FF0000"/>
                </a:solidFill>
              </a:rPr>
              <a:t> 인식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출장을 왔기에 수많은 미팅을 해치워야 한다는 생각       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만남의 질보다 양에 집착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기술이 좋기 때문에 </a:t>
            </a:r>
            <a:r>
              <a:rPr lang="ko-KR" altLang="en-US" sz="1000" dirty="0" err="1">
                <a:solidFill>
                  <a:srgbClr val="FF0000"/>
                </a:solidFill>
              </a:rPr>
              <a:t>실리콘벨리에서</a:t>
            </a:r>
            <a:r>
              <a:rPr lang="ko-KR" altLang="en-US" sz="1000" dirty="0">
                <a:solidFill>
                  <a:srgbClr val="FF0000"/>
                </a:solidFill>
              </a:rPr>
              <a:t> 통한다는 선입견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기술이 좋기 </a:t>
            </a:r>
            <a:r>
              <a:rPr lang="ko-KR" altLang="en-US" sz="1000" dirty="0" err="1">
                <a:solidFill>
                  <a:srgbClr val="FF0000"/>
                </a:solidFill>
              </a:rPr>
              <a:t>떄문에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실리콘벨리에서는</a:t>
            </a:r>
            <a:r>
              <a:rPr lang="ko-KR" altLang="en-US" sz="1000" dirty="0">
                <a:solidFill>
                  <a:srgbClr val="FF0000"/>
                </a:solidFill>
              </a:rPr>
              <a:t> 쉽게 투자 받으리라는 편견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err="1">
                <a:solidFill>
                  <a:srgbClr val="FF0000"/>
                </a:solidFill>
              </a:rPr>
              <a:t>실리콘벨리는</a:t>
            </a:r>
            <a:r>
              <a:rPr lang="ko-KR" altLang="en-US" sz="1000" dirty="0">
                <a:solidFill>
                  <a:srgbClr val="FF0000"/>
                </a:solidFill>
              </a:rPr>
              <a:t> 무조건 회사가치를 높게 평가하리라는 안이한 인식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미국에서는 한국사람들은 언제나 쉽게 만나준다는 생각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날씨 및 환경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1~3</a:t>
            </a:r>
            <a:r>
              <a:rPr lang="ko-KR" altLang="en-US" sz="1000" dirty="0">
                <a:solidFill>
                  <a:srgbClr val="FF0000"/>
                </a:solidFill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대체적인 날씨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    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낮기온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밤기온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    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4~6</a:t>
            </a:r>
            <a:r>
              <a:rPr lang="ko-KR" altLang="en-US" sz="1000" dirty="0">
                <a:solidFill>
                  <a:srgbClr val="FF0000"/>
                </a:solidFill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대체적인 날씨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    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낮기온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밤기온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7~9</a:t>
            </a:r>
            <a:r>
              <a:rPr lang="ko-KR" altLang="en-US" sz="1000" dirty="0">
                <a:solidFill>
                  <a:srgbClr val="FF0000"/>
                </a:solidFill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대체적인 날씨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    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낮기온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밤기온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10~12</a:t>
            </a:r>
            <a:r>
              <a:rPr lang="ko-KR" altLang="en-US" sz="1000" dirty="0">
                <a:solidFill>
                  <a:srgbClr val="FF0000"/>
                </a:solidFill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대체적인 날씨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       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낮기온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   평균 </a:t>
            </a:r>
            <a:r>
              <a:rPr lang="ko-KR" altLang="en-US" sz="1000" dirty="0" err="1">
                <a:solidFill>
                  <a:srgbClr val="FF0000"/>
                </a:solidFill>
              </a:rPr>
              <a:t>밤기온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캘리포니아에서 운전 상식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필요한 면허증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필요한 보험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타주에서의 운전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북가주의 체감 물가*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샌프란시스코 평균 저녁 식사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샌프란시스코 평균 점심 식사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err="1">
                <a:solidFill>
                  <a:srgbClr val="FF0000"/>
                </a:solidFill>
              </a:rPr>
              <a:t>산호제</a:t>
            </a:r>
            <a:r>
              <a:rPr lang="ko-KR" altLang="en-US" sz="1000" dirty="0">
                <a:solidFill>
                  <a:srgbClr val="FF0000"/>
                </a:solidFill>
              </a:rPr>
              <a:t> 평균 점심 식사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err="1">
                <a:solidFill>
                  <a:srgbClr val="FF0000"/>
                </a:solidFill>
              </a:rPr>
              <a:t>산호제</a:t>
            </a:r>
            <a:r>
              <a:rPr lang="ko-KR" altLang="en-US" sz="1000" dirty="0">
                <a:solidFill>
                  <a:srgbClr val="FF0000"/>
                </a:solidFill>
              </a:rPr>
              <a:t> 평균 저녁 식사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중고차 시세*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소나타 기준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아파트 시세* </a:t>
            </a:r>
            <a:r>
              <a:rPr lang="en-US" altLang="ko-KR" sz="1000" dirty="0">
                <a:solidFill>
                  <a:srgbClr val="FF0000"/>
                </a:solidFill>
              </a:rPr>
              <a:t>(2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bd,</a:t>
            </a:r>
            <a:r>
              <a:rPr lang="ko-KR" altLang="en-US" sz="1000" dirty="0">
                <a:solidFill>
                  <a:srgbClr val="FF0000"/>
                </a:solidFill>
              </a:rPr>
              <a:t> 평균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 dirty="0">
                <a:solidFill>
                  <a:srgbClr val="FF0000"/>
                </a:solidFill>
              </a:rPr>
              <a:t>년 시세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사무실 임대 시세 </a:t>
            </a:r>
            <a:r>
              <a:rPr lang="en-US" altLang="ko-KR" sz="1000" dirty="0">
                <a:solidFill>
                  <a:srgbClr val="FF0000"/>
                </a:solidFill>
              </a:rPr>
              <a:t>($/</a:t>
            </a:r>
            <a:r>
              <a:rPr lang="en-US" altLang="ko-KR" sz="1000" dirty="0" err="1">
                <a:solidFill>
                  <a:srgbClr val="FF0000"/>
                </a:solidFill>
              </a:rPr>
              <a:t>SqFt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764272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게시판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프로그램 공고 포스터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1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764272"/>
            <a:ext cx="10074422" cy="5235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FF0000"/>
                </a:solidFill>
              </a:rPr>
              <a:t>KIC </a:t>
            </a:r>
            <a:r>
              <a:rPr lang="ko-KR" altLang="en-US" sz="2000" dirty="0" err="1">
                <a:solidFill>
                  <a:srgbClr val="FF0000"/>
                </a:solidFill>
              </a:rPr>
              <a:t>실리콘벨리의</a:t>
            </a:r>
            <a:r>
              <a:rPr lang="ko-KR" altLang="en-US" sz="2000" dirty="0">
                <a:solidFill>
                  <a:srgbClr val="FF0000"/>
                </a:solidFill>
              </a:rPr>
              <a:t> 대표적 기업들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SWIT.  Bear Robotics.    Z Converter. 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Stratio</a:t>
            </a:r>
            <a:r>
              <a:rPr lang="en-US" altLang="ko-KR" sz="2000" dirty="0">
                <a:solidFill>
                  <a:srgbClr val="FF0000"/>
                </a:solidFill>
              </a:rPr>
              <a:t>.  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사진과 </a:t>
            </a:r>
            <a:r>
              <a:rPr lang="en-US" altLang="ko-KR" sz="2000" dirty="0">
                <a:solidFill>
                  <a:srgbClr val="FF0000"/>
                </a:solidFill>
              </a:rPr>
              <a:t>Quote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>
                <a16:creationId xmlns:a16="http://schemas.microsoft.com/office/drawing/2014/main" id="{14749C39-8F1F-23F1-EEBF-BF5CF27B7A80}"/>
              </a:ext>
            </a:extLst>
          </p:cNvPr>
          <p:cNvSpPr/>
          <p:nvPr/>
        </p:nvSpPr>
        <p:spPr>
          <a:xfrm>
            <a:off x="2290008" y="1188019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FOOTER!!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</a:rPr>
              <a:t> 등록기업 안내 및 기타 문의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등록기업 문의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프로그램 문의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일반 문의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764272"/>
            <a:ext cx="3805992" cy="493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</a:rPr>
              <a:t> 소개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..(</a:t>
            </a:r>
            <a:r>
              <a:rPr lang="ko-KR" altLang="en-US" sz="1400" dirty="0">
                <a:solidFill>
                  <a:srgbClr val="FF0000"/>
                </a:solidFill>
              </a:rPr>
              <a:t>글로벌 혁신센터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  <a:sym typeface="Wingdings" pitchFamily="2" charset="2"/>
              </a:rPr>
              <a:t>실리콘벨리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글로벌 혁신센터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…ICT</a:t>
            </a:r>
            <a:r>
              <a:rPr lang="ko-KR" altLang="en-US" sz="1400" dirty="0" err="1">
                <a:solidFill>
                  <a:srgbClr val="FF0000"/>
                </a:solidFill>
              </a:rPr>
              <a:t>스타트업과</a:t>
            </a:r>
            <a:r>
              <a:rPr lang="ko-KR" altLang="en-US" sz="1400" dirty="0">
                <a:solidFill>
                  <a:srgbClr val="FF0000"/>
                </a:solidFill>
              </a:rPr>
              <a:t> 중소기업의 미국시장</a:t>
            </a:r>
            <a:r>
              <a:rPr lang="en-US" altLang="ko-KR" sz="1400" dirty="0">
                <a:solidFill>
                  <a:srgbClr val="FF0000"/>
                </a:solidFill>
              </a:rPr>
              <a:t>…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…ICT </a:t>
            </a:r>
            <a:r>
              <a:rPr lang="ko-KR" altLang="en-US" sz="1400" dirty="0">
                <a:solidFill>
                  <a:srgbClr val="FF0000"/>
                </a:solidFill>
              </a:rPr>
              <a:t>및 </a:t>
            </a:r>
            <a:r>
              <a:rPr lang="en-US" altLang="ko-KR" sz="1400" dirty="0">
                <a:solidFill>
                  <a:srgbClr val="FF0000"/>
                </a:solidFill>
              </a:rPr>
              <a:t>ICT </a:t>
            </a:r>
            <a:r>
              <a:rPr lang="ko-KR" altLang="en-US" sz="1400" dirty="0">
                <a:solidFill>
                  <a:srgbClr val="FF0000"/>
                </a:solidFill>
              </a:rPr>
              <a:t>융합 기술 </a:t>
            </a:r>
            <a:r>
              <a:rPr lang="ko-KR" altLang="en-US" sz="1400" dirty="0" err="1">
                <a:solidFill>
                  <a:srgbClr val="FF0000"/>
                </a:solidFill>
              </a:rPr>
              <a:t>스타트업의</a:t>
            </a:r>
            <a:r>
              <a:rPr lang="ko-KR" altLang="en-US" sz="1400" dirty="0">
                <a:solidFill>
                  <a:srgbClr val="FF0000"/>
                </a:solidFill>
              </a:rPr>
              <a:t> 미국 시장 진출을</a:t>
            </a:r>
            <a:r>
              <a:rPr lang="en-US" altLang="ko-KR" sz="1400" dirty="0">
                <a:solidFill>
                  <a:srgbClr val="FF0000"/>
                </a:solidFill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</a:rPr>
              <a:t>진출을 위한 교육 프로그램에서 현지</a:t>
            </a:r>
            <a:r>
              <a:rPr lang="en-US" altLang="ko-KR" sz="1400" dirty="0">
                <a:solidFill>
                  <a:srgbClr val="FF0000"/>
                </a:solidFill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진출을 위한 </a:t>
            </a:r>
            <a:r>
              <a:rPr lang="ko-KR" altLang="en-US" sz="1400" dirty="0" err="1">
                <a:solidFill>
                  <a:srgbClr val="FF0000"/>
                </a:solidFill>
                <a:sym typeface="Wingdings" pitchFamily="2" charset="2"/>
              </a:rPr>
              <a:t>악셀러레이팅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프로그램에서 현지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…</a:t>
            </a:r>
          </a:p>
          <a:p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현지 시장조사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네트워크 </a:t>
            </a:r>
            <a:r>
              <a:rPr lang="ko-KR" altLang="en-US" sz="1400" dirty="0" err="1">
                <a:solidFill>
                  <a:srgbClr val="FF0000"/>
                </a:solidFill>
                <a:sym typeface="Wingdings" pitchFamily="2" charset="2"/>
              </a:rPr>
              <a:t>연결등의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자산을 제공하여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…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현지에 맞게 기업을 셋업하고 운영하는 방법과 현지 투자자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전문가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sym typeface="Wingdings" pitchFamily="2" charset="2"/>
              </a:rPr>
              <a:t>기업들과의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네트워킹을 제공하여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…</a:t>
            </a:r>
          </a:p>
          <a:p>
            <a:endParaRPr lang="en-US" altLang="ko-KR" sz="1400" dirty="0">
              <a:solidFill>
                <a:srgbClr val="FF0000"/>
              </a:solidFill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KIC SV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는 매년 약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40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여개의 프로그램 기업과 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여개의 등록기업들과 함께 시장 개척을 지원하고 있습니다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이를 위해 현지의 다양한 시장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투자 및 기업성장 전문가들과 </a:t>
            </a:r>
            <a:r>
              <a:rPr lang="ko-KR" altLang="en-US" sz="1400" dirty="0" err="1">
                <a:solidFill>
                  <a:srgbClr val="FF0000"/>
                </a:solidFill>
                <a:sym typeface="Wingdings" pitchFamily="2" charset="2"/>
              </a:rPr>
              <a:t>함꼐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여러분을 기다리고 있습니다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6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63D6335-F24D-1247-67E8-54A0A2B3260B}"/>
              </a:ext>
            </a:extLst>
          </p:cNvPr>
          <p:cNvCxnSpPr>
            <a:cxnSpLocks/>
          </p:cNvCxnSpPr>
          <p:nvPr/>
        </p:nvCxnSpPr>
        <p:spPr>
          <a:xfrm flipH="1">
            <a:off x="4482791" y="847492"/>
            <a:ext cx="2542478" cy="18845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68" y="276726"/>
            <a:ext cx="3805992" cy="624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CEO </a:t>
            </a:r>
            <a:r>
              <a:rPr lang="ko-KR" altLang="en-US" sz="1400" dirty="0" err="1">
                <a:solidFill>
                  <a:srgbClr val="FF0000"/>
                </a:solidFill>
              </a:rPr>
              <a:t>메세지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안녕하세요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실리콘벨리의</a:t>
            </a:r>
            <a:r>
              <a:rPr lang="ko-KR" altLang="en-US" sz="1400" dirty="0">
                <a:solidFill>
                  <a:srgbClr val="FF0000"/>
                </a:solidFill>
              </a:rPr>
              <a:t> 글로벌 혁신센터를 맡고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배정융</a:t>
            </a:r>
            <a:r>
              <a:rPr lang="ko-KR" altLang="en-US" sz="1400" dirty="0">
                <a:solidFill>
                  <a:srgbClr val="FF0000"/>
                </a:solidFill>
              </a:rPr>
              <a:t> 센터장입니다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실리콘벨리는</a:t>
            </a:r>
            <a:r>
              <a:rPr lang="ko-KR" altLang="en-US" sz="1400" dirty="0">
                <a:solidFill>
                  <a:srgbClr val="FF0000"/>
                </a:solidFill>
              </a:rPr>
              <a:t> 전세계 수많은 기술 기업들이 전산업분야에 걸쳐 앞선 기술을 기반으로 제품과 서비스로 자웅을 겨루는 비지니스 전장입니다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ICT</a:t>
            </a:r>
            <a:r>
              <a:rPr lang="ko-KR" altLang="en-US" sz="1400" dirty="0">
                <a:solidFill>
                  <a:srgbClr val="FF0000"/>
                </a:solidFill>
              </a:rPr>
              <a:t> 시장은 어느 누구도 예측하기 힘든 속도와 방향으로 나날이 </a:t>
            </a:r>
            <a:r>
              <a:rPr lang="ko-KR" altLang="en-US" sz="1400" dirty="0" err="1">
                <a:solidFill>
                  <a:srgbClr val="FF0000"/>
                </a:solidFill>
              </a:rPr>
              <a:t>진화중이며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글로벌 시장은 더욱 </a:t>
            </a:r>
            <a:r>
              <a:rPr lang="ko-KR" altLang="en-US" sz="1400" dirty="0" err="1">
                <a:solidFill>
                  <a:srgbClr val="FF0000"/>
                </a:solidFill>
              </a:rPr>
              <a:t>챌린징합니다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특히 미국이라는 시장은 크고 깊은 블루오션이기도 하지만 예상치 못하는 경쟁자와 생소한 생태계로 이루어져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이에 저희 </a:t>
            </a:r>
            <a:r>
              <a:rPr lang="en-US" altLang="ko-KR" sz="1400" dirty="0">
                <a:solidFill>
                  <a:srgbClr val="FF0000"/>
                </a:solidFill>
              </a:rPr>
              <a:t>KIC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실리콘벨리는</a:t>
            </a:r>
            <a:r>
              <a:rPr lang="ko-KR" altLang="en-US" sz="1400" dirty="0">
                <a:solidFill>
                  <a:srgbClr val="FF0000"/>
                </a:solidFill>
              </a:rPr>
              <a:t> 미국 시장에 도전하시는 </a:t>
            </a:r>
            <a:r>
              <a:rPr lang="en-US" altLang="ko-KR" sz="1400" dirty="0">
                <a:solidFill>
                  <a:srgbClr val="FF0000"/>
                </a:solidFill>
              </a:rPr>
              <a:t>ICT </a:t>
            </a:r>
            <a:r>
              <a:rPr lang="ko-KR" altLang="en-US" sz="1400" dirty="0">
                <a:solidFill>
                  <a:srgbClr val="FF0000"/>
                </a:solidFill>
              </a:rPr>
              <a:t>기업들에게 실수는 줄이고 </a:t>
            </a:r>
            <a:r>
              <a:rPr lang="ko-KR" altLang="en-US" sz="1400" dirty="0" err="1">
                <a:solidFill>
                  <a:srgbClr val="FF0000"/>
                </a:solidFill>
              </a:rPr>
              <a:t>성공확율은</a:t>
            </a:r>
            <a:r>
              <a:rPr lang="ko-KR" altLang="en-US" sz="1400" dirty="0">
                <a:solidFill>
                  <a:srgbClr val="FF0000"/>
                </a:solidFill>
              </a:rPr>
              <a:t> 키우는 </a:t>
            </a:r>
            <a:r>
              <a:rPr lang="ko-KR" altLang="en-US" sz="1400" dirty="0" err="1">
                <a:solidFill>
                  <a:srgbClr val="FF0000"/>
                </a:solidFill>
              </a:rPr>
              <a:t>역활을</a:t>
            </a:r>
            <a:r>
              <a:rPr lang="ko-KR" altLang="en-US" sz="1400" dirty="0">
                <a:solidFill>
                  <a:srgbClr val="FF0000"/>
                </a:solidFill>
              </a:rPr>
              <a:t> 하고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특히 </a:t>
            </a:r>
            <a:r>
              <a:rPr lang="ko-KR" altLang="en-US" sz="1400" dirty="0" err="1">
                <a:solidFill>
                  <a:srgbClr val="FF0000"/>
                </a:solidFill>
              </a:rPr>
              <a:t>팬데믹</a:t>
            </a:r>
            <a:r>
              <a:rPr lang="ko-KR" altLang="en-US" sz="1400" dirty="0">
                <a:solidFill>
                  <a:srgbClr val="FF0000"/>
                </a:solidFill>
              </a:rPr>
              <a:t> 이후에 매크로 경제가 급박하게 변화하고 있는 상황에서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저희는 </a:t>
            </a:r>
            <a:r>
              <a:rPr lang="en-US" altLang="ko-KR" sz="1400" dirty="0">
                <a:solidFill>
                  <a:srgbClr val="FF0000"/>
                </a:solidFill>
              </a:rPr>
              <a:t>ICT/ICT</a:t>
            </a:r>
            <a:r>
              <a:rPr lang="ko-KR" altLang="en-US" sz="1400" dirty="0">
                <a:solidFill>
                  <a:srgbClr val="FF0000"/>
                </a:solidFill>
              </a:rPr>
              <a:t>융합 기술 </a:t>
            </a:r>
            <a:r>
              <a:rPr lang="ko-KR" altLang="en-US" sz="1400" dirty="0" err="1">
                <a:solidFill>
                  <a:srgbClr val="FF0000"/>
                </a:solidFill>
              </a:rPr>
              <a:t>스타트업들이</a:t>
            </a:r>
            <a:r>
              <a:rPr lang="ko-KR" altLang="en-US" sz="1400" dirty="0">
                <a:solidFill>
                  <a:srgbClr val="FF0000"/>
                </a:solidFill>
              </a:rPr>
              <a:t> 발빠르게 대처하고 </a:t>
            </a:r>
            <a:r>
              <a:rPr lang="ko-KR" altLang="en-US" sz="1400" dirty="0" err="1">
                <a:solidFill>
                  <a:srgbClr val="FF0000"/>
                </a:solidFill>
              </a:rPr>
              <a:t>앞서나갈</a:t>
            </a:r>
            <a:r>
              <a:rPr lang="ko-KR" altLang="en-US" sz="1400" dirty="0">
                <a:solidFill>
                  <a:srgbClr val="FF0000"/>
                </a:solidFill>
              </a:rPr>
              <a:t> 수 있도록 모든 역량을 집중하고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가장 역동적인 기술 시장인 </a:t>
            </a:r>
            <a:r>
              <a:rPr lang="ko-KR" altLang="en-US" sz="1400" dirty="0" err="1">
                <a:solidFill>
                  <a:srgbClr val="FF0000"/>
                </a:solidFill>
              </a:rPr>
              <a:t>실리콘벨리에서</a:t>
            </a:r>
            <a:r>
              <a:rPr lang="ko-KR" altLang="en-US" sz="1400" dirty="0">
                <a:solidFill>
                  <a:srgbClr val="FF0000"/>
                </a:solidFill>
              </a:rPr>
              <a:t> 넥스트 </a:t>
            </a:r>
            <a:r>
              <a:rPr lang="ko-KR" altLang="en-US" sz="1400" dirty="0" err="1">
                <a:solidFill>
                  <a:srgbClr val="FF0000"/>
                </a:solidFill>
              </a:rPr>
              <a:t>유니콘에</a:t>
            </a:r>
            <a:r>
              <a:rPr lang="ko-KR" altLang="en-US" sz="1400" dirty="0">
                <a:solidFill>
                  <a:srgbClr val="FF0000"/>
                </a:solidFill>
              </a:rPr>
              <a:t> 도전하는 스타트업 여러분을 위해서 탁월한 </a:t>
            </a:r>
            <a:r>
              <a:rPr lang="ko-KR" altLang="en-US" sz="1400" dirty="0" err="1">
                <a:solidFill>
                  <a:srgbClr val="FF0000"/>
                </a:solidFill>
              </a:rPr>
              <a:t>세르파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역활에</a:t>
            </a:r>
            <a:r>
              <a:rPr lang="ko-KR" altLang="en-US" sz="1400" dirty="0">
                <a:solidFill>
                  <a:srgbClr val="FF0000"/>
                </a:solidFill>
              </a:rPr>
              <a:t> 최선을 </a:t>
            </a:r>
            <a:r>
              <a:rPr lang="ko-KR" altLang="en-US" sz="1400" dirty="0" err="1">
                <a:solidFill>
                  <a:srgbClr val="FF0000"/>
                </a:solidFill>
              </a:rPr>
              <a:t>다하곘습니다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14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"/>
            <a:ext cx="12192000" cy="68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2215</Words>
  <Application>Microsoft Office PowerPoint</Application>
  <PresentationFormat>와이드스크린</PresentationFormat>
  <Paragraphs>283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경민</cp:lastModifiedBy>
  <cp:revision>13</cp:revision>
  <dcterms:created xsi:type="dcterms:W3CDTF">2023-01-23T17:26:47Z</dcterms:created>
  <dcterms:modified xsi:type="dcterms:W3CDTF">2023-02-01T09:21:04Z</dcterms:modified>
</cp:coreProperties>
</file>