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33"/>
  </p:notesMasterIdLst>
  <p:sldIdLst>
    <p:sldId id="260" r:id="rId5"/>
    <p:sldId id="294" r:id="rId6"/>
    <p:sldId id="301" r:id="rId7"/>
    <p:sldId id="298" r:id="rId8"/>
    <p:sldId id="299" r:id="rId9"/>
    <p:sldId id="297" r:id="rId10"/>
    <p:sldId id="302" r:id="rId11"/>
    <p:sldId id="300" r:id="rId12"/>
    <p:sldId id="303" r:id="rId13"/>
    <p:sldId id="304" r:id="rId14"/>
    <p:sldId id="305" r:id="rId15"/>
    <p:sldId id="306" r:id="rId16"/>
    <p:sldId id="296" r:id="rId17"/>
    <p:sldId id="307" r:id="rId18"/>
    <p:sldId id="311" r:id="rId19"/>
    <p:sldId id="312" r:id="rId20"/>
    <p:sldId id="313" r:id="rId21"/>
    <p:sldId id="308" r:id="rId22"/>
    <p:sldId id="316" r:id="rId23"/>
    <p:sldId id="317" r:id="rId24"/>
    <p:sldId id="318" r:id="rId25"/>
    <p:sldId id="319" r:id="rId26"/>
    <p:sldId id="314" r:id="rId27"/>
    <p:sldId id="320" r:id="rId28"/>
    <p:sldId id="321" r:id="rId29"/>
    <p:sldId id="310" r:id="rId30"/>
    <p:sldId id="309" r:id="rId31"/>
    <p:sldId id="31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AA9CA8-3A1B-4BE3-8E12-D8EACB213669}">
          <p14:sldIdLst/>
        </p14:section>
        <p14:section name="들어가기" id="{8CD5BEEE-CA65-4AA9-84D5-226E1BBC4924}">
          <p14:sldIdLst>
            <p14:sldId id="260"/>
            <p14:sldId id="294"/>
            <p14:sldId id="301"/>
            <p14:sldId id="298"/>
            <p14:sldId id="299"/>
            <p14:sldId id="297"/>
            <p14:sldId id="302"/>
            <p14:sldId id="300"/>
            <p14:sldId id="303"/>
            <p14:sldId id="304"/>
            <p14:sldId id="305"/>
            <p14:sldId id="306"/>
            <p14:sldId id="296"/>
            <p14:sldId id="307"/>
            <p14:sldId id="311"/>
            <p14:sldId id="312"/>
            <p14:sldId id="313"/>
            <p14:sldId id="308"/>
            <p14:sldId id="316"/>
            <p14:sldId id="317"/>
            <p14:sldId id="318"/>
            <p14:sldId id="319"/>
            <p14:sldId id="314"/>
            <p14:sldId id="320"/>
            <p14:sldId id="321"/>
            <p14:sldId id="310"/>
            <p14:sldId id="309"/>
            <p14:sldId id="315"/>
          </p14:sldIdLst>
        </p14:section>
        <p14:section name="본론" id="{038D53A6-8E29-4EE0-971B-3C5984453A38}">
          <p14:sldIdLst/>
        </p14:section>
        <p14:section name="끝내기" id="{54055984-0608-4FC6-8F4F-18EE6D35DB2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85462"/>
    <a:srgbClr val="CC0000"/>
    <a:srgbClr val="0033CC"/>
    <a:srgbClr val="41D636"/>
    <a:srgbClr val="1595FF"/>
    <a:srgbClr val="1105FF"/>
    <a:srgbClr val="6969FF"/>
    <a:srgbClr val="001B55"/>
    <a:srgbClr val="324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239" autoAdjust="0"/>
  </p:normalViewPr>
  <p:slideViewPr>
    <p:cSldViewPr snapToGrid="0">
      <p:cViewPr varScale="1">
        <p:scale>
          <a:sx n="84" d="100"/>
          <a:sy n="84" d="100"/>
        </p:scale>
        <p:origin x="23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16:31:04.3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17187 7242 0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16:31:10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17056 7347 0,'26'0'47,"53"0"31,-53 0-78,0 0 15,27 0-15,-27 0 32,0 0-17,1 0 1,25 0-1,1 0 1,-27 0 0,0 0-1,53 0 1,-53 0 0,27 0-1,-27 0 1,52 0-1,-51 0-15,51 0 32,-51 0 30,25 0-46,-26 0-1,1 0 17,-1 0-17,0 0 1,0 0-16,27 0 16,-27 0-1,0 0 16,1 0 1,-1 0-17,0 0 1,0 0 0,27 0-1,-27 0 1,26 0-1,-25 0 1,-1 0 0,0 0-16,27 0 15,-27 0 1,0 0 0,0 0 15,1 0 16,-1 0 109,0 0-140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16:31:14.4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17712 8055 0,'79'0'125,"-53"0"-109,53 0-16,-53 0 15,53 0-15,-53 0 16,79 0 15,-79 0-15,131 0 0,-104 0-1,52 0 1,-53 0-1,-25 0 1,-1 0 0,26 0-1,1 0 1,-27 0 0,0 0-1,27 0 1,-1 0-1,27 0 1,-53 0 15,0 0-15,53 0 0,-53 0 15,53 0-31,-53 0 31,1 0-15,-1 0-1,0 0-15,0 0 32,1 0-17,-1 0 1,0 0-1,27 0 17,-27 0 15,0 0-32,0 0 1,1 0 31,-1 0-16,26 0 94,-26 0-63,1 0 1,25 0-32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16:31:17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13540 9184 0,'26'0'62,"27"0"-62,-27 0 16,0 0-1,0 0-15,106 0 16,-28 26 0,28-26 15,-1 0-15,-105 0-1,0 0 1,27 0-1,26 0 1,-53 0 0,53 0-1,-53 0 1,79 0 0,-53 0-1,-26 0 1,1 0-1,-1 0 1,26 0 0,1 0-1,-1-26 17,1 26-1,-27 0-16,0 0 1,1 0 0,-1 0-1,0 0 1,26 0 46,-25 0-30,-1 0-1,26 0 16,-52-27-32,27 27 1,-1 0 47,-26-26-48,26 26-15,0 0 31,1 0 16,25 0 0,-26 0-47,1 0 16,-1-26 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23:17:02.1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4723 8606 0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23:17:02.6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4671 8606 0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23:17:04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4671 8659 0,'26'0'125,"53"0"-109,-27 0-16,-25 0 15,25 0-15,-26 0 16,53 0 0,-53 0-1,27 0 1,-27 0 0,0 0-1,53 0 1,0 0-1,-53 0 1,0 0 0,27 0-1,-27 0 1,26 0 0,-25 0 15,-1 0 16,26 0-32,-26 0-15,53 0 16,-53 0 0,1 0 46,-1 0-31,0 0 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in="-603" max="1080" units="cm"/>
          <inkml:channel name="T" type="integer" max="2.14748E9" units="dev"/>
        </inkml:traceFormat>
        <inkml:channelProperties>
          <inkml:channelProperty channel="X" name="resolution" value="144.57831" units="1/cm"/>
          <inkml:channelProperty channel="Y" name="resolution" value="90.48387" units="1/cm"/>
          <inkml:channelProperty channel="T" name="resolution" value="1" units="1/dev"/>
        </inkml:channelProperties>
      </inkml:inkSource>
      <inkml:timestamp xml:id="ts0" timeString="2019-01-16T23:17:10.3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6403 8633 0,'26'0'125,"26"0"-109,1 0-1,-27 0-15,0 0 16,79 0-1,-26 0 1,-26 0 0,-1 0-1,0 0 1,-25 0 0,-1 0-1,26 0 1,-25 0 15,-1 0-15,0 0-1,27 0 1,-1 0 0,-26 0-1,1 0 16,-1 0-15,0 0 0,27 0-1,-27 0 1,0 0 0,0 0-1,27 0 16,-27 0 32,0 0-63,0 0 16,1 0-1,-1 0 1,0 0-1,0 0 1,1 0 0,-1 0 77,26 0 64,-25 0-48,-1 0-78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83C9-7674-4438-930C-87BB7D89586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5DD1-C1D3-4190-ACB5-468BB3429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7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75DD1-C1D3-4190-ACB5-468BB34290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6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88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14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545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82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61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9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159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559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6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090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494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82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595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434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19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2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334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313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87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38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00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21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53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5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1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95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03963"/>
            <a:ext cx="6858000" cy="2526328"/>
          </a:xfrm>
        </p:spPr>
        <p:txBody>
          <a:bodyPr anchor="b">
            <a:normAutofit/>
          </a:bodyPr>
          <a:lstStyle>
            <a:lvl1pPr algn="l">
              <a:defRPr sz="5400" b="1" i="1">
                <a:solidFill>
                  <a:srgbClr val="001B5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30824"/>
            <a:ext cx="6858000" cy="122697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342900" indent="0" algn="ctr">
              <a:buNone/>
              <a:defRPr sz="1500"/>
            </a:lvl2pPr>
            <a:lvl3pPr marL="685799" indent="0" algn="ctr">
              <a:buNone/>
              <a:defRPr sz="1351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1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065565-9E70-412B-AFFA-1F6C8F67249E}"/>
              </a:ext>
            </a:extLst>
          </p:cNvPr>
          <p:cNvSpPr/>
          <p:nvPr userDrawn="1"/>
        </p:nvSpPr>
        <p:spPr>
          <a:xfrm>
            <a:off x="-19050" y="6660399"/>
            <a:ext cx="9163050" cy="207125"/>
          </a:xfrm>
          <a:prstGeom prst="rect">
            <a:avLst/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658010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8CB525-2DEE-45C7-8262-8D6187D13176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58954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00E63AF-B656-4A0A-A84B-34436B26C2A3}"/>
              </a:ext>
            </a:extLst>
          </p:cNvPr>
          <p:cNvSpPr txBox="1">
            <a:spLocks/>
          </p:cNvSpPr>
          <p:nvPr userDrawn="1"/>
        </p:nvSpPr>
        <p:spPr>
          <a:xfrm>
            <a:off x="3028950" y="6625337"/>
            <a:ext cx="3086100" cy="260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Bradley Hand ITC" panose="03070402050302030203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/>
              <a:t>System Software Lab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0BDAD9-ECE8-4787-BECF-37D447BBA395}"/>
              </a:ext>
            </a:extLst>
          </p:cNvPr>
          <p:cNvSpPr/>
          <p:nvPr userDrawn="1"/>
        </p:nvSpPr>
        <p:spPr>
          <a:xfrm>
            <a:off x="0" y="0"/>
            <a:ext cx="8138984" cy="153981"/>
          </a:xfrm>
          <a:prstGeom prst="rect">
            <a:avLst/>
          </a:prstGeom>
          <a:solidFill>
            <a:srgbClr val="001B5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/>
              <a:t>Dept. Computer Science and Engneering @ UNIST</a:t>
            </a:r>
            <a:endParaRPr lang="ko-KR" altLang="en-US" sz="7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355252-4AF6-417B-B5E3-B9C204007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90" y="43301"/>
            <a:ext cx="846967" cy="1549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3A95FB-B4B4-4D86-BAA3-0C66765596B5}"/>
              </a:ext>
            </a:extLst>
          </p:cNvPr>
          <p:cNvSpPr/>
          <p:nvPr userDrawn="1"/>
        </p:nvSpPr>
        <p:spPr>
          <a:xfrm>
            <a:off x="0" y="160946"/>
            <a:ext cx="8138984" cy="74700"/>
          </a:xfrm>
          <a:prstGeom prst="rect">
            <a:avLst/>
          </a:prstGeom>
          <a:solidFill>
            <a:srgbClr val="32487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BC5BAC-347E-400E-97E3-84B3440C3BEF}"/>
              </a:ext>
            </a:extLst>
          </p:cNvPr>
          <p:cNvSpPr/>
          <p:nvPr userDrawn="1"/>
        </p:nvSpPr>
        <p:spPr>
          <a:xfrm>
            <a:off x="1143000" y="3569312"/>
            <a:ext cx="1336589" cy="82462"/>
          </a:xfrm>
          <a:prstGeom prst="rect">
            <a:avLst/>
          </a:prstGeom>
          <a:solidFill>
            <a:srgbClr val="001B5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19CD89-48FF-46BF-BA7D-BFACB5C83DAA}"/>
              </a:ext>
            </a:extLst>
          </p:cNvPr>
          <p:cNvSpPr/>
          <p:nvPr userDrawn="1"/>
        </p:nvSpPr>
        <p:spPr>
          <a:xfrm>
            <a:off x="2479589" y="3570109"/>
            <a:ext cx="6576368" cy="8246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0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1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799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1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1"/>
            </a:lvl2pPr>
            <a:lvl3pPr marL="685799" indent="0">
              <a:buNone/>
              <a:defRPr sz="900"/>
            </a:lvl3pPr>
            <a:lvl4pPr marL="1028700" indent="0">
              <a:buNone/>
              <a:defRPr sz="751"/>
            </a:lvl4pPr>
            <a:lvl5pPr marL="1371600" indent="0">
              <a:buNone/>
              <a:defRPr sz="751"/>
            </a:lvl5pPr>
            <a:lvl6pPr marL="1714501" indent="0">
              <a:buNone/>
              <a:defRPr sz="751"/>
            </a:lvl6pPr>
            <a:lvl7pPr marL="2057400" indent="0">
              <a:buNone/>
              <a:defRPr sz="751"/>
            </a:lvl7pPr>
            <a:lvl8pPr marL="2400300" indent="0">
              <a:buNone/>
              <a:defRPr sz="751"/>
            </a:lvl8pPr>
            <a:lvl9pPr marL="2743200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E122-B2A6-43F9-8E6C-060DF3A296DE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93-2A7E-4A6B-9D09-5CDEDBA75162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3302-A734-4147-8BBB-C9ADED1B0820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48097"/>
            <a:ext cx="7886700" cy="60525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3402"/>
            <a:ext cx="7886700" cy="5071305"/>
          </a:xfrm>
        </p:spPr>
        <p:txBody>
          <a:bodyPr>
            <a:normAutofit/>
          </a:bodyPr>
          <a:lstStyle>
            <a:lvl1pPr>
              <a:defRPr sz="2400">
                <a:latin typeface="Abadi" panose="020B0604020104020204" pitchFamily="34" charset="0"/>
              </a:defRPr>
            </a:lvl1pPr>
            <a:lvl2pPr>
              <a:defRPr sz="2000">
                <a:latin typeface="Abadi" panose="020B0604020104020204" pitchFamily="34" charset="0"/>
              </a:defRPr>
            </a:lvl2pPr>
            <a:lvl3pPr>
              <a:defRPr sz="2000">
                <a:latin typeface="Abadi" panose="020B0604020104020204" pitchFamily="34" charset="0"/>
              </a:defRPr>
            </a:lvl3pPr>
            <a:lvl4pPr>
              <a:defRPr sz="2000">
                <a:latin typeface="Abadi" panose="020B0604020104020204" pitchFamily="34" charset="0"/>
              </a:defRPr>
            </a:lvl4pPr>
            <a:lvl5pPr>
              <a:defRPr sz="2000">
                <a:latin typeface="Abadi" panose="020B0604020104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4F6F10-70D1-4BBA-AA48-8571F02AB535}"/>
              </a:ext>
            </a:extLst>
          </p:cNvPr>
          <p:cNvSpPr/>
          <p:nvPr userDrawn="1"/>
        </p:nvSpPr>
        <p:spPr>
          <a:xfrm>
            <a:off x="455655" y="627810"/>
            <a:ext cx="172994" cy="172994"/>
          </a:xfrm>
          <a:prstGeom prst="rect">
            <a:avLst/>
          </a:prstGeom>
          <a:solidFill>
            <a:schemeClr val="accent4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05D426-E4D8-4CBD-8E89-39461ABE2B86}"/>
              </a:ext>
            </a:extLst>
          </p:cNvPr>
          <p:cNvSpPr/>
          <p:nvPr userDrawn="1"/>
        </p:nvSpPr>
        <p:spPr>
          <a:xfrm>
            <a:off x="455655" y="825518"/>
            <a:ext cx="172994" cy="172994"/>
          </a:xfrm>
          <a:prstGeom prst="rect">
            <a:avLst/>
          </a:prstGeom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9CDC9C-DF74-4421-9392-9A3A089265B0}"/>
              </a:ext>
            </a:extLst>
          </p:cNvPr>
          <p:cNvSpPr/>
          <p:nvPr userDrawn="1"/>
        </p:nvSpPr>
        <p:spPr>
          <a:xfrm>
            <a:off x="8515349" y="6064005"/>
            <a:ext cx="172994" cy="172994"/>
          </a:xfrm>
          <a:prstGeom prst="rect">
            <a:avLst/>
          </a:prstGeom>
          <a:solidFill>
            <a:schemeClr val="accent2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5DC6F1-6D93-48E5-9E68-D69404647B4B}"/>
              </a:ext>
            </a:extLst>
          </p:cNvPr>
          <p:cNvSpPr/>
          <p:nvPr userDrawn="1"/>
        </p:nvSpPr>
        <p:spPr>
          <a:xfrm>
            <a:off x="8515349" y="6261713"/>
            <a:ext cx="172994" cy="172994"/>
          </a:xfrm>
          <a:prstGeom prst="rect">
            <a:avLst/>
          </a:prstGeom>
          <a:solidFill>
            <a:schemeClr val="accent6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8191B-0ECC-45F3-A279-32C801B9BFA7}"/>
              </a:ext>
            </a:extLst>
          </p:cNvPr>
          <p:cNvSpPr/>
          <p:nvPr userDrawn="1"/>
        </p:nvSpPr>
        <p:spPr>
          <a:xfrm>
            <a:off x="0" y="0"/>
            <a:ext cx="8138984" cy="153981"/>
          </a:xfrm>
          <a:prstGeom prst="rect">
            <a:avLst/>
          </a:prstGeom>
          <a:solidFill>
            <a:srgbClr val="001B5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/>
              <a:t>Dept. Computer Science and Engneering @ UNIST</a:t>
            </a:r>
            <a:endParaRPr lang="ko-KR" altLang="en-US" sz="7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7FAC17E-6E7C-4404-ACBF-4724D1AD3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90" y="43301"/>
            <a:ext cx="846967" cy="1549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14993F-777E-482C-8801-BFC3576FFF6C}"/>
              </a:ext>
            </a:extLst>
          </p:cNvPr>
          <p:cNvSpPr/>
          <p:nvPr userDrawn="1"/>
        </p:nvSpPr>
        <p:spPr>
          <a:xfrm>
            <a:off x="0" y="160946"/>
            <a:ext cx="8138984" cy="74700"/>
          </a:xfrm>
          <a:prstGeom prst="rect">
            <a:avLst/>
          </a:prstGeom>
          <a:solidFill>
            <a:srgbClr val="32487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36DF19-7D99-4035-BD19-684FE42C49D5}"/>
              </a:ext>
            </a:extLst>
          </p:cNvPr>
          <p:cNvSpPr/>
          <p:nvPr userDrawn="1"/>
        </p:nvSpPr>
        <p:spPr>
          <a:xfrm>
            <a:off x="-19050" y="6660399"/>
            <a:ext cx="9163050" cy="207125"/>
          </a:xfrm>
          <a:prstGeom prst="rect">
            <a:avLst/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D48331C1-AA96-480F-8BAF-901FFDD4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58010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8CB525-2DEE-45C7-8262-8D6187D13176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63E0DF-CA9B-41B9-A1E4-3B4278C5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8954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27FACF33-BDF5-477D-A1D4-88A4AE5A4A1D}"/>
              </a:ext>
            </a:extLst>
          </p:cNvPr>
          <p:cNvSpPr txBox="1">
            <a:spLocks/>
          </p:cNvSpPr>
          <p:nvPr userDrawn="1"/>
        </p:nvSpPr>
        <p:spPr>
          <a:xfrm>
            <a:off x="3028950" y="6625337"/>
            <a:ext cx="3086100" cy="260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Bradley Hand ITC" panose="03070402050302030203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/>
              <a:t>System Software Lab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618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B00CD-5AE8-46F9-8310-53176195DEAF}"/>
              </a:ext>
            </a:extLst>
          </p:cNvPr>
          <p:cNvSpPr/>
          <p:nvPr userDrawn="1"/>
        </p:nvSpPr>
        <p:spPr>
          <a:xfrm>
            <a:off x="-19050" y="6610791"/>
            <a:ext cx="9163050" cy="256734"/>
          </a:xfrm>
          <a:prstGeom prst="rect">
            <a:avLst/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48097"/>
            <a:ext cx="7886700" cy="60525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3402"/>
            <a:ext cx="7886700" cy="4813561"/>
          </a:xfrm>
        </p:spPr>
        <p:txBody>
          <a:bodyPr>
            <a:normAutofit/>
          </a:bodyPr>
          <a:lstStyle>
            <a:lvl1pPr>
              <a:defRPr sz="2400">
                <a:latin typeface="Abadi" panose="020B0604020104020204" pitchFamily="34" charset="0"/>
              </a:defRPr>
            </a:lvl1pPr>
            <a:lvl2pPr>
              <a:defRPr sz="2000">
                <a:latin typeface="Abadi" panose="020B0604020104020204" pitchFamily="34" charset="0"/>
              </a:defRPr>
            </a:lvl2pPr>
            <a:lvl3pPr>
              <a:defRPr sz="2000">
                <a:latin typeface="Abadi" panose="020B0604020104020204" pitchFamily="34" charset="0"/>
              </a:defRPr>
            </a:lvl3pPr>
            <a:lvl4pPr>
              <a:defRPr sz="2000">
                <a:latin typeface="Abadi" panose="020B0604020104020204" pitchFamily="34" charset="0"/>
              </a:defRPr>
            </a:lvl4pPr>
            <a:lvl5pPr>
              <a:defRPr sz="2000">
                <a:latin typeface="Abadi" panose="020B0604020104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684F23A-A4BC-47B6-B39C-8649645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49" y="653891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6CD50B-F695-4694-AC1E-4D5DACC605CE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8E119AC-509F-4EE9-BABF-E7341B4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555393"/>
            <a:ext cx="30861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Bradley Hand ITC" panose="03070402050302030203" pitchFamily="66" charset="0"/>
              </a:defRPr>
            </a:lvl1pPr>
          </a:lstStyle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B647A01-5CD9-4601-80FC-61D4FE7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9CDC9C-DF74-4421-9392-9A3A089265B0}"/>
              </a:ext>
            </a:extLst>
          </p:cNvPr>
          <p:cNvSpPr/>
          <p:nvPr userDrawn="1"/>
        </p:nvSpPr>
        <p:spPr>
          <a:xfrm>
            <a:off x="8515349" y="5821002"/>
            <a:ext cx="172994" cy="172994"/>
          </a:xfrm>
          <a:prstGeom prst="rect">
            <a:avLst/>
          </a:prstGeom>
          <a:solidFill>
            <a:schemeClr val="accent2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5DC6F1-6D93-48E5-9E68-D69404647B4B}"/>
              </a:ext>
            </a:extLst>
          </p:cNvPr>
          <p:cNvSpPr/>
          <p:nvPr userDrawn="1"/>
        </p:nvSpPr>
        <p:spPr>
          <a:xfrm>
            <a:off x="8515349" y="6018710"/>
            <a:ext cx="172994" cy="172994"/>
          </a:xfrm>
          <a:prstGeom prst="rect">
            <a:avLst/>
          </a:prstGeom>
          <a:solidFill>
            <a:schemeClr val="accent6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9D7D7-1C1F-4CD3-916D-6D1183A5D371}"/>
              </a:ext>
            </a:extLst>
          </p:cNvPr>
          <p:cNvSpPr txBox="1"/>
          <p:nvPr userDrawn="1"/>
        </p:nvSpPr>
        <p:spPr>
          <a:xfrm>
            <a:off x="0" y="6320070"/>
            <a:ext cx="9144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>
                <a:latin typeface="Abadi" panose="020B0604020104020204" pitchFamily="34" charset="0"/>
              </a:rPr>
              <a:t>Back-up</a:t>
            </a:r>
            <a:endParaRPr lang="ko-KR" altLang="en-US" sz="1200" i="1">
              <a:latin typeface="Abadi" panose="020B06040201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053498-2613-46C1-AB49-5D0D3D470CBC}"/>
              </a:ext>
            </a:extLst>
          </p:cNvPr>
          <p:cNvSpPr/>
          <p:nvPr userDrawn="1"/>
        </p:nvSpPr>
        <p:spPr>
          <a:xfrm>
            <a:off x="455655" y="627810"/>
            <a:ext cx="172994" cy="172994"/>
          </a:xfrm>
          <a:prstGeom prst="rect">
            <a:avLst/>
          </a:prstGeom>
          <a:solidFill>
            <a:schemeClr val="accent4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1C435-5D97-4753-B86B-C18B72B0B424}"/>
              </a:ext>
            </a:extLst>
          </p:cNvPr>
          <p:cNvSpPr/>
          <p:nvPr userDrawn="1"/>
        </p:nvSpPr>
        <p:spPr>
          <a:xfrm>
            <a:off x="455655" y="825518"/>
            <a:ext cx="172994" cy="172994"/>
          </a:xfrm>
          <a:prstGeom prst="rect">
            <a:avLst/>
          </a:prstGeom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2F44-485B-475E-B6D4-82918DF301EB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0DBC-280B-4D44-A030-EDC1D9FEF478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799" indent="0">
              <a:buNone/>
              <a:defRPr sz="1351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1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799" indent="0">
              <a:buNone/>
              <a:defRPr sz="1351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1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1B95-A709-48D9-8F30-4AF440CD704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9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B1C1-92BD-4B73-A5D0-1FFDFA1BB56B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A72F-1D21-4647-A604-4CDBBEFFE9A6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1"/>
            </a:lvl2pPr>
            <a:lvl3pPr marL="685799" indent="0">
              <a:buNone/>
              <a:defRPr sz="900"/>
            </a:lvl3pPr>
            <a:lvl4pPr marL="1028700" indent="0">
              <a:buNone/>
              <a:defRPr sz="751"/>
            </a:lvl4pPr>
            <a:lvl5pPr marL="1371600" indent="0">
              <a:buNone/>
              <a:defRPr sz="751"/>
            </a:lvl5pPr>
            <a:lvl6pPr marL="1714501" indent="0">
              <a:buNone/>
              <a:defRPr sz="751"/>
            </a:lvl6pPr>
            <a:lvl7pPr marL="2057400" indent="0">
              <a:buNone/>
              <a:defRPr sz="751"/>
            </a:lvl7pPr>
            <a:lvl8pPr marL="2400300" indent="0">
              <a:buNone/>
              <a:defRPr sz="751"/>
            </a:lvl8pPr>
            <a:lvl9pPr marL="2743200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F2D2-FD9F-40C1-A862-ECA5E95C53F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8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B336-AF79-4C00-9ECD-814B6A903694}" type="datetime1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hdr="0" dt="0"/>
  <p:txStyles>
    <p:titleStyle>
      <a:lvl1pPr algn="l" defTabSz="68579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79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1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49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1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1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0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8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image" Target="../media/image46.emf"/><Relationship Id="rId5" Type="http://schemas.openxmlformats.org/officeDocument/2006/relationships/customXml" Target="../ink/ink5.xml"/><Relationship Id="rId10" Type="http://schemas.openxmlformats.org/officeDocument/2006/relationships/customXml" Target="../ink/ink8.xml"/><Relationship Id="rId4" Type="http://schemas.openxmlformats.org/officeDocument/2006/relationships/image" Target="../media/image39.png"/><Relationship Id="rId9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09/21/rest-and-restful.html" TargetMode="External"/><Relationship Id="rId7" Type="http://schemas.openxmlformats.org/officeDocument/2006/relationships/hyperlink" Target="http://hub.zum.com/kimws/258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wprogramming.tistory.com/36" TargetMode="External"/><Relationship Id="rId5" Type="http://schemas.openxmlformats.org/officeDocument/2006/relationships/hyperlink" Target="http://movefast.tistory.com/38" TargetMode="External"/><Relationship Id="rId4" Type="http://schemas.openxmlformats.org/officeDocument/2006/relationships/hyperlink" Target="https://ko.wikipedia.org/wiki/%EC%9B%90%EA%B2%A9_%ED%94%84%EB%A1%9C%EC%8B%9C%EC%A0%80_%ED%98%B8%EC%B6%9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102F11-A6DA-43FD-9765-5C5F6D6C7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i="0" dirty="0"/>
              <a:t>Clipper: A Low-Latency Online</a:t>
            </a:r>
            <a:br>
              <a:rPr lang="en-US" altLang="ko-KR" sz="4000" i="0" dirty="0"/>
            </a:br>
            <a:r>
              <a:rPr lang="en-US" altLang="ko-KR" sz="4000" i="0" dirty="0"/>
              <a:t>Prediction Serving System</a:t>
            </a:r>
            <a:endParaRPr lang="ko-KR" altLang="en-US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401BF84-741C-48A1-8CFE-426D693A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80367"/>
            <a:ext cx="6858000" cy="1797225"/>
          </a:xfrm>
        </p:spPr>
        <p:txBody>
          <a:bodyPr>
            <a:normAutofit/>
          </a:bodyPr>
          <a:lstStyle/>
          <a:p>
            <a:r>
              <a:rPr lang="en-US" altLang="ko-KR" sz="1600" b="0" dirty="0"/>
              <a:t>Daniel </a:t>
            </a:r>
            <a:r>
              <a:rPr lang="en-US" altLang="ko-KR" sz="1600" b="0" dirty="0" err="1"/>
              <a:t>Crankshaw</a:t>
            </a:r>
            <a:r>
              <a:rPr lang="en-US" altLang="ko-KR" sz="1600" b="0" dirty="0"/>
              <a:t>, Xin Wang, and </a:t>
            </a:r>
            <a:r>
              <a:rPr lang="en-US" altLang="ko-KR" sz="1600" b="0" dirty="0" err="1"/>
              <a:t>Guilio</a:t>
            </a:r>
            <a:r>
              <a:rPr lang="en-US" altLang="ko-KR" sz="1600" b="0" dirty="0"/>
              <a:t> Zhou, Michael J. Franklin, Joseph E. Gonzalez and Ion </a:t>
            </a:r>
            <a:r>
              <a:rPr lang="en-US" altLang="ko-KR" sz="1600" b="0" dirty="0" err="1"/>
              <a:t>Stoica</a:t>
            </a:r>
            <a:r>
              <a:rPr lang="en-US" altLang="ko-KR" sz="1600" b="0" dirty="0"/>
              <a:t>, University of California, Berkeley</a:t>
            </a:r>
          </a:p>
          <a:p>
            <a:endParaRPr lang="en-US" altLang="ko-KR" sz="1600" b="0" dirty="0"/>
          </a:p>
          <a:p>
            <a:r>
              <a:rPr lang="en-US" altLang="ko-KR" sz="1600" b="0" dirty="0"/>
              <a:t>14th USENIX Symposium on Networked Systems</a:t>
            </a:r>
          </a:p>
          <a:p>
            <a:r>
              <a:rPr lang="en-US" altLang="ko-KR" sz="1600" b="0" dirty="0"/>
              <a:t>Design and Implementation (NSDI ’17)</a:t>
            </a:r>
          </a:p>
          <a:p>
            <a:endParaRPr lang="en-US" altLang="ko-KR" sz="1600" b="0" dirty="0">
              <a:latin typeface="Arial" panose="020B0604020202020204" pitchFamily="34" charset="0"/>
              <a:ea typeface="HY궁서B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ea typeface="HY궁서B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744B-F6EB-4795-8CD2-6FB01C62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Architecture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REST API (Representational State Transfer)</a:t>
            </a:r>
          </a:p>
          <a:p>
            <a:pPr lvl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웹에 있는 자원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이미지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동영상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DB data)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대한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주소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(URI)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를 지정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하는 방법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표현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자원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+ HTTP method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(GET, POST, PUT, DELETE)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ex)  GET /users/1 , PUT /users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JSON ,XML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통해 데이터를 주고 받음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RPC API (Remote Procedure Call)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네트워크상에서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원격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있는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제공하는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함수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를 호출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30A33-CA91-4A5D-A054-AC0CDB34E80B}"/>
              </a:ext>
            </a:extLst>
          </p:cNvPr>
          <p:cNvGrpSpPr/>
          <p:nvPr/>
        </p:nvGrpSpPr>
        <p:grpSpPr>
          <a:xfrm>
            <a:off x="809815" y="3530477"/>
            <a:ext cx="4164521" cy="2753288"/>
            <a:chOff x="809815" y="3530477"/>
            <a:chExt cx="4164521" cy="27532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E03774-19BC-455A-B2BD-453A17587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815" y="3530477"/>
              <a:ext cx="4164521" cy="2753288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470ED05-A5ED-493C-A679-FD7FCC8DB9EF}"/>
                </a:ext>
              </a:extLst>
            </p:cNvPr>
            <p:cNvSpPr/>
            <p:nvPr/>
          </p:nvSpPr>
          <p:spPr>
            <a:xfrm>
              <a:off x="2694432" y="4023360"/>
              <a:ext cx="536448" cy="182880"/>
            </a:xfrm>
            <a:prstGeom prst="roundRect">
              <a:avLst/>
            </a:prstGeom>
            <a:noFill/>
            <a:ln w="3175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8BBC117-A7BE-40CC-B73D-45CA7B53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5343" y="5398771"/>
              <a:ext cx="516999" cy="194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24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Architecture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Prediction Requests (Query)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Selection Layer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Process and dispatches the prediction request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Abstraction Layer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Checks the prediction cache for the query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Assign queries to adaptive batching queue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container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 with batches of query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Abstraction Layer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Populates the prediction cache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Selection Layer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Combines one or more predictions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Render a final prediction (&lt;= 20ms)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End-user Applications</a:t>
            </a:r>
          </a:p>
          <a:p>
            <a:pPr marL="0" indent="0">
              <a:buNone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6C3AED-8296-4330-B521-EBA0BF79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05" y="1259138"/>
            <a:ext cx="4219195" cy="4236918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4C776FE-A9B2-4A9F-AAA7-2FF313116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98170"/>
              </p:ext>
            </p:extLst>
          </p:nvPr>
        </p:nvGraphicFramePr>
        <p:xfrm>
          <a:off x="7941431" y="4485318"/>
          <a:ext cx="764782" cy="29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91">
                  <a:extLst>
                    <a:ext uri="{9D8B030D-6E8A-4147-A177-3AD203B41FA5}">
                      <a16:colId xmlns:a16="http://schemas.microsoft.com/office/drawing/2014/main" val="3956306709"/>
                    </a:ext>
                  </a:extLst>
                </a:gridCol>
                <a:gridCol w="382391">
                  <a:extLst>
                    <a:ext uri="{9D8B030D-6E8A-4147-A177-3AD203B41FA5}">
                      <a16:colId xmlns:a16="http://schemas.microsoft.com/office/drawing/2014/main" val="3517576761"/>
                    </a:ext>
                  </a:extLst>
                </a:gridCol>
              </a:tblGrid>
              <a:tr h="292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0616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E40B87F-3E5A-408F-B736-BA2FF7E7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677" y="3301615"/>
            <a:ext cx="871804" cy="554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C78BF-2A4F-43D7-9789-66903721A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744" y="4485318"/>
            <a:ext cx="341406" cy="30482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F3C751-DABD-4DF9-91E9-D4F475A51307}"/>
              </a:ext>
            </a:extLst>
          </p:cNvPr>
          <p:cNvGrpSpPr/>
          <p:nvPr/>
        </p:nvGrpSpPr>
        <p:grpSpPr>
          <a:xfrm>
            <a:off x="5164369" y="1785106"/>
            <a:ext cx="2831715" cy="843850"/>
            <a:chOff x="5164369" y="1785106"/>
            <a:chExt cx="2831715" cy="8438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93C084-BAD3-4E3B-AF08-B94CC244A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5686" y="1785106"/>
              <a:ext cx="530398" cy="823031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BC0F7FA-22A1-4C1E-9EAA-9CE0671AA97D}"/>
                </a:ext>
              </a:extLst>
            </p:cNvPr>
            <p:cNvGrpSpPr/>
            <p:nvPr/>
          </p:nvGrpSpPr>
          <p:grpSpPr>
            <a:xfrm>
              <a:off x="5164369" y="1794474"/>
              <a:ext cx="1837650" cy="834482"/>
              <a:chOff x="5164369" y="1794474"/>
              <a:chExt cx="1837650" cy="834482"/>
            </a:xfrm>
          </p:grpSpPr>
          <p:sp>
            <p:nvSpPr>
              <p:cNvPr id="6" name="화살표: 아래쪽 5">
                <a:extLst>
                  <a:ext uri="{FF2B5EF4-FFF2-40B4-BE49-F238E27FC236}">
                    <a16:creationId xmlns:a16="http://schemas.microsoft.com/office/drawing/2014/main" id="{CA289E25-BBA2-49EB-829E-2F4525FEFAA2}"/>
                  </a:ext>
                </a:extLst>
              </p:cNvPr>
              <p:cNvSpPr/>
              <p:nvPr/>
            </p:nvSpPr>
            <p:spPr>
              <a:xfrm>
                <a:off x="5164369" y="1817370"/>
                <a:ext cx="447761" cy="777240"/>
              </a:xfrm>
              <a:prstGeom prst="downArrow">
                <a:avLst/>
              </a:prstGeom>
              <a:ln w="31750" cap="sq">
                <a:solidFill>
                  <a:schemeClr val="tx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ECB999F-BAA3-4553-A8A0-A4B0DF102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1621" y="1794474"/>
                <a:ext cx="530398" cy="82303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709535-630C-41D3-B1A6-FEA3BF91E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1694" y="1805925"/>
                <a:ext cx="530398" cy="823031"/>
              </a:xfrm>
              <a:prstGeom prst="rect">
                <a:avLst/>
              </a:prstGeom>
            </p:spPr>
          </p:pic>
        </p:grpSp>
      </p:grp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164B463-E80B-4917-B939-508B9FE1A6D4}"/>
              </a:ext>
            </a:extLst>
          </p:cNvPr>
          <p:cNvSpPr/>
          <p:nvPr/>
        </p:nvSpPr>
        <p:spPr>
          <a:xfrm>
            <a:off x="5309327" y="3028950"/>
            <a:ext cx="223881" cy="297180"/>
          </a:xfrm>
          <a:prstGeom prst="downArrow">
            <a:avLst/>
          </a:prstGeom>
          <a:solidFill>
            <a:srgbClr val="FFC000"/>
          </a:solidFill>
          <a:ln w="190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E357B62A-A65D-4487-BA13-7EAFD92ADF82}"/>
              </a:ext>
            </a:extLst>
          </p:cNvPr>
          <p:cNvSpPr/>
          <p:nvPr/>
        </p:nvSpPr>
        <p:spPr>
          <a:xfrm>
            <a:off x="5731912" y="3028950"/>
            <a:ext cx="239564" cy="29718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B654F4-365E-4D6C-B7EA-6EECB3B27EE4}"/>
              </a:ext>
            </a:extLst>
          </p:cNvPr>
          <p:cNvGrpSpPr/>
          <p:nvPr/>
        </p:nvGrpSpPr>
        <p:grpSpPr>
          <a:xfrm>
            <a:off x="6194952" y="3044163"/>
            <a:ext cx="549148" cy="304827"/>
            <a:chOff x="6194952" y="3044163"/>
            <a:chExt cx="549148" cy="304827"/>
          </a:xfrm>
        </p:grpSpPr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81C13D8-85C3-4CFD-AD59-70E89F36D0CC}"/>
                </a:ext>
              </a:extLst>
            </p:cNvPr>
            <p:cNvSpPr/>
            <p:nvPr/>
          </p:nvSpPr>
          <p:spPr>
            <a:xfrm>
              <a:off x="6194952" y="3044163"/>
              <a:ext cx="233198" cy="297180"/>
            </a:xfrm>
            <a:prstGeom prst="downArrow">
              <a:avLst/>
            </a:prstGeom>
            <a:solidFill>
              <a:srgbClr val="E85462"/>
            </a:solidFill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FF8F8BFA-F322-4682-B123-EF31F2B7545B}"/>
                </a:ext>
              </a:extLst>
            </p:cNvPr>
            <p:cNvSpPr/>
            <p:nvPr/>
          </p:nvSpPr>
          <p:spPr>
            <a:xfrm>
              <a:off x="6504536" y="3044163"/>
              <a:ext cx="239564" cy="304827"/>
            </a:xfrm>
            <a:prstGeom prst="downArrow">
              <a:avLst/>
            </a:prstGeom>
            <a:solidFill>
              <a:srgbClr val="E85462"/>
            </a:solidFill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53D95585-88BB-4F2A-82F6-43B9088D464F}"/>
              </a:ext>
            </a:extLst>
          </p:cNvPr>
          <p:cNvSpPr/>
          <p:nvPr/>
        </p:nvSpPr>
        <p:spPr>
          <a:xfrm>
            <a:off x="5158440" y="2025962"/>
            <a:ext cx="346427" cy="777240"/>
          </a:xfrm>
          <a:prstGeom prst="upArrow">
            <a:avLst/>
          </a:prstGeom>
          <a:solidFill>
            <a:srgbClr val="FF0000"/>
          </a:solidFill>
          <a:ln w="317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7C41FE1-901A-4125-9C44-E24AA9984A67}"/>
              </a:ext>
            </a:extLst>
          </p:cNvPr>
          <p:cNvGrpSpPr/>
          <p:nvPr/>
        </p:nvGrpSpPr>
        <p:grpSpPr>
          <a:xfrm>
            <a:off x="6452869" y="4301843"/>
            <a:ext cx="1641569" cy="865708"/>
            <a:chOff x="6452869" y="4301843"/>
            <a:chExt cx="1641569" cy="865708"/>
          </a:xfrm>
        </p:grpSpPr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id="{222FA667-725D-4784-A4F7-A67C5391A2F7}"/>
                </a:ext>
              </a:extLst>
            </p:cNvPr>
            <p:cNvSpPr/>
            <p:nvPr/>
          </p:nvSpPr>
          <p:spPr>
            <a:xfrm>
              <a:off x="6452869" y="4323183"/>
              <a:ext cx="399184" cy="823031"/>
            </a:xfrm>
            <a:prstGeom prst="upArrow">
              <a:avLst/>
            </a:prstGeom>
            <a:solidFill>
              <a:srgbClr val="FF0000"/>
            </a:solidFill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90BB51A-3E66-4F0C-9C2D-BDE76DD9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8909" y="4301843"/>
              <a:ext cx="475529" cy="86570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68FBEB6-9C20-4FA8-8289-E44CDB31C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5017" y="4301844"/>
              <a:ext cx="475529" cy="865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9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5.55556E-7 0.00024 C 0.00035 0.0095 0.00139 0.03565 0.00278 0.04792 C 0.00313 0.05 0.00382 0.05162 0.00434 0.05394 C 0.00486 0.05695 0.00538 0.05973 0.00573 0.06227 C 0.00677 0.06667 0.00799 0.07084 0.00885 0.07524 C 0.00938 0.07778 0.00955 0.08056 0.01042 0.08311 C 0.01146 0.08658 0.0132 0.08912 0.01493 0.09167 C 0.01806 0.10973 0.01406 0.09005 0.01927 0.10834 C 0.02066 0.1125 0.02135 0.11667 0.0224 0.12107 C 0.02292 0.12315 0.02309 0.12547 0.02396 0.12732 L 0.02691 0.13334 C 0.02743 0.13658 0.02795 0.13912 0.02847 0.1419 C 0.02934 0.14607 0.03038 0.15047 0.03142 0.15463 C 0.03195 0.15672 0.03247 0.15834 0.03299 0.16065 C 0.03351 0.16366 0.03403 0.16644 0.03438 0.16899 C 0.03542 0.17338 0.03646 0.17755 0.0375 0.18195 C 0.03785 0.18403 0.03854 0.18565 0.03889 0.18774 C 0.03993 0.19352 0.04219 0.19885 0.04219 0.20487 L 0.04219 0.21343 " pathEditMode="relative" rAng="0" ptsTypes="AAAAAAAAAAAAAAAAAA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4213 L 0.01875 0.04213 L 0.03993 0.0588 L 0.04618 0.06366 C 0.04826 0.06528 0.05052 0.06667 0.05243 0.06875 C 0.05416 0.07037 0.05572 0.07223 0.05746 0.07361 C 0.05937 0.07547 0.06145 0.07709 0.06371 0.07871 C 0.06527 0.07986 0.06718 0.08056 0.06875 0.08195 C 0.0717 0.08496 0.0743 0.08912 0.07743 0.09213 C 0.08142 0.09584 0.08611 0.09815 0.08993 0.10209 C 0.09687 0.10903 0.09305 0.10556 0.10121 0.11204 C 0.10243 0.11436 0.10329 0.11713 0.10486 0.11875 C 0.1184 0.13218 0.10277 0.10602 0.12118 0.13033 C 0.12482 0.13519 0.12656 0.13797 0.13125 0.14213 C 0.13732 0.14746 0.13472 0.14306 0.13993 0.14861 C 0.14131 0.15024 0.14218 0.15232 0.14375 0.15371 C 0.14513 0.1551 0.14704 0.15579 0.14861 0.15695 C 0.15729 0.16436 0.15 0.16042 0.15746 0.16366 C 0.16076 0.16713 0.1651 0.16899 0.16736 0.17361 C 0.16822 0.17547 0.16875 0.17755 0.16996 0.17871 C 0.17135 0.1801 0.17326 0.17986 0.175 0.18033 C 0.17621 0.18195 0.17725 0.18403 0.17864 0.18542 C 0.1802 0.18681 0.18211 0.1875 0.18368 0.18866 C 0.18541 0.19028 0.18697 0.19213 0.18871 0.19375 C 0.19357 0.19838 0.19114 0.19537 0.19375 0.19885 " pathEditMode="relative" ptsTypes="AAAAAAAAAAAAAAAAAAAAAAA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-0.08866 L -0.00556 -0.08866 C -0.00521 -0.09931 -0.00504 -0.10996 -0.00434 -0.12037 C -0.00417 -0.12222 -0.00296 -0.12361 -0.00296 -0.12547 C -0.00296 -0.14537 -0.00434 -0.16528 -0.00434 -0.18519 " pathEditMode="relative" ptsTypes="AAAAA">
                                      <p:cBhvr>
                                        <p:cTn id="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4 -0.23195 L -0.01424 -0.23195 C -0.01511 -0.23704 -0.01598 -0.24213 -0.01684 -0.24699 C -0.01719 -0.24931 -0.01771 -0.25139 -0.01806 -0.25371 C -0.01893 -0.25926 -0.01927 -0.26505 -0.02066 -0.27037 C -0.02483 -0.28727 -0.01841 -0.26111 -0.02309 -0.28218 C -0.02379 -0.28542 -0.02483 -0.28866 -0.02552 -0.29213 L -0.02934 -0.30718 C -0.02986 -0.3088 -0.02986 -0.31065 -0.03056 -0.31204 C -0.03143 -0.31366 -0.03247 -0.31528 -0.03316 -0.31713 C -0.03421 -0.32037 -0.03438 -0.32408 -0.03559 -0.32709 L -0.03681 -0.33033 " pathEditMode="relative" ptsTypes="AAAAAAAAAAAA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 Abstraction Layer - overview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4287C5-9DAF-4E6C-B740-EBF5373A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 across ML framework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Prediction cache</a:t>
            </a:r>
          </a:p>
          <a:p>
            <a:pPr lvl="2"/>
            <a:r>
              <a:rPr lang="en-US" altLang="ko-KR" dirty="0"/>
              <a:t>Pre-materialization</a:t>
            </a:r>
          </a:p>
          <a:p>
            <a:pPr lvl="2"/>
            <a:r>
              <a:rPr lang="en-US" altLang="ko-KR" dirty="0"/>
              <a:t>Help accelerate model selection</a:t>
            </a:r>
          </a:p>
          <a:p>
            <a:pPr lvl="1"/>
            <a:r>
              <a:rPr lang="en-US" altLang="ko-KR" dirty="0"/>
              <a:t>Adaptive query batching</a:t>
            </a:r>
          </a:p>
          <a:p>
            <a:pPr lvl="2"/>
            <a:r>
              <a:rPr lang="en-US" altLang="ko-KR" dirty="0"/>
              <a:t>Mini-batch dynamically resized</a:t>
            </a:r>
          </a:p>
          <a:p>
            <a:pPr marL="342901" lvl="1" indent="0">
              <a:buNone/>
            </a:pPr>
            <a:endParaRPr lang="en-US" altLang="ko-KR" dirty="0"/>
          </a:p>
          <a:p>
            <a:r>
              <a:rPr lang="en-US" altLang="ko-KR" dirty="0"/>
              <a:t>Connect model containers via RPC </a:t>
            </a:r>
          </a:p>
          <a:p>
            <a:pPr lvl="1"/>
            <a:r>
              <a:rPr lang="en-US" altLang="ko-KR" dirty="0"/>
              <a:t>Minimize the overhead </a:t>
            </a:r>
          </a:p>
          <a:p>
            <a:pPr lvl="1"/>
            <a:r>
              <a:rPr lang="en-US" altLang="ko-KR" dirty="0"/>
              <a:t>Simplifies cross-language integration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C6E4DB-B464-48CF-A2C7-4C9335113DD2}"/>
              </a:ext>
            </a:extLst>
          </p:cNvPr>
          <p:cNvGrpSpPr/>
          <p:nvPr/>
        </p:nvGrpSpPr>
        <p:grpSpPr>
          <a:xfrm>
            <a:off x="5554980" y="1501372"/>
            <a:ext cx="3589020" cy="3993226"/>
            <a:chOff x="5554980" y="1501372"/>
            <a:chExt cx="3589020" cy="39932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25115A-8A32-4919-BCAC-636D0E1BD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4980" y="1501372"/>
              <a:ext cx="3589020" cy="3993226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6E6A23A-3D9E-465C-A56F-1D8828C5EF73}"/>
                </a:ext>
              </a:extLst>
            </p:cNvPr>
            <p:cNvSpPr/>
            <p:nvPr/>
          </p:nvSpPr>
          <p:spPr>
            <a:xfrm>
              <a:off x="5600700" y="3291840"/>
              <a:ext cx="3451860" cy="1062990"/>
            </a:xfrm>
            <a:prstGeom prst="roundRect">
              <a:avLst/>
            </a:prstGeom>
            <a:noFill/>
            <a:ln w="5715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6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 Abstraction Layer - Caching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Clipper can serve frequent queries without evaluating the model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load</a:t>
            </a:r>
          </a:p>
          <a:p>
            <a:pPr marL="342901" lvl="1" indent="0">
              <a:buNone/>
            </a:pP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Important role in model selection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Join the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original predictions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with any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it receives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Prediction Cache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Acts as 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function cache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for the generic prediction function:</a:t>
            </a:r>
          </a:p>
          <a:p>
            <a:pPr marL="342901" lvl="1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x: query, y: model prediction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Exposes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Notifies the cache to compute the prediction if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present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 entry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Return Boolean indicating whether hit or not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Checks the cache and returns query result if </a:t>
            </a:r>
            <a:r>
              <a:rPr lang="en-US" altLang="ko-KR" sz="1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</a:p>
          <a:p>
            <a:pPr lvl="1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LRU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eviction policy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8BA15-E1F7-47C9-AD00-1756AA79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59" y="3817586"/>
            <a:ext cx="3173732" cy="3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 Abstraction Layer - Batching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Latency – service level object (SLO)</a:t>
            </a:r>
          </a:p>
          <a:p>
            <a:pPr lvl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서비스 목표 수준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서비스 수준을 표현하기 위한 항목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Allow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to specify a latency objective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Why does batching increase throughput?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Amortizes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 of RPC calls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overhead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(ex. copy input to GPU memory)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Enable framework to </a:t>
            </a:r>
            <a:r>
              <a:rPr lang="en-US" altLang="ko-KR" sz="1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 existing data-parallel optimizations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Each model container has its own adaptive batching queue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Developer doesn’t need to tune the batch size manually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Find and adapt the maximum batch size dynamically 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54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Batching -  Dynamic Batch Size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Define optimal batch size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batch size that </a:t>
            </a:r>
            <a:r>
              <a:rPr lang="en-US" altLang="ko-KR" sz="1400" dirty="0">
                <a:solidFill>
                  <a:srgbClr val="E85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maximizes throughput subject to latency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under target SLO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AIMD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(Additive-Increase Multiplicative-Decrease)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Additive-Increase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Increase batch size by a fixed amount </a:t>
            </a:r>
          </a:p>
          <a:p>
            <a:pPr marL="685800" lvl="2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	  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until latency exceeds objective SLO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Multiplicative-Decrease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Reduce batch size by 10 %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Quantile regression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데이터의 평균 값이 아닌 특정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분위값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예측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(99%)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SLO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넘지 않는 전체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latency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중에서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latency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해당하는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예측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EE54A-73C9-4310-8013-5729974D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30" y="1942148"/>
            <a:ext cx="3173730" cy="1400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DE174C-FA24-44E8-93B9-23E2B4ED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0" y="4546003"/>
            <a:ext cx="3813810" cy="18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Batching -  Dynamic Batch Size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Early performance measurement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Stable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relationship between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batch size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E28D9C-7577-4061-9E99-EBF6F0DA2602}"/>
              </a:ext>
            </a:extLst>
          </p:cNvPr>
          <p:cNvGrpSpPr/>
          <p:nvPr/>
        </p:nvGrpSpPr>
        <p:grpSpPr>
          <a:xfrm>
            <a:off x="2276474" y="4519983"/>
            <a:ext cx="4085272" cy="1975006"/>
            <a:chOff x="2276474" y="4519983"/>
            <a:chExt cx="4085272" cy="197500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3832A4-B2E0-46D8-8DBD-CE73A652B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6474" y="4542843"/>
              <a:ext cx="4085272" cy="1952146"/>
            </a:xfrm>
            <a:prstGeom prst="rect">
              <a:avLst/>
            </a:prstGeom>
          </p:spPr>
        </p:pic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C5540889-0B61-4D71-B8C8-79DDC7FB9B73}"/>
                </a:ext>
              </a:extLst>
            </p:cNvPr>
            <p:cNvSpPr/>
            <p:nvPr/>
          </p:nvSpPr>
          <p:spPr>
            <a:xfrm>
              <a:off x="2748164" y="5886450"/>
              <a:ext cx="217170" cy="251460"/>
            </a:xfrm>
            <a:prstGeom prst="smileyFace">
              <a:avLst/>
            </a:prstGeom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9627A3-2141-4E3D-B2DD-1749DD7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5376" y="4519983"/>
              <a:ext cx="249958" cy="280440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3302F35-0D10-41D0-9A69-00A77F26514B}"/>
                </a:ext>
              </a:extLst>
            </p:cNvPr>
            <p:cNvSpPr/>
            <p:nvPr/>
          </p:nvSpPr>
          <p:spPr>
            <a:xfrm>
              <a:off x="4480560" y="5973300"/>
              <a:ext cx="765810" cy="459949"/>
            </a:xfrm>
            <a:prstGeom prst="ellipse">
              <a:avLst/>
            </a:prstGeom>
            <a:noFill/>
            <a:ln w="3175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1AC125-602A-4533-86D3-8CE7A84EED01}"/>
              </a:ext>
            </a:extLst>
          </p:cNvPr>
          <p:cNvGrpSpPr/>
          <p:nvPr/>
        </p:nvGrpSpPr>
        <p:grpSpPr>
          <a:xfrm>
            <a:off x="996386" y="1997979"/>
            <a:ext cx="7151228" cy="2115495"/>
            <a:chOff x="996386" y="1997979"/>
            <a:chExt cx="7151228" cy="21154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AE53F3-2028-4933-8876-CFE3EBF8C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386" y="1997979"/>
              <a:ext cx="7151228" cy="2115495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7D2D687-E4A9-40A8-9ADD-61EB1289B464}"/>
                </a:ext>
              </a:extLst>
            </p:cNvPr>
            <p:cNvGrpSpPr/>
            <p:nvPr/>
          </p:nvGrpSpPr>
          <p:grpSpPr>
            <a:xfrm>
              <a:off x="2391155" y="2424276"/>
              <a:ext cx="574179" cy="1359054"/>
              <a:chOff x="2391155" y="2424276"/>
              <a:chExt cx="574179" cy="1359054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CAC7A82-EBBE-4E8B-9661-9F547724D021}"/>
                  </a:ext>
                </a:extLst>
              </p:cNvPr>
              <p:cNvCxnSpPr/>
              <p:nvPr/>
            </p:nvCxnSpPr>
            <p:spPr>
              <a:xfrm>
                <a:off x="2965334" y="3211830"/>
                <a:ext cx="0" cy="571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2549A78-7008-42B8-A8CF-925E29833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155" y="2424276"/>
                <a:ext cx="18290" cy="5852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6857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Batching – Delayed Batching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Bursty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load</a:t>
            </a:r>
          </a:p>
          <a:p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3132D-62D7-43A4-87D8-D2E3F12E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1804122"/>
            <a:ext cx="5452110" cy="1624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C8FD76-219E-477D-976E-7D88C20E4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7" y="3554584"/>
            <a:ext cx="4380253" cy="274027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0CAB33B-48D2-4258-9E87-038D16E1BFFC}"/>
              </a:ext>
            </a:extLst>
          </p:cNvPr>
          <p:cNvSpPr/>
          <p:nvPr/>
        </p:nvSpPr>
        <p:spPr>
          <a:xfrm>
            <a:off x="628651" y="3943350"/>
            <a:ext cx="297179" cy="548640"/>
          </a:xfrm>
          <a:prstGeom prst="downArrow">
            <a:avLst/>
          </a:prstGeom>
          <a:ln w="317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3EEA4E-2BB3-48D7-B774-9BBC9C7A3F4E}"/>
              </a:ext>
            </a:extLst>
          </p:cNvPr>
          <p:cNvGrpSpPr/>
          <p:nvPr/>
        </p:nvGrpSpPr>
        <p:grpSpPr>
          <a:xfrm>
            <a:off x="984749" y="3921987"/>
            <a:ext cx="2078299" cy="594216"/>
            <a:chOff x="984749" y="3921987"/>
            <a:chExt cx="2078299" cy="5942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973AB3-9F51-47F0-8FBC-EF63C3FBF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749" y="3921988"/>
              <a:ext cx="377985" cy="59136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188E13-456D-492A-8349-935E6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0648" y="3924840"/>
              <a:ext cx="377985" cy="59136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F00A71-D265-4977-AE5B-A2C3A823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8159" y="3921987"/>
              <a:ext cx="377985" cy="59136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72EBA4A-4142-4EEF-A966-B4BA6B8F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1255" y="3921988"/>
              <a:ext cx="377985" cy="5913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F4BD9E-FE1C-43B6-A498-8C801954A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5063" y="3921987"/>
              <a:ext cx="377985" cy="591363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824CAF2-92E4-46E1-B2BB-905C14B0F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06692"/>
              </p:ext>
            </p:extLst>
          </p:nvPr>
        </p:nvGraphicFramePr>
        <p:xfrm>
          <a:off x="3063048" y="5644812"/>
          <a:ext cx="3390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29222983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4033317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32676996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659778355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21953488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941779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0215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9248A13-F157-4B1B-8AA7-8B98BA6FF926}"/>
              </a:ext>
            </a:extLst>
          </p:cNvPr>
          <p:cNvSpPr/>
          <p:nvPr/>
        </p:nvSpPr>
        <p:spPr>
          <a:xfrm>
            <a:off x="628649" y="4674870"/>
            <a:ext cx="297179" cy="354330"/>
          </a:xfrm>
          <a:prstGeom prst="downArrow">
            <a:avLst/>
          </a:prstGeom>
          <a:solidFill>
            <a:srgbClr val="E85462"/>
          </a:solidFill>
          <a:ln w="317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6C3DBD-7CF5-4A9E-865D-A92E705B68E2}"/>
              </a:ext>
            </a:extLst>
          </p:cNvPr>
          <p:cNvGrpSpPr/>
          <p:nvPr/>
        </p:nvGrpSpPr>
        <p:grpSpPr>
          <a:xfrm>
            <a:off x="947139" y="4652454"/>
            <a:ext cx="2210813" cy="418690"/>
            <a:chOff x="947139" y="4652454"/>
            <a:chExt cx="2210813" cy="4186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7301BA-D00D-4080-B719-8651B4A6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5955" y="4653898"/>
              <a:ext cx="377985" cy="39627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69A106A-0E31-4B1C-AAC1-573F760CE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4771" y="4652455"/>
              <a:ext cx="377985" cy="39627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FA5B723-2FB0-49AA-98E2-100EE1EF0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139" y="4655820"/>
              <a:ext cx="377985" cy="39627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D9317C1-0738-4C33-97DF-AAAE5A2A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0320" y="4652454"/>
              <a:ext cx="377985" cy="39627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8BB8770-19D4-4B3E-9AFC-B71DC7915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4418" y="4652455"/>
              <a:ext cx="377985" cy="39627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DBC8B8-9D85-47E8-B3B5-C38A09CE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9967" y="4674870"/>
              <a:ext cx="377985" cy="396274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69B7AD-3ACF-4B78-BE75-F794CB66EAE4}"/>
              </a:ext>
            </a:extLst>
          </p:cNvPr>
          <p:cNvCxnSpPr/>
          <p:nvPr/>
        </p:nvCxnSpPr>
        <p:spPr>
          <a:xfrm>
            <a:off x="2221978" y="2414657"/>
            <a:ext cx="0" cy="1263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4CE30FF2-AD54-406F-942A-420548D59F23}"/>
              </a:ext>
            </a:extLst>
          </p:cNvPr>
          <p:cNvSpPr/>
          <p:nvPr/>
        </p:nvSpPr>
        <p:spPr>
          <a:xfrm>
            <a:off x="3210342" y="4973636"/>
            <a:ext cx="280307" cy="678146"/>
          </a:xfrm>
          <a:prstGeom prst="upArrow">
            <a:avLst/>
          </a:prstGeom>
          <a:solidFill>
            <a:srgbClr val="FFFF00"/>
          </a:solidFill>
          <a:ln w="317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F0767262-BD90-4A97-8D75-2050C9C9C026}"/>
              </a:ext>
            </a:extLst>
          </p:cNvPr>
          <p:cNvSpPr/>
          <p:nvPr/>
        </p:nvSpPr>
        <p:spPr>
          <a:xfrm>
            <a:off x="2997057" y="4131052"/>
            <a:ext cx="1217015" cy="967312"/>
          </a:xfrm>
          <a:prstGeom prst="mathMultiply">
            <a:avLst/>
          </a:prstGeom>
          <a:solidFill>
            <a:srgbClr val="FF0000"/>
          </a:solidFill>
          <a:ln w="317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CAA1078-76BE-44BD-B558-F2D4B8265641}"/>
              </a:ext>
            </a:extLst>
          </p:cNvPr>
          <p:cNvGrpSpPr/>
          <p:nvPr/>
        </p:nvGrpSpPr>
        <p:grpSpPr>
          <a:xfrm>
            <a:off x="3442981" y="4738669"/>
            <a:ext cx="1816323" cy="742104"/>
            <a:chOff x="3442981" y="4738669"/>
            <a:chExt cx="1816323" cy="74210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5D3617D-0349-4457-87DC-614C69E75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2981" y="4761383"/>
              <a:ext cx="359695" cy="71939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905C344-1D77-4C49-9945-13B7100A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9362" y="4738669"/>
              <a:ext cx="359695" cy="71939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04BEC1F-0723-4C1C-A0D3-5AA9D2AEC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63523" y="4738669"/>
              <a:ext cx="359695" cy="71939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5ABBC88-F27B-4B78-8821-A2FB3316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5290" y="4738669"/>
              <a:ext cx="359695" cy="71939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D49DB6B-B186-42C3-BE81-5B9AF3927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9446" y="4738669"/>
              <a:ext cx="359695" cy="71939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1B578CF-5565-4981-904B-D5A75EA24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9609" y="4738669"/>
              <a:ext cx="359695" cy="71939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3AF778-B9CE-439D-AF18-19D902BF2F19}"/>
              </a:ext>
            </a:extLst>
          </p:cNvPr>
          <p:cNvGrpSpPr/>
          <p:nvPr/>
        </p:nvGrpSpPr>
        <p:grpSpPr>
          <a:xfrm>
            <a:off x="5314649" y="3429000"/>
            <a:ext cx="3406441" cy="2008927"/>
            <a:chOff x="5314649" y="3429000"/>
            <a:chExt cx="3406441" cy="2008927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17B0FB3-D6BF-4DE5-93F1-61D5DB734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14649" y="3429000"/>
              <a:ext cx="3406441" cy="2008927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BD1FA07-4E62-4823-8275-2369A5BD8EF1}"/>
                </a:ext>
              </a:extLst>
            </p:cNvPr>
            <p:cNvSpPr/>
            <p:nvPr/>
          </p:nvSpPr>
          <p:spPr>
            <a:xfrm>
              <a:off x="7017869" y="5029200"/>
              <a:ext cx="525931" cy="228600"/>
            </a:xfrm>
            <a:prstGeom prst="ellipse">
              <a:avLst/>
            </a:prstGeom>
            <a:noFill/>
            <a:ln w="3175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5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2592 L 0.00642 0.02592 C 0.01007 0.02685 0.01388 0.02801 0.01753 0.02916 C 0.02118 0.03032 0.02413 0.03264 0.0276 0.03426 C 0.02916 0.03495 0.0309 0.03518 0.03263 0.03588 C 0.03507 0.03796 0.03715 0.04143 0.0401 0.04259 C 0.04184 0.04305 0.04357 0.04328 0.04513 0.04421 C 0.04861 0.04606 0.05156 0.0493 0.05503 0.05092 C 0.05642 0.05139 0.05763 0.05162 0.05885 0.05254 C 0.06024 0.05347 0.06128 0.05509 0.06267 0.05578 C 0.06823 0.05903 0.06649 0.05602 0.07135 0.05926 C 0.07274 0.05995 0.07378 0.06157 0.07517 0.0625 C 0.07743 0.06389 0.0802 0.06435 0.08263 0.06574 C 0.0842 0.0669 0.08593 0.06782 0.08767 0.06921 C 0.08888 0.07014 0.08993 0.07176 0.09132 0.07245 C 0.09288 0.07338 0.09461 0.07338 0.09635 0.07407 C 0.10017 0.07569 0.10382 0.07754 0.10763 0.07916 L 0.11892 0.08426 C 0.12013 0.08472 0.12135 0.08495 0.12257 0.08588 C 0.12586 0.08796 0.12899 0.09143 0.13263 0.09259 L 0.13888 0.09421 C 0.1401 0.09537 0.14114 0.09676 0.14253 0.09745 C 0.14496 0.09884 0.14757 0.09977 0.15017 0.10092 C 0.15138 0.10139 0.1526 0.10162 0.15382 0.10254 C 0.15555 0.1037 0.15711 0.10509 0.15885 0.10578 C 0.16093 0.10671 0.16302 0.10694 0.1651 0.1074 C 0.16684 0.1081 0.1684 0.10879 0.17013 0.10926 C 0.17222 0.10972 0.1743 0.11018 0.17638 0.11088 C 0.17795 0.11134 0.17968 0.11203 0.18142 0.1125 C 0.1842 0.11319 0.18715 0.11342 0.1901 0.11412 C 0.19184 0.11458 0.1934 0.11551 0.19513 0.11574 C 0.20052 0.11666 0.2059 0.1169 0.21128 0.11759 C 0.21388 0.11805 0.21632 0.11875 0.21892 0.11921 C 0.23159 0.12106 0.23003 0.1199 0.2401 0.12245 C 0.25 0.12523 0.23975 0.12338 0.2526 0.12754 C 0.25434 0.12801 0.2559 0.1287 0.25763 0.12916 C 0.2684 0.13171 0.26336 0.12893 0.26892 0.13264 " pathEditMode="relative" ptsTypes="AAAAAAAAAAAAAAAAAAAAAAAAAAAAAAAAAAA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0416 L -0.00174 -0.00416 C 0.01024 -0.00602 0.00555 -0.00578 0.01197 -0.00578 " pathEditMode="relative" ptsTypes="A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5949 L 5.55556E-7 -0.05949 C -0.00156 -0.16574 -0.00139 -0.12732 -0.00139 -0.17454 " pathEditMode="relative" ptsTypes="A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5 0.01944 L 0.14045 0.01944 C 0.14583 0.02222 0.15139 0.0243 0.1566 0.02777 C 0.16389 0.03217 0.17049 0.03819 0.17795 0.04259 C 0.19184 0.05115 0.20764 0.05463 0.22031 0.06597 C 0.22812 0.07291 0.22101 0.06713 0.23542 0.07615 C 0.24687 0.08333 0.24219 0.08125 0.25156 0.08611 C 0.25781 0.08912 0.25312 0.08634 0.26042 0.08935 C 0.26424 0.09097 0.26805 0.09236 0.2717 0.09444 C 0.29323 0.10671 0.26996 0.09444 0.28663 0.10115 C 0.28871 0.10185 0.2908 0.10347 0.29288 0.10439 C 0.29444 0.10509 0.29618 0.10532 0.29792 0.10601 C 0.3 0.10694 0.30208 0.10856 0.30417 0.10949 C 0.3092 0.11157 0.31319 0.11203 0.31788 0.11435 C 0.31875 0.11481 0.31962 0.11551 0.32049 0.1162 " pathEditMode="relative" ptsTypes="AAAAAAAAAAAAA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5 -0.075 L -0.02465 -0.075 C -0.02604 -0.07963 -0.02726 -0.08403 -0.02847 -0.08843 C -0.02899 -0.09005 -0.02917 -0.0919 -0.02969 -0.09352 C -0.03038 -0.0956 -0.0316 -0.09769 -0.03229 -0.1 C -0.03281 -0.10232 -0.03299 -0.10463 -0.03351 -0.10672 L -0.03715 -0.12176 C -0.03768 -0.12338 -0.0382 -0.125 -0.03854 -0.12662 C -0.03889 -0.12894 -0.04011 -0.13611 -0.04097 -0.13843 C -0.04688 -0.15417 -0.03959 -0.12755 -0.04601 -0.15347 L -0.04722 -0.15834 C -0.04757 -0.15996 -0.04774 -0.16181 -0.04844 -0.16343 C -0.05122 -0.16875 -0.05087 -0.16644 -0.05087 -0.16991 " pathEditMode="relative" ptsTypes="AAAAAAAAAAA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6" grpId="1" animBg="1"/>
      <p:bldP spid="33" grpId="0" animBg="1"/>
      <p:bldP spid="33" grpId="1" animBg="1"/>
      <p:bldP spid="33" grpId="2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 Abstraction Layer – Model Container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Prediction Interface for Model container bindings C++, JAVA, Python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Only few lines of code to add a new type of model</a:t>
            </a:r>
          </a:p>
          <a:p>
            <a:pPr marL="0" indent="0">
              <a:buNone/>
            </a:pPr>
            <a:r>
              <a:rPr lang="en-US" altLang="ko-KR" sz="1800" dirty="0"/>
              <a:t>   and language</a:t>
            </a:r>
          </a:p>
          <a:p>
            <a:pPr lvl="1"/>
            <a:r>
              <a:rPr lang="en-US" altLang="ko-KR" sz="1400" dirty="0"/>
              <a:t>Simplifies cross-language integration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Separate Docker container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Process isolation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ML frameworks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doesn’t interfere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with the overall availability of Clipper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State (e.g., model parameter) is provided during initialization -&gt;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replicating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model containers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Locally and across cluster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Linear throughput scaling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Network will continue to be bottleneck to scaling </a:t>
            </a:r>
          </a:p>
          <a:p>
            <a:pPr marL="342901" lvl="1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out prediction serving applications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36D675-6AF2-4250-898F-B83EFAF4911E}"/>
              </a:ext>
            </a:extLst>
          </p:cNvPr>
          <p:cNvGrpSpPr/>
          <p:nvPr/>
        </p:nvGrpSpPr>
        <p:grpSpPr>
          <a:xfrm>
            <a:off x="799570" y="1764982"/>
            <a:ext cx="4565234" cy="658178"/>
            <a:chOff x="799570" y="1764982"/>
            <a:chExt cx="4565234" cy="6581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56E950-8A63-4193-BF75-212358C1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570" y="1764982"/>
              <a:ext cx="4565234" cy="658178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7319834-E282-45DE-9273-A5D1B2EAFCB1}"/>
                </a:ext>
              </a:extLst>
            </p:cNvPr>
            <p:cNvCxnSpPr/>
            <p:nvPr/>
          </p:nvCxnSpPr>
          <p:spPr>
            <a:xfrm>
              <a:off x="3680460" y="214884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5BA89AC-1C8A-4E52-93DB-86E3CAB81B54}"/>
                </a:ext>
              </a:extLst>
            </p:cNvPr>
            <p:cNvCxnSpPr/>
            <p:nvPr/>
          </p:nvCxnSpPr>
          <p:spPr>
            <a:xfrm>
              <a:off x="1040130" y="2148840"/>
              <a:ext cx="13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9B51CCA-2DB8-45F3-A7A2-AF52D46B3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403" y="1764982"/>
            <a:ext cx="2917508" cy="19505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2D8F08-F4BF-4895-848A-02D313B40F0D}"/>
              </a:ext>
            </a:extLst>
          </p:cNvPr>
          <p:cNvGrpSpPr/>
          <p:nvPr/>
        </p:nvGrpSpPr>
        <p:grpSpPr>
          <a:xfrm>
            <a:off x="5116830" y="4558837"/>
            <a:ext cx="3135630" cy="1998324"/>
            <a:chOff x="5116830" y="4558837"/>
            <a:chExt cx="3135630" cy="19983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88CBAA-A43F-4E3D-B8CD-553815CA8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6830" y="4633024"/>
              <a:ext cx="3135630" cy="1924137"/>
            </a:xfrm>
            <a:prstGeom prst="rect">
              <a:avLst/>
            </a:prstGeom>
          </p:spPr>
        </p:pic>
        <p:sp>
          <p:nvSpPr>
            <p:cNvPr id="13" name="웃는 얼굴 12">
              <a:extLst>
                <a:ext uri="{FF2B5EF4-FFF2-40B4-BE49-F238E27FC236}">
                  <a16:creationId xmlns:a16="http://schemas.microsoft.com/office/drawing/2014/main" id="{A7A348A0-DB34-415A-95E1-422ADB769ECF}"/>
                </a:ext>
              </a:extLst>
            </p:cNvPr>
            <p:cNvSpPr/>
            <p:nvPr/>
          </p:nvSpPr>
          <p:spPr>
            <a:xfrm>
              <a:off x="5124244" y="6192036"/>
              <a:ext cx="258756" cy="243054"/>
            </a:xfrm>
            <a:prstGeom prst="smileyFace">
              <a:avLst/>
            </a:prstGeom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>
              <a:extLst>
                <a:ext uri="{FF2B5EF4-FFF2-40B4-BE49-F238E27FC236}">
                  <a16:creationId xmlns:a16="http://schemas.microsoft.com/office/drawing/2014/main" id="{B538FF5B-27EB-4349-81E3-477D22163A9D}"/>
                </a:ext>
              </a:extLst>
            </p:cNvPr>
            <p:cNvSpPr/>
            <p:nvPr/>
          </p:nvSpPr>
          <p:spPr>
            <a:xfrm>
              <a:off x="5116830" y="4558837"/>
              <a:ext cx="247974" cy="270446"/>
            </a:xfrm>
            <a:prstGeom prst="smileyFace">
              <a:avLst/>
            </a:prstGeom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2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 Selection Layer – overview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1944"/>
            <a:ext cx="7975853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to dynamically select one or more of the deployed models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layer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compensates for failing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without human 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intervention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Model Selection Policy Interface</a:t>
            </a:r>
          </a:p>
          <a:p>
            <a:pPr lvl="1"/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select, combine, observe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</a:p>
          <a:p>
            <a:pPr lvl="1"/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query type, 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prediction type</a:t>
            </a:r>
          </a:p>
          <a:p>
            <a:pPr lvl="1"/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: learned state of selection policy</a:t>
            </a:r>
          </a:p>
          <a:p>
            <a:pPr lvl="1"/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(): initial instance of the state</a:t>
            </a:r>
          </a:p>
          <a:p>
            <a:pPr lvl="1"/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(): which model to query</a:t>
            </a:r>
          </a:p>
          <a:p>
            <a:pPr lvl="1"/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combin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2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combine the result</a:t>
            </a:r>
          </a:p>
          <a:p>
            <a:pPr lvl="2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compute other inform about prediction </a:t>
            </a:r>
          </a:p>
          <a:p>
            <a:pPr lvl="1"/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observe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vl="2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update the state based on feedback</a:t>
            </a:r>
          </a:p>
          <a:p>
            <a:pPr lvl="2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Singel Model Selection Policy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Bandit Approach + Exp3 Algorithm -&gt; trade-off between 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computation overhead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342901" lvl="1" indent="0">
              <a:buNone/>
            </a:pP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Ensemble Model Selection Policy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Ensemble + Exp4 Algorithm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A0427-8905-4B9B-B330-810EA821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26" y="2068258"/>
            <a:ext cx="4090797" cy="1837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4FCF96-1671-4F3D-8DDA-698F830B4E78}"/>
                  </a:ext>
                </a:extLst>
              </p14:cNvPr>
              <p14:cNvContentPartPr/>
              <p14:nvPr/>
            </p14:nvContentPartPr>
            <p14:xfrm>
              <a:off x="6187320" y="26071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4FCF96-1671-4F3D-8DDA-698F830B4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1480" y="25437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955FA29-27B0-4E45-B0DF-307552731D3C}"/>
                  </a:ext>
                </a:extLst>
              </p14:cNvPr>
              <p14:cNvContentPartPr/>
              <p14:nvPr/>
            </p14:nvContentPartPr>
            <p14:xfrm>
              <a:off x="6140160" y="2644920"/>
              <a:ext cx="5954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955FA29-27B0-4E45-B0DF-307552731D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4320" y="2581560"/>
                <a:ext cx="626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4CD13BB-838E-4135-A87B-0B725C71E451}"/>
                  </a:ext>
                </a:extLst>
              </p14:cNvPr>
              <p14:cNvContentPartPr/>
              <p14:nvPr/>
            </p14:nvContentPartPr>
            <p14:xfrm>
              <a:off x="6376320" y="2899800"/>
              <a:ext cx="7182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4CD13BB-838E-4135-A87B-0B725C71E4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480" y="2836440"/>
                <a:ext cx="749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DB49E7D-FC5E-4966-88D2-2F8A605ECCEC}"/>
                  </a:ext>
                </a:extLst>
              </p14:cNvPr>
              <p14:cNvContentPartPr/>
              <p14:nvPr/>
            </p14:nvContentPartPr>
            <p14:xfrm>
              <a:off x="4874400" y="3277800"/>
              <a:ext cx="708840" cy="38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DB49E7D-FC5E-4966-88D2-2F8A605ECC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8560" y="3214440"/>
                <a:ext cx="74016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5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most ML frameworks and systems only address model training not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ML applications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process of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building a model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data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Computationally expensive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process of using the model to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make a prediction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given an input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Run in real-time on orders of magnitude queries</a:t>
            </a:r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Deploying service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Choose ML frameworks with API, model, algorithms, hardware requirement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Migrate models and frameworks as new versions are updated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Models must be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to a prediction serving system to provide low-latency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55127-E32F-417F-973D-08AB4C98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45" y="1682496"/>
            <a:ext cx="3675893" cy="19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Single Model Selection Policy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E58C36B5-1739-497F-9782-3EBFCA81F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361944"/>
                <a:ext cx="7886700" cy="507130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MAB(Multi-Armed Bandit) problem formulation</a:t>
                </a:r>
              </a:p>
              <a:p>
                <a:pPr lvl="1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task of optimally choosing between k possible actions</a:t>
                </a:r>
              </a:p>
              <a:p>
                <a:pPr lvl="1"/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Action-</a:t>
                </a:r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choose</a:t>
                </a:r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1" lvl="1" indent="0">
                  <a:buNone/>
                </a:pPr>
                <a:r>
                  <a:rPr lang="en-US" altLang="ko-K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Reward</a:t>
                </a:r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feedback</a:t>
                </a:r>
              </a:p>
              <a:p>
                <a:pPr lvl="1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 the trade-off between </a:t>
                </a: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exploring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actions </a:t>
                </a:r>
              </a:p>
              <a:p>
                <a:pPr marL="342901" lvl="1" indent="0">
                  <a:buNone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and  </a:t>
                </a:r>
                <a:r>
                  <a:rPr lang="en-US" altLang="ko-K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exploiting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estimated best actions</a:t>
                </a:r>
              </a:p>
              <a:p>
                <a:pPr marL="342901" lvl="1" indent="0">
                  <a:buNone/>
                </a:pPr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Exp3 Algorithm</a:t>
                </a:r>
              </a:p>
              <a:p>
                <a:pPr lvl="1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model </a:t>
                </a:r>
                <a:r>
                  <a:rPr lang="en-US" altLang="ko-K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and set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</a:t>
                </a:r>
              </a:p>
              <a:p>
                <a:pPr marL="342901" lvl="1" indent="0">
                  <a:buNone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for each of k deployed models with p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observe L(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  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exp(-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/ p)</a:t>
                </a:r>
              </a:p>
              <a:p>
                <a:pPr marL="0" indent="0">
                  <a:buNone/>
                </a:pP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well to model selection over a large number of models.</a:t>
                </a:r>
              </a:p>
              <a:p>
                <a:pPr marL="0" indent="0">
                  <a:buNone/>
                </a:pP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Exp3 algorithm theoretical guarantees that it will converge quickly to an optimal solution</a:t>
                </a:r>
              </a:p>
              <a:p>
                <a:pPr lvl="1"/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E58C36B5-1739-497F-9782-3EBFCA81F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361944"/>
                <a:ext cx="7886700" cy="5071305"/>
              </a:xfrm>
              <a:blipFill>
                <a:blip r:embed="rId3"/>
                <a:stretch>
                  <a:fillRect l="-464" t="-1082" b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DBD4B-CCDC-4463-9851-F917E867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493" y="1276697"/>
            <a:ext cx="2665856" cy="22155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2FBFFE-BE6D-41D8-808D-E30D5D9FE7F5}"/>
              </a:ext>
            </a:extLst>
          </p:cNvPr>
          <p:cNvCxnSpPr>
            <a:cxnSpLocks/>
          </p:cNvCxnSpPr>
          <p:nvPr/>
        </p:nvCxnSpPr>
        <p:spPr>
          <a:xfrm flipH="1">
            <a:off x="2916936" y="439826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7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Ensemble Model Selection Policy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Combine the predictions from </a:t>
            </a:r>
          </a:p>
          <a:p>
            <a:pPr marL="0" indent="0">
              <a:buNone/>
            </a:pPr>
            <a:r>
              <a:rPr lang="en-US" altLang="ko-KR" sz="1800" i="1">
                <a:latin typeface="Arial" panose="020B0604020202020204" pitchFamily="34" charset="0"/>
                <a:cs typeface="Arial" panose="020B0604020202020204" pitchFamily="34" charset="0"/>
              </a:rPr>
              <a:t>   all available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0" indent="0">
              <a:buNone/>
            </a:pP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Ensemble prediction Accuracy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5 deep learning models with CIFAR-10 and ImageNET</a:t>
            </a: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Exp4 algorithm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 weighted 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 of all base model </a:t>
            </a:r>
          </a:p>
          <a:p>
            <a:pPr marL="342901" lvl="1" indent="0">
              <a:buNone/>
            </a:pP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   predictions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Improve prediction accuracy as the # of model</a:t>
            </a:r>
          </a:p>
          <a:p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D397C-96DC-449A-83A7-CF102233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77" y="1074006"/>
            <a:ext cx="4745736" cy="1550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D62395-561B-4842-91C7-E57C5714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05" y="2988966"/>
            <a:ext cx="3790950" cy="1114425"/>
          </a:xfrm>
          <a:prstGeom prst="rect">
            <a:avLst/>
          </a:prstGeo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E0C0CA29-60AD-41F7-83AD-327BD9647C3B}"/>
              </a:ext>
            </a:extLst>
          </p:cNvPr>
          <p:cNvSpPr/>
          <p:nvPr/>
        </p:nvSpPr>
        <p:spPr>
          <a:xfrm>
            <a:off x="4896423" y="5239512"/>
            <a:ext cx="71629" cy="201185"/>
          </a:xfrm>
          <a:prstGeom prst="upArrow">
            <a:avLst/>
          </a:prstGeom>
          <a:solidFill>
            <a:schemeClr val="tx1"/>
          </a:solidFill>
          <a:ln w="317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E3B211-6E32-4540-841A-4FF77CEDD9EA}"/>
              </a:ext>
            </a:extLst>
          </p:cNvPr>
          <p:cNvGrpSpPr/>
          <p:nvPr/>
        </p:nvGrpSpPr>
        <p:grpSpPr>
          <a:xfrm>
            <a:off x="4972813" y="2988966"/>
            <a:ext cx="3924300" cy="2590800"/>
            <a:chOff x="4972813" y="2988966"/>
            <a:chExt cx="3924300" cy="2590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153543-7C27-4A83-A590-7F8603161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2813" y="2988966"/>
              <a:ext cx="3924300" cy="2590800"/>
            </a:xfrm>
            <a:prstGeom prst="rect">
              <a:avLst/>
            </a:prstGeom>
          </p:spPr>
        </p:pic>
        <p:sp>
          <p:nvSpPr>
            <p:cNvPr id="6" name="웃는 얼굴 5">
              <a:extLst>
                <a:ext uri="{FF2B5EF4-FFF2-40B4-BE49-F238E27FC236}">
                  <a16:creationId xmlns:a16="http://schemas.microsoft.com/office/drawing/2014/main" id="{1C64B675-5902-4F8B-A48C-F460B8E74C79}"/>
                </a:ext>
              </a:extLst>
            </p:cNvPr>
            <p:cNvSpPr/>
            <p:nvPr/>
          </p:nvSpPr>
          <p:spPr>
            <a:xfrm>
              <a:off x="5303520" y="4229654"/>
              <a:ext cx="219456" cy="168610"/>
            </a:xfrm>
            <a:prstGeom prst="smileyFace">
              <a:avLst/>
            </a:prstGeom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3CD263-7621-415A-87E5-08BE5612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2162" y="5378581"/>
              <a:ext cx="249958" cy="201185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D732842-5329-45A1-B553-2587CFD498A6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>
              <a:off x="6934963" y="2988966"/>
              <a:ext cx="0" cy="259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54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on Policy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Exp3 and Exp4 under Model Failure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Quickly compensate for the failure</a:t>
            </a:r>
          </a:p>
          <a:p>
            <a:pPr marL="0" indent="0">
              <a:buNone/>
            </a:pPr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4305B-5D2A-4041-8CFA-1618B166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4" y="2103786"/>
            <a:ext cx="4806277" cy="26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6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Ensemble – Robust Predictions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Choose predictions only above a </a:t>
            </a:r>
            <a:r>
              <a:rPr lang="en-US" altLang="ko-KR" sz="1800" i="1">
                <a:latin typeface="Arial" panose="020B0604020202020204" pitchFamily="34" charset="0"/>
                <a:cs typeface="Arial" panose="020B0604020202020204" pitchFamily="34" charset="0"/>
              </a:rPr>
              <a:t>confidence threshold</a:t>
            </a:r>
          </a:p>
          <a:p>
            <a:r>
              <a:rPr lang="en-US" altLang="ko-KR" sz="1800" i="1"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  <a:r>
              <a:rPr lang="ko-KR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i="1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by estimator of confidence when evaluating predictions</a:t>
            </a: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combine() calculates # of number of models that agree 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48325-31F1-47F1-AA83-0898F6023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5" y="2440500"/>
            <a:ext cx="4913292" cy="32653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21804D-4215-495A-8055-417256963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07" y="2522796"/>
            <a:ext cx="3005498" cy="13526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AF9334D-D88A-4050-BE0B-ECBC76006C6F}"/>
                  </a:ext>
                </a:extLst>
              </p14:cNvPr>
              <p14:cNvContentPartPr/>
              <p14:nvPr/>
            </p14:nvContentPartPr>
            <p14:xfrm>
              <a:off x="1700280" y="309816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AF9334D-D88A-4050-BE0B-ECBC76006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4440" y="3034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A50607F-B20C-4687-842C-FAE514A6052C}"/>
                  </a:ext>
                </a:extLst>
              </p14:cNvPr>
              <p14:cNvContentPartPr/>
              <p14:nvPr/>
            </p14:nvContentPartPr>
            <p14:xfrm>
              <a:off x="1681560" y="309816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A50607F-B20C-4687-842C-FAE514A60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5720" y="3034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96DDC9-7B22-4A3C-BEE1-F2EADC196349}"/>
                  </a:ext>
                </a:extLst>
              </p14:cNvPr>
              <p14:cNvContentPartPr/>
              <p14:nvPr/>
            </p14:nvContentPartPr>
            <p14:xfrm>
              <a:off x="1681560" y="3117240"/>
              <a:ext cx="4064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96DDC9-7B22-4A3C-BEE1-F2EADC1963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5720" y="3053880"/>
                <a:ext cx="437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7382810-1137-4D93-8C1A-1A979A0AAA7B}"/>
                  </a:ext>
                </a:extLst>
              </p14:cNvPr>
              <p14:cNvContentPartPr/>
              <p14:nvPr/>
            </p14:nvContentPartPr>
            <p14:xfrm>
              <a:off x="2305080" y="3107880"/>
              <a:ext cx="5198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7382810-1137-4D93-8C1A-1A979A0AAA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9240" y="3044520"/>
                <a:ext cx="5511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38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Ensemble – Straggler Mitigation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Additional system cost – the</a:t>
            </a: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worst case: resource starvation</a:t>
            </a: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Simple best stategy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the design choice that rendering a </a:t>
            </a:r>
            <a:r>
              <a:rPr lang="en-US" altLang="ko-K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prediction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is worse than rendering an </a:t>
            </a:r>
            <a:r>
              <a:rPr lang="en-US" altLang="ko-KR" sz="140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 prediction.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At the latency deadline (SLO target),  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 function of the model selection policy is invoked with the </a:t>
            </a:r>
            <a:r>
              <a:rPr lang="en-US" altLang="ko-KR" sz="1400" b="1">
                <a:latin typeface="Arial" panose="020B0604020202020204" pitchFamily="34" charset="0"/>
                <a:cs typeface="Arial" panose="020B0604020202020204" pitchFamily="34" charset="0"/>
              </a:rPr>
              <a:t>subset of the predictions 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that are available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E7C1D-CA1F-40F6-BA39-1C931F0F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6" y="1870328"/>
            <a:ext cx="8341988" cy="16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8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Comparison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Tensorflow Serving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Empolys batching</a:t>
            </a:r>
          </a:p>
          <a:p>
            <a:pPr lvl="2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Batch size – static</a:t>
            </a:r>
          </a:p>
          <a:p>
            <a:pPr lvl="2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Timeout to avoid starvation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Serve one model at a time</a:t>
            </a:r>
          </a:p>
          <a:p>
            <a:pPr marL="342901" lvl="1" indent="0">
              <a:buNone/>
            </a:pP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87549-F9B7-4EF3-A148-AD093D05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40" y="2834386"/>
            <a:ext cx="3723609" cy="274371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14C451-9BD4-4B46-ABD8-19B3DF421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42024"/>
              </p:ext>
            </p:extLst>
          </p:nvPr>
        </p:nvGraphicFramePr>
        <p:xfrm>
          <a:off x="338328" y="2834386"/>
          <a:ext cx="4013933" cy="139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753">
                  <a:extLst>
                    <a:ext uri="{9D8B030D-6E8A-4147-A177-3AD203B41FA5}">
                      <a16:colId xmlns:a16="http://schemas.microsoft.com/office/drawing/2014/main" val="2795847699"/>
                    </a:ext>
                  </a:extLst>
                </a:gridCol>
                <a:gridCol w="1345090">
                  <a:extLst>
                    <a:ext uri="{9D8B030D-6E8A-4147-A177-3AD203B41FA5}">
                      <a16:colId xmlns:a16="http://schemas.microsoft.com/office/drawing/2014/main" val="2826087319"/>
                    </a:ext>
                  </a:extLst>
                </a:gridCol>
                <a:gridCol w="1345090">
                  <a:extLst>
                    <a:ext uri="{9D8B030D-6E8A-4147-A177-3AD203B41FA5}">
                      <a16:colId xmlns:a16="http://schemas.microsoft.com/office/drawing/2014/main" val="548578168"/>
                    </a:ext>
                  </a:extLst>
                </a:gridCol>
              </a:tblGrid>
              <a:tr h="20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Model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Data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batchsize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590328"/>
                  </a:ext>
                </a:extLst>
              </a:tr>
              <a:tr h="20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4-layer CNN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MNIST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351732"/>
                  </a:ext>
                </a:extLst>
              </a:tr>
              <a:tr h="20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8-layer AlexNet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CIFAR-10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416544"/>
                  </a:ext>
                </a:extLst>
              </a:tr>
              <a:tr h="20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22-layer Inception-v3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ImageNet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52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59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Limitations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Clipper doesn’t optimize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the execution of models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Slow model will remain slow</a:t>
            </a:r>
          </a:p>
          <a:p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-Serving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Integrated with model evaluation -&gt; leverage GPU acceleration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Clipper doesn’t manage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or re-training of the base models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All models are out-of-date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43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Conclusion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Propose a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layered architecture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by interposing between end-user applications and ML frameworks.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New ML frameworks and models can be introduced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without modifying end-user applications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Modular container-based architecture and additional functionality with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minimal performance penalty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85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References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A/B</a:t>
            </a:r>
            <a:r>
              <a:rPr lang="ko-KR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https://ko.wikipedia.org/wiki/A/B_%ED%85%8C%EC%8A%A4%ED%8A%B8</a:t>
            </a:r>
          </a:p>
          <a:p>
            <a:endParaRPr lang="en-US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https://ko.wikipedia.org/wiki/REST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https://gmlwjd9405.github.io/2018/09/21/rest-and-restful.html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RPC </a:t>
            </a: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https://ko.wikipedia.org/wiki/%EC%9B%90%EA%B2%A9_%ED%94%84%EB%A1%9C%EC%8B%9C%EC%A0%80_%ED%98%B8%EC%B6%9C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AIMD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http://movefast.tistory.com/38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http://jwprogramming.tistory.com/36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Quantile regression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https://brunch.co.kr/@gimmesilver/38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Bandit Algorithm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http://hub.zum.com/kimws</a:t>
            </a: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/2586</a:t>
            </a:r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https://brunch.co.kr/@chris-song/62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44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Introduction - Clipper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Layered Architecture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latencies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throughputs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Improved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Selection Layer - </a:t>
            </a:r>
            <a:r>
              <a:rPr lang="en-US" altLang="ko-KR" sz="1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Select model dynamically with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bandits algorithm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Combine predictions by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Model Abstraction Layer – </a:t>
            </a:r>
            <a:r>
              <a:rPr lang="en-US" altLang="ko-KR" sz="1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18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 caches – to render predictions without </a:t>
            </a:r>
            <a:r>
              <a:rPr lang="en-US" altLang="ko-KR"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model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Adaptive batching queue – maximize throughput given a </a:t>
            </a:r>
            <a:r>
              <a:rPr lang="en-US" altLang="ko-KR"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latency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Straggler mitigation – technique to render predictions without waiting for </a:t>
            </a:r>
            <a:r>
              <a:rPr lang="en-US" altLang="ko-KR"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models</a:t>
            </a:r>
            <a:endParaRPr lang="ko-KR" altLang="en-US" sz="1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F8937-488E-453D-B431-8CA167C2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97" y="1153352"/>
            <a:ext cx="4060213" cy="254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Applications workload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Object Recognition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Computer vision – the task of identifying and labeling the objects in a picture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User provides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about accuracy of the predictions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Explicitly labeling images. (e.g., type label for the image)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Implicitly indicating whether the provided prediction was correct. (e.g., click suggested label)</a:t>
            </a:r>
          </a:p>
          <a:p>
            <a:pPr marL="685800" lvl="2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Benchmark datasets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MNIST, CIFAR-10, ImageNet datasets</a:t>
            </a:r>
          </a:p>
          <a:p>
            <a:pPr marL="685800" lvl="2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function from a spoken audio signal to the corresponding sequence of words.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Providing real-time predictions with real-time translation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Build speech recognition service with TIMIT speech corpus and HTK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Benchmark datasets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Dataset consists of voice recording for 630 speakers in eight dialects of English 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3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Experimental Setup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Machine Configuration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 Intel Haswell-EP CPUs and 256 GB of RAM</a:t>
            </a:r>
          </a:p>
          <a:p>
            <a:pPr lvl="1"/>
            <a:r>
              <a:rPr lang="fi-FI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Ubuntu 14.04 on Linux 4.2.0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Nvidia Tesla K20c GPUs with 5 GB of GPU memory and 2496 cores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Both 10Gbps and 1Gbps network</a:t>
            </a:r>
          </a:p>
          <a:p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8729A6-EF22-43F0-9C96-8A1D675F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78876"/>
            <a:ext cx="5672768" cy="10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Complexity of Deploying ML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No dominant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ML framework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Each one has strengths and weaknesses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Optimized for specific model and domain of applications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Changes over time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complexity of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multiple ML frameworks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Clipper’s solution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Model abstraction layer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Common prediction interface that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isolates applications from ML framework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Simplifies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the process of deploying a new model or framework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77852-F1F1-4423-B08F-A2E3D579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09" y="4181108"/>
            <a:ext cx="3607485" cy="225874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FDF870-5F72-458B-810F-920871833C72}"/>
              </a:ext>
            </a:extLst>
          </p:cNvPr>
          <p:cNvSpPr/>
          <p:nvPr/>
        </p:nvSpPr>
        <p:spPr>
          <a:xfrm>
            <a:off x="4880609" y="5737860"/>
            <a:ext cx="3607485" cy="701988"/>
          </a:xfrm>
          <a:prstGeom prst="roundRect">
            <a:avLst/>
          </a:prstGeom>
          <a:noFill/>
          <a:ln w="31750" cap="sq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13043C-6A76-4E4D-A3BA-7FB5EB3C31AC}"/>
              </a:ext>
            </a:extLst>
          </p:cNvPr>
          <p:cNvSpPr/>
          <p:nvPr/>
        </p:nvSpPr>
        <p:spPr>
          <a:xfrm>
            <a:off x="4880609" y="4181108"/>
            <a:ext cx="3607485" cy="550912"/>
          </a:xfrm>
          <a:prstGeom prst="roundRect">
            <a:avLst/>
          </a:prstGeom>
          <a:noFill/>
          <a:ln w="31750" cap="sq"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0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Prediction Latency and Throughput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Prediction Latency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time it takes to render a prediction given a query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ML - batch </a:t>
            </a:r>
          </a:p>
          <a:p>
            <a:pPr lvl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모델을 한번 학습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(forward– backward)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할 때 사용되는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Gradient Descent by batch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batch (mini-batch = training data),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mini-batch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stochastic (mini-batch=1) </a:t>
            </a:r>
          </a:p>
          <a:p>
            <a:pPr marL="685800" lvl="2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논문에서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  <a:p>
            <a:pPr lvl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모델이 예측요청을 처리하기 위해 받는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must both be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bounded tail latencies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 meet several service level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More sophisticated, accurate model have substantial latencies (50-100ms)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Batch prediction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you have 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large number of instances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 get predictions for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Heavy query load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Clipper’s solution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Adaptive batches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 requests</a:t>
            </a:r>
          </a:p>
          <a:p>
            <a:pPr marL="1371600" lvl="4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Straggler mitigation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DC51E3-9AC2-4F35-B6AC-9B7127FD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058" y="4380073"/>
            <a:ext cx="1846291" cy="20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Model Selection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1944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Decide which of models to deploy based on </a:t>
            </a:r>
          </a:p>
          <a:p>
            <a:pPr lvl="2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evaluation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Stale datasets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Heavily biased by previous modeling results</a:t>
            </a:r>
          </a:p>
          <a:p>
            <a:pPr lvl="2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A/B testing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resulting of choice of model is static</a:t>
            </a:r>
          </a:p>
          <a:p>
            <a:pPr lvl="3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Local optimization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from several model in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ensembles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can often boost prediction accuracy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Clipper’s solution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Adaptive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model selection –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bandit approach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techniques to incorporate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3B256-F7B2-40BB-BDA1-EF8F4B78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00" y="440744"/>
            <a:ext cx="3262123" cy="18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48097"/>
            <a:ext cx="7886700" cy="60525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Architecture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CEDA609-D9B8-44A7-BCD5-356E4712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162" y="1614414"/>
            <a:ext cx="6381350" cy="3993771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55659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220B1-B172-4FFF-A804-13D73C866599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/>
                <a:ea typeface="새굴림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/>
              <a:ea typeface="새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07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rial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E87D36"/>
      </a:accent2>
      <a:accent3>
        <a:srgbClr val="A5A5A5"/>
      </a:accent3>
      <a:accent4>
        <a:srgbClr val="FFC000"/>
      </a:accent4>
      <a:accent5>
        <a:srgbClr val="4473C5"/>
      </a:accent5>
      <a:accent6>
        <a:srgbClr val="70AD46"/>
      </a:accent6>
      <a:hlink>
        <a:srgbClr val="0563C1"/>
      </a:hlink>
      <a:folHlink>
        <a:srgbClr val="954F72"/>
      </a:folHlink>
    </a:clrScheme>
    <a:fontScheme name="한국 PPT 서식">
      <a:majorFont>
        <a:latin typeface="Abadi"/>
        <a:ea typeface="새굴림"/>
        <a:cs typeface=""/>
      </a:majorFont>
      <a:minorFont>
        <a:latin typeface="Abad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0" cap="sq">
          <a:solidFill>
            <a:schemeClr val="tx2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AB MEETING 서식3_4vs3" id="{E4B411A9-C970-4F01-9FDD-EBB253FB24E5}" vid="{875590C8-59A4-4A3C-A563-664487AB71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ff26d467-63bf-4770-8cb2-0b48153b5b49" Revision="1" Stencil="System.MyShapes" StencilVersion="1.0"/>
</Control>
</file>

<file path=customXml/item2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4C8A0DC-8271-4DDF-88BE-9AD932BC61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F8306C6-9199-46EE-AFAF-7F24973B24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B67382-4A09-4814-A076-EF83A513346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MEETING 서식3_4vs3</Template>
  <TotalTime>4626</TotalTime>
  <Words>1802</Words>
  <Application>Microsoft Office PowerPoint</Application>
  <PresentationFormat>화면 슬라이드 쇼(4:3)</PresentationFormat>
  <Paragraphs>416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HY궁서B</vt:lpstr>
      <vt:lpstr>맑은 고딕</vt:lpstr>
      <vt:lpstr>새굴림</vt:lpstr>
      <vt:lpstr>Abadi</vt:lpstr>
      <vt:lpstr>Arial</vt:lpstr>
      <vt:lpstr>Bradley Hand ITC</vt:lpstr>
      <vt:lpstr>Calibri</vt:lpstr>
      <vt:lpstr>Cambria Math</vt:lpstr>
      <vt:lpstr>Office 테마</vt:lpstr>
      <vt:lpstr>Clipper: A Low-Latency Online Prediction Serving System</vt:lpstr>
      <vt:lpstr>Introduction</vt:lpstr>
      <vt:lpstr>Introduction - Clipper</vt:lpstr>
      <vt:lpstr>Applications workload</vt:lpstr>
      <vt:lpstr>Experimental Setup</vt:lpstr>
      <vt:lpstr>Complexity of Deploying ML</vt:lpstr>
      <vt:lpstr>Prediction Latency and Throughput</vt:lpstr>
      <vt:lpstr>Model Selection</vt:lpstr>
      <vt:lpstr>System Architecture</vt:lpstr>
      <vt:lpstr>System Architecture</vt:lpstr>
      <vt:lpstr>System Architecture</vt:lpstr>
      <vt:lpstr>Model Abstraction Layer - overview</vt:lpstr>
      <vt:lpstr>Model Abstraction Layer - Caching</vt:lpstr>
      <vt:lpstr>Model Abstraction Layer - Batching</vt:lpstr>
      <vt:lpstr>Batching -  Dynamic Batch Size</vt:lpstr>
      <vt:lpstr>Batching -  Dynamic Batch Size</vt:lpstr>
      <vt:lpstr>Batching – Delayed Batching</vt:lpstr>
      <vt:lpstr>Model Abstraction Layer – Model Container</vt:lpstr>
      <vt:lpstr>Model Selection Layer – overview</vt:lpstr>
      <vt:lpstr>Single Model Selection Policy</vt:lpstr>
      <vt:lpstr>Ensemble Model Selection Policy</vt:lpstr>
      <vt:lpstr>Evaluation on Policy</vt:lpstr>
      <vt:lpstr>Ensemble – Robust Predictions</vt:lpstr>
      <vt:lpstr>Ensemble – Straggler Mitigation</vt:lpstr>
      <vt:lpstr>System Comparison</vt:lpstr>
      <vt:lpstr>Limitations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GPipe: Efficient Training of Giant Neural Networks using Pipeline Parallelism</dc:title>
  <dc:creator>(대학원생) 김도형 (컴퓨터공학과)</dc:creator>
  <cp:lastModifiedBy>윤 경찬</cp:lastModifiedBy>
  <cp:revision>290</cp:revision>
  <dcterms:created xsi:type="dcterms:W3CDTF">2019-01-09T05:08:40Z</dcterms:created>
  <dcterms:modified xsi:type="dcterms:W3CDTF">2019-01-20T09:05:57Z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