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5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81265" autoAdjust="0"/>
  </p:normalViewPr>
  <p:slideViewPr>
    <p:cSldViewPr snapToGrid="0">
      <p:cViewPr varScale="1">
        <p:scale>
          <a:sx n="93" d="100"/>
          <a:sy n="93" d="100"/>
        </p:scale>
        <p:origin x="1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9-02-14T06:50:18.9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3295 9693 0,'111'0'156,"-27"0"-156,-28 27 16,28-27 0,-29 0-16,1 0 15,0 0 1,-28 0-1,0 0 1,0 0 31,0 0-31,28 0-1,-28 0 1,-1 0-1,1 0 17,0 0-1,0 0-15,0 0-16,0 0 15,0 0 1,0 0-1,0 0 1,0 0 0,28 0 15,-29 0-15,1 0 15,0 0-31,0 0 62,0 0-46,0 0 15,0 0-15,0 0 62,0 0-47,0 0-15,0 0-1,0 0 17,0 0-17,-1 0 1,1 0 0,0 0-1,0 0-15,0 0 16,0 0 15,0 0-15,0 0-1,0 0 17,0 0-17,0 0 48,0 0 187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9-02-14T06:50:23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3322 3575 0,'28'0'172,"0"0"-172,0 0 16,0 0-1,28 0 1,28 0 0,-56 0 15,55 0-15,-55 0-1,0 0 1,0 0 15,0 0 0,0 0 16,0 0-47,0 0 16,0 0-1,0 0 1,0 0 0,0 0-1,27 0 1,-27 0 0,28 0-1,0 0 1,-28 0-1,0 0 17,0 0-17,0 0 1,0 0 0,-1 0-1,1 0 1,0 0-1,0 0 1,28 0 0,-28 0-1,0 0 1,0 0 0,0 0 15,0 0 0,0 0 0,0 0-15,-1 0 0,1 0 15,0 0 0,0 0-15,0 0 31,0 0-32,0 0 16,0 0-15,0 0 31,0 0 0,0 0 0,0 0 0,-1 0 31,1 0 0,0 0-63,0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9-02-14T06:51:24.3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9074 14218 0,'28'0'1453,"0"0"-1390,0 0-32,0 0 16,0 0 31,-1 0 47,1 0-47,0 0-47,0 0 0,0 0 1,0 0-32,0 0 15,0 0 1,0 0 15,0 0-15,0 0-1,0 0-15,-1 0 16,1 0 0,0 0-1,0 0 17,0 0-17,0 0 32,0 0-31,0 0 31,0 0-32,0 0 16,0 0-15,0 0 15,0 0 1,-1 0-17,1 0 16,0 0 1,0 0-32,0 0 31,0 0-15,0 0-1,0 0 1,0 0-1,0 0 32,0 0 16,0 0-16,-1 0 0,1 0-16,0 0 0,0 0 16,0 0-16,0 0-15,0 0 15,0 0 0,0 0 1,0 0-17,0 0 63,0 0 313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9-02-14T06:51:51.7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6310 8072 0,'28'0'375,"0"0"-359,0 0 0,27 0 15,-27 0 0,28 0 0,-28 0 1,0 0-17,0 0 17,0 0-32,0 0 31,0 0-16,0 0 1,0 0 0,0 0-1,-1 0 17,1 0-1,0 0-16,0 0 17,0 0-1,0 0-15,0 0-1,0 0 1,0 0-1,28 0 1,-28 0 15,-1 0-15,1 0 0,0 0-16,0 0 15,0 0 1,0 0 15,0 0-15,0 0-1,0 0 1,0 0 0,0 0-1,0 0 1,-1 0 15,1 0-31,28 0 16,-28 0 15,0 0 16,0 0-32,0 0 17,0 0-1,0 0-15,0 0 15,0 0-16,0 0 17,-1 0-1,1 0 0,0 0-31,0 0 31,0 0-31,28 0 16,-28 0 0,28 0-1,-28 0 17,0 0-1,-1 0-31,1 0 31,28 0-15,-28 0-1,0 0 1,28 0 0,-28 0-1,0 0 1,0 0 15,0 0-15,0 0-1,-1 0 17,1 0 30,0 0-31,0 0-15,0 0 0,0 0-1,0 0 1,0 0-1,0 0 1,28 0 0,-1 0-1,-27 0 1,28 0 0,-28 0 15,0 0-31,0 0 31,0 0-15,0 0-1,0 0 1,0 28 0,0-28-1,27 0 1,-27 0-1,0 0 1,0 0 0,0 0 15,0 0-15,0 0-16,0 0 15,0 0 1,0 0-1,0 0 1,27 0 0,-27 0 15,28 0-15,-28 0-1,0 0 1,0 0-1,28 0 1,-28 0 0,0 0-1,28 0 1,-29 0 0,1 0-1,0 0 32,0 28-31,0-28 15,0 0 0,0 0 0,0 0-15,0 0 0,0 0 15,0 0 31,0 0-62,-1 0 32,1 0-17,0 0 1,0 0 0,0 0-1,0 0 1,0 0-1,0 0-15,0 0 32,0 0-17,0 0 1,0 0 0,0 0-1,-1 0 1,1 0 31,0 0-47,0 0 31,0 0 0,0 0-15,0 0-1,0 0 1,0 0 0,0 0 15,28 0-15,-29 0-1,1 0 1,0 0-1,0 0 32,0 0-31,0 0 31,0 0-47,0 0 31,0 0 250,0 0-109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9-02-14T09:21:03.6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16277 6871 0,'28'0'218,"0"0"-202,0 0 0,0 0-1,0 0 63,0 0-46,0 0-1,0 0-15,-1 0-1,1 0-15,0 0 63,0 0-16,0 0-16,28 0 0,-28 0-15,0 0-1,0 0 17,0 0-1,0 0-16,0 0 1,-1 0 0,1 0 15,0 0-15,0 0-1,0 0 1,0 0 15,0 0 32,0 0-48,0 0 16,0 0 1,0 0-17,0 0 1,-1 0 31,1 0-16,0 0 0,0 0-15,0 0 15,0 0-15,0 0-1,0 0 17,0 0-1,0 0-15,0 0 15,0 0 0,0 0-15,-1 0 15,1 0 16,0 0-16,0 0-31,-28 28 47,28-28-31,0 0 15,0 0 31,0 0-62,0 0 32,0 0-1,0 0-16,0 0 1,-1 0 31,1 0-31,0 0 15,0 0 16,0 0 0,0 0-32,0 0 48,0 0-63,0 0 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9-02-14T09:21:07.8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19460 7262 0,'28'0'172,"0"0"-141,0 0 1,0 0-32,0 0 62,0 0-46,0 0 31,-1 0-16,1 0 0,0 0-15,0 0 15,0 0-15,0 0 15,0 0 0,0 0 0,0 0-15,0 0 0,0 0-1,0 0 1,-1 0 0,1 0 15,0 0 0,0 0-15,0 0-16,0 0 31,0 0-15,0 0-1,0 0 1,0 0-1,0 0 17,0 0-17,0 0 1,-1 0-16,1 0 31,-28 28-15,56-28 15,-28 0 16,0 0 31,0 0-78,0 0 47,0 0-16,0 0 32,0 0-48,0 0-15,-1 0 63,1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9-02-14T09:21:11.8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19320 9106 0,'56'0'140,"-28"0"-140,28 0 16,-28 0 0,0 0-16,-28-28 15,28 28 1,0 0-1,28 0 17,-28 0-17,-1 0 17,1 0-1,0 0-16,0 0 1,0 0 62,0 0-47,-28-28-31,28 28 32,0 0-17,-28-28 17,28 28-1,0 0-16,28 0 17,-29 0-1,1 0 0,0 0-31,0 0 31,0 0 16,0 0-31,0 0 0,0 0 15,0 0-16,0 0 1,0 0 0,0 0 15,0 0 0,-1 0-15,1 0-1,0 0 1,0 0 15,0 0 1,0 0-32,0 0 15,0 0 16,0 0-15,0 0 0,0 0-1,0 0 1,-1 0 15,1 0-15,0 0-1,0 0 17,0 0-1,0 0 0,0 0 0,0 0 1,0 0-1,0 0 16,0 0-32,0 0 1,-1 0 0,1 0 15,0 0-15,0 0-1,0 0 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9-02-14T09:28:49.05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10442 8156 0,'28'0'485,"0"0"-454,0 0-15,0 0 46,0 0 1,-28 28-48,28-28 32,-1 0 47,1 0-63,0 0 16,0 0-16,0 0 32,0 0-48,0 0 17,0 0 30,0 0-46,-28-28 15,28 28-15,0 0 30,0 0 48,-1 0-47,1 0-16,0 0 47,0 0 1,0 0-33,0 0-14,0-28-1,0 28 0,0 0-15,0 0-1,0 0 1,0 0 15,0 0-15,-1 0 15,1 0 16,0 0 0,0 0 15,0 0-62,0 0 47,0 0 0,0 0-16,0 0-31,0 0 47,0 0 0,0 0 0,-1 0-47,1 0 31,0 0 1,0 0-1,0 0-16,0 0 1,0 0 31,0 0-31,0 0-1,0 0 16,0 0 1,0 0-1,-1 0-15,1 0 15,0 0 0,0 0-15,0 0 15,0 0-15,0 0-1,0 0 16,0 0-15,0 0 0,0 0-1,0 0 1,0 0 15,-1 0 0,1 0 16,0 0-31,0 0 15,0 0 0,0 0 1,0 0-17,0 0 1,0 0 15,0 0-15,0 0-1,0 0 17,-1 0 15,1 0-16,0 0-16,0 0 48,0 0-1,0 0 1,0 0-47,0 0 30,0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9-02-14T09:28:53.41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13457 8128 0,'56'28'203,"-28"-28"-187,0 0 15,0 0 0,0 0-31,0 0 16,0 0 15,0 0 0,0 0-15,-1 0 15,1 0 0,0 0 1,0 0-17,0 0 16,0 0 1,0 0-17,0 0 1,0 0 0,0 0 30,0 0-14,0 0-17,-1 0 17,1 0 14,0 0-14,0 0 15,0 0-1,0 0 17,0 0-32,0 0 0,0 0 1,0 0-1,0 0 16,0 0-32,0 0 17,-1 0-1,1 0-15,0 0-1,0 0 1,0 0 31,0 0 0,0 0-32,0 0 16,0 0 1,0 0 15,0 0-32,0 0 1,-1 0 31,1 0-32,0 0 17,0 0-1,0 0 16,0 0-16,0 0 0,0 0-31,-28 28 31,28-28-31,0 0 32,0 0 15,0 0-32,0 0 32,-1 0 0,1 0-31,0 0-16,28 0 15,-28 0 32,0 0-31,0 0-1,0 0 1,0 0 0,0 0-1,0 0 16,-1 0-15,1 0 15,0 0-15,0 0 0,0 0-1,0 0 1,0 0 15,0 0 16,0 0 15,0 0-46,0 0 0,0 0 31,0 0-16,-1 0-31,1 0 31,0 0-15,0 0 15,0 0-31,0 0 31,0 0-15,0 0 15,0 0-15,0 0 46,0 0-31,0 0 110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1AC16-040C-435B-ABE1-ED5A14AC4FF2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A1DA3-14FD-4579-8601-E190EC576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9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Fine-grained computations </a:t>
            </a:r>
            <a:r>
              <a:rPr lang="ko-KR" altLang="en-US" dirty="0"/>
              <a:t>같은 경우 </a:t>
            </a:r>
            <a:r>
              <a:rPr lang="en-US" altLang="ko-KR" dirty="0"/>
              <a:t>action, state, reward </a:t>
            </a:r>
            <a:r>
              <a:rPr lang="ko-KR" altLang="en-US" dirty="0"/>
              <a:t>같이 작은 값들에 대해서 계산이 빠르게 </a:t>
            </a:r>
            <a:r>
              <a:rPr lang="ko-KR" altLang="en-US" dirty="0" err="1"/>
              <a:t>되어야한다는</a:t>
            </a:r>
            <a:r>
              <a:rPr lang="ko-KR" altLang="en-US" dirty="0"/>
              <a:t>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Dynamic execution </a:t>
            </a:r>
            <a:r>
              <a:rPr lang="ko-KR" altLang="en-US" dirty="0"/>
              <a:t>은 현재의 시뮬레이션과 액션이 미래의 연산에 영향을 줄 수 있어야 한다는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217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09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Driver</a:t>
            </a:r>
            <a:r>
              <a:rPr lang="ko-KR" altLang="en-US" dirty="0"/>
              <a:t>가 </a:t>
            </a:r>
            <a:r>
              <a:rPr lang="en-US" altLang="ko-KR" dirty="0" err="1"/>
              <a:t>add.remote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95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Step2 </a:t>
            </a:r>
            <a:r>
              <a:rPr lang="ko-KR" altLang="en-US" dirty="0"/>
              <a:t>에서 이전 슬라이드에서 </a:t>
            </a:r>
            <a:r>
              <a:rPr lang="en-US" altLang="ko-KR" dirty="0"/>
              <a:t>object table </a:t>
            </a:r>
            <a:r>
              <a:rPr lang="ko-KR" altLang="en-US" dirty="0"/>
              <a:t>언급</a:t>
            </a:r>
            <a:endParaRPr lang="en-US" altLang="ko-KR" dirty="0"/>
          </a:p>
          <a:p>
            <a:r>
              <a:rPr lang="en-US" altLang="ko-KR" dirty="0"/>
              <a:t>Step3 </a:t>
            </a:r>
            <a:r>
              <a:rPr lang="ko-KR" altLang="en-US" dirty="0"/>
              <a:t>에서 이전 슬라이드 </a:t>
            </a:r>
            <a:r>
              <a:rPr lang="en-US" altLang="ko-KR" dirty="0"/>
              <a:t>8,9 </a:t>
            </a:r>
            <a:r>
              <a:rPr lang="ko-KR" altLang="en-US" dirty="0"/>
              <a:t>번 언급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073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87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Actor – unaware</a:t>
            </a:r>
          </a:p>
          <a:p>
            <a:endParaRPr lang="en-US" altLang="ko-KR" dirty="0"/>
          </a:p>
          <a:p>
            <a:r>
              <a:rPr lang="en-US" altLang="ko-KR" dirty="0"/>
              <a:t>Scalability – </a:t>
            </a:r>
            <a:r>
              <a:rPr lang="ko-KR" altLang="en-US" dirty="0"/>
              <a:t>선형적으로 </a:t>
            </a:r>
            <a:r>
              <a:rPr lang="en-US" altLang="ko-KR" dirty="0"/>
              <a:t>task throughput </a:t>
            </a:r>
            <a:r>
              <a:rPr lang="ko-KR" altLang="en-US" dirty="0"/>
              <a:t>이 증가 </a:t>
            </a:r>
            <a:r>
              <a:rPr lang="en-US" altLang="ko-KR" dirty="0"/>
              <a:t>(parallel workload of empty task)</a:t>
            </a:r>
          </a:p>
          <a:p>
            <a:r>
              <a:rPr lang="ko-KR" altLang="en-US" dirty="0"/>
              <a:t>실제적인 </a:t>
            </a:r>
            <a:r>
              <a:rPr lang="en-US" altLang="ko-KR" dirty="0"/>
              <a:t>workload</a:t>
            </a:r>
            <a:r>
              <a:rPr lang="ko-KR" altLang="en-US" dirty="0"/>
              <a:t>는 </a:t>
            </a:r>
            <a:r>
              <a:rPr lang="en-US" altLang="ko-KR" dirty="0"/>
              <a:t>object dependencies </a:t>
            </a:r>
            <a:r>
              <a:rPr lang="ko-KR" altLang="en-US" dirty="0"/>
              <a:t>때문에 그래프와 같이 나타나진 않는다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Small object – IOPS</a:t>
            </a:r>
          </a:p>
          <a:p>
            <a:r>
              <a:rPr lang="en-US" altLang="ko-KR" dirty="0"/>
              <a:t>Large object – Write throughput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447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GCS read and write latencies as viewed from a client submitting tasks.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4.2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초쯤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하나가 죽음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reconfiguration (new chain member joins)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 50 million empty tasks sequentially and monitor GCS memory consumption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Grows linearly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26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 reconstructs lost task dependencies as nodes are removed (dotted line), and recovers to original throughput when nodes are added back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점선 언급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32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Smaller object</a:t>
            </a:r>
            <a:r>
              <a:rPr lang="ko-KR" altLang="en-US" dirty="0"/>
              <a:t>에 대해서는 보완해야할 필요가 있다고 언급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artificial task execution delays and show that performance drops nearly 2 with just a few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extra latency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736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Parameter serve</a:t>
            </a:r>
            <a:r>
              <a:rPr lang="ko-KR" altLang="en-US" dirty="0"/>
              <a:t>의 최적화 기술을 쓴 </a:t>
            </a:r>
            <a:r>
              <a:rPr lang="en-US" altLang="ko-KR" dirty="0" err="1"/>
              <a:t>Horovod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distributed </a:t>
            </a:r>
            <a:r>
              <a:rPr lang="ko-KR" altLang="en-US" dirty="0" err="1"/>
              <a:t>텐서플로우에</a:t>
            </a:r>
            <a:r>
              <a:rPr lang="ko-KR" altLang="en-US" dirty="0"/>
              <a:t> 대해서 </a:t>
            </a:r>
            <a:r>
              <a:rPr lang="en-US" altLang="ko-KR" dirty="0"/>
              <a:t>10% </a:t>
            </a:r>
            <a:r>
              <a:rPr lang="ko-KR" altLang="en-US" dirty="0"/>
              <a:t>내외의 퍼포먼스 차이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Serving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Clipper focus on serving predictions to external clients.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Simulation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Bulk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synchronous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힘들다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3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RL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어플리케이션을 위한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Scalability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 tolerance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37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TensorFlow Serving and Clipper  - inference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에 초점이 맞춰져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10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그림에 대한 수도코드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Train_policy</a:t>
            </a:r>
            <a:r>
              <a:rPr lang="en-US" altLang="ko-KR" dirty="0"/>
              <a:t> </a:t>
            </a:r>
            <a:r>
              <a:rPr lang="ko-KR" altLang="en-US" dirty="0"/>
              <a:t>부터 설명 </a:t>
            </a:r>
            <a:r>
              <a:rPr lang="en-US" altLang="ko-KR" dirty="0"/>
              <a:t>- Trajectory [</a:t>
            </a:r>
            <a:r>
              <a:rPr lang="ko-KR" altLang="en-US" dirty="0" err="1"/>
              <a:t>트리젝터리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수도코드를 보면 알 수 있듯이</a:t>
            </a:r>
            <a:r>
              <a:rPr lang="en-US" altLang="ko-KR" dirty="0"/>
              <a:t>, training, serving, simulation</a:t>
            </a:r>
            <a:r>
              <a:rPr lang="ko-KR" altLang="en-US" dirty="0"/>
              <a:t>이 효율적으로 </a:t>
            </a:r>
            <a:r>
              <a:rPr lang="en-US" altLang="ko-KR" dirty="0"/>
              <a:t>support </a:t>
            </a:r>
            <a:r>
              <a:rPr lang="ko-KR" altLang="en-US" dirty="0"/>
              <a:t>되어야 한다는 것을 볼 수 있다</a:t>
            </a:r>
            <a:endParaRPr lang="en-US" altLang="ko-KR" dirty="0"/>
          </a:p>
          <a:p>
            <a:r>
              <a:rPr lang="ko-KR" altLang="en-US" dirty="0"/>
              <a:t>각각의 단계에서 중요한 요소들 짚어보면</a:t>
            </a:r>
            <a:r>
              <a:rPr lang="en-US" altLang="ko-KR" dirty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59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Miliseconds</a:t>
            </a:r>
            <a:r>
              <a:rPr lang="en-US" altLang="ko-KR" dirty="0"/>
              <a:t> – </a:t>
            </a:r>
            <a:r>
              <a:rPr lang="ko-KR" altLang="en-US" dirty="0"/>
              <a:t>액션을 취하는 연산</a:t>
            </a:r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– </a:t>
            </a:r>
            <a:r>
              <a:rPr lang="ko-KR" altLang="en-US" dirty="0"/>
              <a:t>복잡한 정책을 트레이닝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37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논블록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가만히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멈추지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나올때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멈춰서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기다리는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Ray API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-&gt;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다른 노드에서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실행하게끔 해주는 것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Ray.wait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이용가능한 결과만 기다림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Ray.get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all result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다 기다림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(</a:t>
            </a:r>
            <a:r>
              <a:rPr lang="ko-KR" altLang="en-US" dirty="0"/>
              <a:t>애니메이션 예시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Tasks </a:t>
            </a:r>
            <a:r>
              <a:rPr lang="ko-KR" altLang="en-US" dirty="0"/>
              <a:t>는 </a:t>
            </a:r>
            <a:r>
              <a:rPr lang="en-US" altLang="ko-KR" dirty="0"/>
              <a:t>stateless </a:t>
            </a:r>
            <a:r>
              <a:rPr lang="ko-KR" altLang="en-US" dirty="0"/>
              <a:t>라서 체크포인트나 리커버리 할 필요가 없다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85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 </a:t>
            </a:r>
            <a:r>
              <a:rPr lang="en-US" altLang="ko-KR" dirty="0"/>
              <a:t>Motivation</a:t>
            </a:r>
            <a:r>
              <a:rPr lang="ko-KR" altLang="en-US" dirty="0"/>
              <a:t>에서 설명한 정책을 학습하기 위한 수도 코드를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Ray</a:t>
            </a:r>
            <a:r>
              <a:rPr lang="ko-KR" altLang="en-US" dirty="0"/>
              <a:t>를 이용해서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Train_policy</a:t>
            </a:r>
            <a:r>
              <a:rPr lang="en-US" altLang="ko-KR" dirty="0"/>
              <a:t>() </a:t>
            </a:r>
            <a:r>
              <a:rPr lang="ko-KR" altLang="en-US" dirty="0"/>
              <a:t>부터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두 타입의 노드가 있음 </a:t>
            </a:r>
            <a:r>
              <a:rPr lang="en-US" altLang="ko-KR" dirty="0"/>
              <a:t>– remote function </a:t>
            </a:r>
            <a:r>
              <a:rPr lang="ko-KR" altLang="en-US" dirty="0" err="1"/>
              <a:t>호출자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task (</a:t>
            </a:r>
            <a:r>
              <a:rPr lang="ko-KR" altLang="en-US" dirty="0"/>
              <a:t>동그라미</a:t>
            </a:r>
            <a:r>
              <a:rPr lang="en-US" altLang="ko-KR" dirty="0"/>
              <a:t>) </a:t>
            </a:r>
            <a:r>
              <a:rPr lang="ko-KR" altLang="en-US" dirty="0"/>
              <a:t>그리고 </a:t>
            </a:r>
            <a:r>
              <a:rPr lang="en-US" altLang="ko-KR" dirty="0"/>
              <a:t>data objects (</a:t>
            </a:r>
            <a:r>
              <a:rPr lang="ko-KR" altLang="en-US" dirty="0"/>
              <a:t>네모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Actor </a:t>
            </a:r>
            <a:r>
              <a:rPr lang="ko-KR" altLang="en-US" dirty="0"/>
              <a:t>와 </a:t>
            </a:r>
            <a:r>
              <a:rPr lang="en-US" altLang="ko-KR" dirty="0"/>
              <a:t>task</a:t>
            </a:r>
            <a:r>
              <a:rPr lang="ko-KR" altLang="en-US" dirty="0"/>
              <a:t>의 차이는 </a:t>
            </a:r>
            <a:r>
              <a:rPr lang="en-US" altLang="ko-KR" dirty="0"/>
              <a:t>edge</a:t>
            </a:r>
            <a:r>
              <a:rPr lang="ko-KR" altLang="en-US" dirty="0"/>
              <a:t>를 보면 알 수 있다</a:t>
            </a:r>
            <a:r>
              <a:rPr lang="en-US" altLang="ko-KR" dirty="0"/>
              <a:t>. </a:t>
            </a:r>
            <a:r>
              <a:rPr lang="ko-KR" altLang="en-US" dirty="0"/>
              <a:t>앞에서 언급했듯 </a:t>
            </a:r>
            <a:r>
              <a:rPr lang="en-US" altLang="ko-KR" dirty="0"/>
              <a:t>serial </a:t>
            </a:r>
            <a:r>
              <a:rPr lang="ko-KR" altLang="en-US" dirty="0"/>
              <a:t>하게 </a:t>
            </a:r>
            <a:r>
              <a:rPr lang="en-US" altLang="ko-KR" dirty="0"/>
              <a:t>execute </a:t>
            </a:r>
            <a:r>
              <a:rPr lang="ko-KR" altLang="en-US" dirty="0"/>
              <a:t>되고</a:t>
            </a:r>
            <a:r>
              <a:rPr lang="en-US" altLang="ko-KR" dirty="0"/>
              <a:t>, </a:t>
            </a:r>
            <a:r>
              <a:rPr lang="ko-KR" altLang="en-US" dirty="0"/>
              <a:t>이런 </a:t>
            </a:r>
            <a:r>
              <a:rPr lang="en-US" altLang="ko-KR" dirty="0"/>
              <a:t>chain</a:t>
            </a:r>
            <a:r>
              <a:rPr lang="ko-KR" altLang="en-US" dirty="0"/>
              <a:t>이 </a:t>
            </a:r>
            <a:r>
              <a:rPr lang="en-US" altLang="ko-KR" dirty="0"/>
              <a:t>order</a:t>
            </a:r>
            <a:r>
              <a:rPr lang="ko-KR" altLang="en-US" dirty="0"/>
              <a:t>를 기억하게 해 줌 </a:t>
            </a:r>
            <a:r>
              <a:rPr lang="en-US" altLang="ko-KR" dirty="0"/>
              <a:t>(</a:t>
            </a:r>
            <a:r>
              <a:rPr lang="ko-KR" altLang="en-US" dirty="0"/>
              <a:t>애니메이션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596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User program – </a:t>
            </a:r>
            <a:r>
              <a:rPr lang="ko-KR" altLang="en-US" dirty="0"/>
              <a:t>앞에서 본 정책 학습과 같은 프로그램을 말함</a:t>
            </a:r>
            <a:endParaRPr lang="en-US" altLang="ko-KR" dirty="0"/>
          </a:p>
          <a:p>
            <a:r>
              <a:rPr lang="en-US" altLang="ko-KR" dirty="0"/>
              <a:t>Worker </a:t>
            </a:r>
            <a:r>
              <a:rPr lang="ko-KR" altLang="en-US" dirty="0"/>
              <a:t>안에 여러 개의 </a:t>
            </a:r>
            <a:r>
              <a:rPr lang="en-US" altLang="ko-KR" dirty="0"/>
              <a:t>task</a:t>
            </a:r>
            <a:r>
              <a:rPr lang="ko-KR" altLang="en-US" dirty="0"/>
              <a:t>가 들어가 있고</a:t>
            </a:r>
            <a:r>
              <a:rPr lang="en-US" altLang="ko-KR" dirty="0"/>
              <a:t>, </a:t>
            </a:r>
            <a:r>
              <a:rPr lang="ko-KR" altLang="en-US" dirty="0"/>
              <a:t>이것들은 </a:t>
            </a:r>
            <a:r>
              <a:rPr lang="en-US" altLang="ko-KR" dirty="0"/>
              <a:t>serial</a:t>
            </a:r>
            <a:r>
              <a:rPr lang="ko-KR" altLang="en-US" dirty="0"/>
              <a:t>하게 실행 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576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lineage storage </a:t>
            </a:r>
            <a:r>
              <a:rPr lang="ko-KR" altLang="en-US" dirty="0"/>
              <a:t>는 마스터라고 지칭하는 하나의 싱글 노드에서 관리하도록 되어 있어 </a:t>
            </a:r>
            <a:r>
              <a:rPr lang="en-US" altLang="ko-KR" dirty="0"/>
              <a:t>coarse-grained parallelism </a:t>
            </a:r>
            <a:r>
              <a:rPr lang="ko-KR" altLang="en-US" dirty="0"/>
              <a:t>에 포커스</a:t>
            </a:r>
            <a:endParaRPr lang="en-US" altLang="ko-KR" dirty="0"/>
          </a:p>
          <a:p>
            <a:r>
              <a:rPr lang="ko-KR" altLang="en-US" dirty="0"/>
              <a:t>기존의 스케줄러는 </a:t>
            </a:r>
            <a:r>
              <a:rPr lang="en-US" altLang="ko-KR" dirty="0"/>
              <a:t>centralized </a:t>
            </a:r>
            <a:r>
              <a:rPr lang="ko-KR" altLang="en-US" dirty="0"/>
              <a:t>되어 있지만</a:t>
            </a:r>
            <a:r>
              <a:rPr lang="en-US" altLang="ko-KR" dirty="0"/>
              <a:t>, fine-grained task</a:t>
            </a:r>
            <a:r>
              <a:rPr lang="ko-KR" altLang="en-US" dirty="0"/>
              <a:t>에 대해서 이러한 스케줄러는 오히려 오버헤드만 일어난다고 얘기하고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GCS</a:t>
            </a:r>
            <a:r>
              <a:rPr lang="ko-KR" altLang="en-US" dirty="0"/>
              <a:t>에 필요한 정보들을 저장해 둠으로</a:t>
            </a:r>
            <a:r>
              <a:rPr lang="en-US" altLang="ko-KR" dirty="0"/>
              <a:t>, </a:t>
            </a:r>
            <a:r>
              <a:rPr lang="ko-KR" altLang="en-US" dirty="0"/>
              <a:t>다른 시스템 컴포넌트들을 </a:t>
            </a:r>
            <a:r>
              <a:rPr lang="en-US" altLang="ko-KR" dirty="0"/>
              <a:t>stateless</a:t>
            </a:r>
            <a:r>
              <a:rPr lang="ko-KR" altLang="en-US" dirty="0"/>
              <a:t>로 만들어준다</a:t>
            </a:r>
            <a:r>
              <a:rPr lang="en-US" altLang="ko-KR" dirty="0"/>
              <a:t>. (</a:t>
            </a:r>
            <a:r>
              <a:rPr lang="ko-KR" altLang="en-US" dirty="0"/>
              <a:t>컴포넌트들이 </a:t>
            </a:r>
            <a:r>
              <a:rPr lang="en-US" altLang="ko-KR" dirty="0"/>
              <a:t>GCS</a:t>
            </a:r>
            <a:r>
              <a:rPr lang="ko-KR" altLang="en-US" dirty="0"/>
              <a:t>를 통해 </a:t>
            </a:r>
            <a:r>
              <a:rPr lang="en-US" altLang="ko-KR" dirty="0"/>
              <a:t>state</a:t>
            </a:r>
            <a:r>
              <a:rPr lang="ko-KR" altLang="en-US" dirty="0"/>
              <a:t>를 </a:t>
            </a:r>
            <a:r>
              <a:rPr lang="en-US" altLang="ko-KR" dirty="0"/>
              <a:t>share)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41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로컬 스케줄러에서</a:t>
            </a:r>
            <a:r>
              <a:rPr lang="en-US" altLang="ko-KR" dirty="0"/>
              <a:t> </a:t>
            </a:r>
            <a:r>
              <a:rPr lang="ko-KR" altLang="en-US" dirty="0"/>
              <a:t>먼저 </a:t>
            </a:r>
            <a:r>
              <a:rPr lang="en-US" altLang="ko-KR" dirty="0"/>
              <a:t>tasks</a:t>
            </a:r>
            <a:r>
              <a:rPr lang="ko-KR" altLang="en-US" dirty="0"/>
              <a:t>를 스케줄 한다 해서 </a:t>
            </a:r>
            <a:r>
              <a:rPr lang="en-US" altLang="ko-KR" dirty="0"/>
              <a:t>bottom-up scheduler </a:t>
            </a:r>
            <a:r>
              <a:rPr lang="ko-KR" altLang="en-US" dirty="0"/>
              <a:t>라고 이름을 지었다고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로컬 스케줄러 </a:t>
            </a:r>
            <a:r>
              <a:rPr lang="en-US" altLang="ko-KR" dirty="0"/>
              <a:t>state – local object store</a:t>
            </a:r>
            <a:r>
              <a:rPr lang="ko-KR" altLang="en-US" dirty="0"/>
              <a:t>에 있는 </a:t>
            </a:r>
            <a:r>
              <a:rPr lang="en-US" altLang="ko-KR" dirty="0"/>
              <a:t>metadata </a:t>
            </a:r>
            <a:r>
              <a:rPr lang="ko-KR" altLang="en-US" dirty="0"/>
              <a:t>와 </a:t>
            </a:r>
            <a:r>
              <a:rPr lang="en-US" altLang="ko-KR" dirty="0"/>
              <a:t>input</a:t>
            </a:r>
            <a:r>
              <a:rPr lang="ko-KR" altLang="en-US" dirty="0"/>
              <a:t>을 기다리는 </a:t>
            </a:r>
            <a:r>
              <a:rPr lang="en-US" altLang="ko-KR" dirty="0"/>
              <a:t>tasks</a:t>
            </a:r>
            <a:r>
              <a:rPr lang="ko-KR" altLang="en-US" dirty="0"/>
              <a:t>들</a:t>
            </a:r>
            <a:r>
              <a:rPr lang="en-US" altLang="ko-KR" dirty="0"/>
              <a:t>, worker</a:t>
            </a:r>
            <a:r>
              <a:rPr lang="ko-KR" altLang="en-US" dirty="0"/>
              <a:t>에 보내기 위한 </a:t>
            </a:r>
            <a:r>
              <a:rPr lang="en-US" altLang="ko-KR" dirty="0"/>
              <a:t>tasks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75DD1-C1D3-4190-ACB5-468BB342906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3963"/>
            <a:ext cx="9144000" cy="2526328"/>
          </a:xfrm>
        </p:spPr>
        <p:txBody>
          <a:bodyPr anchor="b">
            <a:normAutofit/>
          </a:bodyPr>
          <a:lstStyle>
            <a:lvl1pPr algn="l">
              <a:defRPr sz="5400" b="1" i="1">
                <a:solidFill>
                  <a:srgbClr val="001B5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0824"/>
            <a:ext cx="9144000" cy="122697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342900" indent="0" algn="ctr">
              <a:buNone/>
              <a:defRPr sz="1500"/>
            </a:lvl2pPr>
            <a:lvl3pPr marL="685799" indent="0" algn="ctr">
              <a:buNone/>
              <a:defRPr sz="1351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1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065565-9E70-412B-AFFA-1F6C8F67249E}"/>
              </a:ext>
            </a:extLst>
          </p:cNvPr>
          <p:cNvSpPr/>
          <p:nvPr userDrawn="1"/>
        </p:nvSpPr>
        <p:spPr>
          <a:xfrm>
            <a:off x="-25400" y="6660400"/>
            <a:ext cx="12217400" cy="207125"/>
          </a:xfrm>
          <a:prstGeom prst="rect">
            <a:avLst/>
          </a:prstGeom>
          <a:solidFill>
            <a:srgbClr val="001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5801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8CB525-2DEE-45C7-8262-8D6187D13176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58954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220B1-B172-4FFF-A804-13D73C8665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00E63AF-B656-4A0A-A84B-34436B26C2A3}"/>
              </a:ext>
            </a:extLst>
          </p:cNvPr>
          <p:cNvSpPr txBox="1">
            <a:spLocks/>
          </p:cNvSpPr>
          <p:nvPr userDrawn="1"/>
        </p:nvSpPr>
        <p:spPr>
          <a:xfrm>
            <a:off x="4038600" y="6625338"/>
            <a:ext cx="4114800" cy="260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Bradley Hand ITC" panose="03070402050302030203" pitchFamily="66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/>
              <a:t>System Software Lab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0BDAD9-ECE8-4787-BECF-37D447BBA395}"/>
              </a:ext>
            </a:extLst>
          </p:cNvPr>
          <p:cNvSpPr/>
          <p:nvPr userDrawn="1"/>
        </p:nvSpPr>
        <p:spPr>
          <a:xfrm>
            <a:off x="0" y="1"/>
            <a:ext cx="10851979" cy="153981"/>
          </a:xfrm>
          <a:prstGeom prst="rect">
            <a:avLst/>
          </a:prstGeom>
          <a:solidFill>
            <a:srgbClr val="001B55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/>
              <a:t>Dept. Computer Science and Engneering @ UNIST</a:t>
            </a:r>
            <a:endParaRPr lang="ko-KR" altLang="en-US" sz="7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355252-4AF6-417B-B5E3-B9C2040070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321" y="43302"/>
            <a:ext cx="1129289" cy="15499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3A95FB-B4B4-4D86-BAA3-0C66765596B5}"/>
              </a:ext>
            </a:extLst>
          </p:cNvPr>
          <p:cNvSpPr/>
          <p:nvPr userDrawn="1"/>
        </p:nvSpPr>
        <p:spPr>
          <a:xfrm>
            <a:off x="0" y="160946"/>
            <a:ext cx="10851979" cy="74700"/>
          </a:xfrm>
          <a:prstGeom prst="rect">
            <a:avLst/>
          </a:prstGeom>
          <a:solidFill>
            <a:srgbClr val="324875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BC5BAC-347E-400E-97E3-84B3440C3BEF}"/>
              </a:ext>
            </a:extLst>
          </p:cNvPr>
          <p:cNvSpPr/>
          <p:nvPr userDrawn="1"/>
        </p:nvSpPr>
        <p:spPr>
          <a:xfrm>
            <a:off x="1524001" y="3569312"/>
            <a:ext cx="1782119" cy="82462"/>
          </a:xfrm>
          <a:prstGeom prst="rect">
            <a:avLst/>
          </a:prstGeom>
          <a:solidFill>
            <a:srgbClr val="001B55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19CD89-48FF-46BF-BA7D-BFACB5C83DAA}"/>
              </a:ext>
            </a:extLst>
          </p:cNvPr>
          <p:cNvSpPr/>
          <p:nvPr userDrawn="1"/>
        </p:nvSpPr>
        <p:spPr>
          <a:xfrm>
            <a:off x="3306119" y="3570109"/>
            <a:ext cx="8768491" cy="8246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3932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31"/>
            <a:ext cx="6172201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799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1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1"/>
            </a:lvl2pPr>
            <a:lvl3pPr marL="685799" indent="0">
              <a:buNone/>
              <a:defRPr sz="900"/>
            </a:lvl3pPr>
            <a:lvl4pPr marL="1028700" indent="0">
              <a:buNone/>
              <a:defRPr sz="751"/>
            </a:lvl4pPr>
            <a:lvl5pPr marL="1371600" indent="0">
              <a:buNone/>
              <a:defRPr sz="751"/>
            </a:lvl5pPr>
            <a:lvl6pPr marL="1714501" indent="0">
              <a:buNone/>
              <a:defRPr sz="751"/>
            </a:lvl6pPr>
            <a:lvl7pPr marL="2057400" indent="0">
              <a:buNone/>
              <a:defRPr sz="751"/>
            </a:lvl7pPr>
            <a:lvl8pPr marL="2400300" indent="0">
              <a:buNone/>
              <a:defRPr sz="751"/>
            </a:lvl8pPr>
            <a:lvl9pPr marL="2743200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E122-B2A6-43F9-8E6C-060DF3A296DE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8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E93-2A7E-4A6B-9D09-5CDEDBA75162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33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3302-A734-4147-8BBB-C9ADED1B0820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8098"/>
            <a:ext cx="10515600" cy="60525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403"/>
            <a:ext cx="10515600" cy="5071305"/>
          </a:xfrm>
        </p:spPr>
        <p:txBody>
          <a:bodyPr>
            <a:normAutofit/>
          </a:bodyPr>
          <a:lstStyle>
            <a:lvl1pPr>
              <a:defRPr sz="2400">
                <a:latin typeface="Abadi" panose="020B0604020104020204" pitchFamily="34" charset="0"/>
              </a:defRPr>
            </a:lvl1pPr>
            <a:lvl2pPr>
              <a:defRPr sz="2000">
                <a:latin typeface="Abadi" panose="020B0604020104020204" pitchFamily="34" charset="0"/>
              </a:defRPr>
            </a:lvl2pPr>
            <a:lvl3pPr>
              <a:defRPr sz="2000">
                <a:latin typeface="Abadi" panose="020B0604020104020204" pitchFamily="34" charset="0"/>
              </a:defRPr>
            </a:lvl3pPr>
            <a:lvl4pPr>
              <a:defRPr sz="2000">
                <a:latin typeface="Abadi" panose="020B0604020104020204" pitchFamily="34" charset="0"/>
              </a:defRPr>
            </a:lvl4pPr>
            <a:lvl5pPr>
              <a:defRPr sz="2000">
                <a:latin typeface="Abadi" panose="020B0604020104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4F6F10-70D1-4BBA-AA48-8571F02AB535}"/>
              </a:ext>
            </a:extLst>
          </p:cNvPr>
          <p:cNvSpPr/>
          <p:nvPr userDrawn="1"/>
        </p:nvSpPr>
        <p:spPr>
          <a:xfrm>
            <a:off x="607540" y="627810"/>
            <a:ext cx="230659" cy="172994"/>
          </a:xfrm>
          <a:prstGeom prst="rect">
            <a:avLst/>
          </a:prstGeom>
          <a:solidFill>
            <a:schemeClr val="accent4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05D426-E4D8-4CBD-8E89-39461ABE2B86}"/>
              </a:ext>
            </a:extLst>
          </p:cNvPr>
          <p:cNvSpPr/>
          <p:nvPr userDrawn="1"/>
        </p:nvSpPr>
        <p:spPr>
          <a:xfrm>
            <a:off x="607540" y="825518"/>
            <a:ext cx="230659" cy="172994"/>
          </a:xfrm>
          <a:prstGeom prst="rect">
            <a:avLst/>
          </a:prstGeom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9CDC9C-DF74-4421-9392-9A3A089265B0}"/>
              </a:ext>
            </a:extLst>
          </p:cNvPr>
          <p:cNvSpPr/>
          <p:nvPr userDrawn="1"/>
        </p:nvSpPr>
        <p:spPr>
          <a:xfrm>
            <a:off x="11353799" y="6064005"/>
            <a:ext cx="230659" cy="172994"/>
          </a:xfrm>
          <a:prstGeom prst="rect">
            <a:avLst/>
          </a:prstGeom>
          <a:solidFill>
            <a:schemeClr val="accent2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5DC6F1-6D93-48E5-9E68-D69404647B4B}"/>
              </a:ext>
            </a:extLst>
          </p:cNvPr>
          <p:cNvSpPr/>
          <p:nvPr userDrawn="1"/>
        </p:nvSpPr>
        <p:spPr>
          <a:xfrm>
            <a:off x="11353799" y="6261713"/>
            <a:ext cx="230659" cy="172994"/>
          </a:xfrm>
          <a:prstGeom prst="rect">
            <a:avLst/>
          </a:prstGeom>
          <a:solidFill>
            <a:schemeClr val="accent6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8191B-0ECC-45F3-A279-32C801B9BFA7}"/>
              </a:ext>
            </a:extLst>
          </p:cNvPr>
          <p:cNvSpPr/>
          <p:nvPr userDrawn="1"/>
        </p:nvSpPr>
        <p:spPr>
          <a:xfrm>
            <a:off x="0" y="1"/>
            <a:ext cx="10851979" cy="153981"/>
          </a:xfrm>
          <a:prstGeom prst="rect">
            <a:avLst/>
          </a:prstGeom>
          <a:solidFill>
            <a:srgbClr val="001B55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/>
              <a:t>Dept. Computer Science and Engneering @ UNIST</a:t>
            </a:r>
            <a:endParaRPr lang="ko-KR" altLang="en-US" sz="7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7FAC17E-6E7C-4404-ACBF-4724D1AD3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321" y="43302"/>
            <a:ext cx="1129289" cy="15499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14993F-777E-482C-8801-BFC3576FFF6C}"/>
              </a:ext>
            </a:extLst>
          </p:cNvPr>
          <p:cNvSpPr/>
          <p:nvPr userDrawn="1"/>
        </p:nvSpPr>
        <p:spPr>
          <a:xfrm>
            <a:off x="0" y="160946"/>
            <a:ext cx="10851979" cy="74700"/>
          </a:xfrm>
          <a:prstGeom prst="rect">
            <a:avLst/>
          </a:prstGeom>
          <a:solidFill>
            <a:srgbClr val="324875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36DF19-7D99-4035-BD19-684FE42C49D5}"/>
              </a:ext>
            </a:extLst>
          </p:cNvPr>
          <p:cNvSpPr/>
          <p:nvPr userDrawn="1"/>
        </p:nvSpPr>
        <p:spPr>
          <a:xfrm>
            <a:off x="-25400" y="6660400"/>
            <a:ext cx="12217400" cy="207125"/>
          </a:xfrm>
          <a:prstGeom prst="rect">
            <a:avLst/>
          </a:prstGeom>
          <a:solidFill>
            <a:srgbClr val="001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D48331C1-AA96-480F-8BAF-901FFDD4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5801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8CB525-2DEE-45C7-8262-8D6187D13176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63E0DF-CA9B-41B9-A1E4-3B4278C5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58954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220B1-B172-4FFF-A804-13D73C8665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27FACF33-BDF5-477D-A1D4-88A4AE5A4A1D}"/>
              </a:ext>
            </a:extLst>
          </p:cNvPr>
          <p:cNvSpPr txBox="1">
            <a:spLocks/>
          </p:cNvSpPr>
          <p:nvPr userDrawn="1"/>
        </p:nvSpPr>
        <p:spPr>
          <a:xfrm>
            <a:off x="4038600" y="6625338"/>
            <a:ext cx="4114800" cy="260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Bradley Hand ITC" panose="03070402050302030203" pitchFamily="66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/>
              <a:t>System Software Lab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17032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B00CD-5AE8-46F9-8310-53176195DEAF}"/>
              </a:ext>
            </a:extLst>
          </p:cNvPr>
          <p:cNvSpPr/>
          <p:nvPr userDrawn="1"/>
        </p:nvSpPr>
        <p:spPr>
          <a:xfrm>
            <a:off x="-25400" y="6610791"/>
            <a:ext cx="12217400" cy="256734"/>
          </a:xfrm>
          <a:prstGeom prst="rect">
            <a:avLst/>
          </a:prstGeom>
          <a:solidFill>
            <a:srgbClr val="001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8098"/>
            <a:ext cx="10515600" cy="60525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403"/>
            <a:ext cx="10515600" cy="4813561"/>
          </a:xfrm>
        </p:spPr>
        <p:txBody>
          <a:bodyPr>
            <a:normAutofit/>
          </a:bodyPr>
          <a:lstStyle>
            <a:lvl1pPr>
              <a:defRPr sz="2400">
                <a:latin typeface="Abadi" panose="020B0604020104020204" pitchFamily="34" charset="0"/>
              </a:defRPr>
            </a:lvl1pPr>
            <a:lvl2pPr>
              <a:defRPr sz="2000">
                <a:latin typeface="Abadi" panose="020B0604020104020204" pitchFamily="34" charset="0"/>
              </a:defRPr>
            </a:lvl2pPr>
            <a:lvl3pPr>
              <a:defRPr sz="2000">
                <a:latin typeface="Abadi" panose="020B0604020104020204" pitchFamily="34" charset="0"/>
              </a:defRPr>
            </a:lvl3pPr>
            <a:lvl4pPr>
              <a:defRPr sz="2000">
                <a:latin typeface="Abadi" panose="020B0604020104020204" pitchFamily="34" charset="0"/>
              </a:defRPr>
            </a:lvl4pPr>
            <a:lvl5pPr>
              <a:defRPr sz="2000">
                <a:latin typeface="Abadi" panose="020B060402010402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684F23A-A4BC-47B6-B39C-86496456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5389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6CD50B-F695-4694-AC1E-4D5DACC605CE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8E119AC-509F-4EE9-BABF-E7341B4F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555394"/>
            <a:ext cx="41148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Bradley Hand ITC" panose="03070402050302030203" pitchFamily="66" charset="0"/>
              </a:defRPr>
            </a:lvl1pPr>
          </a:lstStyle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B647A01-5CD9-4601-80FC-61D4FE7D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55659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220B1-B172-4FFF-A804-13D73C8665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9CDC9C-DF74-4421-9392-9A3A089265B0}"/>
              </a:ext>
            </a:extLst>
          </p:cNvPr>
          <p:cNvSpPr/>
          <p:nvPr userDrawn="1"/>
        </p:nvSpPr>
        <p:spPr>
          <a:xfrm>
            <a:off x="11353799" y="5821002"/>
            <a:ext cx="230659" cy="172994"/>
          </a:xfrm>
          <a:prstGeom prst="rect">
            <a:avLst/>
          </a:prstGeom>
          <a:solidFill>
            <a:schemeClr val="accent2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5DC6F1-6D93-48E5-9E68-D69404647B4B}"/>
              </a:ext>
            </a:extLst>
          </p:cNvPr>
          <p:cNvSpPr/>
          <p:nvPr userDrawn="1"/>
        </p:nvSpPr>
        <p:spPr>
          <a:xfrm>
            <a:off x="11353799" y="6018710"/>
            <a:ext cx="230659" cy="172994"/>
          </a:xfrm>
          <a:prstGeom prst="rect">
            <a:avLst/>
          </a:prstGeom>
          <a:solidFill>
            <a:schemeClr val="accent6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9D7D7-1C1F-4CD3-916D-6D1183A5D371}"/>
              </a:ext>
            </a:extLst>
          </p:cNvPr>
          <p:cNvSpPr txBox="1"/>
          <p:nvPr userDrawn="1"/>
        </p:nvSpPr>
        <p:spPr>
          <a:xfrm>
            <a:off x="0" y="6320071"/>
            <a:ext cx="1219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>
                <a:latin typeface="Abadi" panose="020B0604020104020204" pitchFamily="34" charset="0"/>
              </a:rPr>
              <a:t>Back-up</a:t>
            </a:r>
            <a:endParaRPr lang="ko-KR" altLang="en-US" sz="1200" i="1">
              <a:latin typeface="Abadi" panose="020B0604020104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053498-2613-46C1-AB49-5D0D3D470CBC}"/>
              </a:ext>
            </a:extLst>
          </p:cNvPr>
          <p:cNvSpPr/>
          <p:nvPr userDrawn="1"/>
        </p:nvSpPr>
        <p:spPr>
          <a:xfrm>
            <a:off x="607540" y="627810"/>
            <a:ext cx="230659" cy="172994"/>
          </a:xfrm>
          <a:prstGeom prst="rect">
            <a:avLst/>
          </a:prstGeom>
          <a:solidFill>
            <a:schemeClr val="accent4"/>
          </a:solidFill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81C435-5D97-4753-B86B-C18B72B0B424}"/>
              </a:ext>
            </a:extLst>
          </p:cNvPr>
          <p:cNvSpPr/>
          <p:nvPr userDrawn="1"/>
        </p:nvSpPr>
        <p:spPr>
          <a:xfrm>
            <a:off x="607540" y="825518"/>
            <a:ext cx="230659" cy="172994"/>
          </a:xfrm>
          <a:prstGeom prst="rect">
            <a:avLst/>
          </a:prstGeom>
          <a:ln w="31750" cap="sq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204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2F44-485B-475E-B6D4-82918DF301EB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0DBC-280B-4D44-A030-EDC1D9FEF478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2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799" indent="0">
              <a:buNone/>
              <a:defRPr sz="1351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1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799" indent="0">
              <a:buNone/>
              <a:defRPr sz="1351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1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1B95-A709-48D9-8F30-4AF440CD7044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B1C1-92BD-4B73-A5D0-1FFDFA1BB56B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5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A72F-1D21-4647-A604-4CDBBEFFE9A6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31"/>
            <a:ext cx="617220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1"/>
            </a:lvl2pPr>
            <a:lvl3pPr marL="685799" indent="0">
              <a:buNone/>
              <a:defRPr sz="900"/>
            </a:lvl3pPr>
            <a:lvl4pPr marL="1028700" indent="0">
              <a:buNone/>
              <a:defRPr sz="751"/>
            </a:lvl4pPr>
            <a:lvl5pPr marL="1371600" indent="0">
              <a:buNone/>
              <a:defRPr sz="751"/>
            </a:lvl5pPr>
            <a:lvl6pPr marL="1714501" indent="0">
              <a:buNone/>
              <a:defRPr sz="751"/>
            </a:lvl6pPr>
            <a:lvl7pPr marL="2057400" indent="0">
              <a:buNone/>
              <a:defRPr sz="751"/>
            </a:lvl7pPr>
            <a:lvl8pPr marL="2400300" indent="0">
              <a:buNone/>
              <a:defRPr sz="751"/>
            </a:lvl8pPr>
            <a:lvl9pPr marL="2743200" indent="0">
              <a:buNone/>
              <a:defRPr sz="75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F2D2-FD9F-40C1-A862-ECA5E95C53F4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B336-AF79-4C00-9ECD-814B6A903694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System Software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20B1-B172-4FFF-A804-13D73C866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68579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799" rtl="0" eaLnBrk="1" latinLnBrk="1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1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49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1" indent="-171450" algn="l" defTabSz="68579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99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1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799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emf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9.xml"/><Relationship Id="rId3" Type="http://schemas.openxmlformats.org/officeDocument/2006/relationships/image" Target="../media/image5.png"/><Relationship Id="rId7" Type="http://schemas.openxmlformats.org/officeDocument/2006/relationships/image" Target="../media/image11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customXml" Target="../ink/ink8.xml"/><Relationship Id="rId5" Type="http://schemas.openxmlformats.org/officeDocument/2006/relationships/image" Target="../media/image10.emf"/><Relationship Id="rId1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customXml" Target="../ink/ink5.xml"/><Relationship Id="rId9" Type="http://schemas.openxmlformats.org/officeDocument/2006/relationships/image" Target="../media/image12.emf"/><Relationship Id="rId1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7F1A189-B857-4A26-B910-770A669E8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Ray: A Distributed Framework for Emerging AI Applications</a:t>
            </a:r>
            <a:endParaRPr lang="ko-KR" altLang="en-US" sz="40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646012-FBE8-4023-A8C8-63A24F404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823"/>
            <a:ext cx="9144000" cy="182321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 b="0"/>
              <a:t>Philipp Moritz, Robert Nishihara, Stephanie Wang, Alexey Tumanov,</a:t>
            </a:r>
          </a:p>
          <a:p>
            <a:r>
              <a:rPr lang="en-US" altLang="ko-KR" sz="1600" b="0"/>
              <a:t>Richard Liaw, Eric Liang, Melih Elibol, Zongheng Yang, William Paul,</a:t>
            </a:r>
          </a:p>
          <a:p>
            <a:r>
              <a:rPr lang="en-US" altLang="ko-KR" sz="1600" b="0"/>
              <a:t>Michael I. Jordan, and Ion Stoica, </a:t>
            </a:r>
            <a:r>
              <a:rPr lang="en-US" altLang="ko-KR" sz="1600" b="0" i="1"/>
              <a:t>UC Berkeley</a:t>
            </a:r>
          </a:p>
          <a:p>
            <a:endParaRPr lang="en-US" altLang="ko-KR" sz="1600" b="0" i="1"/>
          </a:p>
          <a:p>
            <a:r>
              <a:rPr lang="en-US" altLang="ko-KR" sz="1700" b="0"/>
              <a:t>13th USENIX Symposium on Operating Systems Design</a:t>
            </a:r>
          </a:p>
          <a:p>
            <a:r>
              <a:rPr lang="en-US" altLang="ko-KR" sz="1700" b="0"/>
              <a:t>and Implementation (OSDI ’18).</a:t>
            </a:r>
            <a:endParaRPr lang="en-US" altLang="ko-KR" sz="1700" b="0" i="1"/>
          </a:p>
          <a:p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D522D-5584-4691-96B4-21AA43CB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</p:spTree>
    <p:extLst>
      <p:ext uri="{BB962C8B-B14F-4D97-AF65-F5344CB8AC3E}">
        <p14:creationId xmlns:p14="http://schemas.microsoft.com/office/powerpoint/2010/main" val="206733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System Layer – Bottom-Up Distributed Scheduler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238597"/>
            <a:ext cx="5723562" cy="531799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Centralized scheduler  - </a:t>
            </a:r>
            <a:r>
              <a:rPr lang="en-US" altLang="ko-K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Distributed scheduler - 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</a:p>
          <a:p>
            <a:pPr marL="685800" lvl="2" indent="0">
              <a:buNone/>
            </a:pP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2" indent="0">
              <a:buNone/>
            </a:pPr>
            <a:r>
              <a:rPr lang="en-US" altLang="ko-KR" sz="2100" b="1" dirty="0">
                <a:latin typeface="Arial" panose="020B0604020202020204" pitchFamily="34" charset="0"/>
                <a:cs typeface="Arial" panose="020B0604020202020204" pitchFamily="34" charset="0"/>
              </a:rPr>
              <a:t>Two-level hierarchical scheduler</a:t>
            </a:r>
          </a:p>
          <a:p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Tasks are submitted first to node’s 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local scheduler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to avoid overloading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Local scheduler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schedules tasks locally </a:t>
            </a:r>
            <a:r>
              <a:rPr lang="en-US" altLang="ko-KR" sz="1700" i="1" dirty="0">
                <a:latin typeface="Arial" panose="020B0604020202020204" pitchFamily="34" charset="0"/>
                <a:cs typeface="Arial" panose="020B0604020202020204" pitchFamily="34" charset="0"/>
              </a:rPr>
              <a:t>unless node is overloaded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Local task queue exceeds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Task requirement can’t satisfy (e.g., lacks GPU)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Global scheduler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considers </a:t>
            </a:r>
            <a:r>
              <a:rPr lang="en-US" altLang="ko-KR" sz="1700" i="1" dirty="0">
                <a:latin typeface="Arial" panose="020B0604020202020204" pitchFamily="34" charset="0"/>
                <a:cs typeface="Arial" panose="020B0604020202020204" pitchFamily="34" charset="0"/>
              </a:rPr>
              <a:t>each node’s load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1700" i="1" dirty="0">
                <a:latin typeface="Arial" panose="020B0604020202020204" pitchFamily="34" charset="0"/>
                <a:cs typeface="Arial" panose="020B0604020202020204" pitchFamily="34" charset="0"/>
              </a:rPr>
              <a:t>task’s constraints</a:t>
            </a:r>
          </a:p>
          <a:p>
            <a:pPr lvl="1"/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task queue size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at each node</a:t>
            </a:r>
          </a:p>
          <a:p>
            <a:pPr lvl="1"/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resource availability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via heartbeats</a:t>
            </a:r>
          </a:p>
          <a:p>
            <a:pPr lvl="1"/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 of task’s </a:t>
            </a:r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 and their </a:t>
            </a:r>
            <a:r>
              <a:rPr lang="en-US" altLang="ko-K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sizes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 from GCS</a:t>
            </a:r>
          </a:p>
          <a:p>
            <a:pPr lvl="1"/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Global scheduler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becomes bottleneck, instantiate more replicas 	scalability 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Event-driven, single-threaded process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Local scheduler maintains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cached states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10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278016-9567-466C-A5C6-39C2B955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86" y="1238597"/>
            <a:ext cx="4981575" cy="3009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25A3DE-F134-463A-A682-EEB229393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86" y="4438077"/>
            <a:ext cx="4891517" cy="200003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115A499-C863-4B3A-84F7-5C8510122ABB}"/>
              </a:ext>
            </a:extLst>
          </p:cNvPr>
          <p:cNvSpPr/>
          <p:nvPr/>
        </p:nvSpPr>
        <p:spPr>
          <a:xfrm>
            <a:off x="5827667" y="1859622"/>
            <a:ext cx="536666" cy="297951"/>
          </a:xfrm>
          <a:prstGeom prst="rightArrow">
            <a:avLst/>
          </a:prstGeom>
          <a:solidFill>
            <a:schemeClr val="tx1"/>
          </a:solidFill>
          <a:ln w="3175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CFC0D6D-C4EA-4E1F-BA83-4887C162F5AD}"/>
              </a:ext>
            </a:extLst>
          </p:cNvPr>
          <p:cNvCxnSpPr/>
          <p:nvPr/>
        </p:nvCxnSpPr>
        <p:spPr>
          <a:xfrm>
            <a:off x="6709025" y="5270643"/>
            <a:ext cx="2671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9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System Layer – In-Memory Distributed Object Store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755" y="1319322"/>
            <a:ext cx="5929046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Distributed storage system to store the inputs and outputs of every tasks 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task latency </a:t>
            </a: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Implement via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shared memory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on each node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If a task’s inputs are not local,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inputs are replicated to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the local object store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before execution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writes its outputs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the local object store</a:t>
            </a:r>
          </a:p>
          <a:p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For simplicity, each object store fits on a single node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To transfer large objects, TCP connections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11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115413-5012-4E2F-B505-61610993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0" y="2069573"/>
            <a:ext cx="4889416" cy="320106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8AE713-947A-498E-BB3A-AEC4FB4F6DC5}"/>
              </a:ext>
            </a:extLst>
          </p:cNvPr>
          <p:cNvSpPr/>
          <p:nvPr/>
        </p:nvSpPr>
        <p:spPr>
          <a:xfrm>
            <a:off x="2332233" y="2804845"/>
            <a:ext cx="1294544" cy="328773"/>
          </a:xfrm>
          <a:prstGeom prst="roundRect">
            <a:avLst/>
          </a:prstGeom>
          <a:noFill/>
          <a:ln w="31750" cap="sq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Simple Example – execute tasks remotely 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913" y="1103725"/>
            <a:ext cx="6133672" cy="5132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0. remote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automatically registered with the GCS and every worker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Submits add().remote(</a:t>
            </a:r>
            <a:r>
              <a:rPr lang="en-US" altLang="ko-KR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) to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Local Scheduler</a:t>
            </a:r>
          </a:p>
          <a:p>
            <a:pPr marL="342900" indent="-342900">
              <a:buAutoNum type="arabicPeriod"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Local Scheduler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forwards it to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Global Scheduler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(if need)</a:t>
            </a:r>
          </a:p>
          <a:p>
            <a:pPr marL="342900" indent="-342900">
              <a:buAutoNum type="arabicPeriod"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Global Scheduler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looks up the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locations of arguments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of remote function in the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GCS</a:t>
            </a:r>
          </a:p>
          <a:p>
            <a:pPr marL="342900" indent="-342900">
              <a:buAutoNum type="arabicPeriod"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Global Scheduler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decides to schedule it on Node 2 which stores argument </a:t>
            </a:r>
            <a:r>
              <a:rPr lang="en-US" altLang="ko-KR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(Assume a doesn’t exist)</a:t>
            </a:r>
          </a:p>
          <a:p>
            <a:pPr marL="342900" indent="-342900">
              <a:buAutoNum type="arabicPeriod"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Local Scheduler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checks whether the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local object store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contains arguments</a:t>
            </a:r>
          </a:p>
          <a:p>
            <a:pPr marL="342900" indent="-342900">
              <a:buAutoNum type="arabicPeriod"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 store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looks up </a:t>
            </a:r>
            <a:r>
              <a:rPr lang="en-US" altLang="ko-KR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’s location in the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GCS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GCS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tells </a:t>
            </a:r>
            <a:r>
              <a:rPr lang="en-US" altLang="ko-KR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is stored at Node 1, Node 2’s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 store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replicates it locally</a:t>
            </a:r>
          </a:p>
          <a:p>
            <a:pPr marL="342900" indent="-342900">
              <a:buAutoNum type="arabicPeriod"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Local Scheduler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invokes add() at a local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Arguments </a:t>
            </a:r>
            <a:r>
              <a:rPr lang="en-US" altLang="ko-KR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are accessed via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shared memory</a:t>
            </a:r>
          </a:p>
          <a:p>
            <a:pPr marL="342900" indent="-342900">
              <a:buAutoNum type="arabicPeriod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12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B910F-46AF-4A27-9F31-2BDE1EDA7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5" y="1846779"/>
            <a:ext cx="4981575" cy="31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Simple Example – return the result of remote task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625" y="1238597"/>
            <a:ext cx="5426254" cy="507130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checks local object store for the value c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Local Scheduler looks up GCS, there is no entry for c, c’s entry has been created (only N1)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At Node2, add() completes, store the result c in the local object store 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Object store adds c’s entry to GCS (N2)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GCS triggers c’s entry to Node 1’s object store (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ko-KR" sz="8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Node 1 replicates c from Node 2 </a:t>
            </a:r>
          </a:p>
          <a:p>
            <a:pPr marL="342900" indent="-342900">
              <a:buAutoNum type="arabicPeriod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Return c to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ray.get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13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3107D1-645E-40CE-92BF-6FF53D13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7" y="1848170"/>
            <a:ext cx="5057775" cy="33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6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Evaluation 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026" y="1319322"/>
            <a:ext cx="7371493" cy="5071305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Experimental Setup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Run on Amazon Web Services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Use m4.16xlarge CPU instances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p3.16xlarge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Microbenchmarks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Latency, Scalability, fault tolerance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Ray’s API overhead 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Building Blocks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Evaluation of Training, Serving, Simulation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14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</p:spTree>
    <p:extLst>
      <p:ext uri="{BB962C8B-B14F-4D97-AF65-F5344CB8AC3E}">
        <p14:creationId xmlns:p14="http://schemas.microsoft.com/office/powerpoint/2010/main" val="408918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Evaluation - Microbenchmarks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777" y="1403042"/>
            <a:ext cx="5414798" cy="5071305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Locality-aware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placement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Fine-grained load balancing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Locality-aware placement</a:t>
            </a: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End-to-End scalability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GCS and bottom-up distributed scheduler</a:t>
            </a: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IOPS(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Operations Per Second)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Overhead of Smaller object 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IPC between client and object store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15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8CCA9-CFBA-4AB0-99E5-1EF327EF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100" y="1369110"/>
            <a:ext cx="2524125" cy="190930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98E5CBB-607F-49FE-82D7-F516DACB44F0}"/>
              </a:ext>
            </a:extLst>
          </p:cNvPr>
          <p:cNvGrpSpPr/>
          <p:nvPr/>
        </p:nvGrpSpPr>
        <p:grpSpPr>
          <a:xfrm>
            <a:off x="607675" y="1278169"/>
            <a:ext cx="2628900" cy="2000250"/>
            <a:chOff x="6381751" y="1062412"/>
            <a:chExt cx="2628900" cy="20002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C194E1E-2E19-400D-A2BE-438159D54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1751" y="1062412"/>
              <a:ext cx="2628900" cy="2000250"/>
            </a:xfrm>
            <a:prstGeom prst="rect">
              <a:avLst/>
            </a:prstGeom>
          </p:spPr>
        </p:pic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AC173B53-D8EB-4ECA-BAE5-F8B555729DE9}"/>
                </a:ext>
              </a:extLst>
            </p:cNvPr>
            <p:cNvSpPr/>
            <p:nvPr/>
          </p:nvSpPr>
          <p:spPr>
            <a:xfrm>
              <a:off x="6803927" y="2650733"/>
              <a:ext cx="297950" cy="297950"/>
            </a:xfrm>
            <a:prstGeom prst="smileyFace">
              <a:avLst/>
            </a:prstGeom>
            <a:ln w="31750" cap="sq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A97EFDA-CEE9-469C-AF53-7CDB8CD43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72" y="3403235"/>
            <a:ext cx="5464352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Evaluation - Microbenchmarks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51" y="1153353"/>
            <a:ext cx="5908550" cy="5071305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GCS fault tolerance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 lightweight chain replication layer on top of Redis</a:t>
            </a:r>
          </a:p>
          <a:p>
            <a:pPr lvl="1"/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– 25 bytes and </a:t>
            </a:r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– 512 bytes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reconfigurations caused a maximum client-observed delay of under </a:t>
            </a:r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30ms</a:t>
            </a:r>
          </a:p>
          <a:p>
            <a:pPr lvl="1"/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GCS flushing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periodically flush the contents of GCS to disk.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16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BDAE6D-1A4F-4717-96C9-88A6B07E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153354"/>
            <a:ext cx="5029200" cy="24426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5B1066-4BD7-4B24-8804-074871D05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6" y="3689005"/>
            <a:ext cx="5029200" cy="27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Evaluation - Microbenchmarks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899" y="1153353"/>
            <a:ext cx="5404207" cy="5071305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Recovering from task failures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local schedulers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reconstruct previous results in the chain in order to continue execution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per-node throughput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stable</a:t>
            </a:r>
          </a:p>
          <a:p>
            <a:pPr lvl="1"/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Recovering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failures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Leverages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user-defined checkpoint functions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to bound the reconstruction time for actors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checkpointing enables only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methods to be re-executed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17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750E10-4CCC-42F3-92C7-10120101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4" y="1153354"/>
            <a:ext cx="5095875" cy="25658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C4ADDB-3DAE-461A-A123-60D0049E5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04" y="3851496"/>
            <a:ext cx="5095874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7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Evaluation - Microbenchmarks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031" y="1238597"/>
            <a:ext cx="6330380" cy="5071305"/>
          </a:xfrm>
        </p:spPr>
        <p:txBody>
          <a:bodyPr>
            <a:normAutofit/>
          </a:bodyPr>
          <a:lstStyle/>
          <a:p>
            <a:r>
              <a:rPr lang="en-US" altLang="ko-K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Allreduce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distributed communication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Ray completes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allreduce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across 16 nodes on 100MB in ~200ms and 1GB in ~1200ms (outperform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OpenMPI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Ray* restricts Ray to 1 thread for sending and 1 thread for receiving</a:t>
            </a:r>
          </a:p>
          <a:p>
            <a:pPr lvl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OpenMPI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sequentially sends and receives data on a single thread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Ray’s scheduler performance is critical to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allreduce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18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7D499D-56BF-4D7A-A691-CF20D988B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42" y="1269174"/>
            <a:ext cx="2848350" cy="2505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605E87-7C35-4991-AC15-AFB4A4854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442" y="3890070"/>
            <a:ext cx="2848350" cy="2457450"/>
          </a:xfrm>
          <a:prstGeom prst="rect">
            <a:avLst/>
          </a:prstGeom>
        </p:spPr>
      </p:pic>
      <p:sp>
        <p:nvSpPr>
          <p:cNvPr id="6" name="웃는 얼굴 5">
            <a:extLst>
              <a:ext uri="{FF2B5EF4-FFF2-40B4-BE49-F238E27FC236}">
                <a16:creationId xmlns:a16="http://schemas.microsoft.com/office/drawing/2014/main" id="{84E683CB-7097-49A7-8740-9AF237C11AE5}"/>
              </a:ext>
            </a:extLst>
          </p:cNvPr>
          <p:cNvSpPr/>
          <p:nvPr/>
        </p:nvSpPr>
        <p:spPr>
          <a:xfrm>
            <a:off x="1808251" y="3164440"/>
            <a:ext cx="400692" cy="264560"/>
          </a:xfrm>
          <a:prstGeom prst="smileyFace">
            <a:avLst/>
          </a:prstGeom>
          <a:ln w="31750" cap="sq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6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Evaluation – Building</a:t>
            </a:r>
            <a:r>
              <a: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Blocks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38597"/>
            <a:ext cx="6209871" cy="519302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Distributed Training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Model weights are synchronized via </a:t>
            </a:r>
            <a:r>
              <a:rPr lang="en-US" altLang="ko-K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allreduce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parameter server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(both implemented on top of the Ray API)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ResNet-101 TensorFlow model</a:t>
            </a:r>
          </a:p>
          <a:p>
            <a:pPr lvl="2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OpenMPI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3.0, TF 1.8, and NCCL2</a:t>
            </a:r>
          </a:p>
          <a:p>
            <a:pPr lvl="2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Serving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focuses primarily on the embedded </a:t>
            </a:r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serving of models to simulators</a:t>
            </a:r>
          </a:p>
          <a:p>
            <a:pPr lvl="1"/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low latency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is critical for achieving high utilization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both client and server processes are collocated on </a:t>
            </a:r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the same machine</a:t>
            </a:r>
          </a:p>
          <a:p>
            <a:pPr lvl="2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Due to the tight loop with training, it must be used </a:t>
            </a:r>
            <a:r>
              <a:rPr lang="en-US" altLang="ko-KR" sz="1600" i="1" dirty="0">
                <a:latin typeface="Arial" panose="020B0604020202020204" pitchFamily="34" charset="0"/>
                <a:cs typeface="Arial" panose="020B0604020202020204" pitchFamily="34" charset="0"/>
              </a:rPr>
              <a:t>as soon as they are available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Evaluation</a:t>
            </a: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3n parallel simulation runs on n cores in 3 rounds</a:t>
            </a:r>
          </a:p>
          <a:p>
            <a:pPr lvl="2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Ray achieves up to 1.8 x throughput</a:t>
            </a:r>
          </a:p>
          <a:p>
            <a:pPr lvl="1"/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19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718E3B-B472-403A-A780-2CD84E03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670" y="1238596"/>
            <a:ext cx="5302320" cy="18744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0DF5E1-9ECE-4980-AD54-26DE13E24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670" y="3350386"/>
            <a:ext cx="5302320" cy="933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DA0D27-E591-487D-91A2-8904D311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540" y="4966241"/>
            <a:ext cx="51244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7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19322"/>
            <a:ext cx="10359682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Goal of RL applications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</a:p>
          <a:p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Three main capabilities</a:t>
            </a:r>
          </a:p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   1.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– to evaluate policy</a:t>
            </a:r>
          </a:p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   2. distributed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– to improve policy</a:t>
            </a:r>
          </a:p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   3.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serving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– to serve the policy 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System Requirement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Fine-grained computations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– Rendering actions in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when interacting with environment and simulations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Heterogeneity and Resource Usage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GPUs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CPUs for simulations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Execution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– Results of simulations and actions can change future computations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Workloads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Lightweight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computations – simulation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Long running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computations – training</a:t>
            </a: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2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32FD6-D6B2-42FD-9C33-86C347B3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40" y="1319322"/>
            <a:ext cx="63627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44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Conclusions &amp; Contributions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19322"/>
            <a:ext cx="7886700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The first distributed framework that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unifies training, simulation, and serving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Propose a system design principle where control state is stored in a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shared metadata store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and all other system components are stateless.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propose a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bottom-up distributed scheduling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programming flexibility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high throughput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low latencies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simultaneously achieved by this architecture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20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</p:spTree>
    <p:extLst>
      <p:ext uri="{BB962C8B-B14F-4D97-AF65-F5344CB8AC3E}">
        <p14:creationId xmlns:p14="http://schemas.microsoft.com/office/powerpoint/2010/main" val="258752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38597"/>
            <a:ext cx="7886700" cy="507130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Existing Framework</a:t>
            </a:r>
          </a:p>
          <a:p>
            <a:pPr lvl="1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TensorFlow – not support simulation and serving</a:t>
            </a:r>
          </a:p>
          <a:p>
            <a:pPr lvl="1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TensorFlow Serving and Clipper – support neither training nor simulation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Ray implements </a:t>
            </a:r>
            <a:r>
              <a:rPr lang="en-US" altLang="ko-KR" sz="1900" u="sng" dirty="0">
                <a:latin typeface="Arial" panose="020B0604020202020204" pitchFamily="34" charset="0"/>
                <a:cs typeface="Arial" panose="020B0604020202020204" pitchFamily="34" charset="0"/>
              </a:rPr>
              <a:t>unified interface </a:t>
            </a:r>
            <a:r>
              <a:rPr lang="en-US" altLang="ko-KR" sz="1900" dirty="0">
                <a:latin typeface="Arial" panose="020B0604020202020204" pitchFamily="34" charset="0"/>
                <a:cs typeface="Arial" panose="020B0604020202020204" pitchFamily="34" charset="0"/>
              </a:rPr>
              <a:t>that can express</a:t>
            </a:r>
          </a:p>
          <a:p>
            <a:pPr lvl="1"/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(task-parallel)</a:t>
            </a:r>
          </a:p>
          <a:p>
            <a:pPr lvl="2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Load balance</a:t>
            </a:r>
          </a:p>
          <a:p>
            <a:pPr lvl="2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Process large inputs (e.g., images, videos) and states</a:t>
            </a:r>
          </a:p>
          <a:p>
            <a:pPr lvl="2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Recover from failure</a:t>
            </a:r>
          </a:p>
          <a:p>
            <a:pPr lvl="2"/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  <a:p>
            <a:pPr lvl="2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Stateful computation – training</a:t>
            </a:r>
          </a:p>
          <a:p>
            <a:pPr lvl="2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Expose shared mutable state to clients (e.g., parameter server)</a:t>
            </a:r>
          </a:p>
          <a:p>
            <a:pPr lvl="1"/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  <a:p>
            <a:pPr lvl="1"/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Metadata Store</a:t>
            </a:r>
          </a:p>
          <a:p>
            <a:pPr lvl="1"/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Fault Tolerance</a:t>
            </a:r>
          </a:p>
          <a:p>
            <a:pPr lvl="2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Lineage-based: tasks and actors</a:t>
            </a:r>
          </a:p>
          <a:p>
            <a:pPr lvl="2"/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Replication-based: metadata store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3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</p:spTree>
    <p:extLst>
      <p:ext uri="{BB962C8B-B14F-4D97-AF65-F5344CB8AC3E}">
        <p14:creationId xmlns:p14="http://schemas.microsoft.com/office/powerpoint/2010/main" val="336433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D888365-A152-4CE7-895D-6053B84F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93" y="1076414"/>
            <a:ext cx="4975255" cy="15111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Motivation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3353"/>
            <a:ext cx="5363593" cy="52154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Policy evaluation &amp; Policy improvement</a:t>
            </a: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Distributed SGD -&gt; aggregation step or parameter server</a:t>
            </a: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Serving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Minimize latency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Maximum # of decisions per second</a:t>
            </a: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Vary widely in complexity 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(simple) A move in chess game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(complex) Simulate for a self-driving car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Training and Serving can be 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handled separately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by different systems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of these three workloads are tightly coupled in a single application </a:t>
            </a:r>
            <a:endParaRPr lang="ko-KR" altLang="en-US" sz="18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4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A6D32-EC3A-45E4-8830-0B55FE835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93" y="2603317"/>
            <a:ext cx="4869461" cy="37065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9C817AF-B2D3-4235-B836-00181D5C9BDA}"/>
                  </a:ext>
                </a:extLst>
              </p14:cNvPr>
              <p14:cNvContentPartPr/>
              <p14:nvPr/>
            </p14:nvContentPartPr>
            <p14:xfrm>
              <a:off x="1186200" y="4315103"/>
              <a:ext cx="623520" cy="100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9C817AF-B2D3-4235-B836-00181D5C9B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0360" y="4251743"/>
                <a:ext cx="6548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8012EAC-6C78-4495-A312-B0F6D7891D71}"/>
                  </a:ext>
                </a:extLst>
              </p14:cNvPr>
              <p14:cNvContentPartPr/>
              <p14:nvPr/>
            </p14:nvContentPartPr>
            <p14:xfrm>
              <a:off x="1186200" y="2662469"/>
              <a:ext cx="6537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8012EAC-6C78-4495-A312-B0F6D7891D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0360" y="2599109"/>
                <a:ext cx="685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AFD50E4-C89B-49D2-8119-C7199A900FD4}"/>
                  </a:ext>
                </a:extLst>
              </p14:cNvPr>
              <p14:cNvContentPartPr/>
              <p14:nvPr/>
            </p14:nvContentPartPr>
            <p14:xfrm>
              <a:off x="3266640" y="5446954"/>
              <a:ext cx="5432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AFD50E4-C89B-49D2-8119-C7199A900F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0800" y="5383594"/>
                <a:ext cx="574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FB0FCF5-F28A-418E-8091-2AD89F5D9944}"/>
                  </a:ext>
                </a:extLst>
              </p14:cNvPr>
              <p14:cNvContentPartPr/>
              <p14:nvPr/>
            </p14:nvContentPartPr>
            <p14:xfrm>
              <a:off x="2203440" y="3840379"/>
              <a:ext cx="1769400" cy="20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FB0FCF5-F28A-418E-8091-2AD89F5D99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87600" y="3777019"/>
                <a:ext cx="180072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2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Requirements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597"/>
            <a:ext cx="10356541" cy="5071305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Fine-grained, heterogeneous computations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Duration of computations range </a:t>
            </a:r>
            <a:r>
              <a:rPr lang="en-US" altLang="ko-KR" sz="1400" u="sng" dirty="0">
                <a:latin typeface="Arial" panose="020B0604020202020204" pitchFamily="34" charset="0"/>
                <a:cs typeface="Arial" panose="020B0604020202020204" pitchFamily="34" charset="0"/>
              </a:rPr>
              <a:t>from milliseconds to hours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Training often requires heterogeneous hardware (e.g., CPUs, GPUs, TPUs)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computations can be executed on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any node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 system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Easy to balance load and movement of computation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Good for fine-grained simulation, data processing 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computations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Parameter servers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Running 3</a:t>
            </a:r>
            <a:r>
              <a:rPr lang="en-US" altLang="ko-K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-party simulators that don’t expose their states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Dynamic execution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Requires to RL applications because .. 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where computations finish is not always known in advance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of a computation can determine future computations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5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</p:spTree>
    <p:extLst>
      <p:ext uri="{BB962C8B-B14F-4D97-AF65-F5344CB8AC3E}">
        <p14:creationId xmlns:p14="http://schemas.microsoft.com/office/powerpoint/2010/main" val="313852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Programming Model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19322"/>
            <a:ext cx="10365418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Ray implements a dynamic task graph computation model</a:t>
            </a: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Ray API 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execution of a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function on a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stateless worker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Leverage load-aware scheduling       fine-grained load balancing</a:t>
            </a:r>
          </a:p>
          <a:p>
            <a:pPr marL="342901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Represents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computations and executes on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state worker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Invokes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remotely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and executes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serially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Can be used to 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parameter server</a:t>
            </a:r>
          </a:p>
          <a:p>
            <a:pPr lvl="2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Wrap 3</a:t>
            </a:r>
            <a:r>
              <a:rPr lang="en-US" altLang="ko-K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-party simulators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Serialization and Deserialization      fine-grained updates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6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93BBF1-F850-4A8C-AB5F-9AEF5698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02" y="1990725"/>
            <a:ext cx="7058025" cy="1438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A844E30-50FF-4676-9885-043007C70E79}"/>
                  </a:ext>
                </a:extLst>
              </p14:cNvPr>
              <p14:cNvContentPartPr/>
              <p14:nvPr/>
            </p14:nvContentPartPr>
            <p14:xfrm>
              <a:off x="5859720" y="2473560"/>
              <a:ext cx="673920" cy="10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A844E30-50FF-4676-9885-043007C70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3880" y="2410200"/>
                <a:ext cx="705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414D0B8-6562-4128-B331-EFB81033C112}"/>
                  </a:ext>
                </a:extLst>
              </p14:cNvPr>
              <p14:cNvContentPartPr/>
              <p14:nvPr/>
            </p14:nvContentPartPr>
            <p14:xfrm>
              <a:off x="7005600" y="2614320"/>
              <a:ext cx="462600" cy="10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414D0B8-6562-4128-B331-EFB81033C1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9760" y="2550960"/>
                <a:ext cx="4939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E081392-F46E-4C8E-88BE-E2C765EA37E1}"/>
                  </a:ext>
                </a:extLst>
              </p14:cNvPr>
              <p14:cNvContentPartPr/>
              <p14:nvPr/>
            </p14:nvContentPartPr>
            <p14:xfrm>
              <a:off x="6955200" y="3247920"/>
              <a:ext cx="673920" cy="306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E081392-F46E-4C8E-88BE-E2C765EA37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9360" y="3184560"/>
                <a:ext cx="705240" cy="157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6F7D9C7-E382-4195-83D1-54ABD57CD3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9120" y="4535715"/>
            <a:ext cx="3911459" cy="1438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7E2F40F-5B59-447B-A661-3147504DFCCB}"/>
                  </a:ext>
                </a:extLst>
              </p14:cNvPr>
              <p14:cNvContentPartPr/>
              <p14:nvPr/>
            </p14:nvContentPartPr>
            <p14:xfrm>
              <a:off x="3759120" y="2926080"/>
              <a:ext cx="894960" cy="205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7E2F40F-5B59-447B-A661-3147504DFC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43280" y="2862720"/>
                <a:ext cx="926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3AF9A8D-907E-41B4-8262-0ACA684F4BF0}"/>
                  </a:ext>
                </a:extLst>
              </p14:cNvPr>
              <p14:cNvContentPartPr/>
              <p14:nvPr/>
            </p14:nvContentPartPr>
            <p14:xfrm>
              <a:off x="4844520" y="2926080"/>
              <a:ext cx="975600" cy="20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3AF9A8D-907E-41B4-8262-0ACA684F4B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8680" y="2862720"/>
                <a:ext cx="1006920" cy="14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9C3420-92EC-4275-870F-1806660E6C41}"/>
              </a:ext>
            </a:extLst>
          </p:cNvPr>
          <p:cNvCxnSpPr/>
          <p:nvPr/>
        </p:nvCxnSpPr>
        <p:spPr>
          <a:xfrm>
            <a:off x="4073031" y="4092605"/>
            <a:ext cx="2255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B2D5E3-1559-41D0-A5FB-25C317C6CF9D}"/>
              </a:ext>
            </a:extLst>
          </p:cNvPr>
          <p:cNvCxnSpPr/>
          <p:nvPr/>
        </p:nvCxnSpPr>
        <p:spPr>
          <a:xfrm>
            <a:off x="4010549" y="5914007"/>
            <a:ext cx="2255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A87CAF0-0424-4CD0-9C0D-AE658409EF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27820" y="1953572"/>
            <a:ext cx="3623062" cy="24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Computation Model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1951" y="1238597"/>
            <a:ext cx="4110732" cy="507130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task graph is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automatically triggered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ko-KR" sz="1800" i="1" dirty="0">
                <a:latin typeface="Arial" panose="020B0604020202020204" pitchFamily="34" charset="0"/>
                <a:cs typeface="Arial" panose="020B0604020202020204" pitchFamily="34" charset="0"/>
              </a:rPr>
              <a:t>input is available</a:t>
            </a:r>
          </a:p>
          <a:p>
            <a:endParaRPr lang="en-US" altLang="ko-K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Data edges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Dependencies between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Control edges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Dependencies from result from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nested remote functions</a:t>
            </a:r>
          </a:p>
          <a:p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Stateful edges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Dependencies actor method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7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3BA8DE-C7AE-4814-ACB9-C38665A0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6" y="1101606"/>
            <a:ext cx="3402618" cy="54549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1445BA-48EE-4B66-BFD1-9509AA959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348" y="1148214"/>
            <a:ext cx="3686915" cy="3805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7F5DD6D-1D3B-4481-927D-29969C5EB8A1}"/>
              </a:ext>
            </a:extLst>
          </p:cNvPr>
          <p:cNvGrpSpPr/>
          <p:nvPr/>
        </p:nvGrpSpPr>
        <p:grpSpPr>
          <a:xfrm>
            <a:off x="6743320" y="1345799"/>
            <a:ext cx="1313671" cy="3010443"/>
            <a:chOff x="6743320" y="1345799"/>
            <a:chExt cx="1313671" cy="301044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20899A-F4CD-4EEA-9B15-A7A896466B08}"/>
                </a:ext>
              </a:extLst>
            </p:cNvPr>
            <p:cNvSpPr/>
            <p:nvPr/>
          </p:nvSpPr>
          <p:spPr>
            <a:xfrm>
              <a:off x="6743320" y="1592493"/>
              <a:ext cx="893852" cy="2763749"/>
            </a:xfrm>
            <a:prstGeom prst="ellipse">
              <a:avLst/>
            </a:prstGeom>
            <a:noFill/>
            <a:ln w="31750" cap="sq">
              <a:solidFill>
                <a:schemeClr val="tx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C02012-A586-4195-8D87-3569ED18F76C}"/>
                </a:ext>
              </a:extLst>
            </p:cNvPr>
            <p:cNvSpPr txBox="1"/>
            <p:nvPr/>
          </p:nvSpPr>
          <p:spPr>
            <a:xfrm>
              <a:off x="7324098" y="134579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Chain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7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Architecture – Application Layer 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783" y="1153353"/>
            <a:ext cx="4243226" cy="5298818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Layer for implementing API </a:t>
            </a:r>
          </a:p>
          <a:p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executing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user program</a:t>
            </a:r>
          </a:p>
          <a:p>
            <a:pPr marL="342901" lvl="1" indent="0">
              <a:buNone/>
            </a:pPr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stateless process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that executes 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When a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remote function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is declared, the function is automatically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published to all workers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worker executes tasks serially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with no local state</a:t>
            </a:r>
          </a:p>
          <a:p>
            <a:pPr marL="342901" lvl="1" indent="0">
              <a:buNone/>
            </a:pP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stateful process</a:t>
            </a:r>
          </a:p>
          <a:p>
            <a:pPr lvl="1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Explicitly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instantiated by a worker or driver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actor executes serially and each method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depends on the state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resulting from the previous method execution</a:t>
            </a: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72% in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28%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8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5AD65-E904-4C7B-AB3A-A7E4598A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10" y="1661604"/>
            <a:ext cx="5902332" cy="353479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4E90FE-84EB-4294-B837-2485E0BB8B1C}"/>
              </a:ext>
            </a:extLst>
          </p:cNvPr>
          <p:cNvSpPr/>
          <p:nvPr/>
        </p:nvSpPr>
        <p:spPr>
          <a:xfrm>
            <a:off x="698643" y="1684962"/>
            <a:ext cx="5835721" cy="832207"/>
          </a:xfrm>
          <a:prstGeom prst="roundRect">
            <a:avLst/>
          </a:prstGeom>
          <a:noFill/>
          <a:ln w="31750" cap="sq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0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880B6-3E9F-425B-B0B8-ED9AF276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System Layer -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Global Control Store (GCS)</a:t>
            </a:r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58C36B5-1739-497F-9782-3EBFCA8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233" y="1189874"/>
            <a:ext cx="4315147" cy="5071305"/>
          </a:xfrm>
        </p:spPr>
        <p:txBody>
          <a:bodyPr>
            <a:normAutofit lnSpcReduction="10000"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Key-value store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Fault Tolerance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Decouple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lineage storage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other system components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overheads in task scheduling</a:t>
            </a:r>
          </a:p>
          <a:p>
            <a:pPr lvl="1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GCS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Stateless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Enables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component to be stateless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Simplifies fault tolerance</a:t>
            </a:r>
          </a:p>
          <a:p>
            <a:pPr lvl="1"/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Easy to scale the distributed object store</a:t>
            </a:r>
          </a:p>
          <a:p>
            <a:pPr marL="342901" lvl="1" indent="0">
              <a:buNone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/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Redis: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key-value store per shard with single-key operations</a:t>
            </a:r>
          </a:p>
          <a:p>
            <a:pPr lvl="2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C940BE2-9687-42FA-A8E6-B2677EA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1" y="6556596"/>
            <a:ext cx="2057400" cy="365125"/>
          </a:xfrm>
        </p:spPr>
        <p:txBody>
          <a:bodyPr/>
          <a:lstStyle/>
          <a:p>
            <a:pPr defTabSz="457200" latinLnBrk="0"/>
            <a:fld id="{E81220B1-B172-4FFF-A804-13D73C866599}" type="slidenum">
              <a:rPr lang="ko-KR" altLang="en-US">
                <a:solidFill>
                  <a:prstClr val="white"/>
                </a:solidFill>
                <a:latin typeface="Abadi"/>
                <a:ea typeface="새굴림"/>
              </a:rPr>
              <a:pPr defTabSz="457200" latinLnBrk="0"/>
              <a:t>9</a:t>
            </a:fld>
            <a:endParaRPr lang="ko-KR" altLang="en-US">
              <a:solidFill>
                <a:prstClr val="white"/>
              </a:solidFill>
              <a:latin typeface="Abadi"/>
              <a:ea typeface="새굴림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E3C19-F458-4C63-B3E1-7AD5001EB16C}"/>
              </a:ext>
            </a:extLst>
          </p:cNvPr>
          <p:cNvGrpSpPr/>
          <p:nvPr/>
        </p:nvGrpSpPr>
        <p:grpSpPr>
          <a:xfrm>
            <a:off x="838201" y="1664055"/>
            <a:ext cx="5901439" cy="3529890"/>
            <a:chOff x="838201" y="1664055"/>
            <a:chExt cx="5901439" cy="35298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878BE77-FAE4-4014-9521-048EC9AFF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664055"/>
              <a:ext cx="5901439" cy="3529890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671B12E-7730-4139-B383-FEA74C360ACE}"/>
                </a:ext>
              </a:extLst>
            </p:cNvPr>
            <p:cNvSpPr/>
            <p:nvPr/>
          </p:nvSpPr>
          <p:spPr>
            <a:xfrm>
              <a:off x="838201" y="2414427"/>
              <a:ext cx="5870824" cy="2722652"/>
            </a:xfrm>
            <a:prstGeom prst="roundRect">
              <a:avLst/>
            </a:prstGeom>
            <a:noFill/>
            <a:ln w="31750" cap="sq">
              <a:solidFill>
                <a:srgbClr val="0070C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DF8EF8-5136-417F-97EF-528DD4733728}"/>
              </a:ext>
            </a:extLst>
          </p:cNvPr>
          <p:cNvSpPr/>
          <p:nvPr/>
        </p:nvSpPr>
        <p:spPr>
          <a:xfrm>
            <a:off x="2825393" y="3429000"/>
            <a:ext cx="2250041" cy="1636160"/>
          </a:xfrm>
          <a:prstGeom prst="roundRect">
            <a:avLst/>
          </a:prstGeom>
          <a:noFill/>
          <a:ln w="31750" cap="sq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24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Trial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E87D36"/>
      </a:accent2>
      <a:accent3>
        <a:srgbClr val="A5A5A5"/>
      </a:accent3>
      <a:accent4>
        <a:srgbClr val="FFC000"/>
      </a:accent4>
      <a:accent5>
        <a:srgbClr val="4473C5"/>
      </a:accent5>
      <a:accent6>
        <a:srgbClr val="70AD46"/>
      </a:accent6>
      <a:hlink>
        <a:srgbClr val="0563C1"/>
      </a:hlink>
      <a:folHlink>
        <a:srgbClr val="954F72"/>
      </a:folHlink>
    </a:clrScheme>
    <a:fontScheme name="한국 PPT 서식">
      <a:majorFont>
        <a:latin typeface="Abadi"/>
        <a:ea typeface="새굴림"/>
        <a:cs typeface=""/>
      </a:majorFont>
      <a:minorFont>
        <a:latin typeface="Abad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1750" cap="sq">
          <a:solidFill>
            <a:schemeClr val="tx2"/>
          </a:solidFill>
          <a:round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AB MEETING 서식3_4vs3" id="{E4B411A9-C970-4F01-9FDD-EBB253FB24E5}" vid="{875590C8-59A4-4A3C-A563-664487AB71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1992</Words>
  <Application>Microsoft Office PowerPoint</Application>
  <PresentationFormat>와이드스크린</PresentationFormat>
  <Paragraphs>394</Paragraphs>
  <Slides>20</Slides>
  <Notes>19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새굴림</vt:lpstr>
      <vt:lpstr>Abadi</vt:lpstr>
      <vt:lpstr>Arial</vt:lpstr>
      <vt:lpstr>Bradley Hand ITC</vt:lpstr>
      <vt:lpstr>1_Office 테마</vt:lpstr>
      <vt:lpstr>Ray: A Distributed Framework for Emerging AI Applications</vt:lpstr>
      <vt:lpstr>Introduction</vt:lpstr>
      <vt:lpstr>Introduction</vt:lpstr>
      <vt:lpstr>Motivation</vt:lpstr>
      <vt:lpstr>Requirements</vt:lpstr>
      <vt:lpstr>Programming Model</vt:lpstr>
      <vt:lpstr>Computation Model</vt:lpstr>
      <vt:lpstr>Architecture – Application Layer </vt:lpstr>
      <vt:lpstr>System Layer - Global Control Store (GCS)</vt:lpstr>
      <vt:lpstr>System Layer – Bottom-Up Distributed Scheduler</vt:lpstr>
      <vt:lpstr>System Layer – In-Memory Distributed Object Store</vt:lpstr>
      <vt:lpstr>Simple Example – execute tasks remotely </vt:lpstr>
      <vt:lpstr>Simple Example – return the result of remote task</vt:lpstr>
      <vt:lpstr>Evaluation </vt:lpstr>
      <vt:lpstr>Evaluation - Microbenchmarks</vt:lpstr>
      <vt:lpstr>Evaluation - Microbenchmarks</vt:lpstr>
      <vt:lpstr>Evaluation - Microbenchmarks</vt:lpstr>
      <vt:lpstr>Evaluation - Microbenchmarks</vt:lpstr>
      <vt:lpstr>Evaluation – Building Blocks</vt:lpstr>
      <vt:lpstr>Conclusions &amp;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경찬</dc:creator>
  <cp:lastModifiedBy>윤 경찬</cp:lastModifiedBy>
  <cp:revision>278</cp:revision>
  <dcterms:created xsi:type="dcterms:W3CDTF">2019-01-10T02:29:51Z</dcterms:created>
  <dcterms:modified xsi:type="dcterms:W3CDTF">2019-02-15T04:18:11Z</dcterms:modified>
</cp:coreProperties>
</file>