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70" r:id="rId4"/>
    <p:sldId id="271" r:id="rId5"/>
    <p:sldId id="260" r:id="rId6"/>
    <p:sldId id="274" r:id="rId7"/>
    <p:sldId id="276" r:id="rId8"/>
    <p:sldId id="275" r:id="rId9"/>
    <p:sldId id="277" r:id="rId10"/>
    <p:sldId id="261" r:id="rId11"/>
    <p:sldId id="257" r:id="rId12"/>
    <p:sldId id="263" r:id="rId13"/>
    <p:sldId id="269" r:id="rId14"/>
    <p:sldId id="265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D0CECE"/>
    <a:srgbClr val="B4C7E7"/>
    <a:srgbClr val="FFE69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A9E3E-C02C-73B2-EF31-36CCF8795FD3}" v="2" dt="2024-01-31T18:46:26.116"/>
    <p1510:client id="{45984DC8-9B42-0CAC-898B-126618CF20B4}" v="55" dt="2024-01-31T18:31:54.304"/>
    <p1510:client id="{523210C3-E40A-324A-6B57-845C5A3FD948}" v="218" dt="2024-01-31T18:45:29.763"/>
    <p1510:client id="{FB3EF82D-D830-44B2-AC62-DAD875AB025F}" v="1529" dt="2024-02-01T19:33:52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.xml" Id="rId3" /><Relationship Type="http://schemas.openxmlformats.org/officeDocument/2006/relationships/theme" Target="theme/theme1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viewProps" Target="viewProp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microsoft.com/office/2015/10/relationships/revisionInfo" Target="revisionInfo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9.xml" Id="rId10" /><Relationship Type="http://schemas.openxmlformats.org/officeDocument/2006/relationships/presProps" Target="presProp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tableStyles" Target="tableStyles.xml" Id="rId2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B85A6-FF79-4F1B-582F-BCFB51E2F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3E61D8-E3A5-2AFC-21BC-0FFF3EBB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522B4-D3A1-FF9B-D461-7E06C995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F5F-E108-48A6-BCE3-35A3C1A21B1A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348EE-6785-9135-878D-675C60D3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F5866-67C7-70BF-9EB5-EC5743B4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E7D7-B8D9-42B6-B8E4-BD1D6301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4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E1829-2D14-FC8A-BF67-3D9CD879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EB6720-A91F-3F4B-9CE8-E75BF50F4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2A645-11FD-6F50-ED69-7D923990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F5F-E108-48A6-BCE3-35A3C1A21B1A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12365-9AA9-4D88-5764-A30F5ED7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16659-AAAD-44A2-B307-703E6D39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E7D7-B8D9-42B6-B8E4-BD1D6301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4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D7C96E-0692-1087-F129-F9D8655C7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A2CB95-D2E4-09D4-2762-3ECD399B3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ACC58-3611-18F6-D6A4-3E0B535B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F5F-E108-48A6-BCE3-35A3C1A21B1A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E34F6-359F-6CEF-DC60-ADB07C76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8073E-DEFA-F38D-FE6F-D2CE853F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E7D7-B8D9-42B6-B8E4-BD1D6301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F174C-2C01-7A6C-2A35-81115EF0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AED20-E9A0-D309-304E-0DA9FBDE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45D67-2606-C214-3B2F-F615AAA5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F5F-E108-48A6-BCE3-35A3C1A21B1A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0A045-9919-D931-355B-72821C70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4BD48-60EE-1B7E-0EC7-CE1A82EB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E7D7-B8D9-42B6-B8E4-BD1D6301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0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B6DB7-7ECE-BBE2-D6A1-51A6DF27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E8DE2-7225-B615-1C15-4F7BCA5BC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62E04-256B-D86F-A4A3-488A0237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F5F-E108-48A6-BCE3-35A3C1A21B1A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38CF0-92B1-7460-50E0-87FDE05A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C2AC4-B93C-D7A8-D77D-8474FA23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E7D7-B8D9-42B6-B8E4-BD1D6301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3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7C974-F25F-9CEE-98E8-10B08494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C0189-8607-5B83-A24C-90CE9CC7B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D1E22-D60A-29D5-DDFD-29B9CA885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1C014A-F611-DCC4-0036-6373978F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F5F-E108-48A6-BCE3-35A3C1A21B1A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CD32C-71B9-8C01-2439-AA11049A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DCA4D-9623-2948-20AC-4722F9C7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E7D7-B8D9-42B6-B8E4-BD1D6301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9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BE6A7-29CF-5166-1E8F-0C519425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87036-50B4-D4FE-DE7F-D0DCBDE9B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9E5340-781D-2EE7-FB33-BA8F516F6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17D7D-DA0B-1245-5299-18F5FD144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D1754C-4857-B4C8-C33A-B51EA2106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49675A-D61A-9A90-8874-FB823B77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F5F-E108-48A6-BCE3-35A3C1A21B1A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5082DB-5501-A9D9-D6B2-09A4E4C9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95EA34-CCC2-928A-D559-5DAF310A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E7D7-B8D9-42B6-B8E4-BD1D6301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3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4C59D-B1AF-F4D0-8947-4DA3DCAD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8661F2-7326-30F7-F114-E369D322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F5F-E108-48A6-BCE3-35A3C1A21B1A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115C77-7782-439D-30F5-5970F80A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F3FB0-F42D-22C3-CC09-1B6A907C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E7D7-B8D9-42B6-B8E4-BD1D6301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73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508D31-1550-5019-AB4D-5EF9D3C8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F5F-E108-48A6-BCE3-35A3C1A21B1A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71E585-F623-A2D5-3E68-2E2E3F45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076BA2-7F21-9A7F-F49C-5909B9A4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E7D7-B8D9-42B6-B8E4-BD1D6301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3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21DBA-EEB2-9237-EA99-64D23F3F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EAB97-76AA-D41E-D373-DB703737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328F6-B621-AF52-7277-355EB0CC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00E4BF-B384-2820-35BC-EBE24540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F5F-E108-48A6-BCE3-35A3C1A21B1A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D90E83-8C96-3E79-7BE4-6B49DC1A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3E34C2-B7F7-B867-8E45-F0F62851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E7D7-B8D9-42B6-B8E4-BD1D6301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4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5CBB7-B8E5-42CA-5CEF-F5881D00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968D0-C186-96A3-715C-255654D58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A3C6F3-811E-BC54-04C4-1943790CD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6B6A9-A478-F7B3-6B28-B2499C2F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DF5F-E108-48A6-BCE3-35A3C1A21B1A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885954-DD2F-D395-D007-14BF348F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4D16BB-54C2-1188-31C3-F8D6AD45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E7D7-B8D9-42B6-B8E4-BD1D6301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59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7CB0B6-5E5A-E60A-E9D9-3ACCB286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EC3CF-A018-D6B2-9B6A-88E7F988A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C0D2E-D9C9-3344-E39A-A53B73ACE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DF5F-E108-48A6-BCE3-35A3C1A21B1A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64296-D240-51E0-ECD8-5841C921C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C3AAA-D792-D573-FB52-757846B5E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4E7D7-B8D9-42B6-B8E4-BD1D6301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8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sUOFN2WA3FnEXSc3DlFxTnZR3MV8bQIF?usp=shar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EE4BB9-0911-7AA2-9B41-3086E189CAE6}"/>
              </a:ext>
            </a:extLst>
          </p:cNvPr>
          <p:cNvSpPr txBox="1"/>
          <p:nvPr/>
        </p:nvSpPr>
        <p:spPr>
          <a:xfrm>
            <a:off x="3375233" y="2613082"/>
            <a:ext cx="5445722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>
                <a:latin typeface="Amasis MT Pro Black"/>
                <a:ea typeface="맑은 고딕"/>
              </a:rPr>
              <a:t>Multi Modal System </a:t>
            </a:r>
            <a:endParaRPr lang="en-US" altLang="ko-KR" sz="3600">
              <a:latin typeface="Amasis MT Pro Black" panose="02040A04050005020304" pitchFamily="18" charset="0"/>
              <a:ea typeface="맑은 고딕"/>
            </a:endParaRPr>
          </a:p>
          <a:p>
            <a:r>
              <a:rPr lang="en-US" altLang="ko-KR" sz="3600">
                <a:latin typeface="Amasis MT Pro Black"/>
                <a:ea typeface="맑은 고딕"/>
              </a:rPr>
              <a:t>Example sketch &amp; plot</a:t>
            </a:r>
            <a:endParaRPr lang="en-US" altLang="ko-KR" sz="3600">
              <a:latin typeface="Amasis MT Pro Black" panose="02040A04050005020304" pitchFamily="18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546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38498A0D-F01A-A645-F5A2-721DED2CE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6" y="1297577"/>
            <a:ext cx="5791265" cy="349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8FF411-E77A-FC85-E475-A63C5FBE1D9B}"/>
              </a:ext>
            </a:extLst>
          </p:cNvPr>
          <p:cNvSpPr txBox="1"/>
          <p:nvPr/>
        </p:nvSpPr>
        <p:spPr>
          <a:xfrm>
            <a:off x="22433" y="79432"/>
            <a:ext cx="3420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#1 Truck/ #1 Drone</a:t>
            </a:r>
          </a:p>
          <a:p>
            <a:endParaRPr lang="en-US" altLang="ko-KR">
              <a:latin typeface="Amasis MT Pro Black" panose="02040A04050005020304" pitchFamily="18" charset="0"/>
            </a:endParaRPr>
          </a:p>
          <a:p>
            <a:r>
              <a:rPr lang="en-US" altLang="ko-KR">
                <a:latin typeface="Amasis MT Pro Black" panose="02040A04050005020304" pitchFamily="18" charset="0"/>
              </a:rPr>
              <a:t>SOC(%) / Travel time(min)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882057-DEDB-3BEC-14F9-9093A7902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77555"/>
              </p:ext>
            </p:extLst>
          </p:nvPr>
        </p:nvGraphicFramePr>
        <p:xfrm>
          <a:off x="458320" y="5683062"/>
          <a:ext cx="4788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13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478813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478813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478813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478813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478813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  <a:gridCol w="478813">
                  <a:extLst>
                    <a:ext uri="{9D8B030D-6E8A-4147-A177-3AD203B41FA5}">
                      <a16:colId xmlns:a16="http://schemas.microsoft.com/office/drawing/2014/main" val="697733447"/>
                    </a:ext>
                  </a:extLst>
                </a:gridCol>
                <a:gridCol w="478813">
                  <a:extLst>
                    <a:ext uri="{9D8B030D-6E8A-4147-A177-3AD203B41FA5}">
                      <a16:colId xmlns:a16="http://schemas.microsoft.com/office/drawing/2014/main" val="2152318337"/>
                    </a:ext>
                  </a:extLst>
                </a:gridCol>
                <a:gridCol w="478813">
                  <a:extLst>
                    <a:ext uri="{9D8B030D-6E8A-4147-A177-3AD203B41FA5}">
                      <a16:colId xmlns:a16="http://schemas.microsoft.com/office/drawing/2014/main" val="1402311573"/>
                    </a:ext>
                  </a:extLst>
                </a:gridCol>
                <a:gridCol w="478813">
                  <a:extLst>
                    <a:ext uri="{9D8B030D-6E8A-4147-A177-3AD203B41FA5}">
                      <a16:colId xmlns:a16="http://schemas.microsoft.com/office/drawing/2014/main" val="4062757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AEAC2E-87BB-521A-4E20-AAE5AACAA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63765"/>
              </p:ext>
            </p:extLst>
          </p:nvPr>
        </p:nvGraphicFramePr>
        <p:xfrm>
          <a:off x="6330870" y="5677982"/>
          <a:ext cx="54724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498">
                  <a:extLst>
                    <a:ext uri="{9D8B030D-6E8A-4147-A177-3AD203B41FA5}">
                      <a16:colId xmlns:a16="http://schemas.microsoft.com/office/drawing/2014/main" val="4208400859"/>
                    </a:ext>
                  </a:extLst>
                </a:gridCol>
                <a:gridCol w="497498">
                  <a:extLst>
                    <a:ext uri="{9D8B030D-6E8A-4147-A177-3AD203B41FA5}">
                      <a16:colId xmlns:a16="http://schemas.microsoft.com/office/drawing/2014/main" val="1213414367"/>
                    </a:ext>
                  </a:extLst>
                </a:gridCol>
                <a:gridCol w="497498">
                  <a:extLst>
                    <a:ext uri="{9D8B030D-6E8A-4147-A177-3AD203B41FA5}">
                      <a16:colId xmlns:a16="http://schemas.microsoft.com/office/drawing/2014/main" val="1283096224"/>
                    </a:ext>
                  </a:extLst>
                </a:gridCol>
                <a:gridCol w="497498">
                  <a:extLst>
                    <a:ext uri="{9D8B030D-6E8A-4147-A177-3AD203B41FA5}">
                      <a16:colId xmlns:a16="http://schemas.microsoft.com/office/drawing/2014/main" val="2233706341"/>
                    </a:ext>
                  </a:extLst>
                </a:gridCol>
                <a:gridCol w="497498">
                  <a:extLst>
                    <a:ext uri="{9D8B030D-6E8A-4147-A177-3AD203B41FA5}">
                      <a16:colId xmlns:a16="http://schemas.microsoft.com/office/drawing/2014/main" val="3727550207"/>
                    </a:ext>
                  </a:extLst>
                </a:gridCol>
                <a:gridCol w="497498">
                  <a:extLst>
                    <a:ext uri="{9D8B030D-6E8A-4147-A177-3AD203B41FA5}">
                      <a16:colId xmlns:a16="http://schemas.microsoft.com/office/drawing/2014/main" val="3873043945"/>
                    </a:ext>
                  </a:extLst>
                </a:gridCol>
                <a:gridCol w="497498">
                  <a:extLst>
                    <a:ext uri="{9D8B030D-6E8A-4147-A177-3AD203B41FA5}">
                      <a16:colId xmlns:a16="http://schemas.microsoft.com/office/drawing/2014/main" val="1404772604"/>
                    </a:ext>
                  </a:extLst>
                </a:gridCol>
                <a:gridCol w="497498">
                  <a:extLst>
                    <a:ext uri="{9D8B030D-6E8A-4147-A177-3AD203B41FA5}">
                      <a16:colId xmlns:a16="http://schemas.microsoft.com/office/drawing/2014/main" val="2364694933"/>
                    </a:ext>
                  </a:extLst>
                </a:gridCol>
                <a:gridCol w="497498">
                  <a:extLst>
                    <a:ext uri="{9D8B030D-6E8A-4147-A177-3AD203B41FA5}">
                      <a16:colId xmlns:a16="http://schemas.microsoft.com/office/drawing/2014/main" val="2515863928"/>
                    </a:ext>
                  </a:extLst>
                </a:gridCol>
                <a:gridCol w="497498">
                  <a:extLst>
                    <a:ext uri="{9D8B030D-6E8A-4147-A177-3AD203B41FA5}">
                      <a16:colId xmlns:a16="http://schemas.microsoft.com/office/drawing/2014/main" val="213666848"/>
                    </a:ext>
                  </a:extLst>
                </a:gridCol>
                <a:gridCol w="497498">
                  <a:extLst>
                    <a:ext uri="{9D8B030D-6E8A-4147-A177-3AD203B41FA5}">
                      <a16:colId xmlns:a16="http://schemas.microsoft.com/office/drawing/2014/main" val="3980609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0164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6821241-4B75-1DAD-7300-C9F9B3488A25}"/>
              </a:ext>
            </a:extLst>
          </p:cNvPr>
          <p:cNvSpPr txBox="1"/>
          <p:nvPr/>
        </p:nvSpPr>
        <p:spPr>
          <a:xfrm>
            <a:off x="1964385" y="6169701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Truck’s route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A0BB3-90D9-C51C-9032-426F04F1BC52}"/>
              </a:ext>
            </a:extLst>
          </p:cNvPr>
          <p:cNvSpPr txBox="1"/>
          <p:nvPr/>
        </p:nvSpPr>
        <p:spPr>
          <a:xfrm>
            <a:off x="7815082" y="6164621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Drone’s route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pic>
        <p:nvPicPr>
          <p:cNvPr id="6" name="그래픽 5" descr="번개 표시 단색으로 채워진">
            <a:extLst>
              <a:ext uri="{FF2B5EF4-FFF2-40B4-BE49-F238E27FC236}">
                <a16:creationId xmlns:a16="http://schemas.microsoft.com/office/drawing/2014/main" id="{7535B913-7D47-806D-8D7A-B9B5E7F99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5082" y="5134407"/>
            <a:ext cx="485676" cy="485676"/>
          </a:xfrm>
          <a:prstGeom prst="rect">
            <a:avLst/>
          </a:prstGeom>
        </p:spPr>
      </p:pic>
      <p:pic>
        <p:nvPicPr>
          <p:cNvPr id="8" name="그래픽 7" descr="번개 표시 단색으로 채워진">
            <a:extLst>
              <a:ext uri="{FF2B5EF4-FFF2-40B4-BE49-F238E27FC236}">
                <a16:creationId xmlns:a16="http://schemas.microsoft.com/office/drawing/2014/main" id="{646EF1E4-8CF0-AC74-BAF7-C1241FD37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6498" y="5146935"/>
            <a:ext cx="485676" cy="485676"/>
          </a:xfrm>
          <a:prstGeom prst="rect">
            <a:avLst/>
          </a:prstGeom>
        </p:spPr>
      </p:pic>
      <p:pic>
        <p:nvPicPr>
          <p:cNvPr id="11" name="그래픽 10" descr="번개 표시 단색으로 채워진">
            <a:extLst>
              <a:ext uri="{FF2B5EF4-FFF2-40B4-BE49-F238E27FC236}">
                <a16:creationId xmlns:a16="http://schemas.microsoft.com/office/drawing/2014/main" id="{C973BA09-DE0A-88A9-0593-4EEB5627D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2174" y="5146935"/>
            <a:ext cx="485676" cy="485676"/>
          </a:xfrm>
          <a:prstGeom prst="rect">
            <a:avLst/>
          </a:prstGeom>
        </p:spPr>
      </p:pic>
      <p:pic>
        <p:nvPicPr>
          <p:cNvPr id="12" name="그래픽 11" descr="번개 표시 단색으로 채워진">
            <a:extLst>
              <a:ext uri="{FF2B5EF4-FFF2-40B4-BE49-F238E27FC236}">
                <a16:creationId xmlns:a16="http://schemas.microsoft.com/office/drawing/2014/main" id="{B0BF1E47-98DC-79D8-122D-08B49B595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850" y="5134407"/>
            <a:ext cx="485676" cy="485676"/>
          </a:xfrm>
          <a:prstGeom prst="rect">
            <a:avLst/>
          </a:prstGeom>
        </p:spPr>
      </p:pic>
      <p:pic>
        <p:nvPicPr>
          <p:cNvPr id="13" name="그래픽 5" descr="번개 표시 단색으로 채워진">
            <a:extLst>
              <a:ext uri="{FF2B5EF4-FFF2-40B4-BE49-F238E27FC236}">
                <a16:creationId xmlns:a16="http://schemas.microsoft.com/office/drawing/2014/main" id="{0096B02C-7D54-A64E-EE9F-C668FFA23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7681" y="5147106"/>
            <a:ext cx="485676" cy="4856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AD51CB-5033-66E8-9B1E-7D18F52F1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775" y="1300163"/>
            <a:ext cx="5784850" cy="35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8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9DDF32-0805-0E30-5517-379FE85C5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641129">
            <a:off x="2560499" y="2713174"/>
            <a:ext cx="478979" cy="309374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72CD875-F387-1377-2E3A-D92926888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37665">
            <a:off x="8885818" y="1183646"/>
            <a:ext cx="739167" cy="73916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E3452009-EEBD-6FFC-B030-9E53F46B1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37665">
            <a:off x="8609775" y="2203142"/>
            <a:ext cx="739167" cy="73916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76FB227-0BB7-EB52-D8DD-20046CD8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35789">
            <a:off x="7684221" y="1150183"/>
            <a:ext cx="706740" cy="70674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48E8F6E-9570-40A5-152C-75C4F5DC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60887">
            <a:off x="6980755" y="4871581"/>
            <a:ext cx="478979" cy="224777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E789719-F4F3-B395-F339-0332E9614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838" y="1961213"/>
            <a:ext cx="715645" cy="71564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2964C9D-C76C-E7F2-3BF9-7B1F4A8F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106972">
            <a:off x="4787124" y="4981285"/>
            <a:ext cx="478979" cy="199718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B92E15E-3999-DACA-CFD3-454842332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39683">
            <a:off x="8917629" y="4227445"/>
            <a:ext cx="478979" cy="121414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14F1BCC-DE92-B309-A42B-64DE65C8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58718">
            <a:off x="9303356" y="3288974"/>
            <a:ext cx="478979" cy="100007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743110C-B8F7-B36D-5E2E-D203659E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55485">
            <a:off x="7899169" y="1883685"/>
            <a:ext cx="478979" cy="16677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5CD2426-9B0E-2B01-7EF3-E5DE57FE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10" y="872999"/>
            <a:ext cx="478979" cy="459004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06DFB4C-1B40-AA5F-A853-A444AD43C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70738">
            <a:off x="6526775" y="990230"/>
            <a:ext cx="478979" cy="10681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768E51D-3188-A9D9-A192-4A322934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36979">
            <a:off x="4528637" y="2652466"/>
            <a:ext cx="478979" cy="32593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28FE52B-033A-F7E8-A249-295093829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175498" y="1926023"/>
            <a:ext cx="478979" cy="2036238"/>
          </a:xfrm>
          <a:prstGeom prst="rect">
            <a:avLst/>
          </a:prstGeom>
        </p:spPr>
      </p:pic>
      <p:pic>
        <p:nvPicPr>
          <p:cNvPr id="5" name="그림 4" descr="바퀴, 육상 차량, 차량이(가) 표시된 사진&#10;&#10;자동 생성된 설명">
            <a:extLst>
              <a:ext uri="{FF2B5EF4-FFF2-40B4-BE49-F238E27FC236}">
                <a16:creationId xmlns:a16="http://schemas.microsoft.com/office/drawing/2014/main" id="{64F0CB3F-6186-9135-C320-8044DF0BF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11679" y="4180232"/>
            <a:ext cx="624253" cy="569303"/>
          </a:xfrm>
          <a:prstGeom prst="rect">
            <a:avLst/>
          </a:prstGeom>
        </p:spPr>
      </p:pic>
      <p:pic>
        <p:nvPicPr>
          <p:cNvPr id="7" name="그림 6" descr="스크린샷, 클립아트, 상징, 그래픽이(가) 표시된 사진&#10;&#10;자동 생성된 설명">
            <a:extLst>
              <a:ext uri="{FF2B5EF4-FFF2-40B4-BE49-F238E27FC236}">
                <a16:creationId xmlns:a16="http://schemas.microsoft.com/office/drawing/2014/main" id="{072D515D-8CF7-4F9C-0DFD-A93C4D603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7735" y="1025808"/>
            <a:ext cx="569303" cy="5693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EF0A32-2734-6DFA-4E35-B5FD632F4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4591" y="3097513"/>
            <a:ext cx="346048" cy="3460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421CFE-5FA8-A19D-DFB9-832FF2721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9003" y="3936099"/>
            <a:ext cx="346048" cy="3460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55FA82-2E52-837F-DC6C-D010C4A75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2210" y="5068483"/>
            <a:ext cx="346048" cy="3460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E3B6C6-DD4C-9685-EAFB-5F7232DD7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562" y="1756978"/>
            <a:ext cx="346048" cy="3460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1CBD32-DEDF-0304-10F7-22DB6A13F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8204" y="584269"/>
            <a:ext cx="346048" cy="3460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9368D8-45E0-BB28-9C62-CAFC76407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9163" y="646268"/>
            <a:ext cx="346048" cy="3460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1CA449A-BF95-F44F-6ED7-05E978712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9568" y="258147"/>
            <a:ext cx="346048" cy="3460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AFC182-90EC-B25A-84A1-BEA255ADF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292" y="2703607"/>
            <a:ext cx="346048" cy="3460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B4C11F5-A4CF-F788-D4E7-558B15967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5570" y="4962630"/>
            <a:ext cx="346048" cy="3460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66E31B-9D24-4ACE-F0DC-67FAEA09F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942" y="2723977"/>
            <a:ext cx="346048" cy="34604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A771C7B-57F8-2D50-3AC0-E435ACFB0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7094" y="5717966"/>
            <a:ext cx="914617" cy="91461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3D23EAA-CE36-007D-34B8-E0D7008E2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097345">
            <a:off x="3535775" y="804264"/>
            <a:ext cx="678487" cy="67848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AA710B0-B8D4-2420-CDE2-6A1BD41D4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5618" y="2837181"/>
            <a:ext cx="246213" cy="22129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C113113-CF52-96BF-FE9F-AD743607F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106025">
            <a:off x="1525715" y="3142693"/>
            <a:ext cx="221290" cy="22129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2FD094F-DED9-C0D5-299D-1A0FDC45A2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3764373" y="2393331"/>
            <a:ext cx="221290" cy="22129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5B371D7A-2847-091F-8AEA-8425DC5AF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763" y="498334"/>
            <a:ext cx="715645" cy="71564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109F3EB-82C6-1C89-F038-E182F7C06D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077186">
            <a:off x="3478730" y="472510"/>
            <a:ext cx="221290" cy="22129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3F35466-B87F-F5B1-F1C7-B2660D6252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505895">
            <a:off x="6242875" y="1021603"/>
            <a:ext cx="246213" cy="22129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1BEA277-C06A-BAD5-4BE8-8022741996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5976511" y="5381054"/>
            <a:ext cx="246213" cy="22129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1E0D20C-2FF7-B0DA-D121-52F4559BD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017806">
            <a:off x="7388812" y="2118249"/>
            <a:ext cx="246213" cy="22129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8C8CB5D-0901-94F8-B118-D00DFD75B7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028251">
            <a:off x="9015557" y="3362631"/>
            <a:ext cx="246213" cy="22129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FAC3B947-6EFB-D4CC-296F-8C495AB4AC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101423">
            <a:off x="7406694" y="1668420"/>
            <a:ext cx="246213" cy="22129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968CA9EE-EF53-5929-EAB3-1781A9A7F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7279862">
            <a:off x="9250032" y="1002821"/>
            <a:ext cx="246213" cy="22129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24D83049-4462-393A-FE7D-35387A3D3D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096410">
            <a:off x="4031316" y="5319369"/>
            <a:ext cx="246213" cy="22129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9C67060-AB48-06B5-3DA5-41CE381506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849664">
            <a:off x="8090635" y="5382905"/>
            <a:ext cx="246213" cy="22129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6E38B4DE-C8D8-1216-D565-379E97ED3A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096756">
            <a:off x="9532238" y="4321337"/>
            <a:ext cx="246213" cy="22129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DA2EDC1-369B-0100-BDA7-2EECF0629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83" y="1229596"/>
            <a:ext cx="715645" cy="715645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A6F1490-3A83-0D9A-79B3-45011C0F9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35789">
            <a:off x="8558006" y="668203"/>
            <a:ext cx="706740" cy="7067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4AB48E-DA32-1E54-B30D-D15E43C52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097345">
            <a:off x="3536430" y="1791584"/>
            <a:ext cx="678487" cy="6784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5322CE-5F3E-48B1-B4E1-6368CB3EE3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880735">
            <a:off x="5611722" y="5482487"/>
            <a:ext cx="246213" cy="221290"/>
          </a:xfrm>
          <a:prstGeom prst="rect">
            <a:avLst/>
          </a:prstGeom>
        </p:spPr>
      </p:pic>
      <p:pic>
        <p:nvPicPr>
          <p:cNvPr id="12" name="그림 11" descr="스크린샷, 클립아트, 상징, 그래픽이(가) 표시된 사진&#10;&#10;자동 생성된 설명">
            <a:extLst>
              <a:ext uri="{FF2B5EF4-FFF2-40B4-BE49-F238E27FC236}">
                <a16:creationId xmlns:a16="http://schemas.microsoft.com/office/drawing/2014/main" id="{7814E11C-DCD8-E44B-8B4E-1A052F7D51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93797" y="1594409"/>
            <a:ext cx="569303" cy="569303"/>
          </a:xfrm>
          <a:prstGeom prst="rect">
            <a:avLst/>
          </a:prstGeom>
        </p:spPr>
      </p:pic>
      <p:pic>
        <p:nvPicPr>
          <p:cNvPr id="21" name="그림 20" descr="바퀴, 육상 차량, 차량이(가) 표시된 사진&#10;&#10;자동 생성된 설명">
            <a:extLst>
              <a:ext uri="{FF2B5EF4-FFF2-40B4-BE49-F238E27FC236}">
                <a16:creationId xmlns:a16="http://schemas.microsoft.com/office/drawing/2014/main" id="{CEFFF055-8F24-D336-B8CB-2F89B651A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32" y="5805757"/>
            <a:ext cx="626955" cy="5693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144E51B-31FA-24B8-A6AD-862C935B9481}"/>
              </a:ext>
            </a:extLst>
          </p:cNvPr>
          <p:cNvSpPr txBox="1"/>
          <p:nvPr/>
        </p:nvSpPr>
        <p:spPr>
          <a:xfrm>
            <a:off x="20609" y="73481"/>
            <a:ext cx="271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#m Truck/ #m Drone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0D4BAB-09C8-8A93-8277-D05EF49DAB81}"/>
              </a:ext>
            </a:extLst>
          </p:cNvPr>
          <p:cNvSpPr txBox="1"/>
          <p:nvPr/>
        </p:nvSpPr>
        <p:spPr>
          <a:xfrm>
            <a:off x="3736813" y="52604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2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9E3459-711E-6261-377C-80A9870EC166}"/>
              </a:ext>
            </a:extLst>
          </p:cNvPr>
          <p:cNvSpPr txBox="1"/>
          <p:nvPr/>
        </p:nvSpPr>
        <p:spPr>
          <a:xfrm>
            <a:off x="1198604" y="299136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3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00A8BA-94F2-A8A3-2930-2BB682C90D3B}"/>
              </a:ext>
            </a:extLst>
          </p:cNvPr>
          <p:cNvSpPr txBox="1"/>
          <p:nvPr/>
        </p:nvSpPr>
        <p:spPr>
          <a:xfrm>
            <a:off x="4001922" y="274229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5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927D0B-7446-5ADA-3B18-509B97A48D52}"/>
              </a:ext>
            </a:extLst>
          </p:cNvPr>
          <p:cNvSpPr txBox="1"/>
          <p:nvPr/>
        </p:nvSpPr>
        <p:spPr>
          <a:xfrm>
            <a:off x="8359124" y="53754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10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5AADE1-F062-BC15-45A7-9FCBE0D9141C}"/>
              </a:ext>
            </a:extLst>
          </p:cNvPr>
          <p:cNvSpPr txBox="1"/>
          <p:nvPr/>
        </p:nvSpPr>
        <p:spPr>
          <a:xfrm>
            <a:off x="9763243" y="422716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4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A0867-2CAB-D391-366A-471B6A345648}"/>
              </a:ext>
            </a:extLst>
          </p:cNvPr>
          <p:cNvSpPr txBox="1"/>
          <p:nvPr/>
        </p:nvSpPr>
        <p:spPr>
          <a:xfrm>
            <a:off x="8667995" y="339613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9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DA9E39-5149-D8E1-3E66-2A5F06200EC5}"/>
              </a:ext>
            </a:extLst>
          </p:cNvPr>
          <p:cNvSpPr txBox="1"/>
          <p:nvPr/>
        </p:nvSpPr>
        <p:spPr>
          <a:xfrm>
            <a:off x="3968250" y="2799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8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42022C-4581-ED58-A0C0-C0E254DA7180}"/>
              </a:ext>
            </a:extLst>
          </p:cNvPr>
          <p:cNvSpPr txBox="1"/>
          <p:nvPr/>
        </p:nvSpPr>
        <p:spPr>
          <a:xfrm>
            <a:off x="7018817" y="205657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6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209483-7E81-9E6C-F89F-E067375C5A3E}"/>
              </a:ext>
            </a:extLst>
          </p:cNvPr>
          <p:cNvSpPr txBox="1"/>
          <p:nvPr/>
        </p:nvSpPr>
        <p:spPr>
          <a:xfrm>
            <a:off x="5635842" y="68833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7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6DCD9E-0400-79AB-E27B-59C9F6908664}"/>
              </a:ext>
            </a:extLst>
          </p:cNvPr>
          <p:cNvSpPr txBox="1"/>
          <p:nvPr/>
        </p:nvSpPr>
        <p:spPr>
          <a:xfrm>
            <a:off x="9535793" y="6173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1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B1C02-5569-C013-D620-930C925914A4}"/>
              </a:ext>
            </a:extLst>
          </p:cNvPr>
          <p:cNvSpPr txBox="1"/>
          <p:nvPr/>
        </p:nvSpPr>
        <p:spPr>
          <a:xfrm>
            <a:off x="5596214" y="653557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Depot(0)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4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1794769-8718-2A2D-8F1D-BD7BBD10EFCD}"/>
              </a:ext>
            </a:extLst>
          </p:cNvPr>
          <p:cNvSpPr txBox="1"/>
          <p:nvPr/>
        </p:nvSpPr>
        <p:spPr>
          <a:xfrm>
            <a:off x="22433" y="79432"/>
            <a:ext cx="271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#m Truck/ #m Drone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E4B1B3-79B5-D1AA-3E61-D7BCD5AAE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57607"/>
              </p:ext>
            </p:extLst>
          </p:nvPr>
        </p:nvGraphicFramePr>
        <p:xfrm>
          <a:off x="487742" y="1337515"/>
          <a:ext cx="37253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94">
                  <a:extLst>
                    <a:ext uri="{9D8B030D-6E8A-4147-A177-3AD203B41FA5}">
                      <a16:colId xmlns:a16="http://schemas.microsoft.com/office/drawing/2014/main" val="34699755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281801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78941956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58825397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8002880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838798303"/>
                    </a:ext>
                  </a:extLst>
                </a:gridCol>
              </a:tblGrid>
              <a:tr h="363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54744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983D2D-C912-DA3B-138F-A359E3DFF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28670"/>
              </p:ext>
            </p:extLst>
          </p:nvPr>
        </p:nvGraphicFramePr>
        <p:xfrm>
          <a:off x="6425068" y="1308393"/>
          <a:ext cx="49671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94">
                  <a:extLst>
                    <a:ext uri="{9D8B030D-6E8A-4147-A177-3AD203B41FA5}">
                      <a16:colId xmlns:a16="http://schemas.microsoft.com/office/drawing/2014/main" val="347385896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660644660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62879180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35949284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455423993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11226794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59116003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043918717"/>
                    </a:ext>
                  </a:extLst>
                </a:gridCol>
              </a:tblGrid>
              <a:tr h="363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6351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5FC46-B569-7D4C-73BE-49E5601167B3}"/>
              </a:ext>
            </a:extLst>
          </p:cNvPr>
          <p:cNvSpPr txBox="1"/>
          <p:nvPr/>
        </p:nvSpPr>
        <p:spPr>
          <a:xfrm>
            <a:off x="6337556" y="558446"/>
            <a:ext cx="2571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No.2 Only</a:t>
            </a:r>
            <a:r>
              <a:rPr lang="ko-KR" altLang="en-US">
                <a:latin typeface="Amasis MT Pro Black" panose="02040A04050005020304" pitchFamily="18" charset="0"/>
              </a:rPr>
              <a:t> </a:t>
            </a:r>
            <a:r>
              <a:rPr lang="en-US" altLang="ko-KR">
                <a:latin typeface="Amasis MT Pro Black" panose="02040A04050005020304" pitchFamily="18" charset="0"/>
              </a:rPr>
              <a:t>Truck opt</a:t>
            </a:r>
          </a:p>
          <a:p>
            <a:r>
              <a:rPr lang="en-US" altLang="ko-KR">
                <a:latin typeface="Amasis MT Pro Black" panose="02040A04050005020304" pitchFamily="18" charset="0"/>
              </a:rPr>
              <a:t>(initial)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A5EFB-D077-B94E-C5AA-59366A452419}"/>
              </a:ext>
            </a:extLst>
          </p:cNvPr>
          <p:cNvSpPr txBox="1"/>
          <p:nvPr/>
        </p:nvSpPr>
        <p:spPr>
          <a:xfrm>
            <a:off x="400231" y="569974"/>
            <a:ext cx="2571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No.1 Only</a:t>
            </a:r>
            <a:r>
              <a:rPr lang="ko-KR" altLang="en-US">
                <a:latin typeface="Amasis MT Pro Black" panose="02040A04050005020304" pitchFamily="18" charset="0"/>
              </a:rPr>
              <a:t> </a:t>
            </a:r>
            <a:r>
              <a:rPr lang="en-US" altLang="ko-KR">
                <a:latin typeface="Amasis MT Pro Black" panose="02040A04050005020304" pitchFamily="18" charset="0"/>
              </a:rPr>
              <a:t>Truck opt</a:t>
            </a:r>
          </a:p>
          <a:p>
            <a:r>
              <a:rPr lang="en-US" altLang="ko-KR">
                <a:latin typeface="Amasis MT Pro Black" panose="02040A04050005020304" pitchFamily="18" charset="0"/>
              </a:rPr>
              <a:t>(initial)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5381BC-4A68-4784-6F08-50B0D046B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88664"/>
              </p:ext>
            </p:extLst>
          </p:nvPr>
        </p:nvGraphicFramePr>
        <p:xfrm>
          <a:off x="1028285" y="2148240"/>
          <a:ext cx="411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5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44869C5-1243-40DE-0AF4-2433219AE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882302"/>
              </p:ext>
            </p:extLst>
          </p:nvPr>
        </p:nvGraphicFramePr>
        <p:xfrm>
          <a:off x="6867685" y="2169309"/>
          <a:ext cx="411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5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774D77-C651-DD0F-2831-2993F918D364}"/>
              </a:ext>
            </a:extLst>
          </p:cNvPr>
          <p:cNvSpPr txBox="1"/>
          <p:nvPr/>
        </p:nvSpPr>
        <p:spPr>
          <a:xfrm>
            <a:off x="2003994" y="2175446"/>
            <a:ext cx="2624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masis MT Pro Black" panose="02040A04050005020304" pitchFamily="18" charset="0"/>
              </a:rPr>
              <a:t>Drone’s SERVICE NODE</a:t>
            </a:r>
            <a:endParaRPr lang="ko-KR" altLang="en-US" sz="1600">
              <a:latin typeface="Amasis MT Pro Black" panose="02040A04050005020304" pitchFamily="18" charset="0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535A33-607A-CC6A-F465-99810B77D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014583"/>
              </p:ext>
            </p:extLst>
          </p:nvPr>
        </p:nvGraphicFramePr>
        <p:xfrm>
          <a:off x="694466" y="2896890"/>
          <a:ext cx="411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5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B0E1D5E-BA77-B13C-7F52-460180632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58346"/>
              </p:ext>
            </p:extLst>
          </p:nvPr>
        </p:nvGraphicFramePr>
        <p:xfrm>
          <a:off x="1394730" y="2896890"/>
          <a:ext cx="411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5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FE06A6B-21AF-575D-6CEE-EC504FDDF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62646"/>
              </p:ext>
            </p:extLst>
          </p:nvPr>
        </p:nvGraphicFramePr>
        <p:xfrm>
          <a:off x="6511035" y="2896890"/>
          <a:ext cx="41195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4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DB77FD3-CCBF-1241-E18F-E18BC78D3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65955"/>
              </p:ext>
            </p:extLst>
          </p:nvPr>
        </p:nvGraphicFramePr>
        <p:xfrm>
          <a:off x="7252477" y="2896890"/>
          <a:ext cx="411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5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0DB8D7-03A6-5193-634C-268A4F1877F6}"/>
              </a:ext>
            </a:extLst>
          </p:cNvPr>
          <p:cNvCxnSpPr>
            <a:cxnSpLocks/>
          </p:cNvCxnSpPr>
          <p:nvPr/>
        </p:nvCxnSpPr>
        <p:spPr>
          <a:xfrm flipV="1">
            <a:off x="781239" y="2532148"/>
            <a:ext cx="228947" cy="33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83D296-DC88-2B2A-7AE1-5643CAA24AB0}"/>
              </a:ext>
            </a:extLst>
          </p:cNvPr>
          <p:cNvCxnSpPr>
            <a:cxnSpLocks/>
          </p:cNvCxnSpPr>
          <p:nvPr/>
        </p:nvCxnSpPr>
        <p:spPr>
          <a:xfrm flipV="1">
            <a:off x="6602538" y="2527698"/>
            <a:ext cx="228947" cy="33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ACC58A-734A-27C0-AF97-F4627E0A74F1}"/>
              </a:ext>
            </a:extLst>
          </p:cNvPr>
          <p:cNvCxnSpPr>
            <a:cxnSpLocks/>
          </p:cNvCxnSpPr>
          <p:nvPr/>
        </p:nvCxnSpPr>
        <p:spPr>
          <a:xfrm>
            <a:off x="1413473" y="2555436"/>
            <a:ext cx="187234" cy="31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D931C9F-083D-978D-1469-8BAA9C6664A3}"/>
              </a:ext>
            </a:extLst>
          </p:cNvPr>
          <p:cNvCxnSpPr>
            <a:cxnSpLocks/>
          </p:cNvCxnSpPr>
          <p:nvPr/>
        </p:nvCxnSpPr>
        <p:spPr>
          <a:xfrm>
            <a:off x="7252477" y="2561849"/>
            <a:ext cx="187234" cy="31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440E31-B5A9-7625-AB7A-388A5586021C}"/>
              </a:ext>
            </a:extLst>
          </p:cNvPr>
          <p:cNvSpPr txBox="1"/>
          <p:nvPr/>
        </p:nvSpPr>
        <p:spPr>
          <a:xfrm>
            <a:off x="1985235" y="2867623"/>
            <a:ext cx="2982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masis MT Pro Black" panose="02040A04050005020304" pitchFamily="18" charset="0"/>
              </a:rPr>
              <a:t>Drone’s FLY/CATCH NODE</a:t>
            </a:r>
            <a:endParaRPr lang="ko-KR" altLang="en-US" sz="1600">
              <a:latin typeface="Amasis MT Pro Black" panose="02040A040500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0238C8-126D-1D91-47F7-73DEFF3F7D1B}"/>
              </a:ext>
            </a:extLst>
          </p:cNvPr>
          <p:cNvSpPr txBox="1"/>
          <p:nvPr/>
        </p:nvSpPr>
        <p:spPr>
          <a:xfrm>
            <a:off x="7879462" y="2169309"/>
            <a:ext cx="2624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masis MT Pro Black" panose="02040A04050005020304" pitchFamily="18" charset="0"/>
              </a:rPr>
              <a:t>Drone’s SERVICE NODE</a:t>
            </a:r>
            <a:endParaRPr lang="ko-KR" altLang="en-US" sz="1600">
              <a:latin typeface="Amasis MT Pro Black" panose="02040A040500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4E523D-F5B7-83CF-31B4-E27982128612}"/>
              </a:ext>
            </a:extLst>
          </p:cNvPr>
          <p:cNvSpPr txBox="1"/>
          <p:nvPr/>
        </p:nvSpPr>
        <p:spPr>
          <a:xfrm>
            <a:off x="7860703" y="2861486"/>
            <a:ext cx="2982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masis MT Pro Black" panose="02040A04050005020304" pitchFamily="18" charset="0"/>
              </a:rPr>
              <a:t>Drone’s FLY/CATCH NODE</a:t>
            </a:r>
            <a:endParaRPr lang="ko-KR" altLang="en-US" sz="1600">
              <a:latin typeface="Amasis MT Pro Black" panose="02040A04050005020304" pitchFamily="18" charset="0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E75ED31-A06B-AFA2-F8C7-2CA652F38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96716"/>
              </p:ext>
            </p:extLst>
          </p:nvPr>
        </p:nvGraphicFramePr>
        <p:xfrm>
          <a:off x="487742" y="3956251"/>
          <a:ext cx="37253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94">
                  <a:extLst>
                    <a:ext uri="{9D8B030D-6E8A-4147-A177-3AD203B41FA5}">
                      <a16:colId xmlns:a16="http://schemas.microsoft.com/office/drawing/2014/main" val="34699755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281801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78941956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58825397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8002880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838798303"/>
                    </a:ext>
                  </a:extLst>
                </a:gridCol>
              </a:tblGrid>
              <a:tr h="363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54744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CC4CBBB-94F5-15AF-7AB3-ACB754BB5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731553"/>
              </p:ext>
            </p:extLst>
          </p:nvPr>
        </p:nvGraphicFramePr>
        <p:xfrm>
          <a:off x="6425068" y="3949119"/>
          <a:ext cx="49671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94">
                  <a:extLst>
                    <a:ext uri="{9D8B030D-6E8A-4147-A177-3AD203B41FA5}">
                      <a16:colId xmlns:a16="http://schemas.microsoft.com/office/drawing/2014/main" val="347385896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660644660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62879180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35949284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455423993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11226794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59116003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043918717"/>
                    </a:ext>
                  </a:extLst>
                </a:gridCol>
              </a:tblGrid>
              <a:tr h="363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6351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6B1A60D-2A0B-49AD-1205-1DD8760E3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21663"/>
              </p:ext>
            </p:extLst>
          </p:nvPr>
        </p:nvGraphicFramePr>
        <p:xfrm>
          <a:off x="487742" y="4648428"/>
          <a:ext cx="372536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94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</a:tblGrid>
              <a:tr h="363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  <a:tr h="363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529873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AE83B9A-052D-9918-1BE2-406C01B8E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36419"/>
              </p:ext>
            </p:extLst>
          </p:nvPr>
        </p:nvGraphicFramePr>
        <p:xfrm>
          <a:off x="6425068" y="4652463"/>
          <a:ext cx="49671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94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69773344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152318337"/>
                    </a:ext>
                  </a:extLst>
                </a:gridCol>
              </a:tblGrid>
              <a:tr h="363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  <a:tr h="363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52987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A45E57D-EDC3-BD4F-5572-BBBEEA6724C7}"/>
              </a:ext>
            </a:extLst>
          </p:cNvPr>
          <p:cNvSpPr txBox="1"/>
          <p:nvPr/>
        </p:nvSpPr>
        <p:spPr>
          <a:xfrm>
            <a:off x="4360499" y="5379948"/>
            <a:ext cx="281286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masis MT Pro Black" panose="02040A04050005020304" pitchFamily="18" charset="0"/>
              </a:rPr>
              <a:t>4 : ONLY Truck</a:t>
            </a:r>
          </a:p>
          <a:p>
            <a:r>
              <a:rPr lang="en-US" altLang="ko-KR" sz="1600">
                <a:latin typeface="Amasis MT Pro Black" panose="02040A04050005020304" pitchFamily="18" charset="0"/>
              </a:rPr>
              <a:t>3 : CATCH(both)</a:t>
            </a:r>
          </a:p>
          <a:p>
            <a:r>
              <a:rPr lang="en-US" altLang="ko-KR" sz="1600">
                <a:latin typeface="Amasis MT Pro Black" panose="02040A04050005020304" pitchFamily="18" charset="0"/>
              </a:rPr>
              <a:t>2 : SERVICE(only drone)</a:t>
            </a:r>
          </a:p>
          <a:p>
            <a:r>
              <a:rPr lang="en-US" altLang="ko-KR" sz="1600">
                <a:latin typeface="Amasis MT Pro Black" panose="02040A04050005020304" pitchFamily="18" charset="0"/>
              </a:rPr>
              <a:t>1 : FLY (both)</a:t>
            </a:r>
          </a:p>
          <a:p>
            <a:r>
              <a:rPr lang="en-US" altLang="ko-KR" sz="1600">
                <a:latin typeface="Amasis MT Pro Black" panose="02040A04050005020304" pitchFamily="18" charset="0"/>
              </a:rPr>
              <a:t>0 : IDLE (both)</a:t>
            </a:r>
            <a:endParaRPr lang="ko-KR" altLang="en-US" sz="160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6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1794769-8718-2A2D-8F1D-BD7BBD10EFCD}"/>
              </a:ext>
            </a:extLst>
          </p:cNvPr>
          <p:cNvSpPr txBox="1"/>
          <p:nvPr/>
        </p:nvSpPr>
        <p:spPr>
          <a:xfrm>
            <a:off x="22433" y="79432"/>
            <a:ext cx="271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#m Truck/ #m Drone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FBEB53B-1DA1-A00D-3625-3D051DD89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24494"/>
              </p:ext>
            </p:extLst>
          </p:nvPr>
        </p:nvGraphicFramePr>
        <p:xfrm>
          <a:off x="878521" y="878801"/>
          <a:ext cx="372536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94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</a:tblGrid>
              <a:tr h="363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  <a:tr h="363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529873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1025F0B-9288-0A68-C947-2AD452DEC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657791"/>
              </p:ext>
            </p:extLst>
          </p:nvPr>
        </p:nvGraphicFramePr>
        <p:xfrm>
          <a:off x="6345904" y="878801"/>
          <a:ext cx="49671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94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69773344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152318337"/>
                    </a:ext>
                  </a:extLst>
                </a:gridCol>
              </a:tblGrid>
              <a:tr h="363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  <a:tr h="363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52987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693E6F0-4EAC-F67D-D564-9B4D50BBA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39763"/>
              </p:ext>
            </p:extLst>
          </p:nvPr>
        </p:nvGraphicFramePr>
        <p:xfrm>
          <a:off x="1330431" y="2789945"/>
          <a:ext cx="33866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</a:tblGrid>
              <a:tr h="364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F6288C0-1FD7-4DE7-9244-CE7C189C2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232663"/>
              </p:ext>
            </p:extLst>
          </p:nvPr>
        </p:nvGraphicFramePr>
        <p:xfrm>
          <a:off x="1358216" y="5077456"/>
          <a:ext cx="40639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DCB980-25C2-59AD-12CA-A86E1CAF6EBA}"/>
              </a:ext>
            </a:extLst>
          </p:cNvPr>
          <p:cNvSpPr txBox="1"/>
          <p:nvPr/>
        </p:nvSpPr>
        <p:spPr>
          <a:xfrm>
            <a:off x="591724" y="2230739"/>
            <a:ext cx="1600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masis MT Pro Black" panose="02040A04050005020304" pitchFamily="18" charset="0"/>
              </a:rPr>
              <a:t>No.1 </a:t>
            </a:r>
          </a:p>
          <a:p>
            <a:r>
              <a:rPr lang="en-US" altLang="ko-KR" sz="1600">
                <a:latin typeface="Amasis MT Pro Black" panose="02040A04050005020304" pitchFamily="18" charset="0"/>
              </a:rPr>
              <a:t>Truck’s route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AEA80-03E0-76E1-9EBF-8A9048D88ED0}"/>
              </a:ext>
            </a:extLst>
          </p:cNvPr>
          <p:cNvSpPr txBox="1"/>
          <p:nvPr/>
        </p:nvSpPr>
        <p:spPr>
          <a:xfrm>
            <a:off x="581582" y="4475552"/>
            <a:ext cx="1595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masis MT Pro Black" panose="02040A04050005020304" pitchFamily="18" charset="0"/>
              </a:rPr>
              <a:t>No.1 </a:t>
            </a:r>
          </a:p>
          <a:p>
            <a:r>
              <a:rPr lang="en-US" altLang="ko-KR" sz="1600">
                <a:latin typeface="Amasis MT Pro Black" panose="02040A04050005020304" pitchFamily="18" charset="0"/>
              </a:rPr>
              <a:t>Drone’s route</a:t>
            </a:r>
            <a:endParaRPr lang="ko-KR" altLang="en-US" sz="1600">
              <a:latin typeface="Amasis MT Pro Black" panose="02040A040500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212B5-5F91-FAA1-F463-5F04000C9F4E}"/>
              </a:ext>
            </a:extLst>
          </p:cNvPr>
          <p:cNvSpPr txBox="1"/>
          <p:nvPr/>
        </p:nvSpPr>
        <p:spPr>
          <a:xfrm>
            <a:off x="1832941" y="3912545"/>
            <a:ext cx="209384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1200">
                <a:latin typeface="Amasis MT Pro Black" panose="02040A04050005020304" pitchFamily="18" charset="0"/>
              </a:rPr>
              <a:t>Discharging</a:t>
            </a:r>
          </a:p>
          <a:p>
            <a:pPr algn="ctr"/>
            <a:r>
              <a:rPr lang="en-US" altLang="ko-KR" sz="1200">
                <a:latin typeface="Amasis MT Pro Black"/>
                <a:ea typeface="맑은 고딕"/>
              </a:rPr>
              <a:t>(drive &amp; drone charging)</a:t>
            </a:r>
            <a:endParaRPr lang="ko-KR" altLang="en-US" sz="1200">
              <a:latin typeface="Amasis MT Pro Black" panose="02040A04050005020304" pitchFamily="18" charset="0"/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E28DD078-9D6B-4CFC-7416-EDF4EF982EFD}"/>
              </a:ext>
            </a:extLst>
          </p:cNvPr>
          <p:cNvSpPr/>
          <p:nvPr/>
        </p:nvSpPr>
        <p:spPr>
          <a:xfrm rot="5400000">
            <a:off x="2651917" y="5333914"/>
            <a:ext cx="177108" cy="12928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0262CBC4-7FEA-55D7-E402-F3D57B91146D}"/>
              </a:ext>
            </a:extLst>
          </p:cNvPr>
          <p:cNvSpPr/>
          <p:nvPr/>
        </p:nvSpPr>
        <p:spPr>
          <a:xfrm rot="5400000">
            <a:off x="3981558" y="5351422"/>
            <a:ext cx="212121" cy="1292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C4189-5878-7CCD-189A-316EEED08181}"/>
              </a:ext>
            </a:extLst>
          </p:cNvPr>
          <p:cNvSpPr txBox="1"/>
          <p:nvPr/>
        </p:nvSpPr>
        <p:spPr>
          <a:xfrm>
            <a:off x="3681266" y="6118355"/>
            <a:ext cx="1220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Amasis MT Pro Black" panose="02040A04050005020304" pitchFamily="18" charset="0"/>
              </a:rPr>
              <a:t>Charging</a:t>
            </a:r>
          </a:p>
          <a:p>
            <a:r>
              <a:rPr lang="en-US" altLang="ko-KR" sz="1200">
                <a:latin typeface="Amasis MT Pro Black" panose="02040A04050005020304" pitchFamily="18" charset="0"/>
              </a:rPr>
              <a:t>(catch-idle)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A78192-1C4C-C215-B0B0-CCD64D810CE6}"/>
              </a:ext>
            </a:extLst>
          </p:cNvPr>
          <p:cNvSpPr txBox="1"/>
          <p:nvPr/>
        </p:nvSpPr>
        <p:spPr>
          <a:xfrm>
            <a:off x="2269262" y="6141550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masis MT Pro Black" panose="02040A04050005020304" pitchFamily="18" charset="0"/>
              </a:rPr>
              <a:t>Discharging</a:t>
            </a:r>
          </a:p>
          <a:p>
            <a:r>
              <a:rPr lang="en-US" altLang="ko-KR" sz="1200">
                <a:latin typeface="Amasis MT Pro Black" panose="02040A04050005020304" pitchFamily="18" charset="0"/>
              </a:rPr>
              <a:t>(fly)</a:t>
            </a:r>
            <a:endParaRPr lang="ko-KR" altLang="en-US" sz="1200">
              <a:latin typeface="Amasis MT Pro Black" panose="02040A04050005020304" pitchFamily="18" charset="0"/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AF3DFF49-946A-A851-81A8-35F2093473A7}"/>
              </a:ext>
            </a:extLst>
          </p:cNvPr>
          <p:cNvSpPr/>
          <p:nvPr/>
        </p:nvSpPr>
        <p:spPr>
          <a:xfrm rot="5400000">
            <a:off x="2913134" y="2146867"/>
            <a:ext cx="209785" cy="3319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2560F6-8FFD-8D4A-4A26-78FBA1395935}"/>
              </a:ext>
            </a:extLst>
          </p:cNvPr>
          <p:cNvSpPr txBox="1"/>
          <p:nvPr/>
        </p:nvSpPr>
        <p:spPr>
          <a:xfrm>
            <a:off x="2598799" y="342560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masis MT Pro Black" panose="02040A04050005020304" pitchFamily="18" charset="0"/>
              </a:rPr>
              <a:t>Charging to drone</a:t>
            </a:r>
            <a:endParaRPr lang="ko-KR" altLang="en-US" sz="1200">
              <a:latin typeface="Amasis MT Pro Black" panose="02040A04050005020304" pitchFamily="18" charset="0"/>
            </a:endParaRPr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72D9449B-2EAA-D65B-B316-8D67646892E1}"/>
              </a:ext>
            </a:extLst>
          </p:cNvPr>
          <p:cNvSpPr/>
          <p:nvPr/>
        </p:nvSpPr>
        <p:spPr>
          <a:xfrm rot="5400000">
            <a:off x="3260860" y="2651670"/>
            <a:ext cx="214556" cy="13570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447B8BB-FB0C-E871-B0AC-F6689E9F55F4}"/>
              </a:ext>
            </a:extLst>
          </p:cNvPr>
          <p:cNvCxnSpPr>
            <a:cxnSpLocks/>
          </p:cNvCxnSpPr>
          <p:nvPr/>
        </p:nvCxnSpPr>
        <p:spPr>
          <a:xfrm flipH="1" flipV="1">
            <a:off x="4150180" y="3601526"/>
            <a:ext cx="499601" cy="145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345E05D-40AD-4364-78DF-FD7965329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77724"/>
              </p:ext>
            </p:extLst>
          </p:nvPr>
        </p:nvGraphicFramePr>
        <p:xfrm>
          <a:off x="6543299" y="5084631"/>
          <a:ext cx="5433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38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79238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79238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679238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679238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679238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  <a:gridCol w="679238">
                  <a:extLst>
                    <a:ext uri="{9D8B030D-6E8A-4147-A177-3AD203B41FA5}">
                      <a16:colId xmlns:a16="http://schemas.microsoft.com/office/drawing/2014/main" val="3610989073"/>
                    </a:ext>
                  </a:extLst>
                </a:gridCol>
                <a:gridCol w="679238">
                  <a:extLst>
                    <a:ext uri="{9D8B030D-6E8A-4147-A177-3AD203B41FA5}">
                      <a16:colId xmlns:a16="http://schemas.microsoft.com/office/drawing/2014/main" val="380201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969B2A7F-9EBC-2A21-EC3C-F6EAF87F4E1B}"/>
              </a:ext>
            </a:extLst>
          </p:cNvPr>
          <p:cNvSpPr/>
          <p:nvPr/>
        </p:nvSpPr>
        <p:spPr>
          <a:xfrm rot="5400000">
            <a:off x="9171592" y="5321362"/>
            <a:ext cx="177108" cy="12928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DA7D30D7-1321-123F-3B64-CC2783ACF8F7}"/>
              </a:ext>
            </a:extLst>
          </p:cNvPr>
          <p:cNvSpPr/>
          <p:nvPr/>
        </p:nvSpPr>
        <p:spPr>
          <a:xfrm rot="5400000">
            <a:off x="10501107" y="5323333"/>
            <a:ext cx="212377" cy="12928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CE4506-18EB-CB30-7C4E-961A25D89477}"/>
              </a:ext>
            </a:extLst>
          </p:cNvPr>
          <p:cNvSpPr txBox="1"/>
          <p:nvPr/>
        </p:nvSpPr>
        <p:spPr>
          <a:xfrm>
            <a:off x="8715766" y="6086367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masis MT Pro Black" panose="02040A04050005020304" pitchFamily="18" charset="0"/>
              </a:rPr>
              <a:t>Discharging</a:t>
            </a:r>
          </a:p>
          <a:p>
            <a:r>
              <a:rPr lang="en-US" altLang="ko-KR" sz="1200">
                <a:latin typeface="Amasis MT Pro Black" panose="02040A04050005020304" pitchFamily="18" charset="0"/>
              </a:rPr>
              <a:t>(fly)</a:t>
            </a:r>
            <a:endParaRPr lang="ko-KR" altLang="en-US" sz="1200">
              <a:latin typeface="Amasis MT Pro Black" panose="02040A04050005020304" pitchFamily="18" charset="0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3D49170-6165-243D-A177-B3DA9D90D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4051"/>
              </p:ext>
            </p:extLst>
          </p:nvPr>
        </p:nvGraphicFramePr>
        <p:xfrm>
          <a:off x="6544120" y="2817530"/>
          <a:ext cx="47693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37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81337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81337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681337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681337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681337">
                  <a:extLst>
                    <a:ext uri="{9D8B030D-6E8A-4147-A177-3AD203B41FA5}">
                      <a16:colId xmlns:a16="http://schemas.microsoft.com/office/drawing/2014/main" val="4058105677"/>
                    </a:ext>
                  </a:extLst>
                </a:gridCol>
                <a:gridCol w="681337">
                  <a:extLst>
                    <a:ext uri="{9D8B030D-6E8A-4147-A177-3AD203B41FA5}">
                      <a16:colId xmlns:a16="http://schemas.microsoft.com/office/drawing/2014/main" val="1342787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</a:tbl>
          </a:graphicData>
        </a:graphic>
      </p:graphicFrame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B8B60A7D-80F6-A541-417B-6CF850F93C86}"/>
              </a:ext>
            </a:extLst>
          </p:cNvPr>
          <p:cNvSpPr/>
          <p:nvPr/>
        </p:nvSpPr>
        <p:spPr>
          <a:xfrm rot="5400000">
            <a:off x="9816461" y="2681427"/>
            <a:ext cx="244783" cy="13570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21B6DA-BAA2-6993-A8B3-5A48C8E8BDFC}"/>
              </a:ext>
            </a:extLst>
          </p:cNvPr>
          <p:cNvSpPr txBox="1"/>
          <p:nvPr/>
        </p:nvSpPr>
        <p:spPr>
          <a:xfrm>
            <a:off x="9146007" y="3493565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masis MT Pro Black" panose="02040A04050005020304" pitchFamily="18" charset="0"/>
              </a:rPr>
              <a:t>Charging to drone</a:t>
            </a:r>
            <a:endParaRPr lang="ko-KR" altLang="en-US" sz="1200">
              <a:latin typeface="Amasis MT Pro Black" panose="02040A04050005020304" pitchFamily="18" charset="0"/>
            </a:endParaRPr>
          </a:p>
        </p:txBody>
      </p:sp>
      <p:sp>
        <p:nvSpPr>
          <p:cNvPr id="32" name="오른쪽 중괄호 31">
            <a:extLst>
              <a:ext uri="{FF2B5EF4-FFF2-40B4-BE49-F238E27FC236}">
                <a16:creationId xmlns:a16="http://schemas.microsoft.com/office/drawing/2014/main" id="{D63F7F82-248E-A69D-F8DD-868AD0C60F94}"/>
              </a:ext>
            </a:extLst>
          </p:cNvPr>
          <p:cNvSpPr/>
          <p:nvPr/>
        </p:nvSpPr>
        <p:spPr>
          <a:xfrm rot="5400000">
            <a:off x="8854452" y="1443039"/>
            <a:ext cx="176478" cy="4741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3C177F1-D96A-5DAD-9983-A1887E5A12AA}"/>
              </a:ext>
            </a:extLst>
          </p:cNvPr>
          <p:cNvCxnSpPr>
            <a:cxnSpLocks/>
          </p:cNvCxnSpPr>
          <p:nvPr/>
        </p:nvCxnSpPr>
        <p:spPr>
          <a:xfrm flipH="1" flipV="1">
            <a:off x="10617366" y="3725587"/>
            <a:ext cx="529605" cy="132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153B90-DD50-7CD9-1F05-6A9DE49DF8C3}"/>
              </a:ext>
            </a:extLst>
          </p:cNvPr>
          <p:cNvSpPr txBox="1"/>
          <p:nvPr/>
        </p:nvSpPr>
        <p:spPr>
          <a:xfrm>
            <a:off x="5881781" y="2280554"/>
            <a:ext cx="1600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masis MT Pro Black" panose="02040A04050005020304" pitchFamily="18" charset="0"/>
              </a:rPr>
              <a:t>No.2</a:t>
            </a:r>
          </a:p>
          <a:p>
            <a:r>
              <a:rPr lang="en-US" altLang="ko-KR" sz="1600">
                <a:latin typeface="Amasis MT Pro Black" panose="02040A04050005020304" pitchFamily="18" charset="0"/>
              </a:rPr>
              <a:t>Truck’s route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688DDE-5F75-ED65-6415-78B45D0A4BC8}"/>
              </a:ext>
            </a:extLst>
          </p:cNvPr>
          <p:cNvSpPr txBox="1"/>
          <p:nvPr/>
        </p:nvSpPr>
        <p:spPr>
          <a:xfrm>
            <a:off x="5913321" y="4462594"/>
            <a:ext cx="1595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masis MT Pro Black" panose="02040A04050005020304" pitchFamily="18" charset="0"/>
              </a:rPr>
              <a:t>No.2 </a:t>
            </a:r>
          </a:p>
          <a:p>
            <a:r>
              <a:rPr lang="en-US" altLang="ko-KR" sz="1600">
                <a:latin typeface="Amasis MT Pro Black" panose="02040A04050005020304" pitchFamily="18" charset="0"/>
              </a:rPr>
              <a:t>Drone’s route</a:t>
            </a:r>
            <a:endParaRPr lang="ko-KR" altLang="en-US" sz="1600">
              <a:latin typeface="Amasis MT Pro Black" panose="02040A040500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B942CB-4AB2-52B1-AF6A-5FCFBE618ED1}"/>
              </a:ext>
            </a:extLst>
          </p:cNvPr>
          <p:cNvSpPr txBox="1"/>
          <p:nvPr/>
        </p:nvSpPr>
        <p:spPr>
          <a:xfrm>
            <a:off x="10143844" y="6086366"/>
            <a:ext cx="1220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Amasis MT Pro Black" panose="02040A04050005020304" pitchFamily="18" charset="0"/>
              </a:rPr>
              <a:t>Charging</a:t>
            </a:r>
          </a:p>
          <a:p>
            <a:r>
              <a:rPr lang="en-US" altLang="ko-KR" sz="1200">
                <a:latin typeface="Amasis MT Pro Black" panose="02040A04050005020304" pitchFamily="18" charset="0"/>
              </a:rPr>
              <a:t>(catch-idle)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FDB17A-5E3E-D2C5-AF65-83FCD1AF8CAE}"/>
              </a:ext>
            </a:extLst>
          </p:cNvPr>
          <p:cNvSpPr txBox="1"/>
          <p:nvPr/>
        </p:nvSpPr>
        <p:spPr>
          <a:xfrm>
            <a:off x="1451978" y="2192124"/>
            <a:ext cx="2528193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200">
                <a:latin typeface="Amasis MT Pro Black"/>
                <a:ea typeface="맑은 고딕"/>
              </a:rPr>
              <a:t>Catch after drone’s first flight</a:t>
            </a:r>
            <a:endParaRPr lang="ko-KR" altLang="en-US" sz="1200">
              <a:latin typeface="Amasis MT Pro Black" panose="02040A04050005020304" pitchFamily="18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22C33C5-9D29-E25E-3473-0F81115C55B6}"/>
              </a:ext>
            </a:extLst>
          </p:cNvPr>
          <p:cNvCxnSpPr>
            <a:cxnSpLocks/>
          </p:cNvCxnSpPr>
          <p:nvPr/>
        </p:nvCxnSpPr>
        <p:spPr>
          <a:xfrm>
            <a:off x="2661128" y="2478044"/>
            <a:ext cx="0" cy="266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C07EB2C-951E-36AB-9FC4-F7CDF20089CD}"/>
              </a:ext>
            </a:extLst>
          </p:cNvPr>
          <p:cNvSpPr txBox="1"/>
          <p:nvPr/>
        </p:nvSpPr>
        <p:spPr>
          <a:xfrm>
            <a:off x="8022692" y="2187078"/>
            <a:ext cx="2528193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200">
                <a:latin typeface="Amasis MT Pro Black"/>
                <a:ea typeface="맑은 고딕"/>
              </a:rPr>
              <a:t>Catch after drone’s first flight</a:t>
            </a:r>
            <a:endParaRPr lang="ko-KR" altLang="en-US" sz="1200">
              <a:latin typeface="Amasis MT Pro Black" panose="02040A040500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5E131DF-BE12-E50B-1F24-B9476535AEC8}"/>
              </a:ext>
            </a:extLst>
          </p:cNvPr>
          <p:cNvCxnSpPr>
            <a:cxnSpLocks/>
          </p:cNvCxnSpPr>
          <p:nvPr/>
        </p:nvCxnSpPr>
        <p:spPr>
          <a:xfrm>
            <a:off x="9231842" y="2472998"/>
            <a:ext cx="0" cy="266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A0EE06D-F3A4-E802-1D55-DE1CF7A2B2C9}"/>
              </a:ext>
            </a:extLst>
          </p:cNvPr>
          <p:cNvSpPr txBox="1"/>
          <p:nvPr/>
        </p:nvSpPr>
        <p:spPr>
          <a:xfrm>
            <a:off x="7846391" y="3912545"/>
            <a:ext cx="209384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1200">
                <a:latin typeface="Amasis MT Pro Black" panose="02040A04050005020304" pitchFamily="18" charset="0"/>
              </a:rPr>
              <a:t>Discharging</a:t>
            </a:r>
          </a:p>
          <a:p>
            <a:pPr algn="ctr"/>
            <a:r>
              <a:rPr lang="en-US" altLang="ko-KR" sz="1200">
                <a:latin typeface="Amasis MT Pro Black"/>
                <a:ea typeface="맑은 고딕"/>
              </a:rPr>
              <a:t>(drive &amp; drone charging)</a:t>
            </a:r>
            <a:endParaRPr lang="ko-KR" altLang="en-US" sz="120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50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8FF411-E77A-FC85-E475-A63C5FBE1D9B}"/>
              </a:ext>
            </a:extLst>
          </p:cNvPr>
          <p:cNvSpPr txBox="1"/>
          <p:nvPr/>
        </p:nvSpPr>
        <p:spPr>
          <a:xfrm>
            <a:off x="22433" y="79432"/>
            <a:ext cx="3374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#m Truck/ #m Drone</a:t>
            </a:r>
          </a:p>
          <a:p>
            <a:endParaRPr lang="en-US" altLang="ko-KR">
              <a:latin typeface="Amasis MT Pro Black" panose="02040A04050005020304" pitchFamily="18" charset="0"/>
            </a:endParaRPr>
          </a:p>
          <a:p>
            <a:r>
              <a:rPr lang="en-US" altLang="ko-KR">
                <a:latin typeface="Amasis MT Pro Black" panose="02040A04050005020304" pitchFamily="18" charset="0"/>
              </a:rPr>
              <a:t>NO.1 Truck / Drone</a:t>
            </a:r>
          </a:p>
          <a:p>
            <a:r>
              <a:rPr lang="en-US" altLang="ko-KR">
                <a:latin typeface="Amasis MT Pro Black" panose="02040A04050005020304" pitchFamily="18" charset="0"/>
              </a:rPr>
              <a:t>SOC(%) / Travel time(min)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C7A07E6-79E6-C6C3-D49E-4F5FB91CC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14970"/>
              </p:ext>
            </p:extLst>
          </p:nvPr>
        </p:nvGraphicFramePr>
        <p:xfrm>
          <a:off x="1727463" y="5855360"/>
          <a:ext cx="2684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17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536817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536817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536817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536817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</a:tblGrid>
              <a:tr h="364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7914485-94AD-247A-5559-5DF14117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290712"/>
              </p:ext>
            </p:extLst>
          </p:nvPr>
        </p:nvGraphicFramePr>
        <p:xfrm>
          <a:off x="7536702" y="5850280"/>
          <a:ext cx="30172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69">
                  <a:extLst>
                    <a:ext uri="{9D8B030D-6E8A-4147-A177-3AD203B41FA5}">
                      <a16:colId xmlns:a16="http://schemas.microsoft.com/office/drawing/2014/main" val="2103528792"/>
                    </a:ext>
                  </a:extLst>
                </a:gridCol>
                <a:gridCol w="502869">
                  <a:extLst>
                    <a:ext uri="{9D8B030D-6E8A-4147-A177-3AD203B41FA5}">
                      <a16:colId xmlns:a16="http://schemas.microsoft.com/office/drawing/2014/main" val="569127527"/>
                    </a:ext>
                  </a:extLst>
                </a:gridCol>
                <a:gridCol w="502869">
                  <a:extLst>
                    <a:ext uri="{9D8B030D-6E8A-4147-A177-3AD203B41FA5}">
                      <a16:colId xmlns:a16="http://schemas.microsoft.com/office/drawing/2014/main" val="3764433909"/>
                    </a:ext>
                  </a:extLst>
                </a:gridCol>
                <a:gridCol w="502869">
                  <a:extLst>
                    <a:ext uri="{9D8B030D-6E8A-4147-A177-3AD203B41FA5}">
                      <a16:colId xmlns:a16="http://schemas.microsoft.com/office/drawing/2014/main" val="4218968173"/>
                    </a:ext>
                  </a:extLst>
                </a:gridCol>
                <a:gridCol w="502869">
                  <a:extLst>
                    <a:ext uri="{9D8B030D-6E8A-4147-A177-3AD203B41FA5}">
                      <a16:colId xmlns:a16="http://schemas.microsoft.com/office/drawing/2014/main" val="1324545043"/>
                    </a:ext>
                  </a:extLst>
                </a:gridCol>
                <a:gridCol w="502869">
                  <a:extLst>
                    <a:ext uri="{9D8B030D-6E8A-4147-A177-3AD203B41FA5}">
                      <a16:colId xmlns:a16="http://schemas.microsoft.com/office/drawing/2014/main" val="4208151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994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E23E88-5528-D58E-029B-A45A8543BA44}"/>
              </a:ext>
            </a:extLst>
          </p:cNvPr>
          <p:cNvSpPr txBox="1"/>
          <p:nvPr/>
        </p:nvSpPr>
        <p:spPr>
          <a:xfrm>
            <a:off x="2003572" y="6415513"/>
            <a:ext cx="2131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masis MT Pro Black" panose="02040A04050005020304" pitchFamily="18" charset="0"/>
              </a:rPr>
              <a:t>No.1 Truck’s route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0A036-1D47-8C1D-594A-BAFE37C39F72}"/>
              </a:ext>
            </a:extLst>
          </p:cNvPr>
          <p:cNvSpPr txBox="1"/>
          <p:nvPr/>
        </p:nvSpPr>
        <p:spPr>
          <a:xfrm>
            <a:off x="8026408" y="6380399"/>
            <a:ext cx="2127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masis MT Pro Black" panose="02040A04050005020304" pitchFamily="18" charset="0"/>
              </a:rPr>
              <a:t>No.1 Drone’s route</a:t>
            </a:r>
            <a:endParaRPr lang="ko-KR" altLang="en-US" sz="1600">
              <a:latin typeface="Amasis MT Pro Black" panose="02040A040500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126399-0288-346F-FC7C-EDD60DA74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3" y="1555638"/>
            <a:ext cx="5942554" cy="362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27D5C8-4D11-D608-4171-90AB509FB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987" y="1555638"/>
            <a:ext cx="5942554" cy="362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래픽 10" descr="번개 표시 단색으로 채워진">
            <a:extLst>
              <a:ext uri="{FF2B5EF4-FFF2-40B4-BE49-F238E27FC236}">
                <a16:creationId xmlns:a16="http://schemas.microsoft.com/office/drawing/2014/main" id="{374AB83B-3DFA-0904-0F63-0875B52A8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5309" y="5308218"/>
            <a:ext cx="485676" cy="485676"/>
          </a:xfrm>
          <a:prstGeom prst="rect">
            <a:avLst/>
          </a:prstGeom>
        </p:spPr>
      </p:pic>
      <p:pic>
        <p:nvPicPr>
          <p:cNvPr id="12" name="그래픽 11" descr="번개 표시 단색으로 채워진">
            <a:extLst>
              <a:ext uri="{FF2B5EF4-FFF2-40B4-BE49-F238E27FC236}">
                <a16:creationId xmlns:a16="http://schemas.microsoft.com/office/drawing/2014/main" id="{EB34B8F2-BA30-0AE2-AE22-04431B694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0985" y="5302362"/>
            <a:ext cx="485676" cy="48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2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8FF411-E77A-FC85-E475-A63C5FBE1D9B}"/>
              </a:ext>
            </a:extLst>
          </p:cNvPr>
          <p:cNvSpPr txBox="1"/>
          <p:nvPr/>
        </p:nvSpPr>
        <p:spPr>
          <a:xfrm>
            <a:off x="22433" y="79432"/>
            <a:ext cx="3374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#m Truck/ #m Drone</a:t>
            </a:r>
          </a:p>
          <a:p>
            <a:endParaRPr lang="en-US" altLang="ko-KR">
              <a:latin typeface="Amasis MT Pro Black" panose="02040A04050005020304" pitchFamily="18" charset="0"/>
            </a:endParaRPr>
          </a:p>
          <a:p>
            <a:r>
              <a:rPr lang="en-US" altLang="ko-KR">
                <a:latin typeface="Amasis MT Pro Black" panose="02040A04050005020304" pitchFamily="18" charset="0"/>
              </a:rPr>
              <a:t>NO.2 Truck / Drone</a:t>
            </a:r>
          </a:p>
          <a:p>
            <a:r>
              <a:rPr lang="en-US" altLang="ko-KR">
                <a:latin typeface="Amasis MT Pro Black" panose="02040A04050005020304" pitchFamily="18" charset="0"/>
              </a:rPr>
              <a:t>SOC(%) / Travel time(min)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508FEB-27E9-E09A-5C52-25CD5E60C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515" y="1645066"/>
            <a:ext cx="5909485" cy="35678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0E0761D-5D6C-5501-B4D1-7D9B4B42E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10" y="1692157"/>
            <a:ext cx="5753490" cy="347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A24865-2CEC-83A4-F308-8C2E25DB3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01637"/>
              </p:ext>
            </p:extLst>
          </p:nvPr>
        </p:nvGraphicFramePr>
        <p:xfrm>
          <a:off x="1504438" y="5887133"/>
          <a:ext cx="36340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150">
                  <a:extLst>
                    <a:ext uri="{9D8B030D-6E8A-4147-A177-3AD203B41FA5}">
                      <a16:colId xmlns:a16="http://schemas.microsoft.com/office/drawing/2014/main" val="2932614429"/>
                    </a:ext>
                  </a:extLst>
                </a:gridCol>
                <a:gridCol w="519150">
                  <a:extLst>
                    <a:ext uri="{9D8B030D-6E8A-4147-A177-3AD203B41FA5}">
                      <a16:colId xmlns:a16="http://schemas.microsoft.com/office/drawing/2014/main" val="700405439"/>
                    </a:ext>
                  </a:extLst>
                </a:gridCol>
                <a:gridCol w="519150">
                  <a:extLst>
                    <a:ext uri="{9D8B030D-6E8A-4147-A177-3AD203B41FA5}">
                      <a16:colId xmlns:a16="http://schemas.microsoft.com/office/drawing/2014/main" val="2712710248"/>
                    </a:ext>
                  </a:extLst>
                </a:gridCol>
                <a:gridCol w="519150">
                  <a:extLst>
                    <a:ext uri="{9D8B030D-6E8A-4147-A177-3AD203B41FA5}">
                      <a16:colId xmlns:a16="http://schemas.microsoft.com/office/drawing/2014/main" val="264401237"/>
                    </a:ext>
                  </a:extLst>
                </a:gridCol>
                <a:gridCol w="519150">
                  <a:extLst>
                    <a:ext uri="{9D8B030D-6E8A-4147-A177-3AD203B41FA5}">
                      <a16:colId xmlns:a16="http://schemas.microsoft.com/office/drawing/2014/main" val="3347503816"/>
                    </a:ext>
                  </a:extLst>
                </a:gridCol>
                <a:gridCol w="519150">
                  <a:extLst>
                    <a:ext uri="{9D8B030D-6E8A-4147-A177-3AD203B41FA5}">
                      <a16:colId xmlns:a16="http://schemas.microsoft.com/office/drawing/2014/main" val="3205404330"/>
                    </a:ext>
                  </a:extLst>
                </a:gridCol>
                <a:gridCol w="519150">
                  <a:extLst>
                    <a:ext uri="{9D8B030D-6E8A-4147-A177-3AD203B41FA5}">
                      <a16:colId xmlns:a16="http://schemas.microsoft.com/office/drawing/2014/main" val="544505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21641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BA5C8F-6C79-1A01-C204-A41165C76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13746"/>
              </p:ext>
            </p:extLst>
          </p:nvPr>
        </p:nvGraphicFramePr>
        <p:xfrm>
          <a:off x="7149977" y="5882053"/>
          <a:ext cx="4052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80">
                  <a:extLst>
                    <a:ext uri="{9D8B030D-6E8A-4147-A177-3AD203B41FA5}">
                      <a16:colId xmlns:a16="http://schemas.microsoft.com/office/drawing/2014/main" val="937380527"/>
                    </a:ext>
                  </a:extLst>
                </a:gridCol>
                <a:gridCol w="506580">
                  <a:extLst>
                    <a:ext uri="{9D8B030D-6E8A-4147-A177-3AD203B41FA5}">
                      <a16:colId xmlns:a16="http://schemas.microsoft.com/office/drawing/2014/main" val="3013209516"/>
                    </a:ext>
                  </a:extLst>
                </a:gridCol>
                <a:gridCol w="506580">
                  <a:extLst>
                    <a:ext uri="{9D8B030D-6E8A-4147-A177-3AD203B41FA5}">
                      <a16:colId xmlns:a16="http://schemas.microsoft.com/office/drawing/2014/main" val="664082752"/>
                    </a:ext>
                  </a:extLst>
                </a:gridCol>
                <a:gridCol w="506580">
                  <a:extLst>
                    <a:ext uri="{9D8B030D-6E8A-4147-A177-3AD203B41FA5}">
                      <a16:colId xmlns:a16="http://schemas.microsoft.com/office/drawing/2014/main" val="865508402"/>
                    </a:ext>
                  </a:extLst>
                </a:gridCol>
                <a:gridCol w="506580">
                  <a:extLst>
                    <a:ext uri="{9D8B030D-6E8A-4147-A177-3AD203B41FA5}">
                      <a16:colId xmlns:a16="http://schemas.microsoft.com/office/drawing/2014/main" val="3185420013"/>
                    </a:ext>
                  </a:extLst>
                </a:gridCol>
                <a:gridCol w="506580">
                  <a:extLst>
                    <a:ext uri="{9D8B030D-6E8A-4147-A177-3AD203B41FA5}">
                      <a16:colId xmlns:a16="http://schemas.microsoft.com/office/drawing/2014/main" val="1099087989"/>
                    </a:ext>
                  </a:extLst>
                </a:gridCol>
                <a:gridCol w="506580">
                  <a:extLst>
                    <a:ext uri="{9D8B030D-6E8A-4147-A177-3AD203B41FA5}">
                      <a16:colId xmlns:a16="http://schemas.microsoft.com/office/drawing/2014/main" val="3793837802"/>
                    </a:ext>
                  </a:extLst>
                </a:gridCol>
                <a:gridCol w="506580">
                  <a:extLst>
                    <a:ext uri="{9D8B030D-6E8A-4147-A177-3AD203B41FA5}">
                      <a16:colId xmlns:a16="http://schemas.microsoft.com/office/drawing/2014/main" val="128466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2533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05834F-F3E1-2B56-1CC1-56A8C9D903FA}"/>
              </a:ext>
            </a:extLst>
          </p:cNvPr>
          <p:cNvSpPr txBox="1"/>
          <p:nvPr/>
        </p:nvSpPr>
        <p:spPr>
          <a:xfrm>
            <a:off x="2109779" y="6427392"/>
            <a:ext cx="2131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masis MT Pro Black" panose="02040A04050005020304" pitchFamily="18" charset="0"/>
              </a:rPr>
              <a:t>No.2 Truck’s route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86CB2-9746-3E50-E2F6-229E000C6DED}"/>
              </a:ext>
            </a:extLst>
          </p:cNvPr>
          <p:cNvSpPr txBox="1"/>
          <p:nvPr/>
        </p:nvSpPr>
        <p:spPr>
          <a:xfrm>
            <a:off x="8282793" y="6380301"/>
            <a:ext cx="2127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masis MT Pro Black" panose="02040A04050005020304" pitchFamily="18" charset="0"/>
              </a:rPr>
              <a:t>No.2 Drone’s route</a:t>
            </a:r>
            <a:endParaRPr lang="ko-KR" altLang="en-US" sz="1600">
              <a:latin typeface="Amasis MT Pro Black" panose="02040A04050005020304" pitchFamily="18" charset="0"/>
            </a:endParaRPr>
          </a:p>
        </p:txBody>
      </p:sp>
      <p:pic>
        <p:nvPicPr>
          <p:cNvPr id="7" name="그래픽 6" descr="번개 표시 단색으로 채워진">
            <a:extLst>
              <a:ext uri="{FF2B5EF4-FFF2-40B4-BE49-F238E27FC236}">
                <a16:creationId xmlns:a16="http://schemas.microsoft.com/office/drawing/2014/main" id="{94C42D75-BF7F-057F-CEE0-56D88DEF6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5537" y="5340341"/>
            <a:ext cx="485676" cy="485676"/>
          </a:xfrm>
          <a:prstGeom prst="rect">
            <a:avLst/>
          </a:prstGeom>
        </p:spPr>
      </p:pic>
      <p:pic>
        <p:nvPicPr>
          <p:cNvPr id="8" name="그래픽 7" descr="번개 표시 단색으로 채워진">
            <a:extLst>
              <a:ext uri="{FF2B5EF4-FFF2-40B4-BE49-F238E27FC236}">
                <a16:creationId xmlns:a16="http://schemas.microsoft.com/office/drawing/2014/main" id="{B4FC594B-0F2C-A28B-98EC-493E437C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7140" y="5340341"/>
            <a:ext cx="485676" cy="48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3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CB4D79-C665-E39A-A87F-379A69E48478}"/>
              </a:ext>
            </a:extLst>
          </p:cNvPr>
          <p:cNvSpPr txBox="1"/>
          <p:nvPr/>
        </p:nvSpPr>
        <p:spPr>
          <a:xfrm>
            <a:off x="2635036" y="3429000"/>
            <a:ext cx="6921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https://colab.research.google.com/drive/1sUOFN2WA3FnEXSc3DlFxTnZR3MV8bQIF?usp=sharing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F4BE6-E144-6CD4-EAC8-64AB14C79071}"/>
              </a:ext>
            </a:extLst>
          </p:cNvPr>
          <p:cNvSpPr txBox="1"/>
          <p:nvPr/>
        </p:nvSpPr>
        <p:spPr>
          <a:xfrm>
            <a:off x="2635036" y="3090446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masis MT Pro Black" panose="02040A04050005020304" pitchFamily="18" charset="0"/>
              </a:rPr>
              <a:t>Graph Plot Code</a:t>
            </a:r>
          </a:p>
        </p:txBody>
      </p:sp>
    </p:spTree>
    <p:extLst>
      <p:ext uri="{BB962C8B-B14F-4D97-AF65-F5344CB8AC3E}">
        <p14:creationId xmlns:p14="http://schemas.microsoft.com/office/powerpoint/2010/main" val="3815923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EA1C1B67-019B-0F9E-8275-98F24929EBA4}"/>
              </a:ext>
            </a:extLst>
          </p:cNvPr>
          <p:cNvSpPr/>
          <p:nvPr/>
        </p:nvSpPr>
        <p:spPr>
          <a:xfrm>
            <a:off x="446405" y="3637915"/>
            <a:ext cx="3289300" cy="31877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A5EFB-D077-B94E-C5AA-59366A452419}"/>
              </a:ext>
            </a:extLst>
          </p:cNvPr>
          <p:cNvSpPr txBox="1"/>
          <p:nvPr/>
        </p:nvSpPr>
        <p:spPr>
          <a:xfrm>
            <a:off x="525428" y="836733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routes = {pair_routes1, pair_routes2 …} 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7087607-2191-7B6A-ECF7-845313EC0666}"/>
              </a:ext>
            </a:extLst>
          </p:cNvPr>
          <p:cNvCxnSpPr>
            <a:cxnSpLocks/>
          </p:cNvCxnSpPr>
          <p:nvPr/>
        </p:nvCxnSpPr>
        <p:spPr>
          <a:xfrm>
            <a:off x="2151062" y="1280228"/>
            <a:ext cx="0" cy="487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B39537-0857-4B84-1180-13177E059F0B}"/>
              </a:ext>
            </a:extLst>
          </p:cNvPr>
          <p:cNvSpPr txBox="1"/>
          <p:nvPr/>
        </p:nvSpPr>
        <p:spPr>
          <a:xfrm>
            <a:off x="1078422" y="1842071"/>
            <a:ext cx="86446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pair_routes1 = </a:t>
            </a:r>
          </a:p>
          <a:p>
            <a:r>
              <a:rPr lang="en-US" altLang="ko-KR">
                <a:latin typeface="Amasis MT Pro Black" panose="02040A04050005020304" pitchFamily="18" charset="0"/>
              </a:rPr>
              <a:t>[</a:t>
            </a:r>
          </a:p>
          <a:p>
            <a:r>
              <a:rPr lang="en-US" altLang="ko-KR">
                <a:latin typeface="Amasis MT Pro Black" panose="02040A04050005020304" pitchFamily="18" charset="0"/>
              </a:rPr>
              <a:t>    {‘</a:t>
            </a:r>
            <a:r>
              <a:rPr lang="en-US" altLang="ko-KR" err="1">
                <a:latin typeface="Amasis MT Pro Black" panose="02040A04050005020304" pitchFamily="18" charset="0"/>
              </a:rPr>
              <a:t>vtype</a:t>
            </a:r>
            <a:r>
              <a:rPr lang="en-US" altLang="ko-KR">
                <a:latin typeface="Amasis MT Pro Black" panose="02040A04050005020304" pitchFamily="18" charset="0"/>
              </a:rPr>
              <a:t>': 'truck’, … , ‘vid': ‘xxx1', ‘path’: [0, 2, 5, 8, 7, 6, 9, 4, 10, 0]},</a:t>
            </a:r>
          </a:p>
          <a:p>
            <a:r>
              <a:rPr lang="en-US" altLang="ko-KR">
                <a:latin typeface="Amasis MT Pro Black" panose="02040A04050005020304" pitchFamily="18" charset="0"/>
              </a:rPr>
              <a:t>    {‘</a:t>
            </a:r>
            <a:r>
              <a:rPr lang="en-US" altLang="ko-KR" err="1">
                <a:latin typeface="Amasis MT Pro Black" panose="02040A04050005020304" pitchFamily="18" charset="0"/>
              </a:rPr>
              <a:t>vtype</a:t>
            </a:r>
            <a:r>
              <a:rPr lang="en-US" altLang="ko-KR">
                <a:latin typeface="Amasis MT Pro Black" panose="02040A04050005020304" pitchFamily="18" charset="0"/>
              </a:rPr>
              <a:t>': 'drone’, … , ‘vid’: ‘xxx2', ‘path’: [0, 2, 3, 8, 7, 6, 1, 9, 4, 10, 0]}</a:t>
            </a:r>
          </a:p>
          <a:p>
            <a:r>
              <a:rPr lang="en-US" altLang="ko-KR">
                <a:latin typeface="Amasis MT Pro Black" panose="02040A04050005020304" pitchFamily="18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8C63A-0EF6-EF23-5D6D-C88FFBE9BDEB}"/>
              </a:ext>
            </a:extLst>
          </p:cNvPr>
          <p:cNvSpPr txBox="1"/>
          <p:nvPr/>
        </p:nvSpPr>
        <p:spPr>
          <a:xfrm>
            <a:off x="1078422" y="3065625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813B4-8F4B-3D49-6EFF-9439A39B9EEE}"/>
              </a:ext>
            </a:extLst>
          </p:cNvPr>
          <p:cNvCxnSpPr>
            <a:cxnSpLocks/>
          </p:cNvCxnSpPr>
          <p:nvPr/>
        </p:nvCxnSpPr>
        <p:spPr>
          <a:xfrm>
            <a:off x="7383116" y="3394039"/>
            <a:ext cx="0" cy="487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7E745B3-F2BA-030F-431F-B1971E6E8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3853"/>
              </p:ext>
            </p:extLst>
          </p:nvPr>
        </p:nvGraphicFramePr>
        <p:xfrm>
          <a:off x="4285948" y="4169940"/>
          <a:ext cx="62493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938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69773344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15231833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1402311573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4062757671"/>
                    </a:ext>
                  </a:extLst>
                </a:gridCol>
              </a:tblGrid>
              <a:tr h="19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70428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D2F61A5-D77D-61FD-ABC3-5A323F77F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736653"/>
              </p:ext>
            </p:extLst>
          </p:nvPr>
        </p:nvGraphicFramePr>
        <p:xfrm>
          <a:off x="4285948" y="5375517"/>
          <a:ext cx="76924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316">
                  <a:extLst>
                    <a:ext uri="{9D8B030D-6E8A-4147-A177-3AD203B41FA5}">
                      <a16:colId xmlns:a16="http://schemas.microsoft.com/office/drawing/2014/main" val="4208400859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1213414367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1283096224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2233706341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3727550207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3873043945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1404772604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2364694933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2515863928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213666848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3980609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01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22517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CF7B2E7-1A3F-6384-E797-EAB191D0227E}"/>
              </a:ext>
            </a:extLst>
          </p:cNvPr>
          <p:cNvSpPr txBox="1"/>
          <p:nvPr/>
        </p:nvSpPr>
        <p:spPr>
          <a:xfrm>
            <a:off x="99670" y="200727"/>
            <a:ext cx="4607223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>
                <a:latin typeface="Amasis MT Pro Black"/>
                <a:ea typeface="맑은 고딕"/>
              </a:rPr>
              <a:t>&lt;Route data structure for solution CLASS&gt;</a:t>
            </a:r>
            <a:endParaRPr lang="en-US" altLang="ko-KR" sz="1600">
              <a:latin typeface="Amasis MT Pro Black" panose="02040A04050005020304" pitchFamily="18" charset="0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F08D9-15C4-CD96-4E10-A7C9154625FF}"/>
              </a:ext>
            </a:extLst>
          </p:cNvPr>
          <p:cNvSpPr txBox="1"/>
          <p:nvPr/>
        </p:nvSpPr>
        <p:spPr>
          <a:xfrm>
            <a:off x="1435100" y="3803650"/>
            <a:ext cx="1612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555558"/>
                </a:solidFill>
                <a:latin typeface="Amasis MT Pro Black"/>
              </a:rPr>
              <a:t>dictionary</a:t>
            </a:r>
            <a:endParaRPr lang="en-US">
              <a:latin typeface="Amasis MT Pro Black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6BBFEF-7AB5-84EA-5246-C1927C2C3DAA}"/>
              </a:ext>
            </a:extLst>
          </p:cNvPr>
          <p:cNvSpPr/>
          <p:nvPr/>
        </p:nvSpPr>
        <p:spPr>
          <a:xfrm>
            <a:off x="827405" y="4355464"/>
            <a:ext cx="2584450" cy="24701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89DFF-F07D-60C2-9DB3-03740757FF4C}"/>
              </a:ext>
            </a:extLst>
          </p:cNvPr>
          <p:cNvSpPr txBox="1"/>
          <p:nvPr/>
        </p:nvSpPr>
        <p:spPr>
          <a:xfrm>
            <a:off x="1403349" y="4533899"/>
            <a:ext cx="1612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555558"/>
                </a:solidFill>
                <a:latin typeface="Amasis MT Pro Black"/>
              </a:rPr>
              <a:t>dictionary</a:t>
            </a:r>
            <a:endParaRPr lang="en-US">
              <a:latin typeface="Amasis MT Pro Black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9B7508-E73D-1258-5A74-9689D8EF6CE7}"/>
              </a:ext>
            </a:extLst>
          </p:cNvPr>
          <p:cNvSpPr/>
          <p:nvPr/>
        </p:nvSpPr>
        <p:spPr>
          <a:xfrm>
            <a:off x="1119505" y="5079364"/>
            <a:ext cx="1898650" cy="17462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9D50F-DFF7-AC7F-FE0E-E3A4C73A76D7}"/>
              </a:ext>
            </a:extLst>
          </p:cNvPr>
          <p:cNvSpPr txBox="1"/>
          <p:nvPr/>
        </p:nvSpPr>
        <p:spPr>
          <a:xfrm>
            <a:off x="1720848" y="5194298"/>
            <a:ext cx="1612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555558"/>
                </a:solidFill>
                <a:latin typeface="Amasis MT Pro Black"/>
              </a:rPr>
              <a:t>path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BA5985-DF23-C4A5-2172-FCDC8B9717E5}"/>
              </a:ext>
            </a:extLst>
          </p:cNvPr>
          <p:cNvSpPr/>
          <p:nvPr/>
        </p:nvSpPr>
        <p:spPr>
          <a:xfrm>
            <a:off x="1335404" y="5574663"/>
            <a:ext cx="1473200" cy="12509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A5960-882B-E1A4-B1A2-231DE90C02A6}"/>
              </a:ext>
            </a:extLst>
          </p:cNvPr>
          <p:cNvSpPr txBox="1"/>
          <p:nvPr/>
        </p:nvSpPr>
        <p:spPr>
          <a:xfrm>
            <a:off x="1670048" y="5765798"/>
            <a:ext cx="1612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555558"/>
                </a:solidFill>
                <a:latin typeface="Amasis MT Pro Black"/>
              </a:rPr>
              <a:t>tuple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2E808-16B8-6A95-2868-66B496E117E8}"/>
              </a:ext>
            </a:extLst>
          </p:cNvPr>
          <p:cNvSpPr txBox="1"/>
          <p:nvPr/>
        </p:nvSpPr>
        <p:spPr>
          <a:xfrm>
            <a:off x="5740400" y="838199"/>
            <a:ext cx="1612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555558"/>
                </a:solidFill>
                <a:latin typeface="Amasis MT Pro Black"/>
              </a:rPr>
              <a:t>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24F67C-62D8-B410-1AB4-A7B804322C44}"/>
              </a:ext>
            </a:extLst>
          </p:cNvPr>
          <p:cNvSpPr txBox="1"/>
          <p:nvPr/>
        </p:nvSpPr>
        <p:spPr>
          <a:xfrm>
            <a:off x="5772150" y="1714498"/>
            <a:ext cx="1612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555558"/>
                </a:solidFill>
                <a:latin typeface="Amasis MT Pro Black"/>
              </a:rPr>
              <a:t>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F1CE4C-7814-012E-8394-440EC8287330}"/>
              </a:ext>
            </a:extLst>
          </p:cNvPr>
          <p:cNvSpPr txBox="1"/>
          <p:nvPr/>
        </p:nvSpPr>
        <p:spPr>
          <a:xfrm>
            <a:off x="10248900" y="2451098"/>
            <a:ext cx="1612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555558"/>
                </a:solidFill>
                <a:latin typeface="Amasis MT Pro Black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09798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>
            <a:extLst>
              <a:ext uri="{FF2B5EF4-FFF2-40B4-BE49-F238E27FC236}">
                <a16:creationId xmlns:a16="http://schemas.microsoft.com/office/drawing/2014/main" id="{872CD875-F387-1377-2E3A-D9292688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37665">
            <a:off x="9012082" y="750782"/>
            <a:ext cx="739167" cy="73916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76FB227-0BB7-EB52-D8DD-20046CD8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35789">
            <a:off x="7436602" y="1241087"/>
            <a:ext cx="706740" cy="70674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48E8F6E-9570-40A5-152C-75C4F5DCE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83718">
            <a:off x="7349087" y="4693546"/>
            <a:ext cx="478979" cy="224777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E789719-F4F3-B395-F339-0332E9614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34" y="1974036"/>
            <a:ext cx="715645" cy="71564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314C30C-EF97-843F-BE07-8D36C622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64759">
            <a:off x="3031816" y="4426040"/>
            <a:ext cx="678487" cy="67848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2964C9D-C76C-E7F2-3BF9-7B1F4A8F3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106972">
            <a:off x="4798720" y="4994108"/>
            <a:ext cx="478979" cy="199718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B92E15E-3999-DACA-CFD3-454842332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39683">
            <a:off x="9136687" y="3988831"/>
            <a:ext cx="478979" cy="112897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14F1BCC-DE92-B309-A42B-64DE65C8A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458718">
            <a:off x="9016984" y="3029815"/>
            <a:ext cx="478979" cy="100007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743110C-B8F7-B36D-5E2E-D203659E3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455485">
            <a:off x="7556622" y="1645894"/>
            <a:ext cx="478979" cy="16677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5CD2426-9B0E-2B01-7EF3-E5DE57FE6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763356">
            <a:off x="6153772" y="753070"/>
            <a:ext cx="478979" cy="125810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06DFB4C-1B40-AA5F-A853-A444AD43C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826305">
            <a:off x="4429290" y="-249665"/>
            <a:ext cx="478979" cy="179784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768E51D-3188-A9D9-A192-4A3229349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787" y="825674"/>
            <a:ext cx="478979" cy="189953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28FE52B-033A-F7E8-A249-29509382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736" y="3201399"/>
            <a:ext cx="478979" cy="1879101"/>
          </a:xfrm>
          <a:prstGeom prst="rect">
            <a:avLst/>
          </a:prstGeom>
        </p:spPr>
      </p:pic>
      <p:pic>
        <p:nvPicPr>
          <p:cNvPr id="5" name="그림 4" descr="바퀴, 육상 차량, 차량이(가) 표시된 사진&#10;&#10;자동 생성된 설명">
            <a:extLst>
              <a:ext uri="{FF2B5EF4-FFF2-40B4-BE49-F238E27FC236}">
                <a16:creationId xmlns:a16="http://schemas.microsoft.com/office/drawing/2014/main" id="{64F0CB3F-6186-9135-C320-8044DF0BF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48" y="2641688"/>
            <a:ext cx="626955" cy="569303"/>
          </a:xfrm>
          <a:prstGeom prst="rect">
            <a:avLst/>
          </a:prstGeom>
        </p:spPr>
      </p:pic>
      <p:pic>
        <p:nvPicPr>
          <p:cNvPr id="7" name="그림 6" descr="스크린샷, 클립아트, 상징, 그래픽이(가) 표시된 사진&#10;&#10;자동 생성된 설명">
            <a:extLst>
              <a:ext uri="{FF2B5EF4-FFF2-40B4-BE49-F238E27FC236}">
                <a16:creationId xmlns:a16="http://schemas.microsoft.com/office/drawing/2014/main" id="{072D515D-8CF7-4F9C-0DFD-A93C4D603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2196" y="1123239"/>
            <a:ext cx="569303" cy="5693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EF0A32-2734-6DFA-4E35-B5FD632F4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8789" y="2962212"/>
            <a:ext cx="346048" cy="3460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421CFE-5FA8-A19D-DFB9-832FF2721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5929" y="3874531"/>
            <a:ext cx="346048" cy="3460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55FA82-2E52-837F-DC6C-D010C4A75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121" y="5003708"/>
            <a:ext cx="346048" cy="3460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E3B6C6-DD4C-9685-EAFB-5F7232DD7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4158" y="1769801"/>
            <a:ext cx="346048" cy="3460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1CBD32-DEDF-0304-10F7-22DB6A13F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9800" y="597092"/>
            <a:ext cx="346048" cy="3460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9368D8-45E0-BB28-9C62-CAFC76407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431" y="737915"/>
            <a:ext cx="346048" cy="3460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1CA449A-BF95-F44F-6ED7-05E978712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1164" y="270970"/>
            <a:ext cx="346048" cy="3460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AFC182-90EC-B25A-84A1-BEA255ADF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1612" y="2633494"/>
            <a:ext cx="346048" cy="3460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B4C11F5-A4CF-F788-D4E7-558B15967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7166" y="4975453"/>
            <a:ext cx="346048" cy="3460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66E31B-9D24-4ACE-F0DC-67FAEA09F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538" y="2736800"/>
            <a:ext cx="346048" cy="34604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A771C7B-57F8-2D50-3AC0-E435ACFB0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690" y="5730789"/>
            <a:ext cx="914617" cy="91461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3D23EAA-CE36-007D-34B8-E0D7008E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64759">
            <a:off x="1591842" y="3181881"/>
            <a:ext cx="678487" cy="67848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AA710B0-B8D4-2420-CDE2-6A1BD41D4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3767085" y="3063269"/>
            <a:ext cx="246213" cy="22129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C113113-CF52-96BF-FE9F-AD743607F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106025">
            <a:off x="1485262" y="3120009"/>
            <a:ext cx="221290" cy="22129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2FD094F-DED9-C0D5-299D-1A0FDC45A2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3772524" y="700888"/>
            <a:ext cx="221290" cy="22129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5B371D7A-2847-091F-8AEA-8425DC5AF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59" y="511157"/>
            <a:ext cx="715645" cy="71564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109F3EB-82C6-1C89-F038-E182F7C06D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077186">
            <a:off x="3490326" y="485333"/>
            <a:ext cx="221290" cy="22129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3F35466-B87F-F5B1-F1C7-B2660D6252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136209">
            <a:off x="5466030" y="715028"/>
            <a:ext cx="246213" cy="22129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1BEA277-C06A-BAD5-4BE8-8022741996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227675">
            <a:off x="6724644" y="1684896"/>
            <a:ext cx="246213" cy="22129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1E0D20C-2FF7-B0DA-D121-52F4559BD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250446">
            <a:off x="8342731" y="2890412"/>
            <a:ext cx="246213" cy="22129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8C8CB5D-0901-94F8-B118-D00DFD75B7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51909">
            <a:off x="9523303" y="3707126"/>
            <a:ext cx="246213" cy="22129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FAC3B947-6EFB-D4CC-296F-8C495AB4AC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613795">
            <a:off x="8923626" y="777082"/>
            <a:ext cx="246213" cy="22129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968CA9EE-EF53-5929-EAB3-1781A9A7F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6511842">
            <a:off x="8823738" y="2642390"/>
            <a:ext cx="246213" cy="22129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24D83049-4462-393A-FE7D-35387A3D3D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096410">
            <a:off x="4042912" y="5332192"/>
            <a:ext cx="246213" cy="22129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9C67060-AB48-06B5-3DA5-41CE381506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8772495">
            <a:off x="6559706" y="6277075"/>
            <a:ext cx="246213" cy="22129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6E38B4DE-C8D8-1216-D565-379E97ED3A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8342148">
            <a:off x="8823740" y="4799484"/>
            <a:ext cx="246213" cy="22129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DA2EDC1-369B-0100-BDA7-2EECF062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79" y="1242419"/>
            <a:ext cx="715645" cy="715645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BE70D64-7807-D86D-EA27-63207E1A8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64759">
            <a:off x="2311829" y="3801705"/>
            <a:ext cx="678487" cy="678487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A6F1490-3A83-0D9A-79B3-45011C0F9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35789">
            <a:off x="8310387" y="759107"/>
            <a:ext cx="706740" cy="70674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E3452009-EEBD-6FFC-B030-9E53F46B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37665">
            <a:off x="8736039" y="1770278"/>
            <a:ext cx="739167" cy="739167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1794769-8718-2A2D-8F1D-BD7BBD10EFCD}"/>
              </a:ext>
            </a:extLst>
          </p:cNvPr>
          <p:cNvSpPr txBox="1"/>
          <p:nvPr/>
        </p:nvSpPr>
        <p:spPr>
          <a:xfrm>
            <a:off x="22433" y="79432"/>
            <a:ext cx="254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#1 Truck/ #1 Drone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C55CB9-CF41-D143-BB56-6A9E526D92E3}"/>
              </a:ext>
            </a:extLst>
          </p:cNvPr>
          <p:cNvSpPr txBox="1"/>
          <p:nvPr/>
        </p:nvSpPr>
        <p:spPr>
          <a:xfrm>
            <a:off x="3737018" y="52881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2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99A34-EDE8-1455-811F-DCC12D138968}"/>
              </a:ext>
            </a:extLst>
          </p:cNvPr>
          <p:cNvSpPr txBox="1"/>
          <p:nvPr/>
        </p:nvSpPr>
        <p:spPr>
          <a:xfrm>
            <a:off x="1205956" y="30459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3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33C61A-4F96-B2D0-1B2C-28BBD6875E22}"/>
              </a:ext>
            </a:extLst>
          </p:cNvPr>
          <p:cNvSpPr txBox="1"/>
          <p:nvPr/>
        </p:nvSpPr>
        <p:spPr>
          <a:xfrm>
            <a:off x="3974886" y="268077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5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16309-584C-6D8C-7455-27F8258655DA}"/>
              </a:ext>
            </a:extLst>
          </p:cNvPr>
          <p:cNvSpPr txBox="1"/>
          <p:nvPr/>
        </p:nvSpPr>
        <p:spPr>
          <a:xfrm>
            <a:off x="8404612" y="530869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10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21893CB-B7F1-8684-0995-ED0107158B1E}"/>
              </a:ext>
            </a:extLst>
          </p:cNvPr>
          <p:cNvSpPr txBox="1"/>
          <p:nvPr/>
        </p:nvSpPr>
        <p:spPr>
          <a:xfrm>
            <a:off x="9760806" y="41755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4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0855AE5-7A13-2E65-AD87-0953203A33E9}"/>
              </a:ext>
            </a:extLst>
          </p:cNvPr>
          <p:cNvSpPr txBox="1"/>
          <p:nvPr/>
        </p:nvSpPr>
        <p:spPr>
          <a:xfrm>
            <a:off x="8682313" y="32776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9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7BF5D3-BFA3-BF02-8E3A-F464C08E59EF}"/>
              </a:ext>
            </a:extLst>
          </p:cNvPr>
          <p:cNvSpPr txBox="1"/>
          <p:nvPr/>
        </p:nvSpPr>
        <p:spPr>
          <a:xfrm>
            <a:off x="3479252" y="794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8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9612A2D-CC37-ADE5-7699-D3CF737F9D91}"/>
              </a:ext>
            </a:extLst>
          </p:cNvPr>
          <p:cNvSpPr txBox="1"/>
          <p:nvPr/>
        </p:nvSpPr>
        <p:spPr>
          <a:xfrm>
            <a:off x="7025920" y="207597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6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3FE8243-375F-1F21-F2D4-8A7DE9AA41B9}"/>
              </a:ext>
            </a:extLst>
          </p:cNvPr>
          <p:cNvSpPr txBox="1"/>
          <p:nvPr/>
        </p:nvSpPr>
        <p:spPr>
          <a:xfrm>
            <a:off x="5788631" y="10385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7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8CA2B6-684D-A70E-23D9-DD033652B573}"/>
              </a:ext>
            </a:extLst>
          </p:cNvPr>
          <p:cNvSpPr txBox="1"/>
          <p:nvPr/>
        </p:nvSpPr>
        <p:spPr>
          <a:xfrm>
            <a:off x="9535811" y="62686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1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51A532-7C2F-A40C-171A-DA64CE2B4ABD}"/>
              </a:ext>
            </a:extLst>
          </p:cNvPr>
          <p:cNvSpPr txBox="1"/>
          <p:nvPr/>
        </p:nvSpPr>
        <p:spPr>
          <a:xfrm>
            <a:off x="5596214" y="653557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Depot(0)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7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1794769-8718-2A2D-8F1D-BD7BBD10EFCD}"/>
              </a:ext>
            </a:extLst>
          </p:cNvPr>
          <p:cNvSpPr txBox="1"/>
          <p:nvPr/>
        </p:nvSpPr>
        <p:spPr>
          <a:xfrm>
            <a:off x="22433" y="61959"/>
            <a:ext cx="44215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Amasis MT Pro Black"/>
                <a:ea typeface="맑은 고딕"/>
              </a:rPr>
              <a:t>#1 Truck/ #1 Drone [scenario ver.1]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7BF5D3-BFA3-BF02-8E3A-F464C08E59EF}"/>
              </a:ext>
            </a:extLst>
          </p:cNvPr>
          <p:cNvSpPr txBox="1"/>
          <p:nvPr/>
        </p:nvSpPr>
        <p:spPr>
          <a:xfrm>
            <a:off x="9034198" y="1525607"/>
            <a:ext cx="23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Drone’s sub routes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73865D-AC34-82AC-4FA7-9EEF350AA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27457"/>
              </p:ext>
            </p:extLst>
          </p:nvPr>
        </p:nvGraphicFramePr>
        <p:xfrm>
          <a:off x="9283100" y="2090990"/>
          <a:ext cx="19156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553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23729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53377">
                  <a:extLst>
                    <a:ext uri="{9D8B030D-6E8A-4147-A177-3AD203B41FA5}">
                      <a16:colId xmlns:a16="http://schemas.microsoft.com/office/drawing/2014/main" val="2457668360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947D4A-3C83-73B3-A995-BDC7033B4436}"/>
              </a:ext>
            </a:extLst>
          </p:cNvPr>
          <p:cNvSpPr txBox="1"/>
          <p:nvPr/>
        </p:nvSpPr>
        <p:spPr>
          <a:xfrm>
            <a:off x="8659780" y="516190"/>
            <a:ext cx="197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Only</a:t>
            </a:r>
            <a:r>
              <a:rPr lang="ko-KR" altLang="en-US">
                <a:latin typeface="Amasis MT Pro Black" panose="02040A04050005020304" pitchFamily="18" charset="0"/>
              </a:rPr>
              <a:t> </a:t>
            </a:r>
            <a:r>
              <a:rPr lang="en-US" altLang="ko-KR">
                <a:latin typeface="Amasis MT Pro Black" panose="02040A04050005020304" pitchFamily="18" charset="0"/>
              </a:rPr>
              <a:t>Truck opt</a:t>
            </a:r>
          </a:p>
          <a:p>
            <a:r>
              <a:rPr lang="en-US" altLang="ko-KR">
                <a:latin typeface="Amasis MT Pro Black" panose="02040A04050005020304" pitchFamily="18" charset="0"/>
              </a:rPr>
              <a:t>(initial)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B0D40F5-D390-32BC-132F-581E0E097C01}"/>
              </a:ext>
            </a:extLst>
          </p:cNvPr>
          <p:cNvGraphicFramePr>
            <a:graphicFrameLocks noGrp="1"/>
          </p:cNvGraphicFramePr>
          <p:nvPr/>
        </p:nvGraphicFramePr>
        <p:xfrm>
          <a:off x="855572" y="657427"/>
          <a:ext cx="74507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94">
                  <a:extLst>
                    <a:ext uri="{9D8B030D-6E8A-4147-A177-3AD203B41FA5}">
                      <a16:colId xmlns:a16="http://schemas.microsoft.com/office/drawing/2014/main" val="219541187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91518518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677922953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30961693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683038326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401738592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988795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90158700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854671686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7031437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616031603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498700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81668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D33BF2F-176F-C6F6-F3A4-58C3FEC0C2EC}"/>
              </a:ext>
            </a:extLst>
          </p:cNvPr>
          <p:cNvGraphicFramePr>
            <a:graphicFrameLocks noGrp="1"/>
          </p:cNvGraphicFramePr>
          <p:nvPr/>
        </p:nvGraphicFramePr>
        <p:xfrm>
          <a:off x="1240287" y="1630783"/>
          <a:ext cx="411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5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24EC5F7-8204-E429-B392-B5743D73D954}"/>
              </a:ext>
            </a:extLst>
          </p:cNvPr>
          <p:cNvGraphicFramePr>
            <a:graphicFrameLocks noGrp="1"/>
          </p:cNvGraphicFramePr>
          <p:nvPr/>
        </p:nvGraphicFramePr>
        <p:xfrm>
          <a:off x="2704826" y="1651852"/>
          <a:ext cx="411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5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04AA0C2-5387-DBFE-9C1D-0B330EDF7260}"/>
              </a:ext>
            </a:extLst>
          </p:cNvPr>
          <p:cNvSpPr txBox="1"/>
          <p:nvPr/>
        </p:nvSpPr>
        <p:spPr>
          <a:xfrm>
            <a:off x="3976891" y="1648280"/>
            <a:ext cx="292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Drone’s SERVICE NODE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6BF6597-D3C3-1D6D-E132-8162BF5F84C9}"/>
              </a:ext>
            </a:extLst>
          </p:cNvPr>
          <p:cNvGraphicFramePr>
            <a:graphicFrameLocks noGrp="1"/>
          </p:cNvGraphicFramePr>
          <p:nvPr/>
        </p:nvGraphicFramePr>
        <p:xfrm>
          <a:off x="906468" y="2379433"/>
          <a:ext cx="411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5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93572F61-F0DB-B4D8-EE05-BD710B1D56C9}"/>
              </a:ext>
            </a:extLst>
          </p:cNvPr>
          <p:cNvGraphicFramePr>
            <a:graphicFrameLocks noGrp="1"/>
          </p:cNvGraphicFramePr>
          <p:nvPr/>
        </p:nvGraphicFramePr>
        <p:xfrm>
          <a:off x="1606732" y="2379433"/>
          <a:ext cx="411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5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CDA3A07-148C-C04C-26FA-7C0376F29276}"/>
              </a:ext>
            </a:extLst>
          </p:cNvPr>
          <p:cNvGraphicFramePr>
            <a:graphicFrameLocks noGrp="1"/>
          </p:cNvGraphicFramePr>
          <p:nvPr/>
        </p:nvGraphicFramePr>
        <p:xfrm>
          <a:off x="2348176" y="2379433"/>
          <a:ext cx="41195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4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9CC52B-9D08-B163-68A1-8B4ED8423F42}"/>
              </a:ext>
            </a:extLst>
          </p:cNvPr>
          <p:cNvGraphicFramePr>
            <a:graphicFrameLocks noGrp="1"/>
          </p:cNvGraphicFramePr>
          <p:nvPr/>
        </p:nvGraphicFramePr>
        <p:xfrm>
          <a:off x="3089618" y="2379433"/>
          <a:ext cx="411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5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ABA096F-C3E6-129C-E905-9D85B1490B71}"/>
              </a:ext>
            </a:extLst>
          </p:cNvPr>
          <p:cNvCxnSpPr>
            <a:cxnSpLocks/>
          </p:cNvCxnSpPr>
          <p:nvPr/>
        </p:nvCxnSpPr>
        <p:spPr>
          <a:xfrm flipV="1">
            <a:off x="993241" y="2014691"/>
            <a:ext cx="228947" cy="33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D7E7CA8-63FD-E491-4741-713138576ACA}"/>
              </a:ext>
            </a:extLst>
          </p:cNvPr>
          <p:cNvCxnSpPr>
            <a:cxnSpLocks/>
          </p:cNvCxnSpPr>
          <p:nvPr/>
        </p:nvCxnSpPr>
        <p:spPr>
          <a:xfrm flipV="1">
            <a:off x="2439679" y="2010241"/>
            <a:ext cx="228947" cy="33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0DEF1AF-24A6-2120-5DEF-09CAF8183B17}"/>
              </a:ext>
            </a:extLst>
          </p:cNvPr>
          <p:cNvCxnSpPr>
            <a:cxnSpLocks/>
          </p:cNvCxnSpPr>
          <p:nvPr/>
        </p:nvCxnSpPr>
        <p:spPr>
          <a:xfrm>
            <a:off x="1625475" y="2037979"/>
            <a:ext cx="187234" cy="31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937C3F4-8180-7137-E938-6E136D629923}"/>
              </a:ext>
            </a:extLst>
          </p:cNvPr>
          <p:cNvCxnSpPr>
            <a:cxnSpLocks/>
          </p:cNvCxnSpPr>
          <p:nvPr/>
        </p:nvCxnSpPr>
        <p:spPr>
          <a:xfrm>
            <a:off x="3089618" y="2044392"/>
            <a:ext cx="187234" cy="31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74851A-A5B1-71F0-D634-920E9708F4CC}"/>
              </a:ext>
            </a:extLst>
          </p:cNvPr>
          <p:cNvSpPr txBox="1"/>
          <p:nvPr/>
        </p:nvSpPr>
        <p:spPr>
          <a:xfrm>
            <a:off x="3984288" y="2362558"/>
            <a:ext cx="333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Drone’s FLY/CATCH NODE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39FD4A0F-2E16-63C7-9808-6F834EBB9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86038"/>
              </p:ext>
            </p:extLst>
          </p:nvPr>
        </p:nvGraphicFramePr>
        <p:xfrm>
          <a:off x="9283100" y="2693473"/>
          <a:ext cx="19156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553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38553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38553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</a:tblGrid>
              <a:tr h="23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7F0EC23-4BFA-5840-FA59-4BD1944B8F2C}"/>
              </a:ext>
            </a:extLst>
          </p:cNvPr>
          <p:cNvCxnSpPr>
            <a:cxnSpLocks/>
          </p:cNvCxnSpPr>
          <p:nvPr/>
        </p:nvCxnSpPr>
        <p:spPr>
          <a:xfrm>
            <a:off x="7600095" y="1710273"/>
            <a:ext cx="12565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E32786B-4C48-A887-D4F8-C222E4AC2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7710"/>
              </p:ext>
            </p:extLst>
          </p:nvPr>
        </p:nvGraphicFramePr>
        <p:xfrm>
          <a:off x="116672" y="5606509"/>
          <a:ext cx="93268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69773344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15231833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40231157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406275767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74645537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4276969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  <a:tr h="312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rgbClr val="FF0000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9303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95F008-8842-4C21-DC44-DF368B42C50C}"/>
              </a:ext>
            </a:extLst>
          </p:cNvPr>
          <p:cNvSpPr txBox="1"/>
          <p:nvPr/>
        </p:nvSpPr>
        <p:spPr>
          <a:xfrm>
            <a:off x="9556754" y="5227891"/>
            <a:ext cx="2812867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dirty="0">
                <a:latin typeface="Amasis MT Pro Black"/>
                <a:ea typeface="맑은 고딕"/>
              </a:rPr>
              <a:t>4 : ONLY Truck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3 : CATCH(both)</a:t>
            </a:r>
          </a:p>
          <a:p>
            <a:r>
              <a:rPr lang="en-US" altLang="ko-KR" sz="1600">
                <a:latin typeface="Amasis MT Pro Black"/>
                <a:ea typeface="맑은 고딕"/>
              </a:rPr>
              <a:t>2 : ONLY Drone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1 : FLY (both)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0 : IDLE (both)</a:t>
            </a:r>
            <a:endParaRPr lang="ko-KR" altLang="en-US" sz="1600" dirty="0">
              <a:latin typeface="Amasis MT Pro Black"/>
              <a:ea typeface="맑은 고딕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D25B20D-8CE3-1626-71C8-CAD97C5C5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87278"/>
              </p:ext>
            </p:extLst>
          </p:nvPr>
        </p:nvGraphicFramePr>
        <p:xfrm>
          <a:off x="4580936" y="4526155"/>
          <a:ext cx="19156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553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38553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38553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</a:tblGrid>
              <a:tr h="23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FB18E5E-885F-8AFE-4F68-228786A8B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74807"/>
              </p:ext>
            </p:extLst>
          </p:nvPr>
        </p:nvGraphicFramePr>
        <p:xfrm>
          <a:off x="1463038" y="4526155"/>
          <a:ext cx="24835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94">
                  <a:extLst>
                    <a:ext uri="{9D8B030D-6E8A-4147-A177-3AD203B41FA5}">
                      <a16:colId xmlns:a16="http://schemas.microsoft.com/office/drawing/2014/main" val="3517842170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48515363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270669230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1635207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604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46C94EA-9830-5A82-ACF7-5268714C8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99541"/>
              </p:ext>
            </p:extLst>
          </p:nvPr>
        </p:nvGraphicFramePr>
        <p:xfrm>
          <a:off x="855572" y="3735679"/>
          <a:ext cx="74507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94">
                  <a:extLst>
                    <a:ext uri="{9D8B030D-6E8A-4147-A177-3AD203B41FA5}">
                      <a16:colId xmlns:a16="http://schemas.microsoft.com/office/drawing/2014/main" val="219541187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91518518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677922953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30961693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683038326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401738592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988795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90158700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854671686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7031437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616031603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498700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 b="0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8166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4A27CF8-B335-EFD9-3FA7-A5A1E54932E7}"/>
              </a:ext>
            </a:extLst>
          </p:cNvPr>
          <p:cNvSpPr txBox="1"/>
          <p:nvPr/>
        </p:nvSpPr>
        <p:spPr>
          <a:xfrm>
            <a:off x="7061248" y="457184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sub routes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C1BE516-3749-4BF0-26F0-C2C4CF7A3014}"/>
              </a:ext>
            </a:extLst>
          </p:cNvPr>
          <p:cNvCxnSpPr>
            <a:cxnSpLocks/>
          </p:cNvCxnSpPr>
          <p:nvPr/>
        </p:nvCxnSpPr>
        <p:spPr>
          <a:xfrm>
            <a:off x="2704826" y="4180114"/>
            <a:ext cx="0" cy="266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2703A6B-BADF-C4AA-4D5E-BF3A268FCD0A}"/>
              </a:ext>
            </a:extLst>
          </p:cNvPr>
          <p:cNvCxnSpPr>
            <a:cxnSpLocks/>
          </p:cNvCxnSpPr>
          <p:nvPr/>
        </p:nvCxnSpPr>
        <p:spPr>
          <a:xfrm>
            <a:off x="5522162" y="4180114"/>
            <a:ext cx="0" cy="266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3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1794769-8718-2A2D-8F1D-BD7BBD10EFCD}"/>
              </a:ext>
            </a:extLst>
          </p:cNvPr>
          <p:cNvSpPr txBox="1"/>
          <p:nvPr/>
        </p:nvSpPr>
        <p:spPr>
          <a:xfrm>
            <a:off x="22433" y="61959"/>
            <a:ext cx="254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#1 Truck/ #1 Drone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26D7EC3-0CA1-57E6-F9E9-D4D1F59B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18375"/>
              </p:ext>
            </p:extLst>
          </p:nvPr>
        </p:nvGraphicFramePr>
        <p:xfrm>
          <a:off x="342008" y="1311457"/>
          <a:ext cx="62493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938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69773344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15231833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1402311573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4062757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762058D-EAF8-DCC8-2AAE-469E108F7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23448"/>
              </p:ext>
            </p:extLst>
          </p:nvPr>
        </p:nvGraphicFramePr>
        <p:xfrm>
          <a:off x="342008" y="3733037"/>
          <a:ext cx="69557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343">
                  <a:extLst>
                    <a:ext uri="{9D8B030D-6E8A-4147-A177-3AD203B41FA5}">
                      <a16:colId xmlns:a16="http://schemas.microsoft.com/office/drawing/2014/main" val="4208400859"/>
                    </a:ext>
                  </a:extLst>
                </a:gridCol>
                <a:gridCol w="632343">
                  <a:extLst>
                    <a:ext uri="{9D8B030D-6E8A-4147-A177-3AD203B41FA5}">
                      <a16:colId xmlns:a16="http://schemas.microsoft.com/office/drawing/2014/main" val="1213414367"/>
                    </a:ext>
                  </a:extLst>
                </a:gridCol>
                <a:gridCol w="632343">
                  <a:extLst>
                    <a:ext uri="{9D8B030D-6E8A-4147-A177-3AD203B41FA5}">
                      <a16:colId xmlns:a16="http://schemas.microsoft.com/office/drawing/2014/main" val="1283096224"/>
                    </a:ext>
                  </a:extLst>
                </a:gridCol>
                <a:gridCol w="632343">
                  <a:extLst>
                    <a:ext uri="{9D8B030D-6E8A-4147-A177-3AD203B41FA5}">
                      <a16:colId xmlns:a16="http://schemas.microsoft.com/office/drawing/2014/main" val="2233706341"/>
                    </a:ext>
                  </a:extLst>
                </a:gridCol>
                <a:gridCol w="632343">
                  <a:extLst>
                    <a:ext uri="{9D8B030D-6E8A-4147-A177-3AD203B41FA5}">
                      <a16:colId xmlns:a16="http://schemas.microsoft.com/office/drawing/2014/main" val="3727550207"/>
                    </a:ext>
                  </a:extLst>
                </a:gridCol>
                <a:gridCol w="632343">
                  <a:extLst>
                    <a:ext uri="{9D8B030D-6E8A-4147-A177-3AD203B41FA5}">
                      <a16:colId xmlns:a16="http://schemas.microsoft.com/office/drawing/2014/main" val="3873043945"/>
                    </a:ext>
                  </a:extLst>
                </a:gridCol>
                <a:gridCol w="632343">
                  <a:extLst>
                    <a:ext uri="{9D8B030D-6E8A-4147-A177-3AD203B41FA5}">
                      <a16:colId xmlns:a16="http://schemas.microsoft.com/office/drawing/2014/main" val="1404772604"/>
                    </a:ext>
                  </a:extLst>
                </a:gridCol>
                <a:gridCol w="632343">
                  <a:extLst>
                    <a:ext uri="{9D8B030D-6E8A-4147-A177-3AD203B41FA5}">
                      <a16:colId xmlns:a16="http://schemas.microsoft.com/office/drawing/2014/main" val="2364694933"/>
                    </a:ext>
                  </a:extLst>
                </a:gridCol>
                <a:gridCol w="632343">
                  <a:extLst>
                    <a:ext uri="{9D8B030D-6E8A-4147-A177-3AD203B41FA5}">
                      <a16:colId xmlns:a16="http://schemas.microsoft.com/office/drawing/2014/main" val="2515863928"/>
                    </a:ext>
                  </a:extLst>
                </a:gridCol>
                <a:gridCol w="632343">
                  <a:extLst>
                    <a:ext uri="{9D8B030D-6E8A-4147-A177-3AD203B41FA5}">
                      <a16:colId xmlns:a16="http://schemas.microsoft.com/office/drawing/2014/main" val="213666848"/>
                    </a:ext>
                  </a:extLst>
                </a:gridCol>
                <a:gridCol w="632343">
                  <a:extLst>
                    <a:ext uri="{9D8B030D-6E8A-4147-A177-3AD203B41FA5}">
                      <a16:colId xmlns:a16="http://schemas.microsoft.com/office/drawing/2014/main" val="3980609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01649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280A2B-ED58-7198-7D38-1A3749617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68939"/>
              </p:ext>
            </p:extLst>
          </p:nvPr>
        </p:nvGraphicFramePr>
        <p:xfrm>
          <a:off x="342008" y="2141996"/>
          <a:ext cx="62493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938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69773344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15231833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1402311573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4062757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7042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5D6A9EC-B206-FBBB-50D8-A42831C4E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21786"/>
              </p:ext>
            </p:extLst>
          </p:nvPr>
        </p:nvGraphicFramePr>
        <p:xfrm>
          <a:off x="336826" y="4592558"/>
          <a:ext cx="76924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316">
                  <a:extLst>
                    <a:ext uri="{9D8B030D-6E8A-4147-A177-3AD203B41FA5}">
                      <a16:colId xmlns:a16="http://schemas.microsoft.com/office/drawing/2014/main" val="4208400859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1213414367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1283096224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2233706341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3727550207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3873043945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1404772604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2364694933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2515863928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213666848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3980609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01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22517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65BF47F-CBCA-4E77-F387-7B439292463C}"/>
              </a:ext>
            </a:extLst>
          </p:cNvPr>
          <p:cNvSpPr txBox="1"/>
          <p:nvPr/>
        </p:nvSpPr>
        <p:spPr>
          <a:xfrm>
            <a:off x="299183" y="942125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Truck’s route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D7DC9-41E8-E10C-F054-1F1506D5E2B5}"/>
              </a:ext>
            </a:extLst>
          </p:cNvPr>
          <p:cNvSpPr txBox="1"/>
          <p:nvPr/>
        </p:nvSpPr>
        <p:spPr>
          <a:xfrm>
            <a:off x="342008" y="3272056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Drone’s route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E5279-261E-BCA7-480E-B989DF579A08}"/>
              </a:ext>
            </a:extLst>
          </p:cNvPr>
          <p:cNvSpPr txBox="1"/>
          <p:nvPr/>
        </p:nvSpPr>
        <p:spPr>
          <a:xfrm>
            <a:off x="6956509" y="1131540"/>
            <a:ext cx="349967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Amasis MT Pro Black"/>
                <a:ea typeface="맑은 고딕"/>
              </a:rPr>
              <a:t>Except node with element 2 </a:t>
            </a:r>
            <a:endParaRPr lang="ko-KR" altLang="en-US" dirty="0">
              <a:latin typeface="Amasis MT Pro Black"/>
              <a:ea typeface="맑은 고딕"/>
            </a:endParaRPr>
          </a:p>
          <a:p>
            <a:r>
              <a:rPr lang="en-US" altLang="ko-KR" dirty="0">
                <a:latin typeface="Amasis MT Pro Black"/>
                <a:ea typeface="맑은 고딕"/>
              </a:rPr>
              <a:t>(ONLY Drone)</a:t>
            </a:r>
            <a:endParaRPr lang="en-US" dirty="0">
              <a:latin typeface="Amasis MT Pro Black"/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FC9A32-5734-7EEC-29CE-159E2DBF75C4}"/>
              </a:ext>
            </a:extLst>
          </p:cNvPr>
          <p:cNvSpPr txBox="1"/>
          <p:nvPr/>
        </p:nvSpPr>
        <p:spPr>
          <a:xfrm>
            <a:off x="7566679" y="3595291"/>
            <a:ext cx="3499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Except node with element 4 </a:t>
            </a:r>
          </a:p>
          <a:p>
            <a:r>
              <a:rPr lang="en-US" altLang="ko-KR">
                <a:latin typeface="Amasis MT Pro Black" panose="02040A04050005020304" pitchFamily="18" charset="0"/>
              </a:rPr>
              <a:t>(ONLY Truck)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56E56-6BE1-8C8E-FA10-F7F4DA35E375}"/>
              </a:ext>
            </a:extLst>
          </p:cNvPr>
          <p:cNvSpPr txBox="1"/>
          <p:nvPr/>
        </p:nvSpPr>
        <p:spPr>
          <a:xfrm>
            <a:off x="9556754" y="5227891"/>
            <a:ext cx="2812867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dirty="0">
                <a:latin typeface="Amasis MT Pro Black"/>
                <a:ea typeface="맑은 고딕"/>
              </a:rPr>
              <a:t>4 : ONLY Truck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3 : CATCH(both)</a:t>
            </a:r>
          </a:p>
          <a:p>
            <a:r>
              <a:rPr lang="en-US" altLang="ko-KR" sz="1600">
                <a:latin typeface="Amasis MT Pro Black"/>
                <a:ea typeface="맑은 고딕"/>
              </a:rPr>
              <a:t>2 : ONLY Drone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1 : FLY (both)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0 : IDLE (both)</a:t>
            </a:r>
            <a:endParaRPr lang="ko-KR" altLang="en-US" sz="1600" dirty="0">
              <a:latin typeface="Amasis MT Pro Black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4027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1794769-8718-2A2D-8F1D-BD7BBD10EFCD}"/>
              </a:ext>
            </a:extLst>
          </p:cNvPr>
          <p:cNvSpPr txBox="1"/>
          <p:nvPr/>
        </p:nvSpPr>
        <p:spPr>
          <a:xfrm>
            <a:off x="22433" y="61959"/>
            <a:ext cx="254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#1 Truck/ #1 Drone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9CFB0C-DEC6-2B62-3226-EA82460F9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03284"/>
              </p:ext>
            </p:extLst>
          </p:nvPr>
        </p:nvGraphicFramePr>
        <p:xfrm>
          <a:off x="2563129" y="1416176"/>
          <a:ext cx="67733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977334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523183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023115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62757671"/>
                    </a:ext>
                  </a:extLst>
                </a:gridCol>
              </a:tblGrid>
              <a:tr h="3632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AF80D8E-A7B1-8AAF-49AB-1C39F9F6D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13897"/>
              </p:ext>
            </p:extLst>
          </p:nvPr>
        </p:nvGraphicFramePr>
        <p:xfrm>
          <a:off x="2563129" y="3365993"/>
          <a:ext cx="745066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977334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523183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023115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627576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46455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0EB1670-8D84-E604-5EBD-ADAC44E3FE90}"/>
              </a:ext>
            </a:extLst>
          </p:cNvPr>
          <p:cNvSpPr txBox="1"/>
          <p:nvPr/>
        </p:nvSpPr>
        <p:spPr>
          <a:xfrm>
            <a:off x="513083" y="1426512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Truck’s route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57924D-3170-7849-700C-8CCBEA05A0F1}"/>
              </a:ext>
            </a:extLst>
          </p:cNvPr>
          <p:cNvSpPr txBox="1"/>
          <p:nvPr/>
        </p:nvSpPr>
        <p:spPr>
          <a:xfrm>
            <a:off x="517507" y="3562503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Drone’s route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96E8311C-22F8-D38F-46E8-FB0A3304381E}"/>
              </a:ext>
            </a:extLst>
          </p:cNvPr>
          <p:cNvSpPr/>
          <p:nvPr/>
        </p:nvSpPr>
        <p:spPr>
          <a:xfrm rot="5400000">
            <a:off x="3768630" y="3641396"/>
            <a:ext cx="255873" cy="12928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CD5232EE-5738-8849-2F45-2223CFC81FDD}"/>
              </a:ext>
            </a:extLst>
          </p:cNvPr>
          <p:cNvSpPr/>
          <p:nvPr/>
        </p:nvSpPr>
        <p:spPr>
          <a:xfrm rot="5400000">
            <a:off x="6478656" y="3631027"/>
            <a:ext cx="235132" cy="1292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6B5BED17-8AD4-FC6B-603B-59495F28E980}"/>
              </a:ext>
            </a:extLst>
          </p:cNvPr>
          <p:cNvSpPr/>
          <p:nvPr/>
        </p:nvSpPr>
        <p:spPr>
          <a:xfrm rot="5400000">
            <a:off x="5128828" y="3631027"/>
            <a:ext cx="235132" cy="1292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7D9E4375-AD9B-BD14-2DDC-8E3C8F5AEBDA}"/>
              </a:ext>
            </a:extLst>
          </p:cNvPr>
          <p:cNvSpPr/>
          <p:nvPr/>
        </p:nvSpPr>
        <p:spPr>
          <a:xfrm rot="5400000">
            <a:off x="8160581" y="3298929"/>
            <a:ext cx="235132" cy="19570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88656-C65B-3265-E3F6-8B66222C38CD}"/>
              </a:ext>
            </a:extLst>
          </p:cNvPr>
          <p:cNvSpPr txBox="1"/>
          <p:nvPr/>
        </p:nvSpPr>
        <p:spPr>
          <a:xfrm>
            <a:off x="4811520" y="4447948"/>
            <a:ext cx="107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masis MT Pro Black" panose="02040A04050005020304" pitchFamily="18" charset="0"/>
              </a:rPr>
              <a:t>Charging</a:t>
            </a:r>
          </a:p>
          <a:p>
            <a:r>
              <a:rPr lang="en-US" altLang="ko-KR" sz="1200">
                <a:latin typeface="Amasis MT Pro Black" panose="02040A04050005020304" pitchFamily="18" charset="0"/>
              </a:rPr>
              <a:t>(catch-idle)</a:t>
            </a:r>
            <a:endParaRPr lang="ko-KR" altLang="en-US" sz="1200">
              <a:latin typeface="Amasis MT Pro Black" panose="02040A040500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DD3641-E877-D0A5-8B4C-47784AC637A4}"/>
              </a:ext>
            </a:extLst>
          </p:cNvPr>
          <p:cNvSpPr txBox="1"/>
          <p:nvPr/>
        </p:nvSpPr>
        <p:spPr>
          <a:xfrm>
            <a:off x="8278973" y="4415763"/>
            <a:ext cx="107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masis MT Pro Black" panose="02040A04050005020304" pitchFamily="18" charset="0"/>
              </a:rPr>
              <a:t>Charging</a:t>
            </a:r>
          </a:p>
          <a:p>
            <a:r>
              <a:rPr lang="en-US" altLang="ko-KR" sz="1200">
                <a:latin typeface="Amasis MT Pro Black" panose="02040A04050005020304" pitchFamily="18" charset="0"/>
              </a:rPr>
              <a:t>(catch-idle)</a:t>
            </a:r>
            <a:endParaRPr lang="ko-KR" altLang="en-US" sz="1200">
              <a:latin typeface="Amasis MT Pro Black" panose="02040A040500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CAC88-9DF8-9E94-7DF3-E5D407F095C2}"/>
              </a:ext>
            </a:extLst>
          </p:cNvPr>
          <p:cNvSpPr txBox="1"/>
          <p:nvPr/>
        </p:nvSpPr>
        <p:spPr>
          <a:xfrm>
            <a:off x="3352187" y="4415762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masis MT Pro Black" panose="02040A04050005020304" pitchFamily="18" charset="0"/>
              </a:rPr>
              <a:t>Discharging</a:t>
            </a:r>
          </a:p>
          <a:p>
            <a:r>
              <a:rPr lang="en-US" altLang="ko-KR" sz="1200">
                <a:latin typeface="Amasis MT Pro Black" panose="02040A04050005020304" pitchFamily="18" charset="0"/>
              </a:rPr>
              <a:t>(fly)</a:t>
            </a:r>
            <a:endParaRPr lang="ko-KR" altLang="en-US" sz="1200">
              <a:latin typeface="Amasis MT Pro Black" panose="02040A040500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8CB60F-709E-5760-E93D-A9DD65308A41}"/>
              </a:ext>
            </a:extLst>
          </p:cNvPr>
          <p:cNvSpPr txBox="1"/>
          <p:nvPr/>
        </p:nvSpPr>
        <p:spPr>
          <a:xfrm>
            <a:off x="6051842" y="4447236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masis MT Pro Black" panose="02040A04050005020304" pitchFamily="18" charset="0"/>
              </a:rPr>
              <a:t>Discharging</a:t>
            </a:r>
          </a:p>
          <a:p>
            <a:r>
              <a:rPr lang="en-US" altLang="ko-KR" sz="1200">
                <a:latin typeface="Amasis MT Pro Black" panose="02040A04050005020304" pitchFamily="18" charset="0"/>
              </a:rPr>
              <a:t>(flying)</a:t>
            </a:r>
            <a:endParaRPr lang="ko-KR" altLang="en-US" sz="1200">
              <a:latin typeface="Amasis MT Pro Black" panose="02040A04050005020304" pitchFamily="18" charset="0"/>
            </a:endParaRPr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744CFB1A-6A0F-DAC9-4155-CD6183DCCE53}"/>
              </a:ext>
            </a:extLst>
          </p:cNvPr>
          <p:cNvSpPr/>
          <p:nvPr/>
        </p:nvSpPr>
        <p:spPr>
          <a:xfrm rot="5400000">
            <a:off x="5120491" y="1365034"/>
            <a:ext cx="235132" cy="12761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C66E8100-DE32-0366-DF0F-74B9E0645BE6}"/>
              </a:ext>
            </a:extLst>
          </p:cNvPr>
          <p:cNvSpPr/>
          <p:nvPr/>
        </p:nvSpPr>
        <p:spPr>
          <a:xfrm rot="5400000">
            <a:off x="7547220" y="987498"/>
            <a:ext cx="260969" cy="20596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417B34-ADAE-27BA-98AE-DEFA364414FF}"/>
              </a:ext>
            </a:extLst>
          </p:cNvPr>
          <p:cNvSpPr txBox="1"/>
          <p:nvPr/>
        </p:nvSpPr>
        <p:spPr>
          <a:xfrm>
            <a:off x="3387274" y="785234"/>
            <a:ext cx="2528193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200" dirty="0">
                <a:latin typeface="Amasis MT Pro Black"/>
                <a:ea typeface="맑은 고딕"/>
              </a:rPr>
              <a:t>Catch after drone’s first flight</a:t>
            </a:r>
            <a:endParaRPr lang="ko-KR" altLang="en-US" sz="1200" dirty="0">
              <a:latin typeface="Amasis MT Pro Black" panose="02040A040500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D7B885-35DD-421B-C6C2-903C69F49CC7}"/>
              </a:ext>
            </a:extLst>
          </p:cNvPr>
          <p:cNvSpPr txBox="1"/>
          <p:nvPr/>
        </p:nvSpPr>
        <p:spPr>
          <a:xfrm>
            <a:off x="7036155" y="213313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masis MT Pro Black" panose="02040A04050005020304" pitchFamily="18" charset="0"/>
              </a:rPr>
              <a:t>Charging to drone</a:t>
            </a:r>
            <a:endParaRPr lang="ko-KR" altLang="en-US" sz="1200">
              <a:latin typeface="Amasis MT Pro Black" panose="02040A04050005020304" pitchFamily="18" charset="0"/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30981EF2-F628-FA5E-BEF0-B635BC1C2C94}"/>
              </a:ext>
            </a:extLst>
          </p:cNvPr>
          <p:cNvSpPr/>
          <p:nvPr/>
        </p:nvSpPr>
        <p:spPr>
          <a:xfrm rot="5400000">
            <a:off x="5860756" y="-893967"/>
            <a:ext cx="217954" cy="68132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69B0FA-BA3F-A19E-089B-35DB5972B071}"/>
              </a:ext>
            </a:extLst>
          </p:cNvPr>
          <p:cNvCxnSpPr>
            <a:cxnSpLocks/>
          </p:cNvCxnSpPr>
          <p:nvPr/>
        </p:nvCxnSpPr>
        <p:spPr>
          <a:xfrm flipH="1" flipV="1">
            <a:off x="8569912" y="2403659"/>
            <a:ext cx="268130" cy="90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99AF8B3-36DC-8DFD-1788-C6A263A1615F}"/>
              </a:ext>
            </a:extLst>
          </p:cNvPr>
          <p:cNvCxnSpPr>
            <a:cxnSpLocks/>
          </p:cNvCxnSpPr>
          <p:nvPr/>
        </p:nvCxnSpPr>
        <p:spPr>
          <a:xfrm flipV="1">
            <a:off x="4839152" y="2403659"/>
            <a:ext cx="325709" cy="90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98754C-DFD0-3A29-C921-1F8C19000A72}"/>
              </a:ext>
            </a:extLst>
          </p:cNvPr>
          <p:cNvCxnSpPr>
            <a:cxnSpLocks/>
          </p:cNvCxnSpPr>
          <p:nvPr/>
        </p:nvCxnSpPr>
        <p:spPr>
          <a:xfrm>
            <a:off x="4596424" y="1071154"/>
            <a:ext cx="0" cy="266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A89A72B-5A38-D2FC-CB0E-DE333D747690}"/>
              </a:ext>
            </a:extLst>
          </p:cNvPr>
          <p:cNvSpPr txBox="1"/>
          <p:nvPr/>
        </p:nvSpPr>
        <p:spPr>
          <a:xfrm>
            <a:off x="4514818" y="2085817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masis MT Pro Black" panose="02040A04050005020304" pitchFamily="18" charset="0"/>
              </a:rPr>
              <a:t>Charging to drone</a:t>
            </a:r>
            <a:endParaRPr lang="ko-KR" altLang="en-US" sz="1200">
              <a:latin typeface="Amasis MT Pro Black" panose="02040A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B60DB-B786-B6F4-E5D1-E298814B45CA}"/>
              </a:ext>
            </a:extLst>
          </p:cNvPr>
          <p:cNvSpPr txBox="1"/>
          <p:nvPr/>
        </p:nvSpPr>
        <p:spPr>
          <a:xfrm>
            <a:off x="4944441" y="2623495"/>
            <a:ext cx="209384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1200">
                <a:latin typeface="Amasis MT Pro Black" panose="02040A04050005020304" pitchFamily="18" charset="0"/>
              </a:rPr>
              <a:t>Discharging</a:t>
            </a:r>
          </a:p>
          <a:p>
            <a:pPr algn="ctr"/>
            <a:r>
              <a:rPr lang="en-US" altLang="ko-KR" sz="1200">
                <a:latin typeface="Amasis MT Pro Black"/>
                <a:ea typeface="맑은 고딕"/>
              </a:rPr>
              <a:t>(drive &amp; drone charging)</a:t>
            </a:r>
            <a:endParaRPr lang="ko-KR" altLang="en-US" sz="1200">
              <a:latin typeface="Amasis MT Pro Black" panose="02040A040500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5037F-0A43-553C-0AE9-78251BE501BD}"/>
              </a:ext>
            </a:extLst>
          </p:cNvPr>
          <p:cNvSpPr txBox="1"/>
          <p:nvPr/>
        </p:nvSpPr>
        <p:spPr>
          <a:xfrm>
            <a:off x="9556754" y="5227891"/>
            <a:ext cx="2812867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dirty="0">
                <a:latin typeface="Amasis MT Pro Black"/>
                <a:ea typeface="맑은 고딕"/>
              </a:rPr>
              <a:t>4 : ONLY Truck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3 : CATCH(both)</a:t>
            </a:r>
          </a:p>
          <a:p>
            <a:r>
              <a:rPr lang="en-US" altLang="ko-KR" sz="1600">
                <a:latin typeface="Amasis MT Pro Black"/>
                <a:ea typeface="맑은 고딕"/>
              </a:rPr>
              <a:t>2 : ONLY Drone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1 : FLY (both)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0 : IDLE (both)</a:t>
            </a:r>
            <a:endParaRPr lang="ko-KR" altLang="en-US" sz="1600" dirty="0">
              <a:latin typeface="Amasis MT Pro Black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6258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CA179-A066-B769-707A-731870130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8213554-AE53-0B9C-12F3-733C4A7B4CC8}"/>
              </a:ext>
            </a:extLst>
          </p:cNvPr>
          <p:cNvSpPr txBox="1"/>
          <p:nvPr/>
        </p:nvSpPr>
        <p:spPr>
          <a:xfrm>
            <a:off x="22433" y="61959"/>
            <a:ext cx="450116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Amasis MT Pro Black"/>
                <a:ea typeface="맑은 고딕"/>
              </a:rPr>
              <a:t>#1 Truck/ #1 Drone  [scenario ver.2]</a:t>
            </a:r>
            <a:endParaRPr lang="ko-KR" altLang="en-US" dirty="0">
              <a:latin typeface="Amasis MT Pro Black" panose="02040A040500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84D0F3-58C7-1840-D915-432CEC8096A1}"/>
              </a:ext>
            </a:extLst>
          </p:cNvPr>
          <p:cNvSpPr txBox="1"/>
          <p:nvPr/>
        </p:nvSpPr>
        <p:spPr>
          <a:xfrm>
            <a:off x="9034198" y="1525607"/>
            <a:ext cx="23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Drone’s sub routes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75D8A57-C1F7-0E37-8803-79F2E6986991}"/>
              </a:ext>
            </a:extLst>
          </p:cNvPr>
          <p:cNvGraphicFramePr>
            <a:graphicFrameLocks noGrp="1"/>
          </p:cNvGraphicFramePr>
          <p:nvPr/>
        </p:nvGraphicFramePr>
        <p:xfrm>
          <a:off x="9283100" y="2090990"/>
          <a:ext cx="19156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553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23729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53377">
                  <a:extLst>
                    <a:ext uri="{9D8B030D-6E8A-4147-A177-3AD203B41FA5}">
                      <a16:colId xmlns:a16="http://schemas.microsoft.com/office/drawing/2014/main" val="2457668360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1CF009-CC3F-CF98-925D-F71F99CFB492}"/>
              </a:ext>
            </a:extLst>
          </p:cNvPr>
          <p:cNvSpPr txBox="1"/>
          <p:nvPr/>
        </p:nvSpPr>
        <p:spPr>
          <a:xfrm>
            <a:off x="8659780" y="516190"/>
            <a:ext cx="197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Only</a:t>
            </a:r>
            <a:r>
              <a:rPr lang="ko-KR" altLang="en-US">
                <a:latin typeface="Amasis MT Pro Black" panose="02040A04050005020304" pitchFamily="18" charset="0"/>
              </a:rPr>
              <a:t> </a:t>
            </a:r>
            <a:r>
              <a:rPr lang="en-US" altLang="ko-KR">
                <a:latin typeface="Amasis MT Pro Black" panose="02040A04050005020304" pitchFamily="18" charset="0"/>
              </a:rPr>
              <a:t>Truck opt</a:t>
            </a:r>
          </a:p>
          <a:p>
            <a:r>
              <a:rPr lang="en-US" altLang="ko-KR">
                <a:latin typeface="Amasis MT Pro Black" panose="02040A04050005020304" pitchFamily="18" charset="0"/>
              </a:rPr>
              <a:t>(initial)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642C95F-2687-000E-C298-C09B99C939E1}"/>
              </a:ext>
            </a:extLst>
          </p:cNvPr>
          <p:cNvGraphicFramePr>
            <a:graphicFrameLocks noGrp="1"/>
          </p:cNvGraphicFramePr>
          <p:nvPr/>
        </p:nvGraphicFramePr>
        <p:xfrm>
          <a:off x="855572" y="657427"/>
          <a:ext cx="74507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94">
                  <a:extLst>
                    <a:ext uri="{9D8B030D-6E8A-4147-A177-3AD203B41FA5}">
                      <a16:colId xmlns:a16="http://schemas.microsoft.com/office/drawing/2014/main" val="219541187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91518518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677922953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30961693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683038326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401738592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988795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90158700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854671686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7031437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616031603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498700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81668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78254D0-BB8B-B466-1128-670F90C7F05A}"/>
              </a:ext>
            </a:extLst>
          </p:cNvPr>
          <p:cNvGraphicFramePr>
            <a:graphicFrameLocks noGrp="1"/>
          </p:cNvGraphicFramePr>
          <p:nvPr/>
        </p:nvGraphicFramePr>
        <p:xfrm>
          <a:off x="1240287" y="1630783"/>
          <a:ext cx="411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5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8610D11-AB39-D7CB-5024-701BD9153F6A}"/>
              </a:ext>
            </a:extLst>
          </p:cNvPr>
          <p:cNvGraphicFramePr>
            <a:graphicFrameLocks noGrp="1"/>
          </p:cNvGraphicFramePr>
          <p:nvPr/>
        </p:nvGraphicFramePr>
        <p:xfrm>
          <a:off x="2704826" y="1651852"/>
          <a:ext cx="411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5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6FE83B3-41D9-2073-5B14-2B6AC0D714BA}"/>
              </a:ext>
            </a:extLst>
          </p:cNvPr>
          <p:cNvSpPr txBox="1"/>
          <p:nvPr/>
        </p:nvSpPr>
        <p:spPr>
          <a:xfrm>
            <a:off x="3976891" y="1648280"/>
            <a:ext cx="292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Drone’s SERVICE NODE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A15D238-17FB-8C28-6444-137DF32CDCA5}"/>
              </a:ext>
            </a:extLst>
          </p:cNvPr>
          <p:cNvGraphicFramePr>
            <a:graphicFrameLocks noGrp="1"/>
          </p:cNvGraphicFramePr>
          <p:nvPr/>
        </p:nvGraphicFramePr>
        <p:xfrm>
          <a:off x="906468" y="2379433"/>
          <a:ext cx="411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5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B3B9AB3-2A54-66D7-9603-A23259844ED2}"/>
              </a:ext>
            </a:extLst>
          </p:cNvPr>
          <p:cNvGraphicFramePr>
            <a:graphicFrameLocks noGrp="1"/>
          </p:cNvGraphicFramePr>
          <p:nvPr/>
        </p:nvGraphicFramePr>
        <p:xfrm>
          <a:off x="1606732" y="2379433"/>
          <a:ext cx="411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5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610E5FC-495B-EAB0-2456-D3D571F61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45342"/>
              </p:ext>
            </p:extLst>
          </p:nvPr>
        </p:nvGraphicFramePr>
        <p:xfrm>
          <a:off x="2348176" y="2379433"/>
          <a:ext cx="41195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4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ECDB856-117E-8796-9957-BE36E3793F0C}"/>
              </a:ext>
            </a:extLst>
          </p:cNvPr>
          <p:cNvGraphicFramePr>
            <a:graphicFrameLocks noGrp="1"/>
          </p:cNvGraphicFramePr>
          <p:nvPr/>
        </p:nvGraphicFramePr>
        <p:xfrm>
          <a:off x="3089618" y="2379433"/>
          <a:ext cx="411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5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48D36C9-AAB4-E108-E3B0-BFB44F67187C}"/>
              </a:ext>
            </a:extLst>
          </p:cNvPr>
          <p:cNvCxnSpPr>
            <a:cxnSpLocks/>
          </p:cNvCxnSpPr>
          <p:nvPr/>
        </p:nvCxnSpPr>
        <p:spPr>
          <a:xfrm flipV="1">
            <a:off x="993241" y="2014691"/>
            <a:ext cx="228947" cy="33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F092B97-08E9-203E-1F92-CD43DEE95081}"/>
              </a:ext>
            </a:extLst>
          </p:cNvPr>
          <p:cNvCxnSpPr>
            <a:cxnSpLocks/>
          </p:cNvCxnSpPr>
          <p:nvPr/>
        </p:nvCxnSpPr>
        <p:spPr>
          <a:xfrm flipV="1">
            <a:off x="2439679" y="2010241"/>
            <a:ext cx="228947" cy="33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566DB4F-0EFC-C178-F64C-03DF28574FED}"/>
              </a:ext>
            </a:extLst>
          </p:cNvPr>
          <p:cNvCxnSpPr>
            <a:cxnSpLocks/>
          </p:cNvCxnSpPr>
          <p:nvPr/>
        </p:nvCxnSpPr>
        <p:spPr>
          <a:xfrm>
            <a:off x="1625475" y="2037979"/>
            <a:ext cx="187234" cy="31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F34400D-F6E2-78DC-CDD1-5DD59AF618BC}"/>
              </a:ext>
            </a:extLst>
          </p:cNvPr>
          <p:cNvCxnSpPr>
            <a:cxnSpLocks/>
          </p:cNvCxnSpPr>
          <p:nvPr/>
        </p:nvCxnSpPr>
        <p:spPr>
          <a:xfrm>
            <a:off x="3089618" y="2044392"/>
            <a:ext cx="187234" cy="31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AC2C14-130B-2420-3C9A-510EBF958818}"/>
              </a:ext>
            </a:extLst>
          </p:cNvPr>
          <p:cNvSpPr txBox="1"/>
          <p:nvPr/>
        </p:nvSpPr>
        <p:spPr>
          <a:xfrm>
            <a:off x="3984288" y="2362558"/>
            <a:ext cx="333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Drone’s FLY/CATCH NODE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11FBD4-94EE-8A9C-1DAE-116D6BD6EA68}"/>
              </a:ext>
            </a:extLst>
          </p:cNvPr>
          <p:cNvCxnSpPr>
            <a:cxnSpLocks/>
          </p:cNvCxnSpPr>
          <p:nvPr/>
        </p:nvCxnSpPr>
        <p:spPr>
          <a:xfrm>
            <a:off x="7600095" y="1710273"/>
            <a:ext cx="12565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AC5D2B-8FF3-40FD-2557-1A54F38F7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90555"/>
              </p:ext>
            </p:extLst>
          </p:nvPr>
        </p:nvGraphicFramePr>
        <p:xfrm>
          <a:off x="434171" y="5299592"/>
          <a:ext cx="9009312" cy="75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776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697733447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2152318337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1402311573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4062757671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746455376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4276969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masis MT Pro Black"/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masis MT Pro Black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masis MT Pro Black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9303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F45E4C-8525-F68D-7DEA-1F01EA6AE729}"/>
              </a:ext>
            </a:extLst>
          </p:cNvPr>
          <p:cNvSpPr txBox="1"/>
          <p:nvPr/>
        </p:nvSpPr>
        <p:spPr>
          <a:xfrm>
            <a:off x="9609671" y="5100891"/>
            <a:ext cx="281286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dirty="0">
                <a:latin typeface="Amasis MT Pro Black"/>
                <a:ea typeface="맑은 고딕"/>
              </a:rPr>
              <a:t>5 : FLY&amp;CATCH(both)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4 : ONLY Truck</a:t>
            </a:r>
            <a:endParaRPr lang="en-US" dirty="0"/>
          </a:p>
          <a:p>
            <a:r>
              <a:rPr lang="en-US" altLang="ko-KR" sz="1600" dirty="0">
                <a:latin typeface="Amasis MT Pro Black"/>
                <a:ea typeface="맑은 고딕"/>
              </a:rPr>
              <a:t>3 : CATCH(both)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2 : ONLY Drone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1 : FLY (both)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0 : IDLE (both)</a:t>
            </a:r>
            <a:endParaRPr lang="ko-KR" altLang="en-US" sz="1600" dirty="0">
              <a:latin typeface="Amasis MT Pro Black"/>
              <a:ea typeface="맑은 고딕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620675-C368-E555-62AD-3B5A2D2CD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23244"/>
              </p:ext>
            </p:extLst>
          </p:nvPr>
        </p:nvGraphicFramePr>
        <p:xfrm>
          <a:off x="3818936" y="4526155"/>
          <a:ext cx="30065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16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01316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01316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601316">
                  <a:extLst>
                    <a:ext uri="{9D8B030D-6E8A-4147-A177-3AD203B41FA5}">
                      <a16:colId xmlns:a16="http://schemas.microsoft.com/office/drawing/2014/main" val="1346583855"/>
                    </a:ext>
                  </a:extLst>
                </a:gridCol>
                <a:gridCol w="601316">
                  <a:extLst>
                    <a:ext uri="{9D8B030D-6E8A-4147-A177-3AD203B41FA5}">
                      <a16:colId xmlns:a16="http://schemas.microsoft.com/office/drawing/2014/main" val="3025303097"/>
                    </a:ext>
                  </a:extLst>
                </a:gridCol>
              </a:tblGrid>
              <a:tr h="235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EA19F1-F1D1-3065-1542-1FD472675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94733"/>
              </p:ext>
            </p:extLst>
          </p:nvPr>
        </p:nvGraphicFramePr>
        <p:xfrm>
          <a:off x="1113788" y="4526155"/>
          <a:ext cx="24835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94">
                  <a:extLst>
                    <a:ext uri="{9D8B030D-6E8A-4147-A177-3AD203B41FA5}">
                      <a16:colId xmlns:a16="http://schemas.microsoft.com/office/drawing/2014/main" val="3517842170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485153631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270669230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1635207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604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456AB1E-8A0B-C045-729D-E61EA16EA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28286"/>
              </p:ext>
            </p:extLst>
          </p:nvPr>
        </p:nvGraphicFramePr>
        <p:xfrm>
          <a:off x="855572" y="3735679"/>
          <a:ext cx="74507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94">
                  <a:extLst>
                    <a:ext uri="{9D8B030D-6E8A-4147-A177-3AD203B41FA5}">
                      <a16:colId xmlns:a16="http://schemas.microsoft.com/office/drawing/2014/main" val="219541187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91518518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677922953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30961693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683038326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401738592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988795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90158700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854671686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7031437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616031603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498700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8166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EEB4EEE-F99F-6EE8-3B23-6CA49591FE04}"/>
              </a:ext>
            </a:extLst>
          </p:cNvPr>
          <p:cNvSpPr txBox="1"/>
          <p:nvPr/>
        </p:nvSpPr>
        <p:spPr>
          <a:xfrm>
            <a:off x="7050665" y="452951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sub routes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1D64403-B49E-6543-BBCE-DC5AEFF8442A}"/>
              </a:ext>
            </a:extLst>
          </p:cNvPr>
          <p:cNvCxnSpPr>
            <a:cxnSpLocks/>
          </p:cNvCxnSpPr>
          <p:nvPr/>
        </p:nvCxnSpPr>
        <p:spPr>
          <a:xfrm>
            <a:off x="3646743" y="3428697"/>
            <a:ext cx="0" cy="266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279FCB-6CE4-C44E-CB0B-7EE0A1FC0E0C}"/>
              </a:ext>
            </a:extLst>
          </p:cNvPr>
          <p:cNvCxnSpPr>
            <a:cxnSpLocks/>
          </p:cNvCxnSpPr>
          <p:nvPr/>
        </p:nvCxnSpPr>
        <p:spPr>
          <a:xfrm>
            <a:off x="5522162" y="4180114"/>
            <a:ext cx="0" cy="266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8BE4D26-E6AE-4869-45F8-A1703116F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33578"/>
              </p:ext>
            </p:extLst>
          </p:nvPr>
        </p:nvGraphicFramePr>
        <p:xfrm>
          <a:off x="9283099" y="2620156"/>
          <a:ext cx="19156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553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23729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53377">
                  <a:extLst>
                    <a:ext uri="{9D8B030D-6E8A-4147-A177-3AD203B41FA5}">
                      <a16:colId xmlns:a16="http://schemas.microsoft.com/office/drawing/2014/main" val="2457668360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23F438D-6DEF-FAEA-FD02-D288396401B0}"/>
              </a:ext>
            </a:extLst>
          </p:cNvPr>
          <p:cNvSpPr txBox="1"/>
          <p:nvPr/>
        </p:nvSpPr>
        <p:spPr>
          <a:xfrm>
            <a:off x="2446915" y="3100758"/>
            <a:ext cx="239995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Amasis MT Pro Black"/>
                <a:ea typeface="맑은 고딕"/>
              </a:rPr>
              <a:t>!!! CATCH &amp; FLY !!!</a:t>
            </a:r>
            <a:endParaRPr lang="en-US" altLang="ko-KR" dirty="0">
              <a:latin typeface="Amasis MT Pro Black" panose="02040A04050005020304" pitchFamily="18" charset="0"/>
              <a:ea typeface="맑은 고딕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036CFD-3871-4001-640E-4761799401DD}"/>
              </a:ext>
            </a:extLst>
          </p:cNvPr>
          <p:cNvCxnSpPr>
            <a:cxnSpLocks/>
          </p:cNvCxnSpPr>
          <p:nvPr/>
        </p:nvCxnSpPr>
        <p:spPr>
          <a:xfrm>
            <a:off x="2654078" y="4180113"/>
            <a:ext cx="0" cy="266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CBF202F-3159-F8AD-BCF3-48766539EBEF}"/>
              </a:ext>
            </a:extLst>
          </p:cNvPr>
          <p:cNvSpPr/>
          <p:nvPr/>
        </p:nvSpPr>
        <p:spPr>
          <a:xfrm>
            <a:off x="3302000" y="5147733"/>
            <a:ext cx="973666" cy="9525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763A14-F559-FF17-6B84-335EB8FF64F2}"/>
              </a:ext>
            </a:extLst>
          </p:cNvPr>
          <p:cNvCxnSpPr>
            <a:cxnSpLocks/>
          </p:cNvCxnSpPr>
          <p:nvPr/>
        </p:nvCxnSpPr>
        <p:spPr>
          <a:xfrm>
            <a:off x="3797077" y="6063946"/>
            <a:ext cx="0" cy="266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EEE5A5-3F8E-FB25-1B17-B6F09089BDF2}"/>
              </a:ext>
            </a:extLst>
          </p:cNvPr>
          <p:cNvSpPr txBox="1"/>
          <p:nvPr/>
        </p:nvSpPr>
        <p:spPr>
          <a:xfrm>
            <a:off x="3653414" y="6392176"/>
            <a:ext cx="394370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u="sng" dirty="0">
                <a:solidFill>
                  <a:srgbClr val="2F5496"/>
                </a:solidFill>
                <a:highlight>
                  <a:srgbClr val="FFFF00"/>
                </a:highlight>
                <a:latin typeface="Amasis MT Pro Black"/>
                <a:ea typeface="맑은 고딕"/>
              </a:rPr>
              <a:t>1</a:t>
            </a:r>
            <a:r>
              <a:rPr lang="en-US" altLang="ko-KR" sz="2000" dirty="0">
                <a:solidFill>
                  <a:srgbClr val="2F5496"/>
                </a:solidFill>
                <a:highlight>
                  <a:srgbClr val="FFFF00"/>
                </a:highlight>
                <a:latin typeface="Amasis MT Pro Black"/>
                <a:ea typeface="맑은 고딕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latin typeface="Amasis MT Pro Black"/>
                <a:ea typeface="맑은 고딕"/>
              </a:rPr>
              <a:t>– giving priority/overwrite</a:t>
            </a:r>
            <a:endParaRPr lang="en-US" altLang="ko-KR" sz="2000" dirty="0">
              <a:highlight>
                <a:srgbClr val="FFFF00"/>
              </a:highlight>
              <a:latin typeface="Amasis MT Pro Black" panose="02040A04050005020304" pitchFamily="18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2958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FAD74-135C-A98E-17D4-E01651659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73ABD7C5-AA3C-07B4-D22E-43185B2CA150}"/>
              </a:ext>
            </a:extLst>
          </p:cNvPr>
          <p:cNvSpPr txBox="1"/>
          <p:nvPr/>
        </p:nvSpPr>
        <p:spPr>
          <a:xfrm>
            <a:off x="22433" y="61959"/>
            <a:ext cx="254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#1 Truck/ #1 Drone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629CB9-7618-321D-B5E3-7984154C8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62253"/>
              </p:ext>
            </p:extLst>
          </p:nvPr>
        </p:nvGraphicFramePr>
        <p:xfrm>
          <a:off x="405508" y="1925290"/>
          <a:ext cx="62493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938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69773344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15231833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1402311573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4062757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E5264D-5E87-336D-8601-07AAA5016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84914"/>
              </p:ext>
            </p:extLst>
          </p:nvPr>
        </p:nvGraphicFramePr>
        <p:xfrm>
          <a:off x="394925" y="4188121"/>
          <a:ext cx="55724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61">
                  <a:extLst>
                    <a:ext uri="{9D8B030D-6E8A-4147-A177-3AD203B41FA5}">
                      <a16:colId xmlns:a16="http://schemas.microsoft.com/office/drawing/2014/main" val="4208400859"/>
                    </a:ext>
                  </a:extLst>
                </a:gridCol>
                <a:gridCol w="619161">
                  <a:extLst>
                    <a:ext uri="{9D8B030D-6E8A-4147-A177-3AD203B41FA5}">
                      <a16:colId xmlns:a16="http://schemas.microsoft.com/office/drawing/2014/main" val="1213414367"/>
                    </a:ext>
                  </a:extLst>
                </a:gridCol>
                <a:gridCol w="619161">
                  <a:extLst>
                    <a:ext uri="{9D8B030D-6E8A-4147-A177-3AD203B41FA5}">
                      <a16:colId xmlns:a16="http://schemas.microsoft.com/office/drawing/2014/main" val="1283096224"/>
                    </a:ext>
                  </a:extLst>
                </a:gridCol>
                <a:gridCol w="619161">
                  <a:extLst>
                    <a:ext uri="{9D8B030D-6E8A-4147-A177-3AD203B41FA5}">
                      <a16:colId xmlns:a16="http://schemas.microsoft.com/office/drawing/2014/main" val="2233706341"/>
                    </a:ext>
                  </a:extLst>
                </a:gridCol>
                <a:gridCol w="619161">
                  <a:extLst>
                    <a:ext uri="{9D8B030D-6E8A-4147-A177-3AD203B41FA5}">
                      <a16:colId xmlns:a16="http://schemas.microsoft.com/office/drawing/2014/main" val="3727550207"/>
                    </a:ext>
                  </a:extLst>
                </a:gridCol>
                <a:gridCol w="619161">
                  <a:extLst>
                    <a:ext uri="{9D8B030D-6E8A-4147-A177-3AD203B41FA5}">
                      <a16:colId xmlns:a16="http://schemas.microsoft.com/office/drawing/2014/main" val="246127018"/>
                    </a:ext>
                  </a:extLst>
                </a:gridCol>
                <a:gridCol w="619161">
                  <a:extLst>
                    <a:ext uri="{9D8B030D-6E8A-4147-A177-3AD203B41FA5}">
                      <a16:colId xmlns:a16="http://schemas.microsoft.com/office/drawing/2014/main" val="3873043945"/>
                    </a:ext>
                  </a:extLst>
                </a:gridCol>
                <a:gridCol w="619161">
                  <a:extLst>
                    <a:ext uri="{9D8B030D-6E8A-4147-A177-3AD203B41FA5}">
                      <a16:colId xmlns:a16="http://schemas.microsoft.com/office/drawing/2014/main" val="1404772604"/>
                    </a:ext>
                  </a:extLst>
                </a:gridCol>
                <a:gridCol w="619161">
                  <a:extLst>
                    <a:ext uri="{9D8B030D-6E8A-4147-A177-3AD203B41FA5}">
                      <a16:colId xmlns:a16="http://schemas.microsoft.com/office/drawing/2014/main" val="2364694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01649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1F2471-C5D8-93ED-A5E5-B4BDE6EDD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48239"/>
              </p:ext>
            </p:extLst>
          </p:nvPr>
        </p:nvGraphicFramePr>
        <p:xfrm>
          <a:off x="405508" y="2755829"/>
          <a:ext cx="62493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938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69773344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15231833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1402311573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4062757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masis MT Pro Black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7042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6C5D8D-B4E7-38BC-C394-5D1AEE4D4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79580"/>
              </p:ext>
            </p:extLst>
          </p:nvPr>
        </p:nvGraphicFramePr>
        <p:xfrm>
          <a:off x="389743" y="4857142"/>
          <a:ext cx="5594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316">
                  <a:extLst>
                    <a:ext uri="{9D8B030D-6E8A-4147-A177-3AD203B41FA5}">
                      <a16:colId xmlns:a16="http://schemas.microsoft.com/office/drawing/2014/main" val="4208400859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1213414367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1283096224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2233706341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3727550207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3873043945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1404772604"/>
                    </a:ext>
                  </a:extLst>
                </a:gridCol>
                <a:gridCol w="699316">
                  <a:extLst>
                    <a:ext uri="{9D8B030D-6E8A-4147-A177-3AD203B41FA5}">
                      <a16:colId xmlns:a16="http://schemas.microsoft.com/office/drawing/2014/main" val="2364694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8</a:t>
                      </a:r>
                      <a:endParaRPr lang="ko-KR" dirty="0"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9</a:t>
                      </a:r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4</a:t>
                      </a:r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10</a:t>
                      </a:r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01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masis MT Pro Black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22517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4411BCE-123A-F63C-74AF-43C74DCEC946}"/>
              </a:ext>
            </a:extLst>
          </p:cNvPr>
          <p:cNvSpPr txBox="1"/>
          <p:nvPr/>
        </p:nvSpPr>
        <p:spPr>
          <a:xfrm>
            <a:off x="362683" y="1555958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Truck’s route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2A92F-BCD3-DEB8-F2B4-F50947A9F70F}"/>
              </a:ext>
            </a:extLst>
          </p:cNvPr>
          <p:cNvSpPr txBox="1"/>
          <p:nvPr/>
        </p:nvSpPr>
        <p:spPr>
          <a:xfrm>
            <a:off x="384341" y="3642473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Drone’s route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2B701-DB23-1B9B-16E6-E6631625A4F9}"/>
              </a:ext>
            </a:extLst>
          </p:cNvPr>
          <p:cNvSpPr txBox="1"/>
          <p:nvPr/>
        </p:nvSpPr>
        <p:spPr>
          <a:xfrm>
            <a:off x="7020009" y="1745373"/>
            <a:ext cx="349967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Amasis MT Pro Black"/>
                <a:ea typeface="맑은 고딕"/>
              </a:rPr>
              <a:t>Except node with element 2 </a:t>
            </a:r>
            <a:endParaRPr lang="ko-KR" altLang="en-US" dirty="0">
              <a:latin typeface="Amasis MT Pro Black"/>
              <a:ea typeface="맑은 고딕"/>
            </a:endParaRPr>
          </a:p>
          <a:p>
            <a:r>
              <a:rPr lang="en-US" altLang="ko-KR" dirty="0">
                <a:latin typeface="Amasis MT Pro Black"/>
                <a:ea typeface="맑은 고딕"/>
              </a:rPr>
              <a:t>(ONLY Drone)</a:t>
            </a:r>
            <a:endParaRPr lang="en-US" dirty="0">
              <a:latin typeface="Amasis MT Pro Black"/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C5639C-9DBC-F979-286D-B6E1FB2DEC62}"/>
              </a:ext>
            </a:extLst>
          </p:cNvPr>
          <p:cNvSpPr txBox="1"/>
          <p:nvPr/>
        </p:nvSpPr>
        <p:spPr>
          <a:xfrm>
            <a:off x="6402513" y="4050375"/>
            <a:ext cx="3499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Except node with element 4 </a:t>
            </a:r>
          </a:p>
          <a:p>
            <a:r>
              <a:rPr lang="en-US" altLang="ko-KR">
                <a:latin typeface="Amasis MT Pro Black" panose="02040A04050005020304" pitchFamily="18" charset="0"/>
              </a:rPr>
              <a:t>(ONLY Truck)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88B7E-68A4-2E92-4993-D0A9E8D75579}"/>
              </a:ext>
            </a:extLst>
          </p:cNvPr>
          <p:cNvSpPr txBox="1"/>
          <p:nvPr/>
        </p:nvSpPr>
        <p:spPr>
          <a:xfrm>
            <a:off x="9969504" y="5407808"/>
            <a:ext cx="2812867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dirty="0">
                <a:latin typeface="Amasis MT Pro Black"/>
                <a:ea typeface="맑은 고딕"/>
              </a:rPr>
              <a:t>4 : ONLY Truck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3 : CATCH(both)</a:t>
            </a:r>
          </a:p>
          <a:p>
            <a:r>
              <a:rPr lang="en-US" altLang="ko-KR" sz="1600">
                <a:latin typeface="Amasis MT Pro Black"/>
                <a:ea typeface="맑은 고딕"/>
              </a:rPr>
              <a:t>2 : ONLY Drone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1 : FLY (both)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0 : IDLE (both)</a:t>
            </a:r>
            <a:endParaRPr lang="ko-KR" altLang="en-US" sz="1600" dirty="0">
              <a:latin typeface="Amasis MT Pro Black"/>
              <a:ea typeface="맑은 고딕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B3EF71-7FBE-FDB2-79C3-77E63033B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47765"/>
              </p:ext>
            </p:extLst>
          </p:nvPr>
        </p:nvGraphicFramePr>
        <p:xfrm>
          <a:off x="476505" y="590008"/>
          <a:ext cx="9009312" cy="75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776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697733447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2152318337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1402311573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4062757671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746455376"/>
                    </a:ext>
                  </a:extLst>
                </a:gridCol>
                <a:gridCol w="750776">
                  <a:extLst>
                    <a:ext uri="{9D8B030D-6E8A-4147-A177-3AD203B41FA5}">
                      <a16:colId xmlns:a16="http://schemas.microsoft.com/office/drawing/2014/main" val="4276969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masis MT Pro Black"/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masis MT Pro Black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masis MT Pro Black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masis MT Pro Black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930357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2A929E1A-8C77-D857-4F97-0DFF9A73C978}"/>
              </a:ext>
            </a:extLst>
          </p:cNvPr>
          <p:cNvSpPr/>
          <p:nvPr/>
        </p:nvSpPr>
        <p:spPr>
          <a:xfrm>
            <a:off x="3344334" y="438149"/>
            <a:ext cx="973666" cy="9525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화살표: 위로 구부러짐 10">
            <a:extLst>
              <a:ext uri="{FF2B5EF4-FFF2-40B4-BE49-F238E27FC236}">
                <a16:creationId xmlns:a16="http://schemas.microsoft.com/office/drawing/2014/main" id="{FD2F1C6F-ABC2-B58E-0017-C352F9752CF4}"/>
              </a:ext>
            </a:extLst>
          </p:cNvPr>
          <p:cNvSpPr/>
          <p:nvPr/>
        </p:nvSpPr>
        <p:spPr>
          <a:xfrm>
            <a:off x="1439333" y="5630333"/>
            <a:ext cx="656166" cy="26458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위로 구부러짐 20">
            <a:extLst>
              <a:ext uri="{FF2B5EF4-FFF2-40B4-BE49-F238E27FC236}">
                <a16:creationId xmlns:a16="http://schemas.microsoft.com/office/drawing/2014/main" id="{ED257230-77D2-813B-9938-4C24D5FAC6D1}"/>
              </a:ext>
            </a:extLst>
          </p:cNvPr>
          <p:cNvSpPr/>
          <p:nvPr/>
        </p:nvSpPr>
        <p:spPr>
          <a:xfrm>
            <a:off x="2116665" y="5630332"/>
            <a:ext cx="656166" cy="26458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위로 구부러짐 22">
            <a:extLst>
              <a:ext uri="{FF2B5EF4-FFF2-40B4-BE49-F238E27FC236}">
                <a16:creationId xmlns:a16="http://schemas.microsoft.com/office/drawing/2014/main" id="{7E6AE4CE-EC91-E9B5-65DD-37C4553067B3}"/>
              </a:ext>
            </a:extLst>
          </p:cNvPr>
          <p:cNvSpPr/>
          <p:nvPr/>
        </p:nvSpPr>
        <p:spPr>
          <a:xfrm>
            <a:off x="2846914" y="5630331"/>
            <a:ext cx="656166" cy="26458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위로 구부러짐 23">
            <a:extLst>
              <a:ext uri="{FF2B5EF4-FFF2-40B4-BE49-F238E27FC236}">
                <a16:creationId xmlns:a16="http://schemas.microsoft.com/office/drawing/2014/main" id="{96D69716-24F1-F15F-1F56-A6E3B8905B67}"/>
              </a:ext>
            </a:extLst>
          </p:cNvPr>
          <p:cNvSpPr/>
          <p:nvPr/>
        </p:nvSpPr>
        <p:spPr>
          <a:xfrm>
            <a:off x="3555998" y="5630332"/>
            <a:ext cx="656166" cy="26458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4C14C6-7018-E85B-BE3C-E2E3293FB1D9}"/>
              </a:ext>
            </a:extLst>
          </p:cNvPr>
          <p:cNvSpPr txBox="1"/>
          <p:nvPr/>
        </p:nvSpPr>
        <p:spPr>
          <a:xfrm>
            <a:off x="1524004" y="5968724"/>
            <a:ext cx="281286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dirty="0">
                <a:latin typeface="Amasis MT Pro Black"/>
                <a:ea typeface="맑은 고딕"/>
              </a:rPr>
              <a:t>EDGE for objective cost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start:1 ~ end:3</a:t>
            </a:r>
          </a:p>
        </p:txBody>
      </p:sp>
      <p:sp>
        <p:nvSpPr>
          <p:cNvPr id="27" name="화살표: 위로 구부러짐 26">
            <a:extLst>
              <a:ext uri="{FF2B5EF4-FFF2-40B4-BE49-F238E27FC236}">
                <a16:creationId xmlns:a16="http://schemas.microsoft.com/office/drawing/2014/main" id="{B254F397-5109-EDF4-B970-E93B2ECD4CD9}"/>
              </a:ext>
            </a:extLst>
          </p:cNvPr>
          <p:cNvSpPr/>
          <p:nvPr/>
        </p:nvSpPr>
        <p:spPr>
          <a:xfrm>
            <a:off x="4339164" y="5630331"/>
            <a:ext cx="656166" cy="264583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위로 구부러짐 27">
            <a:extLst>
              <a:ext uri="{FF2B5EF4-FFF2-40B4-BE49-F238E27FC236}">
                <a16:creationId xmlns:a16="http://schemas.microsoft.com/office/drawing/2014/main" id="{922DE629-E54C-44D3-701E-573751CA74F8}"/>
              </a:ext>
            </a:extLst>
          </p:cNvPr>
          <p:cNvSpPr/>
          <p:nvPr/>
        </p:nvSpPr>
        <p:spPr>
          <a:xfrm>
            <a:off x="5037664" y="5630332"/>
            <a:ext cx="656166" cy="264583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FD986C-97AB-6B36-E45E-EA345A2A7453}"/>
              </a:ext>
            </a:extLst>
          </p:cNvPr>
          <p:cNvSpPr txBox="1"/>
          <p:nvPr/>
        </p:nvSpPr>
        <p:spPr>
          <a:xfrm>
            <a:off x="4286253" y="5968723"/>
            <a:ext cx="281286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dirty="0">
                <a:latin typeface="Amasis MT Pro Black"/>
                <a:ea typeface="맑은 고딕"/>
              </a:rPr>
              <a:t>EDGE for charging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Start:3 ~ end:1 or depot</a:t>
            </a:r>
          </a:p>
        </p:txBody>
      </p:sp>
    </p:spTree>
    <p:extLst>
      <p:ext uri="{BB962C8B-B14F-4D97-AF65-F5344CB8AC3E}">
        <p14:creationId xmlns:p14="http://schemas.microsoft.com/office/powerpoint/2010/main" val="282793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47D19-8A63-8A4B-F9C8-4DA267A0A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A25AB535-D212-A63A-F222-5ECAFA315BEE}"/>
              </a:ext>
            </a:extLst>
          </p:cNvPr>
          <p:cNvSpPr txBox="1"/>
          <p:nvPr/>
        </p:nvSpPr>
        <p:spPr>
          <a:xfrm>
            <a:off x="22433" y="61959"/>
            <a:ext cx="254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#1 Truck/ #1 Drone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F77A3A-537E-A0B0-12C7-3863375F523B}"/>
              </a:ext>
            </a:extLst>
          </p:cNvPr>
          <p:cNvSpPr txBox="1"/>
          <p:nvPr/>
        </p:nvSpPr>
        <p:spPr>
          <a:xfrm>
            <a:off x="8854281" y="1578524"/>
            <a:ext cx="23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Drone’s sub routes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4E778E-EDA8-CB6C-03B8-E0853910E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05615"/>
              </p:ext>
            </p:extLst>
          </p:nvPr>
        </p:nvGraphicFramePr>
        <p:xfrm>
          <a:off x="8890000" y="2095500"/>
          <a:ext cx="23094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20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560694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587346">
                  <a:extLst>
                    <a:ext uri="{9D8B030D-6E8A-4147-A177-3AD203B41FA5}">
                      <a16:colId xmlns:a16="http://schemas.microsoft.com/office/drawing/2014/main" val="2457668360"/>
                    </a:ext>
                  </a:extLst>
                </a:gridCol>
                <a:gridCol w="587346">
                  <a:extLst>
                    <a:ext uri="{9D8B030D-6E8A-4147-A177-3AD203B41FA5}">
                      <a16:colId xmlns:a16="http://schemas.microsoft.com/office/drawing/2014/main" val="826610760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3C5E15-5208-202D-F4A7-19DC2B6A0083}"/>
              </a:ext>
            </a:extLst>
          </p:cNvPr>
          <p:cNvSpPr txBox="1"/>
          <p:nvPr/>
        </p:nvSpPr>
        <p:spPr>
          <a:xfrm>
            <a:off x="8659780" y="516190"/>
            <a:ext cx="197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Only</a:t>
            </a:r>
            <a:r>
              <a:rPr lang="ko-KR" altLang="en-US">
                <a:latin typeface="Amasis MT Pro Black" panose="02040A04050005020304" pitchFamily="18" charset="0"/>
              </a:rPr>
              <a:t> </a:t>
            </a:r>
            <a:r>
              <a:rPr lang="en-US" altLang="ko-KR">
                <a:latin typeface="Amasis MT Pro Black" panose="02040A04050005020304" pitchFamily="18" charset="0"/>
              </a:rPr>
              <a:t>Truck opt</a:t>
            </a:r>
          </a:p>
          <a:p>
            <a:r>
              <a:rPr lang="en-US" altLang="ko-KR">
                <a:latin typeface="Amasis MT Pro Black" panose="02040A04050005020304" pitchFamily="18" charset="0"/>
              </a:rPr>
              <a:t>(initial)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F32CE1A-8B6E-9B9F-ECC0-7281DE9D46D5}"/>
              </a:ext>
            </a:extLst>
          </p:cNvPr>
          <p:cNvGraphicFramePr>
            <a:graphicFrameLocks noGrp="1"/>
          </p:cNvGraphicFramePr>
          <p:nvPr/>
        </p:nvGraphicFramePr>
        <p:xfrm>
          <a:off x="855572" y="657427"/>
          <a:ext cx="74507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94">
                  <a:extLst>
                    <a:ext uri="{9D8B030D-6E8A-4147-A177-3AD203B41FA5}">
                      <a16:colId xmlns:a16="http://schemas.microsoft.com/office/drawing/2014/main" val="219541187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91518518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677922953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30961693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683038326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401738592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988795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90158700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854671686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7031437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616031603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498700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81668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BC1E8FB-D42B-D093-20F7-C662D299F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09081"/>
              </p:ext>
            </p:extLst>
          </p:nvPr>
        </p:nvGraphicFramePr>
        <p:xfrm>
          <a:off x="1018037" y="1599033"/>
          <a:ext cx="411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5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F2EF949-B879-5C75-6214-C9452B0BC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93331"/>
              </p:ext>
            </p:extLst>
          </p:nvPr>
        </p:nvGraphicFramePr>
        <p:xfrm>
          <a:off x="2038075" y="1620103"/>
          <a:ext cx="411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5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10190FD-B1A2-49DF-C1F3-C22B73ACF4BC}"/>
              </a:ext>
            </a:extLst>
          </p:cNvPr>
          <p:cNvSpPr txBox="1"/>
          <p:nvPr/>
        </p:nvSpPr>
        <p:spPr>
          <a:xfrm>
            <a:off x="3109057" y="1553031"/>
            <a:ext cx="292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Drone’s SERVICE NODE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55F301C-3C0D-EE8D-D6AB-586F79A19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082483"/>
              </p:ext>
            </p:extLst>
          </p:nvPr>
        </p:nvGraphicFramePr>
        <p:xfrm>
          <a:off x="684218" y="2347683"/>
          <a:ext cx="411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5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Amasis MT Pro Black" panose="02040A04050005020304" pitchFamily="18" charset="0"/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33FAAA2-7833-DDE1-A445-0028036E7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61879"/>
              </p:ext>
            </p:extLst>
          </p:nvPr>
        </p:nvGraphicFramePr>
        <p:xfrm>
          <a:off x="2442815" y="2368850"/>
          <a:ext cx="411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5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6433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E01C01-830E-E0A7-C2AC-BC4C5BCD5E3F}"/>
              </a:ext>
            </a:extLst>
          </p:cNvPr>
          <p:cNvCxnSpPr>
            <a:cxnSpLocks/>
          </p:cNvCxnSpPr>
          <p:nvPr/>
        </p:nvCxnSpPr>
        <p:spPr>
          <a:xfrm flipV="1">
            <a:off x="770991" y="1982941"/>
            <a:ext cx="228947" cy="33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AA71D7E-2946-4C1E-CC35-1DF5A29523F1}"/>
              </a:ext>
            </a:extLst>
          </p:cNvPr>
          <p:cNvCxnSpPr>
            <a:cxnSpLocks/>
          </p:cNvCxnSpPr>
          <p:nvPr/>
        </p:nvCxnSpPr>
        <p:spPr>
          <a:xfrm>
            <a:off x="2461558" y="2027396"/>
            <a:ext cx="187234" cy="31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EA599D8-0E7D-C99A-C1B2-EA1750A0C2BB}"/>
              </a:ext>
            </a:extLst>
          </p:cNvPr>
          <p:cNvSpPr txBox="1"/>
          <p:nvPr/>
        </p:nvSpPr>
        <p:spPr>
          <a:xfrm>
            <a:off x="3052954" y="2277892"/>
            <a:ext cx="333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Drone’s FLY/CATCH NODE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9A10657-1355-CC88-5DE4-EAADC9A5BBED}"/>
              </a:ext>
            </a:extLst>
          </p:cNvPr>
          <p:cNvCxnSpPr>
            <a:cxnSpLocks/>
          </p:cNvCxnSpPr>
          <p:nvPr/>
        </p:nvCxnSpPr>
        <p:spPr>
          <a:xfrm>
            <a:off x="6626428" y="1667940"/>
            <a:ext cx="12565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A52C80-0D57-612E-15C9-12641E2B5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46992"/>
              </p:ext>
            </p:extLst>
          </p:nvPr>
        </p:nvGraphicFramePr>
        <p:xfrm>
          <a:off x="360089" y="5627676"/>
          <a:ext cx="93268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69773344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15231833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40231157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406275767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74645537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4276969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  <a:tr h="312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masis MT Pro Black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masis MT Pro Black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9303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64F485-8D38-6CEA-41F4-A6F7E01BDDFF}"/>
              </a:ext>
            </a:extLst>
          </p:cNvPr>
          <p:cNvSpPr txBox="1"/>
          <p:nvPr/>
        </p:nvSpPr>
        <p:spPr>
          <a:xfrm>
            <a:off x="9948337" y="5217308"/>
            <a:ext cx="2812867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dirty="0">
                <a:latin typeface="Amasis MT Pro Black"/>
                <a:ea typeface="맑은 고딕"/>
              </a:rPr>
              <a:t>4 : ONLY Truck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3 : CATCH(both)</a:t>
            </a:r>
          </a:p>
          <a:p>
            <a:r>
              <a:rPr lang="en-US" altLang="ko-KR" sz="1600">
                <a:latin typeface="Amasis MT Pro Black"/>
                <a:ea typeface="맑은 고딕"/>
              </a:rPr>
              <a:t>2 : ONLY Drone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1 : FLY (both)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0 : IDLE (both)</a:t>
            </a:r>
            <a:endParaRPr lang="ko-KR" altLang="en-US" sz="1600" dirty="0">
              <a:latin typeface="Amasis MT Pro Black"/>
              <a:ea typeface="맑은 고딕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B8A4FCB-8B53-4FE8-86E2-843D2EF4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26566"/>
              </p:ext>
            </p:extLst>
          </p:nvPr>
        </p:nvGraphicFramePr>
        <p:xfrm>
          <a:off x="1463038" y="4526155"/>
          <a:ext cx="38044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073">
                  <a:extLst>
                    <a:ext uri="{9D8B030D-6E8A-4147-A177-3AD203B41FA5}">
                      <a16:colId xmlns:a16="http://schemas.microsoft.com/office/drawing/2014/main" val="3517842170"/>
                    </a:ext>
                  </a:extLst>
                </a:gridCol>
                <a:gridCol w="634073">
                  <a:extLst>
                    <a:ext uri="{9D8B030D-6E8A-4147-A177-3AD203B41FA5}">
                      <a16:colId xmlns:a16="http://schemas.microsoft.com/office/drawing/2014/main" val="485153631"/>
                    </a:ext>
                  </a:extLst>
                </a:gridCol>
                <a:gridCol w="634073">
                  <a:extLst>
                    <a:ext uri="{9D8B030D-6E8A-4147-A177-3AD203B41FA5}">
                      <a16:colId xmlns:a16="http://schemas.microsoft.com/office/drawing/2014/main" val="2270669230"/>
                    </a:ext>
                  </a:extLst>
                </a:gridCol>
                <a:gridCol w="634073">
                  <a:extLst>
                    <a:ext uri="{9D8B030D-6E8A-4147-A177-3AD203B41FA5}">
                      <a16:colId xmlns:a16="http://schemas.microsoft.com/office/drawing/2014/main" val="3163520749"/>
                    </a:ext>
                  </a:extLst>
                </a:gridCol>
                <a:gridCol w="634073">
                  <a:extLst>
                    <a:ext uri="{9D8B030D-6E8A-4147-A177-3AD203B41FA5}">
                      <a16:colId xmlns:a16="http://schemas.microsoft.com/office/drawing/2014/main" val="3451572541"/>
                    </a:ext>
                  </a:extLst>
                </a:gridCol>
                <a:gridCol w="634073">
                  <a:extLst>
                    <a:ext uri="{9D8B030D-6E8A-4147-A177-3AD203B41FA5}">
                      <a16:colId xmlns:a16="http://schemas.microsoft.com/office/drawing/2014/main" val="12960000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604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3CDBAE6-F908-6815-7CEF-4068905F9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784451"/>
              </p:ext>
            </p:extLst>
          </p:nvPr>
        </p:nvGraphicFramePr>
        <p:xfrm>
          <a:off x="855572" y="3735679"/>
          <a:ext cx="74507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94">
                  <a:extLst>
                    <a:ext uri="{9D8B030D-6E8A-4147-A177-3AD203B41FA5}">
                      <a16:colId xmlns:a16="http://schemas.microsoft.com/office/drawing/2014/main" val="2195411874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91518518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677922953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30961693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683038326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4017385927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69887958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3901587009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854671686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70314375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2616031603"/>
                    </a:ext>
                  </a:extLst>
                </a:gridCol>
                <a:gridCol w="620894">
                  <a:extLst>
                    <a:ext uri="{9D8B030D-6E8A-4147-A177-3AD203B41FA5}">
                      <a16:colId xmlns:a16="http://schemas.microsoft.com/office/drawing/2014/main" val="1498700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8166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F4368EA-8E76-B441-B41A-DE016D623987}"/>
              </a:ext>
            </a:extLst>
          </p:cNvPr>
          <p:cNvSpPr txBox="1"/>
          <p:nvPr/>
        </p:nvSpPr>
        <p:spPr>
          <a:xfrm>
            <a:off x="5685415" y="452951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sub routes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2EB8C2-151E-4B9A-394A-069566A8A601}"/>
              </a:ext>
            </a:extLst>
          </p:cNvPr>
          <p:cNvCxnSpPr>
            <a:cxnSpLocks/>
          </p:cNvCxnSpPr>
          <p:nvPr/>
        </p:nvCxnSpPr>
        <p:spPr>
          <a:xfrm>
            <a:off x="2704826" y="4180114"/>
            <a:ext cx="0" cy="266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74DB5F6-459A-D3AF-E67C-DC184F4249A2}"/>
              </a:ext>
            </a:extLst>
          </p:cNvPr>
          <p:cNvCxnSpPr>
            <a:cxnSpLocks/>
          </p:cNvCxnSpPr>
          <p:nvPr/>
        </p:nvCxnSpPr>
        <p:spPr>
          <a:xfrm flipV="1">
            <a:off x="1458908" y="1845358"/>
            <a:ext cx="472362" cy="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1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4765B-CD12-CBD9-AED6-4583D73D5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9DE33DB-702A-1FB7-C586-9EF3E8C613BC}"/>
              </a:ext>
            </a:extLst>
          </p:cNvPr>
          <p:cNvSpPr txBox="1"/>
          <p:nvPr/>
        </p:nvSpPr>
        <p:spPr>
          <a:xfrm>
            <a:off x="22433" y="61959"/>
            <a:ext cx="254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#1 Truck/ #1 Drone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C34E77C-2879-FC3B-9974-A988554B6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02150"/>
              </p:ext>
            </p:extLst>
          </p:nvPr>
        </p:nvGraphicFramePr>
        <p:xfrm>
          <a:off x="426675" y="1957041"/>
          <a:ext cx="62493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938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69773344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15231833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1402311573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4062757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D992CE8-C5F8-EE6D-3CC8-3A927451E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45291"/>
              </p:ext>
            </p:extLst>
          </p:nvPr>
        </p:nvGraphicFramePr>
        <p:xfrm>
          <a:off x="426675" y="4378621"/>
          <a:ext cx="6323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343">
                  <a:extLst>
                    <a:ext uri="{9D8B030D-6E8A-4147-A177-3AD203B41FA5}">
                      <a16:colId xmlns:a16="http://schemas.microsoft.com/office/drawing/2014/main" val="4208400859"/>
                    </a:ext>
                  </a:extLst>
                </a:gridCol>
                <a:gridCol w="632343">
                  <a:extLst>
                    <a:ext uri="{9D8B030D-6E8A-4147-A177-3AD203B41FA5}">
                      <a16:colId xmlns:a16="http://schemas.microsoft.com/office/drawing/2014/main" val="1213414367"/>
                    </a:ext>
                  </a:extLst>
                </a:gridCol>
                <a:gridCol w="632343">
                  <a:extLst>
                    <a:ext uri="{9D8B030D-6E8A-4147-A177-3AD203B41FA5}">
                      <a16:colId xmlns:a16="http://schemas.microsoft.com/office/drawing/2014/main" val="1283096224"/>
                    </a:ext>
                  </a:extLst>
                </a:gridCol>
                <a:gridCol w="632343">
                  <a:extLst>
                    <a:ext uri="{9D8B030D-6E8A-4147-A177-3AD203B41FA5}">
                      <a16:colId xmlns:a16="http://schemas.microsoft.com/office/drawing/2014/main" val="2233706341"/>
                    </a:ext>
                  </a:extLst>
                </a:gridCol>
                <a:gridCol w="632343">
                  <a:extLst>
                    <a:ext uri="{9D8B030D-6E8A-4147-A177-3AD203B41FA5}">
                      <a16:colId xmlns:a16="http://schemas.microsoft.com/office/drawing/2014/main" val="3727550207"/>
                    </a:ext>
                  </a:extLst>
                </a:gridCol>
                <a:gridCol w="632343">
                  <a:extLst>
                    <a:ext uri="{9D8B030D-6E8A-4147-A177-3AD203B41FA5}">
                      <a16:colId xmlns:a16="http://schemas.microsoft.com/office/drawing/2014/main" val="3873043945"/>
                    </a:ext>
                  </a:extLst>
                </a:gridCol>
                <a:gridCol w="632343">
                  <a:extLst>
                    <a:ext uri="{9D8B030D-6E8A-4147-A177-3AD203B41FA5}">
                      <a16:colId xmlns:a16="http://schemas.microsoft.com/office/drawing/2014/main" val="1404772604"/>
                    </a:ext>
                  </a:extLst>
                </a:gridCol>
                <a:gridCol w="632343">
                  <a:extLst>
                    <a:ext uri="{9D8B030D-6E8A-4147-A177-3AD203B41FA5}">
                      <a16:colId xmlns:a16="http://schemas.microsoft.com/office/drawing/2014/main" val="2364694933"/>
                    </a:ext>
                  </a:extLst>
                </a:gridCol>
                <a:gridCol w="632343">
                  <a:extLst>
                    <a:ext uri="{9D8B030D-6E8A-4147-A177-3AD203B41FA5}">
                      <a16:colId xmlns:a16="http://schemas.microsoft.com/office/drawing/2014/main" val="2515863928"/>
                    </a:ext>
                  </a:extLst>
                </a:gridCol>
                <a:gridCol w="632343">
                  <a:extLst>
                    <a:ext uri="{9D8B030D-6E8A-4147-A177-3AD203B41FA5}">
                      <a16:colId xmlns:a16="http://schemas.microsoft.com/office/drawing/2014/main" val="213666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 panose="02040A040500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01649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5F0F31-E427-E9EC-03C2-3235423DA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4954"/>
              </p:ext>
            </p:extLst>
          </p:nvPr>
        </p:nvGraphicFramePr>
        <p:xfrm>
          <a:off x="426675" y="2787580"/>
          <a:ext cx="62493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938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69773344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2152318337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1402311573"/>
                    </a:ext>
                  </a:extLst>
                </a:gridCol>
                <a:gridCol w="624938">
                  <a:extLst>
                    <a:ext uri="{9D8B030D-6E8A-4147-A177-3AD203B41FA5}">
                      <a16:colId xmlns:a16="http://schemas.microsoft.com/office/drawing/2014/main" val="4062757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masis MT Pro Black"/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masis MT Pro Black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7042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29EAC30-21BA-E129-0F79-828677190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02829"/>
              </p:ext>
            </p:extLst>
          </p:nvPr>
        </p:nvGraphicFramePr>
        <p:xfrm>
          <a:off x="421493" y="5238142"/>
          <a:ext cx="6319910" cy="73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91">
                  <a:extLst>
                    <a:ext uri="{9D8B030D-6E8A-4147-A177-3AD203B41FA5}">
                      <a16:colId xmlns:a16="http://schemas.microsoft.com/office/drawing/2014/main" val="4208400859"/>
                    </a:ext>
                  </a:extLst>
                </a:gridCol>
                <a:gridCol w="631991">
                  <a:extLst>
                    <a:ext uri="{9D8B030D-6E8A-4147-A177-3AD203B41FA5}">
                      <a16:colId xmlns:a16="http://schemas.microsoft.com/office/drawing/2014/main" val="1213414367"/>
                    </a:ext>
                  </a:extLst>
                </a:gridCol>
                <a:gridCol w="631991">
                  <a:extLst>
                    <a:ext uri="{9D8B030D-6E8A-4147-A177-3AD203B41FA5}">
                      <a16:colId xmlns:a16="http://schemas.microsoft.com/office/drawing/2014/main" val="1283096224"/>
                    </a:ext>
                  </a:extLst>
                </a:gridCol>
                <a:gridCol w="631991">
                  <a:extLst>
                    <a:ext uri="{9D8B030D-6E8A-4147-A177-3AD203B41FA5}">
                      <a16:colId xmlns:a16="http://schemas.microsoft.com/office/drawing/2014/main" val="2233706341"/>
                    </a:ext>
                  </a:extLst>
                </a:gridCol>
                <a:gridCol w="631991">
                  <a:extLst>
                    <a:ext uri="{9D8B030D-6E8A-4147-A177-3AD203B41FA5}">
                      <a16:colId xmlns:a16="http://schemas.microsoft.com/office/drawing/2014/main" val="3727550207"/>
                    </a:ext>
                  </a:extLst>
                </a:gridCol>
                <a:gridCol w="631991">
                  <a:extLst>
                    <a:ext uri="{9D8B030D-6E8A-4147-A177-3AD203B41FA5}">
                      <a16:colId xmlns:a16="http://schemas.microsoft.com/office/drawing/2014/main" val="3873043945"/>
                    </a:ext>
                  </a:extLst>
                </a:gridCol>
                <a:gridCol w="631991">
                  <a:extLst>
                    <a:ext uri="{9D8B030D-6E8A-4147-A177-3AD203B41FA5}">
                      <a16:colId xmlns:a16="http://schemas.microsoft.com/office/drawing/2014/main" val="1404772604"/>
                    </a:ext>
                  </a:extLst>
                </a:gridCol>
                <a:gridCol w="631991">
                  <a:extLst>
                    <a:ext uri="{9D8B030D-6E8A-4147-A177-3AD203B41FA5}">
                      <a16:colId xmlns:a16="http://schemas.microsoft.com/office/drawing/2014/main" val="2364694933"/>
                    </a:ext>
                  </a:extLst>
                </a:gridCol>
                <a:gridCol w="631991">
                  <a:extLst>
                    <a:ext uri="{9D8B030D-6E8A-4147-A177-3AD203B41FA5}">
                      <a16:colId xmlns:a16="http://schemas.microsoft.com/office/drawing/2014/main" val="2515863928"/>
                    </a:ext>
                  </a:extLst>
                </a:gridCol>
                <a:gridCol w="631991">
                  <a:extLst>
                    <a:ext uri="{9D8B030D-6E8A-4147-A177-3AD203B41FA5}">
                      <a16:colId xmlns:a16="http://schemas.microsoft.com/office/drawing/2014/main" val="21366684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5</a:t>
                      </a:r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6</a:t>
                      </a:r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9</a:t>
                      </a:r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4</a:t>
                      </a:r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10</a:t>
                      </a:r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01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22517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799CD36-E730-33D2-799F-CEFE61A12C04}"/>
              </a:ext>
            </a:extLst>
          </p:cNvPr>
          <p:cNvSpPr txBox="1"/>
          <p:nvPr/>
        </p:nvSpPr>
        <p:spPr>
          <a:xfrm>
            <a:off x="383850" y="1587709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Truck’s route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F5E3D-E240-8F80-7E64-D3C8E8A60DC8}"/>
              </a:ext>
            </a:extLst>
          </p:cNvPr>
          <p:cNvSpPr txBox="1"/>
          <p:nvPr/>
        </p:nvSpPr>
        <p:spPr>
          <a:xfrm>
            <a:off x="426675" y="3917640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Drone’s route</a:t>
            </a:r>
            <a:endParaRPr lang="ko-KR" altLang="en-US">
              <a:latin typeface="Amasis MT Pro Black" panose="02040A040500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90971B-E23D-B624-0465-A909899AA849}"/>
              </a:ext>
            </a:extLst>
          </p:cNvPr>
          <p:cNvSpPr txBox="1"/>
          <p:nvPr/>
        </p:nvSpPr>
        <p:spPr>
          <a:xfrm>
            <a:off x="6861259" y="1819457"/>
            <a:ext cx="349967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Amasis MT Pro Black"/>
                <a:ea typeface="맑은 고딕"/>
              </a:rPr>
              <a:t>Except node with element 2 </a:t>
            </a:r>
            <a:endParaRPr lang="ko-KR" altLang="en-US" dirty="0">
              <a:latin typeface="Amasis MT Pro Black"/>
              <a:ea typeface="맑은 고딕"/>
            </a:endParaRPr>
          </a:p>
          <a:p>
            <a:r>
              <a:rPr lang="en-US" altLang="ko-KR" dirty="0">
                <a:latin typeface="Amasis MT Pro Black"/>
                <a:ea typeface="맑은 고딕"/>
              </a:rPr>
              <a:t>(ONLY Drone)</a:t>
            </a:r>
            <a:endParaRPr lang="en-US" dirty="0">
              <a:latin typeface="Amasis MT Pro Black"/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1DBAC-909B-841A-237C-A779FED069F7}"/>
              </a:ext>
            </a:extLst>
          </p:cNvPr>
          <p:cNvSpPr txBox="1"/>
          <p:nvPr/>
        </p:nvSpPr>
        <p:spPr>
          <a:xfrm>
            <a:off x="6963429" y="4187958"/>
            <a:ext cx="3499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masis MT Pro Black" panose="02040A04050005020304" pitchFamily="18" charset="0"/>
              </a:rPr>
              <a:t>Except node with element 4 </a:t>
            </a:r>
          </a:p>
          <a:p>
            <a:r>
              <a:rPr lang="en-US" altLang="ko-KR">
                <a:latin typeface="Amasis MT Pro Black" panose="02040A04050005020304" pitchFamily="18" charset="0"/>
              </a:rPr>
              <a:t>(ONLY Truck)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D9D93-26DF-FDBC-B18A-E3EA846A7481}"/>
              </a:ext>
            </a:extLst>
          </p:cNvPr>
          <p:cNvSpPr txBox="1"/>
          <p:nvPr/>
        </p:nvSpPr>
        <p:spPr>
          <a:xfrm>
            <a:off x="9556754" y="5227891"/>
            <a:ext cx="2812867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dirty="0">
                <a:latin typeface="Amasis MT Pro Black"/>
                <a:ea typeface="맑은 고딕"/>
              </a:rPr>
              <a:t>4 : ONLY Truck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3 : CATCH(both)</a:t>
            </a:r>
          </a:p>
          <a:p>
            <a:r>
              <a:rPr lang="en-US" altLang="ko-KR" sz="1600">
                <a:latin typeface="Amasis MT Pro Black"/>
                <a:ea typeface="맑은 고딕"/>
              </a:rPr>
              <a:t>2 : ONLY Drone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1 : FLY (both)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0 : IDLE (both)</a:t>
            </a:r>
            <a:endParaRPr lang="ko-KR" altLang="en-US" sz="1600" dirty="0">
              <a:latin typeface="Amasis MT Pro Black"/>
              <a:ea typeface="맑은 고딕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9A0BBF-DCC9-3369-C5C6-A4FF493FC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80591"/>
              </p:ext>
            </p:extLst>
          </p:nvPr>
        </p:nvGraphicFramePr>
        <p:xfrm>
          <a:off x="423589" y="664093"/>
          <a:ext cx="93268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99181131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60649666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57376482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03772656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75766522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31224343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69773344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15231833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40231157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406275767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74645537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4276969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58998"/>
                  </a:ext>
                </a:extLst>
              </a:tr>
              <a:tr h="312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masis MT Pro Black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masis MT Pro Black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masis MT Pro Black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masis MT Pro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930357"/>
                  </a:ext>
                </a:extLst>
              </a:tr>
            </a:tbl>
          </a:graphicData>
        </a:graphic>
      </p:graphicFrame>
      <p:sp>
        <p:nvSpPr>
          <p:cNvPr id="20" name="화살표: 위로 구부러짐 19">
            <a:extLst>
              <a:ext uri="{FF2B5EF4-FFF2-40B4-BE49-F238E27FC236}">
                <a16:creationId xmlns:a16="http://schemas.microsoft.com/office/drawing/2014/main" id="{BA3C7FF3-6E7F-94C3-35D5-23EB67B7ECFA}"/>
              </a:ext>
            </a:extLst>
          </p:cNvPr>
          <p:cNvSpPr/>
          <p:nvPr/>
        </p:nvSpPr>
        <p:spPr>
          <a:xfrm>
            <a:off x="1269999" y="5905500"/>
            <a:ext cx="656166" cy="26458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위로 구부러짐 21">
            <a:extLst>
              <a:ext uri="{FF2B5EF4-FFF2-40B4-BE49-F238E27FC236}">
                <a16:creationId xmlns:a16="http://schemas.microsoft.com/office/drawing/2014/main" id="{68DECE13-137D-464A-5ABC-304154C54E69}"/>
              </a:ext>
            </a:extLst>
          </p:cNvPr>
          <p:cNvSpPr/>
          <p:nvPr/>
        </p:nvSpPr>
        <p:spPr>
          <a:xfrm>
            <a:off x="1947331" y="5905499"/>
            <a:ext cx="656166" cy="26458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위로 구부러짐 23">
            <a:extLst>
              <a:ext uri="{FF2B5EF4-FFF2-40B4-BE49-F238E27FC236}">
                <a16:creationId xmlns:a16="http://schemas.microsoft.com/office/drawing/2014/main" id="{B0B70E41-4C53-1DDD-5E9A-02ABC1FD337E}"/>
              </a:ext>
            </a:extLst>
          </p:cNvPr>
          <p:cNvSpPr/>
          <p:nvPr/>
        </p:nvSpPr>
        <p:spPr>
          <a:xfrm>
            <a:off x="2677580" y="5905498"/>
            <a:ext cx="656166" cy="26458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64729-3AC6-43E7-27EF-A7939A70380F}"/>
              </a:ext>
            </a:extLst>
          </p:cNvPr>
          <p:cNvSpPr txBox="1"/>
          <p:nvPr/>
        </p:nvSpPr>
        <p:spPr>
          <a:xfrm>
            <a:off x="730254" y="6233307"/>
            <a:ext cx="281286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dirty="0">
                <a:latin typeface="Amasis MT Pro Black"/>
                <a:ea typeface="맑은 고딕"/>
              </a:rPr>
              <a:t>EDGE for objective cost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start:1 ~ end:3</a:t>
            </a:r>
          </a:p>
        </p:txBody>
      </p:sp>
      <p:sp>
        <p:nvSpPr>
          <p:cNvPr id="30" name="화살표: 위로 구부러짐 29">
            <a:extLst>
              <a:ext uri="{FF2B5EF4-FFF2-40B4-BE49-F238E27FC236}">
                <a16:creationId xmlns:a16="http://schemas.microsoft.com/office/drawing/2014/main" id="{19E94DE4-9AAD-02E3-0018-32B2FF23FDD9}"/>
              </a:ext>
            </a:extLst>
          </p:cNvPr>
          <p:cNvSpPr/>
          <p:nvPr/>
        </p:nvSpPr>
        <p:spPr>
          <a:xfrm>
            <a:off x="3301997" y="5894914"/>
            <a:ext cx="656166" cy="264583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위로 구부러짐 31">
            <a:extLst>
              <a:ext uri="{FF2B5EF4-FFF2-40B4-BE49-F238E27FC236}">
                <a16:creationId xmlns:a16="http://schemas.microsoft.com/office/drawing/2014/main" id="{40927DA3-83D4-1780-ED6C-D12843043799}"/>
              </a:ext>
            </a:extLst>
          </p:cNvPr>
          <p:cNvSpPr/>
          <p:nvPr/>
        </p:nvSpPr>
        <p:spPr>
          <a:xfrm>
            <a:off x="3958164" y="5916082"/>
            <a:ext cx="656166" cy="264583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C836C9-2843-2F37-E78D-33C808C62027}"/>
              </a:ext>
            </a:extLst>
          </p:cNvPr>
          <p:cNvSpPr txBox="1"/>
          <p:nvPr/>
        </p:nvSpPr>
        <p:spPr>
          <a:xfrm>
            <a:off x="3958170" y="6233306"/>
            <a:ext cx="281286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dirty="0">
                <a:latin typeface="Amasis MT Pro Black"/>
                <a:ea typeface="맑은 고딕"/>
              </a:rPr>
              <a:t>EDGE for charging</a:t>
            </a:r>
          </a:p>
          <a:p>
            <a:r>
              <a:rPr lang="en-US" altLang="ko-KR" sz="1600" dirty="0">
                <a:latin typeface="Amasis MT Pro Black"/>
                <a:ea typeface="맑은 고딕"/>
              </a:rPr>
              <a:t>Start:3 ~ end:1 or depot</a:t>
            </a:r>
          </a:p>
        </p:txBody>
      </p:sp>
      <p:sp>
        <p:nvSpPr>
          <p:cNvPr id="35" name="화살표: 위로 구부러짐 34">
            <a:extLst>
              <a:ext uri="{FF2B5EF4-FFF2-40B4-BE49-F238E27FC236}">
                <a16:creationId xmlns:a16="http://schemas.microsoft.com/office/drawing/2014/main" id="{9B15E12F-9CAA-55EE-EF24-07AE838E9EA3}"/>
              </a:ext>
            </a:extLst>
          </p:cNvPr>
          <p:cNvSpPr/>
          <p:nvPr/>
        </p:nvSpPr>
        <p:spPr>
          <a:xfrm>
            <a:off x="4614330" y="5916080"/>
            <a:ext cx="656166" cy="264583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화살표: 위로 구부러짐 35">
            <a:extLst>
              <a:ext uri="{FF2B5EF4-FFF2-40B4-BE49-F238E27FC236}">
                <a16:creationId xmlns:a16="http://schemas.microsoft.com/office/drawing/2014/main" id="{4C1FD7B6-F61C-3C77-F98D-0D8F215ACC5C}"/>
              </a:ext>
            </a:extLst>
          </p:cNvPr>
          <p:cNvSpPr/>
          <p:nvPr/>
        </p:nvSpPr>
        <p:spPr>
          <a:xfrm>
            <a:off x="5312830" y="5916081"/>
            <a:ext cx="656166" cy="264583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화살표: 위로 구부러짐 36">
            <a:extLst>
              <a:ext uri="{FF2B5EF4-FFF2-40B4-BE49-F238E27FC236}">
                <a16:creationId xmlns:a16="http://schemas.microsoft.com/office/drawing/2014/main" id="{C1B46E91-334A-17FE-5E2A-60CB9EB71BD1}"/>
              </a:ext>
            </a:extLst>
          </p:cNvPr>
          <p:cNvSpPr/>
          <p:nvPr/>
        </p:nvSpPr>
        <p:spPr>
          <a:xfrm>
            <a:off x="5958413" y="5937247"/>
            <a:ext cx="656166" cy="264583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0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연서 박</dc:creator>
  <cp:revision>263</cp:revision>
  <dcterms:created xsi:type="dcterms:W3CDTF">2024-01-30T06:27:22Z</dcterms:created>
  <dcterms:modified xsi:type="dcterms:W3CDTF">2024-02-01T19:33:55Z</dcterms:modified>
</cp:coreProperties>
</file>