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756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4191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7604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3897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2787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4244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92851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6948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1107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6654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0038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32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4F049F8-87E1-403E-2A50-2F4544BF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05FCB84-8B76-0CB6-0E22-8BAAFFAF3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3101" y="784747"/>
            <a:ext cx="4808561" cy="155584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300"/>
              <a:t>Video Game Sale Prediction Web App 👾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4F72189-EFA2-9D9E-E145-A34814CB37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7402" y="2411603"/>
            <a:ext cx="3252063" cy="1353250"/>
          </a:xfrm>
        </p:spPr>
        <p:txBody>
          <a:bodyPr>
            <a:normAutofit/>
          </a:bodyPr>
          <a:lstStyle/>
          <a:p>
            <a:r>
              <a:rPr lang="en-GB" dirty="0"/>
              <a:t>Lenkei Marcell</a:t>
            </a:r>
          </a:p>
        </p:txBody>
      </p:sp>
      <p:pic>
        <p:nvPicPr>
          <p:cNvPr id="4" name="Picture 3" descr="Gadgets on a desk">
            <a:extLst>
              <a:ext uri="{FF2B5EF4-FFF2-40B4-BE49-F238E27FC236}">
                <a16:creationId xmlns:a16="http://schemas.microsoft.com/office/drawing/2014/main" id="{A068825B-FE1A-3F9A-52DB-4843F4551F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28" r="-2" b="21570"/>
          <a:stretch/>
        </p:blipFill>
        <p:spPr>
          <a:xfrm>
            <a:off x="1081102" y="1396969"/>
            <a:ext cx="11117786" cy="5461668"/>
          </a:xfrm>
          <a:custGeom>
            <a:avLst/>
            <a:gdLst/>
            <a:ahLst/>
            <a:cxnLst/>
            <a:rect l="l" t="t" r="r" b="b"/>
            <a:pathLst>
              <a:path w="11117786" h="5461668">
                <a:moveTo>
                  <a:pt x="8405044" y="556"/>
                </a:moveTo>
                <a:cubicBezTo>
                  <a:pt x="9352032" y="16286"/>
                  <a:pt x="10286979" y="365912"/>
                  <a:pt x="11020445" y="1026616"/>
                </a:cubicBezTo>
                <a:lnTo>
                  <a:pt x="11117786" y="1118772"/>
                </a:lnTo>
                <a:lnTo>
                  <a:pt x="11117786" y="5461668"/>
                </a:lnTo>
                <a:lnTo>
                  <a:pt x="0" y="5461668"/>
                </a:lnTo>
                <a:lnTo>
                  <a:pt x="5948238" y="794249"/>
                </a:lnTo>
                <a:lnTo>
                  <a:pt x="6031446" y="732263"/>
                </a:lnTo>
                <a:cubicBezTo>
                  <a:pt x="6681002" y="273556"/>
                  <a:pt x="7425315" y="34333"/>
                  <a:pt x="8171801" y="3441"/>
                </a:cubicBezTo>
                <a:cubicBezTo>
                  <a:pt x="8249560" y="222"/>
                  <a:pt x="8327343" y="-734"/>
                  <a:pt x="8405044" y="5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350745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DE06D2-B1FB-7086-40CF-41550EDA0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1132367"/>
            <a:ext cx="7608074" cy="1257299"/>
          </a:xfrm>
        </p:spPr>
        <p:txBody>
          <a:bodyPr anchor="ctr">
            <a:normAutofit/>
          </a:bodyPr>
          <a:lstStyle/>
          <a:p>
            <a:r>
              <a:rPr lang="hu-HU" sz="4800" b="0" i="0" u="none" strike="noStrike">
                <a:effectLst/>
              </a:rPr>
              <a:t>Adathalmaz</a:t>
            </a:r>
            <a:r>
              <a:rPr lang="hu-HU" sz="4800" b="0" i="0">
                <a:effectLst/>
              </a:rPr>
              <a:t>​</a:t>
            </a:r>
            <a:endParaRPr lang="en-GB" sz="480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3D71DE2-F6A3-6680-99F0-1A101E08F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6850"/>
            <a:ext cx="5029200" cy="297815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dirty="0"/>
              <a:t>15 </a:t>
            </a:r>
            <a:r>
              <a:rPr lang="en-GB" dirty="0" err="1"/>
              <a:t>oszlopos</a:t>
            </a:r>
            <a:endParaRPr lang="en-GB"/>
          </a:p>
          <a:p>
            <a:pPr>
              <a:lnSpc>
                <a:spcPct val="110000"/>
              </a:lnSpc>
            </a:pPr>
            <a:r>
              <a:rPr lang="en-GB" dirty="0" err="1"/>
              <a:t>Tisztítás</a:t>
            </a:r>
            <a:r>
              <a:rPr lang="en-GB" dirty="0"/>
              <a:t> </a:t>
            </a:r>
            <a:r>
              <a:rPr lang="en-GB" dirty="0" err="1"/>
              <a:t>előtt</a:t>
            </a:r>
            <a:r>
              <a:rPr lang="en-GB" dirty="0"/>
              <a:t>: 17416 </a:t>
            </a:r>
            <a:r>
              <a:rPr lang="en-GB" dirty="0" err="1"/>
              <a:t>sor</a:t>
            </a:r>
            <a:endParaRPr lang="en-GB"/>
          </a:p>
          <a:p>
            <a:pPr lvl="1">
              <a:lnSpc>
                <a:spcPct val="110000"/>
              </a:lnSpc>
            </a:pPr>
            <a:r>
              <a:rPr lang="en-GB" dirty="0" err="1"/>
              <a:t>Tisztítás</a:t>
            </a:r>
            <a:r>
              <a:rPr lang="en-GB" dirty="0"/>
              <a:t> </a:t>
            </a:r>
            <a:r>
              <a:rPr lang="en-GB" dirty="0" err="1"/>
              <a:t>után</a:t>
            </a:r>
            <a:r>
              <a:rPr lang="en-GB" dirty="0"/>
              <a:t>: 7108</a:t>
            </a:r>
            <a:endParaRPr lang="en-GB"/>
          </a:p>
          <a:p>
            <a:pPr>
              <a:lnSpc>
                <a:spcPct val="110000"/>
              </a:lnSpc>
            </a:pPr>
            <a:r>
              <a:rPr lang="en-GB" dirty="0" err="1"/>
              <a:t>Tanítás</a:t>
            </a:r>
            <a:r>
              <a:rPr lang="en-GB" dirty="0"/>
              <a:t> </a:t>
            </a:r>
            <a:r>
              <a:rPr lang="en-GB" dirty="0" err="1"/>
              <a:t>során</a:t>
            </a:r>
            <a:r>
              <a:rPr lang="en-GB" dirty="0"/>
              <a:t> </a:t>
            </a:r>
            <a:r>
              <a:rPr lang="en-GB" dirty="0" err="1"/>
              <a:t>ebből</a:t>
            </a:r>
            <a:r>
              <a:rPr lang="en-GB" dirty="0"/>
              <a:t> cask 7-et </a:t>
            </a:r>
            <a:r>
              <a:rPr lang="en-GB" dirty="0" err="1"/>
              <a:t>használtam</a:t>
            </a:r>
            <a:endParaRPr lang="en-GB"/>
          </a:p>
          <a:p>
            <a:pPr lvl="1">
              <a:lnSpc>
                <a:spcPct val="110000"/>
              </a:lnSpc>
            </a:pPr>
            <a:r>
              <a:rPr lang="en-GB" dirty="0" err="1"/>
              <a:t>Legtöbb</a:t>
            </a:r>
            <a:r>
              <a:rPr lang="en-GB" dirty="0"/>
              <a:t> </a:t>
            </a:r>
            <a:r>
              <a:rPr lang="en-GB" dirty="0" err="1"/>
              <a:t>oszlop</a:t>
            </a:r>
            <a:r>
              <a:rPr lang="en-GB" dirty="0"/>
              <a:t> </a:t>
            </a:r>
            <a:r>
              <a:rPr lang="en-GB" dirty="0" err="1"/>
              <a:t>egyedi</a:t>
            </a:r>
            <a:r>
              <a:rPr lang="en-GB" dirty="0"/>
              <a:t> </a:t>
            </a:r>
            <a:r>
              <a:rPr lang="en-GB" dirty="0" err="1"/>
              <a:t>elemekből</a:t>
            </a:r>
            <a:r>
              <a:rPr lang="en-GB" dirty="0"/>
              <a:t> </a:t>
            </a:r>
            <a:r>
              <a:rPr lang="en-GB" dirty="0" err="1"/>
              <a:t>áll</a:t>
            </a:r>
            <a:endParaRPr lang="en-GB"/>
          </a:p>
          <a:p>
            <a:pPr lvl="1">
              <a:lnSpc>
                <a:spcPct val="110000"/>
              </a:lnSpc>
            </a:pPr>
            <a:r>
              <a:rPr lang="en-GB" dirty="0"/>
              <a:t>Az </a:t>
            </a:r>
            <a:r>
              <a:rPr lang="en-GB" dirty="0" err="1"/>
              <a:t>értékelési</a:t>
            </a:r>
            <a:r>
              <a:rPr lang="en-GB" dirty="0"/>
              <a:t> </a:t>
            </a:r>
            <a:r>
              <a:rPr lang="en-GB" dirty="0" err="1"/>
              <a:t>oszlopok</a:t>
            </a:r>
            <a:r>
              <a:rPr lang="en-GB" dirty="0"/>
              <a:t> 55%-a </a:t>
            </a:r>
            <a:r>
              <a:rPr lang="en-GB" dirty="0" err="1"/>
              <a:t>üres</a:t>
            </a:r>
            <a:r>
              <a:rPr lang="en-GB" dirty="0"/>
              <a:t> volt.</a:t>
            </a:r>
            <a:endParaRPr lang="en-GB"/>
          </a:p>
          <a:p>
            <a:pPr lvl="1">
              <a:lnSpc>
                <a:spcPct val="110000"/>
              </a:lnSpc>
            </a:pPr>
            <a:r>
              <a:rPr lang="en-GB" dirty="0" err="1"/>
              <a:t>Szavazatok</a:t>
            </a:r>
            <a:r>
              <a:rPr lang="en-GB" dirty="0"/>
              <a:t> </a:t>
            </a:r>
            <a:r>
              <a:rPr lang="en-GB" dirty="0" err="1"/>
              <a:t>számát</a:t>
            </a:r>
            <a:r>
              <a:rPr lang="en-GB" dirty="0"/>
              <a:t> a </a:t>
            </a:r>
            <a:r>
              <a:rPr lang="en-GB" dirty="0" err="1"/>
              <a:t>nagy</a:t>
            </a:r>
            <a:r>
              <a:rPr lang="en-GB" dirty="0"/>
              <a:t> </a:t>
            </a:r>
            <a:r>
              <a:rPr lang="en-GB" dirty="0" err="1"/>
              <a:t>szórás</a:t>
            </a:r>
            <a:r>
              <a:rPr lang="en-GB" dirty="0"/>
              <a:t> </a:t>
            </a:r>
            <a:r>
              <a:rPr lang="en-GB" dirty="0" err="1"/>
              <a:t>miatt</a:t>
            </a:r>
            <a:r>
              <a:rPr lang="en-GB" dirty="0"/>
              <a:t> </a:t>
            </a:r>
            <a:r>
              <a:rPr lang="en-GB" dirty="0" err="1"/>
              <a:t>dobtam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​</a:t>
            </a:r>
            <a:endParaRPr lang="en-GB"/>
          </a:p>
          <a:p>
            <a:pPr lvl="1">
              <a:lnSpc>
                <a:spcPct val="110000"/>
              </a:lnSpc>
            </a:pPr>
            <a:endParaRPr lang="en-GB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E3DA1AA-4BBD-31B3-0380-BB0333A7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426E4A9E-2EFE-45B0-B07E-8DDB65DD5AE0}" type="datetime1">
              <a:rPr lang="en-US" smtClean="0"/>
              <a:pPr>
                <a:spcAft>
                  <a:spcPts val="600"/>
                </a:spcAft>
              </a:pPr>
              <a:t>12/5/2022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708E09F-170D-14D7-B0A7-90CEA3BF6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err="1"/>
              <a:t>Bevezetés</a:t>
            </a:r>
            <a:r>
              <a:rPr lang="en-US" dirty="0"/>
              <a:t> a </a:t>
            </a:r>
            <a:r>
              <a:rPr lang="en-US" dirty="0" err="1"/>
              <a:t>gépi</a:t>
            </a:r>
            <a:r>
              <a:rPr lang="en-US" dirty="0"/>
              <a:t> </a:t>
            </a:r>
            <a:r>
              <a:rPr lang="en-US" dirty="0" err="1"/>
              <a:t>tanulásba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76A1578-4BAB-8672-0768-2FB5B6E7D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77833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73A8E4-A67B-0954-DA4B-25A0D07B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142999"/>
            <a:ext cx="4173416" cy="1257299"/>
          </a:xfrm>
        </p:spPr>
        <p:txBody>
          <a:bodyPr anchor="ctr">
            <a:normAutofit/>
          </a:bodyPr>
          <a:lstStyle/>
          <a:p>
            <a:r>
              <a:rPr lang="en-GB" dirty="0" err="1"/>
              <a:t>Adattisztítás</a:t>
            </a:r>
            <a:r>
              <a:rPr lang="en-GB" dirty="0"/>
              <a:t> </a:t>
            </a:r>
            <a:r>
              <a:rPr lang="en-GB" dirty="0" err="1"/>
              <a:t>Jupyterben</a:t>
            </a:r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E535F73-B955-85FB-0331-EE9FD753C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2736850"/>
            <a:ext cx="4013202" cy="2978152"/>
          </a:xfrm>
        </p:spPr>
        <p:txBody>
          <a:bodyPr>
            <a:normAutofit/>
          </a:bodyPr>
          <a:lstStyle/>
          <a:p>
            <a:r>
              <a:rPr lang="en-US" dirty="0"/>
              <a:t>Small Publisher</a:t>
            </a:r>
          </a:p>
          <a:p>
            <a:r>
              <a:rPr lang="en-US" dirty="0"/>
              <a:t>Ratings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751504B7-37C0-18C8-9BAE-DEF544BACA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6737"/>
          <a:stretch/>
        </p:blipFill>
        <p:spPr>
          <a:xfrm>
            <a:off x="6120859" y="882650"/>
            <a:ext cx="5184373" cy="5095021"/>
          </a:xfrm>
          <a:noFill/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FE3DA1AA-4BBD-31B3-0380-BB0333A7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9ECDA12-4B7E-4690-8F70-E4D13D446BD6}" type="datetime1">
              <a:rPr lang="en-US" smtClean="0"/>
              <a:pPr>
                <a:spcAft>
                  <a:spcPts val="600"/>
                </a:spcAft>
              </a:pPr>
              <a:t>12/5/2022</a:t>
            </a:fld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1708E09F-170D-14D7-B0A7-90CEA3BF6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err="1"/>
              <a:t>Bevezetés</a:t>
            </a:r>
            <a:r>
              <a:rPr lang="en-US" dirty="0"/>
              <a:t> a </a:t>
            </a:r>
            <a:r>
              <a:rPr lang="en-US" dirty="0" err="1"/>
              <a:t>gépi</a:t>
            </a:r>
            <a:r>
              <a:rPr lang="en-US" dirty="0"/>
              <a:t> </a:t>
            </a:r>
            <a:r>
              <a:rPr lang="en-US" dirty="0" err="1"/>
              <a:t>tanulásba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F76A1578-4BAB-8672-0768-2FB5B6E7D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2527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62FCFF-2DA5-9463-C465-382B8C1A9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142999"/>
            <a:ext cx="4173416" cy="1257299"/>
          </a:xfrm>
        </p:spPr>
        <p:txBody>
          <a:bodyPr anchor="ctr">
            <a:normAutofit/>
          </a:bodyPr>
          <a:lstStyle/>
          <a:p>
            <a:r>
              <a:rPr lang="en-GB" dirty="0" err="1"/>
              <a:t>Catboost</a:t>
            </a:r>
            <a:r>
              <a:rPr lang="en-GB" dirty="0"/>
              <a:t> Regressor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3567D88-30CC-0E62-760A-B8D448BA0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7" y="2736850"/>
            <a:ext cx="4173415" cy="2978152"/>
          </a:xfrm>
        </p:spPr>
        <p:txBody>
          <a:bodyPr>
            <a:normAutofit/>
          </a:bodyPr>
          <a:lstStyle/>
          <a:p>
            <a:r>
              <a:rPr lang="en-GB" dirty="0" err="1"/>
              <a:t>Miért</a:t>
            </a:r>
            <a:r>
              <a:rPr lang="en-GB" dirty="0"/>
              <a:t> </a:t>
            </a:r>
            <a:r>
              <a:rPr lang="en-GB" dirty="0" err="1"/>
              <a:t>választottam</a:t>
            </a:r>
            <a:r>
              <a:rPr lang="en-GB" dirty="0"/>
              <a:t> ?</a:t>
            </a:r>
          </a:p>
          <a:p>
            <a:pPr lvl="1"/>
            <a:r>
              <a:rPr lang="hu-HU" dirty="0"/>
              <a:t>Jól működik kategorikus változókkal (ahogy a neve is sugallja), és nem kell előfeldolgozni őket (mint a </a:t>
            </a:r>
            <a:r>
              <a:rPr lang="hu-HU" dirty="0" err="1"/>
              <a:t>one</a:t>
            </a:r>
            <a:r>
              <a:rPr lang="hu-HU" dirty="0"/>
              <a:t>-hot kódolás).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C351397E-1B4A-7A19-DD5F-2C18CEA8C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05587"/>
            <a:ext cx="4953000" cy="2612707"/>
          </a:xfrm>
          <a:prstGeom prst="rect">
            <a:avLst/>
          </a:prstGeom>
          <a:noFill/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0E13592-829A-6AB9-9734-462A3F58D0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26E4A9E-2EFE-45B0-B07E-8DDB65DD5AE0}" type="datetime1">
              <a:rPr lang="en-US" smtClean="0"/>
              <a:pPr>
                <a:spcAft>
                  <a:spcPts val="600"/>
                </a:spcAft>
              </a:pPr>
              <a:t>12/5/2022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D8D7D0B-C1E0-2E49-DD53-E589D3376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Bevezetés</a:t>
            </a:r>
            <a:r>
              <a:rPr lang="en-US" dirty="0"/>
              <a:t> a </a:t>
            </a:r>
            <a:r>
              <a:rPr lang="en-US" dirty="0" err="1"/>
              <a:t>gépi</a:t>
            </a:r>
            <a:r>
              <a:rPr lang="en-US" dirty="0"/>
              <a:t> </a:t>
            </a:r>
            <a:r>
              <a:rPr lang="en-US" dirty="0" err="1"/>
              <a:t>tanulásba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545886E-27BC-4B50-5E8F-13644A4FC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28907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39279F-5620-A5DF-48F0-7DB82BCD2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142999"/>
            <a:ext cx="4173416" cy="1257299"/>
          </a:xfrm>
        </p:spPr>
        <p:txBody>
          <a:bodyPr anchor="ctr">
            <a:normAutofit/>
          </a:bodyPr>
          <a:lstStyle/>
          <a:p>
            <a:r>
              <a:rPr lang="en-GB" dirty="0"/>
              <a:t>Feature </a:t>
            </a:r>
            <a:r>
              <a:rPr lang="en-GB" dirty="0" err="1"/>
              <a:t>Számítás</a:t>
            </a: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E535F73-B955-85FB-0331-EE9FD753C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7" y="2736850"/>
            <a:ext cx="4173415" cy="2978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Publisher, Platform, Genre, Rating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2A67773-5B83-DECB-6DED-078BDB28C7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195473"/>
            <a:ext cx="4953000" cy="4432934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FE3DA1AA-4BBD-31B3-0380-BB0333A7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9E390588-D381-460B-B461-914E1785F9C6}" type="datetime1">
              <a:rPr lang="en-US" smtClean="0"/>
              <a:pPr>
                <a:spcAft>
                  <a:spcPts val="600"/>
                </a:spcAft>
              </a:pPr>
              <a:t>12/5/2022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1708E09F-170D-14D7-B0A7-90CEA3BF6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76A1578-4BAB-8672-0768-2FB5B6E7D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2674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D21345-20DB-C1C3-6602-24062BAEF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Konklúzió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4972D3E-7148-DF90-6A9E-22E2FD67A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0,7 feletti R-</a:t>
            </a:r>
            <a:r>
              <a:rPr lang="en-GB" dirty="0"/>
              <a:t>Squared</a:t>
            </a:r>
            <a:r>
              <a:rPr lang="hu-HU" dirty="0"/>
              <a:t> általában magas szintű korrelációt mutat, míg a 0,4 alatti érték alacsony korrelációt jelez.</a:t>
            </a:r>
            <a:endParaRPr lang="en-GB" dirty="0"/>
          </a:p>
          <a:p>
            <a:r>
              <a:rPr lang="hu-HU" dirty="0"/>
              <a:t>Valószínűleg az adathalmaz magas szórása az indok arra, </a:t>
            </a:r>
            <a:r>
              <a:rPr lang="en-GB" dirty="0" err="1"/>
              <a:t>hogy</a:t>
            </a:r>
            <a:r>
              <a:rPr lang="en-GB" dirty="0"/>
              <a:t> </a:t>
            </a:r>
            <a:r>
              <a:rPr lang="en-GB" dirty="0" err="1"/>
              <a:t>nekünk</a:t>
            </a:r>
            <a:r>
              <a:rPr lang="en-GB" dirty="0"/>
              <a:t>: 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B539674-13F8-EA26-60E5-804939CB8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148" y="3429000"/>
            <a:ext cx="2962250" cy="1570349"/>
          </a:xfrm>
          <a:prstGeom prst="rect">
            <a:avLst/>
          </a:prstGeom>
        </p:spPr>
      </p:pic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884203C3-1E7F-AD18-A357-B05B993C8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426E4A9E-2EFE-45B0-B07E-8DDB65DD5AE0}" type="datetime1">
              <a:rPr lang="en-US" smtClean="0"/>
              <a:pPr>
                <a:spcAft>
                  <a:spcPts val="600"/>
                </a:spcAft>
              </a:pPr>
              <a:t>12/5/2022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ADB0BDC-FB62-557A-34A2-1F563DE69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err="1"/>
              <a:t>Bevezetés</a:t>
            </a:r>
            <a:r>
              <a:rPr lang="en-US" dirty="0"/>
              <a:t> a </a:t>
            </a:r>
            <a:r>
              <a:rPr lang="en-US" dirty="0" err="1"/>
              <a:t>gépi</a:t>
            </a:r>
            <a:r>
              <a:rPr lang="en-US" dirty="0"/>
              <a:t> </a:t>
            </a:r>
            <a:r>
              <a:rPr lang="en-US" dirty="0" err="1"/>
              <a:t>tanulásba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722EB0E-DC63-543E-133F-B2A27A810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84746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>
            <a:extLst>
              <a:ext uri="{FF2B5EF4-FFF2-40B4-BE49-F238E27FC236}">
                <a16:creationId xmlns:a16="http://schemas.microsoft.com/office/drawing/2014/main" id="{5B622351-1AC5-D497-299B-9515A9872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export-import</a:t>
            </a:r>
          </a:p>
        </p:txBody>
      </p:sp>
      <p:pic>
        <p:nvPicPr>
          <p:cNvPr id="10" name="Tartalom helye 9">
            <a:extLst>
              <a:ext uri="{FF2B5EF4-FFF2-40B4-BE49-F238E27FC236}">
                <a16:creationId xmlns:a16="http://schemas.microsoft.com/office/drawing/2014/main" id="{30F1DCAD-B2E4-B67E-E0F4-5768126AA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121843"/>
            <a:ext cx="4650500" cy="299336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EAF24-12D4-C88A-3056-E7DEBA2A6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426E4A9E-2EFE-45B0-B07E-8DDB65DD5AE0}" type="datetime1">
              <a:rPr lang="en-US" smtClean="0"/>
              <a:pPr>
                <a:spcAft>
                  <a:spcPts val="600"/>
                </a:spcAft>
              </a:pPr>
              <a:t>12/5/2022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740FD-E178-4B59-DEF1-D67777E8F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err="1"/>
              <a:t>Bevezetés</a:t>
            </a:r>
            <a:r>
              <a:rPr lang="en-US" dirty="0"/>
              <a:t> a </a:t>
            </a:r>
            <a:r>
              <a:rPr lang="en-US" dirty="0" err="1"/>
              <a:t>gépi</a:t>
            </a:r>
            <a:r>
              <a:rPr lang="en-US" dirty="0"/>
              <a:t> </a:t>
            </a:r>
            <a:r>
              <a:rPr lang="en-US" dirty="0" err="1"/>
              <a:t>tanulásba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60677-6BEF-9128-D833-0586F4B8A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 dirty="0"/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D9AF4463-CD9B-24E0-A93A-14541E782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599" y="2599207"/>
            <a:ext cx="5439534" cy="2038635"/>
          </a:xfrm>
          <a:prstGeom prst="rect">
            <a:avLst/>
          </a:prstGeom>
        </p:spPr>
      </p:pic>
      <p:cxnSp>
        <p:nvCxnSpPr>
          <p:cNvPr id="16" name="Egyenes összekötő nyíllal 15">
            <a:extLst>
              <a:ext uri="{FF2B5EF4-FFF2-40B4-BE49-F238E27FC236}">
                <a16:creationId xmlns:a16="http://schemas.microsoft.com/office/drawing/2014/main" id="{92C63363-BDDC-1E09-581D-113E677F2F97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5717300" y="3618525"/>
            <a:ext cx="647299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6752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E10475D-1D20-D7AC-5436-E5D5A3BBE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142999"/>
            <a:ext cx="4173416" cy="1257299"/>
          </a:xfrm>
        </p:spPr>
        <p:txBody>
          <a:bodyPr anchor="ctr">
            <a:normAutofit/>
          </a:bodyPr>
          <a:lstStyle/>
          <a:p>
            <a:r>
              <a:rPr lang="en-GB" dirty="0" err="1"/>
              <a:t>Kész</a:t>
            </a:r>
            <a:r>
              <a:rPr lang="en-GB" dirty="0"/>
              <a:t> Webapp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E535F73-B955-85FB-0331-EE9FD753C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7" y="2736850"/>
            <a:ext cx="4173415" cy="2978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Link: </a:t>
            </a:r>
          </a:p>
          <a:p>
            <a:pPr marL="0" indent="0">
              <a:buNone/>
            </a:pPr>
            <a:r>
              <a:rPr lang="en-US" dirty="0"/>
              <a:t>https://gyerekesmarcsello-public-ml-web-app-app-r2igga.streamlit.app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FE3DA1AA-4BBD-31B3-0380-BB0333A7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9ECDA12-4B7E-4690-8F70-E4D13D446BD6}" type="datetime1">
              <a:rPr lang="en-US" smtClean="0"/>
              <a:pPr>
                <a:spcAft>
                  <a:spcPts val="600"/>
                </a:spcAft>
              </a:pPr>
              <a:t>12/5/2022</a:t>
            </a:fld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1708E09F-170D-14D7-B0A7-90CEA3BF6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Bevezetés</a:t>
            </a:r>
            <a:r>
              <a:rPr lang="en-US" dirty="0"/>
              <a:t> a </a:t>
            </a:r>
            <a:r>
              <a:rPr lang="en-US" dirty="0" err="1"/>
              <a:t>gépi</a:t>
            </a:r>
            <a:r>
              <a:rPr lang="en-US" dirty="0"/>
              <a:t> </a:t>
            </a:r>
            <a:r>
              <a:rPr lang="en-US" dirty="0" err="1"/>
              <a:t>tanulásba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F76A1578-4BAB-8672-0768-2FB5B6E7D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13" name="Tartalom helye 12">
            <a:extLst>
              <a:ext uri="{FF2B5EF4-FFF2-40B4-BE49-F238E27FC236}">
                <a16:creationId xmlns:a16="http://schemas.microsoft.com/office/drawing/2014/main" id="{C58E9BC0-987F-688C-A825-535D87F15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1786" y="951886"/>
            <a:ext cx="4669784" cy="5187175"/>
          </a:xfrm>
        </p:spPr>
      </p:pic>
    </p:spTree>
    <p:extLst>
      <p:ext uri="{BB962C8B-B14F-4D97-AF65-F5344CB8AC3E}">
        <p14:creationId xmlns:p14="http://schemas.microsoft.com/office/powerpoint/2010/main" val="132657528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SwellVTI">
  <a:themeElements>
    <a:clrScheme name="Szürkeárnyalato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179</Words>
  <Application>Microsoft Office PowerPoint</Application>
  <PresentationFormat>Szélesvásznú</PresentationFormat>
  <Paragraphs>46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1" baseType="lpstr">
      <vt:lpstr>Arial</vt:lpstr>
      <vt:lpstr>Neue Haas Grotesk Text Pro</vt:lpstr>
      <vt:lpstr>SwellVTI</vt:lpstr>
      <vt:lpstr>Video Game Sale Prediction Web App 👾</vt:lpstr>
      <vt:lpstr>Adathalmaz​</vt:lpstr>
      <vt:lpstr>Adattisztítás Jupyterben</vt:lpstr>
      <vt:lpstr>Catboost Regressor</vt:lpstr>
      <vt:lpstr>Feature Számítás</vt:lpstr>
      <vt:lpstr>Konklúzió</vt:lpstr>
      <vt:lpstr>Model export-import</vt:lpstr>
      <vt:lpstr>Kész Webapp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Game Sale Prediction Web App 👾</dc:title>
  <dc:creator>Lenkei Marcell</dc:creator>
  <cp:lastModifiedBy>Lenkei Marcell</cp:lastModifiedBy>
  <cp:revision>1</cp:revision>
  <dcterms:created xsi:type="dcterms:W3CDTF">2022-12-05T12:10:24Z</dcterms:created>
  <dcterms:modified xsi:type="dcterms:W3CDTF">2022-12-05T13:16:41Z</dcterms:modified>
</cp:coreProperties>
</file>