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00"/>
            <a:ext cx="9144000" cy="2132799"/>
          </a:xfrm>
        </p:spPr>
        <p:txBody>
          <a:bodyPr/>
          <a:lstStyle/>
          <a:p>
            <a:r>
              <a:rPr lang="hu-HU" b="1" dirty="0"/>
              <a:t>Az athéni demokrácia intézményei, működése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C21D9-9629-49D5-AE63-D35CA7C8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Drakón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395C3-6409-4FD5-8F1B-8F72C8CB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8846" cy="2765036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Athén kezdetben az arisztokraták uralták.</a:t>
            </a:r>
          </a:p>
          <a:p>
            <a:pPr algn="just"/>
            <a:r>
              <a:rPr lang="hu-HU" dirty="0"/>
              <a:t>Arisztokraták örököltek társadalmi státuszukat.</a:t>
            </a:r>
          </a:p>
          <a:p>
            <a:pPr algn="just"/>
            <a:r>
              <a:rPr lang="hu-HU" dirty="0"/>
              <a:t>Hatalmat az „arisztokratikus köztársaság” uralta.</a:t>
            </a:r>
          </a:p>
          <a:p>
            <a:pPr algn="just"/>
            <a:r>
              <a:rPr lang="hu-HU" dirty="0"/>
              <a:t>Drakón tagja volt az 9 </a:t>
            </a:r>
            <a:r>
              <a:rPr lang="hu-HU" dirty="0" err="1"/>
              <a:t>arkhónok</a:t>
            </a:r>
            <a:r>
              <a:rPr lang="hu-HU" dirty="0"/>
              <a:t> tanácsának.</a:t>
            </a:r>
          </a:p>
          <a:p>
            <a:pPr algn="just"/>
            <a:r>
              <a:rPr lang="hu-HU" dirty="0"/>
              <a:t>Drakón írásba foglalta a törvényeket, amelyek az arisztokratáknak kedveztek.</a:t>
            </a:r>
          </a:p>
        </p:txBody>
      </p:sp>
      <p:pic>
        <p:nvPicPr>
          <p:cNvPr id="1026" name="Picture 2" descr="Nagyméretű, szürke kőtábla, amely ógörög szöveggel van teleírva.">
            <a:extLst>
              <a:ext uri="{FF2B5EF4-FFF2-40B4-BE49-F238E27FC236}">
                <a16:creationId xmlns:a16="http://schemas.microsoft.com/office/drawing/2014/main" id="{1CD451EE-2EBF-4E8B-8F6C-069FE035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46" y="1369367"/>
            <a:ext cx="2949954" cy="380544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4208082-19E6-49FD-9284-9A8DCB9E4C68}"/>
              </a:ext>
            </a:extLst>
          </p:cNvPr>
          <p:cNvSpPr txBox="1"/>
          <p:nvPr/>
        </p:nvSpPr>
        <p:spPr>
          <a:xfrm>
            <a:off x="8196830" y="5208364"/>
            <a:ext cx="33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Drakón vérbosszúellenes törvénye egy Kr. e. 5. századi feliraton</a:t>
            </a:r>
          </a:p>
        </p:txBody>
      </p:sp>
    </p:spTree>
    <p:extLst>
      <p:ext uri="{BB962C8B-B14F-4D97-AF65-F5344CB8AC3E}">
        <p14:creationId xmlns:p14="http://schemas.microsoft.com/office/powerpoint/2010/main" val="185783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77608E-F0E9-4593-8D6B-87D1F2B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Szolón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5207C-516A-49C0-B173-68DB19C9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8958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hu-HU" dirty="0"/>
              <a:t>Szolón új törvényeket alkotott az ellentétek levezetése érdekében.</a:t>
            </a:r>
          </a:p>
          <a:p>
            <a:pPr algn="just"/>
            <a:r>
              <a:rPr lang="hu-HU" dirty="0"/>
              <a:t>Törvények tartalmazzák az adósrabszolgaság és az állam felé való tartozások eltörlését.</a:t>
            </a:r>
          </a:p>
          <a:p>
            <a:pPr algn="just"/>
            <a:r>
              <a:rPr lang="hu-HU" dirty="0"/>
              <a:t>Politikai jogok kiterjesztése a legszegényebb polgárokra.</a:t>
            </a:r>
          </a:p>
          <a:p>
            <a:pPr algn="just"/>
            <a:r>
              <a:rPr lang="hu-HU" dirty="0"/>
              <a:t>Lakosságot vagyoni helyzet alapján csoportokba osztotta.</a:t>
            </a:r>
          </a:p>
        </p:txBody>
      </p:sp>
      <p:pic>
        <p:nvPicPr>
          <p:cNvPr id="2050" name="Picture 2" descr="Szolón kőből faragott portréja, amely egy szakállas, bölcs öregembert ábrázol.">
            <a:extLst>
              <a:ext uri="{FF2B5EF4-FFF2-40B4-BE49-F238E27FC236}">
                <a16:creationId xmlns:a16="http://schemas.microsoft.com/office/drawing/2014/main" id="{C552FFD0-A02F-4EB7-8168-3E3F091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774" y="2488108"/>
            <a:ext cx="1552579" cy="223053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38A05FC-D457-4458-9E43-81DFA119EB26}"/>
              </a:ext>
            </a:extLst>
          </p:cNvPr>
          <p:cNvSpPr txBox="1"/>
          <p:nvPr/>
        </p:nvSpPr>
        <p:spPr>
          <a:xfrm>
            <a:off x="6389558" y="5503627"/>
            <a:ext cx="292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Az athéni állam Szolón idején</a:t>
            </a:r>
            <a:endParaRPr lang="hu-HU" i="1" dirty="0"/>
          </a:p>
        </p:txBody>
      </p:sp>
      <p:pic>
        <p:nvPicPr>
          <p:cNvPr id="2052" name="Picture 4" descr="Az ábra az athéni állam társadalmi berendezkedését mutatja alulról felfelé haladva: rabszolgák, metoikoszok, nők és fiatalkorúak, teljes jogú athéni férfiak. Közülük kerültek ki a négyszázak tanácsának tagjai, és ők alkották a népgyűlést. A népgyűlés választotta ki az esküdtbíróságot, a 9 arkhónt és az areioszpagosz tagjait.">
            <a:extLst>
              <a:ext uri="{FF2B5EF4-FFF2-40B4-BE49-F238E27FC236}">
                <a16:creationId xmlns:a16="http://schemas.microsoft.com/office/drawing/2014/main" id="{E695FF5F-DD76-4E11-B56E-F0018155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13" y="1825625"/>
            <a:ext cx="4788716" cy="362745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87365F6-8950-4C94-9455-3AEF07598153}"/>
              </a:ext>
            </a:extLst>
          </p:cNvPr>
          <p:cNvSpPr txBox="1"/>
          <p:nvPr/>
        </p:nvSpPr>
        <p:spPr>
          <a:xfrm>
            <a:off x="10838295" y="4718647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/>
              <a:t>Szoló</a:t>
            </a:r>
            <a:r>
              <a:rPr lang="hu-HU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017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F6AF6-65AC-4D04-85D3-02ECD7B4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Peiszisztratosz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AC6E3-5212-47F5-9022-12B5DC29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03980" cy="4575175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Kr.e. 560-527 között Peiszisztratosz egyeduralmat vezetett be.</a:t>
            </a:r>
          </a:p>
          <a:p>
            <a:pPr algn="just"/>
            <a:r>
              <a:rPr lang="hu-HU" sz="2400" dirty="0"/>
              <a:t>Ez a rendszer zsarnokságnak nevezhető, és vezetője a </a:t>
            </a:r>
            <a:r>
              <a:rPr lang="hu-HU" sz="2400" dirty="0" err="1"/>
              <a:t>türannisz</a:t>
            </a:r>
            <a:r>
              <a:rPr lang="hu-HU" sz="2400" dirty="0"/>
              <a:t>.</a:t>
            </a:r>
          </a:p>
          <a:p>
            <a:pPr algn="just"/>
            <a:r>
              <a:rPr lang="hu-HU" sz="2400" dirty="0"/>
              <a:t>Peiszisztratosz a démoszra támaszkodott és őket támogatta.</a:t>
            </a:r>
          </a:p>
          <a:p>
            <a:pPr algn="just"/>
            <a:r>
              <a:rPr lang="hu-HU" sz="2400" dirty="0"/>
              <a:t>Azonban a démosz oly mértékben megerősödött, hogy Peiszisztratosz utódjait elűzték.</a:t>
            </a:r>
          </a:p>
        </p:txBody>
      </p:sp>
      <p:pic>
        <p:nvPicPr>
          <p:cNvPr id="3074" name="Picture 2" descr="Peiszisztratosz athéni türannosz – Wikipédia">
            <a:extLst>
              <a:ext uri="{FF2B5EF4-FFF2-40B4-BE49-F238E27FC236}">
                <a16:creationId xmlns:a16="http://schemas.microsoft.com/office/drawing/2014/main" id="{73902449-2697-48EA-8440-5B106FEB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19" y="1724025"/>
            <a:ext cx="2381250" cy="34099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931A056-B90F-4C66-A5D5-998C554425DF}"/>
              </a:ext>
            </a:extLst>
          </p:cNvPr>
          <p:cNvSpPr txBox="1"/>
          <p:nvPr/>
        </p:nvSpPr>
        <p:spPr>
          <a:xfrm>
            <a:off x="8485685" y="5150753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Peiszisztratosz</a:t>
            </a:r>
          </a:p>
        </p:txBody>
      </p:sp>
    </p:spTree>
    <p:extLst>
      <p:ext uri="{BB962C8B-B14F-4D97-AF65-F5344CB8AC3E}">
        <p14:creationId xmlns:p14="http://schemas.microsoft.com/office/powerpoint/2010/main" val="18184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4C869D-DE35-4386-B5C4-4A8AA2CE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Kleiszthenész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278C6-C40D-4DE2-BC5E-B7735338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75987" cy="4351338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Kleiszthenész jelentős reformokat vezetett be.</a:t>
            </a:r>
          </a:p>
          <a:p>
            <a:pPr algn="just"/>
            <a:r>
              <a:rPr lang="hu-HU" dirty="0"/>
              <a:t>Az előző vagyoni alapú felosztás helyett, Athén lakosságát területi alapon 10 </a:t>
            </a:r>
            <a:r>
              <a:rPr lang="hu-HU" dirty="0" err="1"/>
              <a:t>phülébe</a:t>
            </a:r>
            <a:r>
              <a:rPr lang="hu-HU" dirty="0"/>
              <a:t> osztotta.</a:t>
            </a:r>
          </a:p>
          <a:p>
            <a:pPr algn="just"/>
            <a:r>
              <a:rPr lang="hu-HU" dirty="0"/>
              <a:t>Minden </a:t>
            </a:r>
            <a:r>
              <a:rPr lang="hu-HU" dirty="0" err="1"/>
              <a:t>phülében</a:t>
            </a:r>
            <a:r>
              <a:rPr lang="hu-HU" dirty="0"/>
              <a:t> 50 képviselő képviseltette magát.</a:t>
            </a:r>
          </a:p>
          <a:p>
            <a:pPr algn="just"/>
            <a:r>
              <a:rPr lang="hu-HU" dirty="0"/>
              <a:t>Ez az 500-ak tanácsát hozta létre, amely javaslatokat tehetett a népgyűlés számára.</a:t>
            </a:r>
          </a:p>
        </p:txBody>
      </p:sp>
      <p:pic>
        <p:nvPicPr>
          <p:cNvPr id="4098" name="Picture 2" descr="Attika részekre bontása és felosztása: a területet hosszanti irányban kettő részre, a belső területeket tíz felé, a partvidéket nyolc felé osztották a kleiszthenészi reform idején. Athént és kitötőjét szintén tíz részre tagolták.">
            <a:extLst>
              <a:ext uri="{FF2B5EF4-FFF2-40B4-BE49-F238E27FC236}">
                <a16:creationId xmlns:a16="http://schemas.microsoft.com/office/drawing/2014/main" id="{AC7A6A2D-59D4-4A88-BC00-706DF54D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47" y="1690688"/>
            <a:ext cx="4110512" cy="403490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9E59287-DA81-41F9-B24D-99822BA9BB30}"/>
              </a:ext>
            </a:extLst>
          </p:cNvPr>
          <p:cNvSpPr txBox="1"/>
          <p:nvPr/>
        </p:nvSpPr>
        <p:spPr>
          <a:xfrm>
            <a:off x="6875455" y="5750756"/>
            <a:ext cx="451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Attika felosztása a kleiszthenészi reform idején</a:t>
            </a:r>
          </a:p>
        </p:txBody>
      </p:sp>
    </p:spTree>
    <p:extLst>
      <p:ext uri="{BB962C8B-B14F-4D97-AF65-F5344CB8AC3E}">
        <p14:creationId xmlns:p14="http://schemas.microsoft.com/office/powerpoint/2010/main" val="386554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D7917-4F28-42BA-98B2-C7061EEE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Periklész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26C0D-F5F3-49EA-B8AD-782702C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79466" cy="503237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hu-HU" dirty="0"/>
              <a:t>Periklész idejében a népgyűlések jelentős eseményekké váltak.</a:t>
            </a:r>
          </a:p>
          <a:p>
            <a:pPr algn="just"/>
            <a:r>
              <a:rPr lang="hu-HU" dirty="0"/>
              <a:t>Döntések fontos kérdésekről.</a:t>
            </a:r>
          </a:p>
          <a:p>
            <a:pPr algn="just"/>
            <a:r>
              <a:rPr lang="hu-HU" dirty="0"/>
              <a:t>Népgyűlésre jogosultak: 20 év felett, athéni, szabad, férfiak, mindkét szülője athéni.</a:t>
            </a:r>
          </a:p>
          <a:p>
            <a:pPr algn="just"/>
            <a:r>
              <a:rPr lang="hu-HU" dirty="0"/>
              <a:t>Periklész napidíjat osztott az állam pénzéből.</a:t>
            </a:r>
          </a:p>
          <a:p>
            <a:pPr algn="just"/>
            <a:r>
              <a:rPr lang="hu-HU" dirty="0"/>
              <a:t>Hadsereg átszervezése.</a:t>
            </a:r>
          </a:p>
          <a:p>
            <a:pPr algn="just"/>
            <a:r>
              <a:rPr lang="hu-HU" dirty="0" err="1"/>
              <a:t>Sztratégoszok</a:t>
            </a:r>
            <a:r>
              <a:rPr lang="hu-HU" dirty="0"/>
              <a:t> a tényleges vezetők.</a:t>
            </a:r>
          </a:p>
          <a:p>
            <a:pPr algn="just"/>
            <a:r>
              <a:rPr lang="hu-HU" dirty="0"/>
              <a:t>Bevezette a cserépszavazást a zsarnokság újraéledésének megakadályozására.</a:t>
            </a:r>
          </a:p>
          <a:p>
            <a:pPr algn="just"/>
            <a:r>
              <a:rPr lang="hu-HU" dirty="0"/>
              <a:t>6000 fő részvételével érvényes szavazás.</a:t>
            </a:r>
          </a:p>
        </p:txBody>
      </p:sp>
      <p:pic>
        <p:nvPicPr>
          <p:cNvPr id="5122" name="Picture 2" descr="Az ágrajz a Periklész-kori athéni állam működését mutatja be. Legfontosabb intézménye a törvényhozásért felelős népgyűlés volt, amelyben teljes jogú athéniak vehettek részt.">
            <a:extLst>
              <a:ext uri="{FF2B5EF4-FFF2-40B4-BE49-F238E27FC236}">
                <a16:creationId xmlns:a16="http://schemas.microsoft.com/office/drawing/2014/main" id="{47FFEF51-ACFE-4DF7-9632-D41A57A0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6" y="1839761"/>
            <a:ext cx="3451444" cy="317847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eriklész mellszobra egy középkorú, sisakos férfit ábrázol, akinek haja és szakálla csigákba rendezett.">
            <a:extLst>
              <a:ext uri="{FF2B5EF4-FFF2-40B4-BE49-F238E27FC236}">
                <a16:creationId xmlns:a16="http://schemas.microsoft.com/office/drawing/2014/main" id="{6DF68266-BE2B-4831-B0D6-010EFBAA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83" y="1839761"/>
            <a:ext cx="2004794" cy="317847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3709BDB-6801-4A65-9970-5A67C88EB033}"/>
              </a:ext>
            </a:extLst>
          </p:cNvPr>
          <p:cNvSpPr txBox="1"/>
          <p:nvPr/>
        </p:nvSpPr>
        <p:spPr>
          <a:xfrm>
            <a:off x="6991623" y="5043404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Periklész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B8A3975-4310-42FC-864C-241A1F553DD0}"/>
              </a:ext>
            </a:extLst>
          </p:cNvPr>
          <p:cNvSpPr txBox="1"/>
          <p:nvPr/>
        </p:nvSpPr>
        <p:spPr>
          <a:xfrm>
            <a:off x="8716178" y="5043404"/>
            <a:ext cx="331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Az athéni állam Periklész korában</a:t>
            </a:r>
          </a:p>
        </p:txBody>
      </p:sp>
    </p:spTree>
    <p:extLst>
      <p:ext uri="{BB962C8B-B14F-4D97-AF65-F5344CB8AC3E}">
        <p14:creationId xmlns:p14="http://schemas.microsoft.com/office/powerpoint/2010/main" val="4098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258</Words>
  <Application>Microsoft Office PowerPoint</Application>
  <PresentationFormat>Szélesvásznú</PresentationFormat>
  <Paragraphs>38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Az athéni demokrácia intézményei, működése</vt:lpstr>
      <vt:lpstr>Drakón</vt:lpstr>
      <vt:lpstr>Szolón</vt:lpstr>
      <vt:lpstr>Peiszisztratosz</vt:lpstr>
      <vt:lpstr>Kleiszthenész</vt:lpstr>
      <vt:lpstr>Periklész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27</cp:revision>
  <dcterms:created xsi:type="dcterms:W3CDTF">2024-03-05T10:47:23Z</dcterms:created>
  <dcterms:modified xsi:type="dcterms:W3CDTF">2024-03-06T07:09:37Z</dcterms:modified>
</cp:coreProperties>
</file>