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4EE"/>
    <a:srgbClr val="55237B"/>
    <a:srgbClr val="401A5C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2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CC4E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CC4E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CC4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CC4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CC4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CC4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8006"/>
            <a:ext cx="9144000" cy="661988"/>
          </a:xfrm>
        </p:spPr>
        <p:txBody>
          <a:bodyPr>
            <a:normAutofit/>
          </a:bodyPr>
          <a:lstStyle/>
          <a:p>
            <a:r>
              <a:rPr lang="hu-HU" sz="4000" b="1" dirty="0"/>
              <a:t>Az USA kialakulása és nagyhatalommá válása</a:t>
            </a:r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EE0E2-0D7B-462E-AD0F-EEE3D955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Előzményei: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F8BEB-20AD-4EE3-84F7-4C5622AE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hu-HU" dirty="0"/>
              <a:t>1689-ben kiadták a </a:t>
            </a:r>
            <a:r>
              <a:rPr lang="hu-HU" b="1" i="1" dirty="0"/>
              <a:t>Jogok Nyilatkozatát</a:t>
            </a:r>
          </a:p>
          <a:p>
            <a:pPr lvl="1"/>
            <a:r>
              <a:rPr lang="hu-HU" dirty="0"/>
              <a:t>Anglia gyarmatainak lakosai nem részesülnek ezekben a jogokban és ha valaki egy gyarmatra költözött, az elvesztette eme jogait</a:t>
            </a:r>
          </a:p>
          <a:p>
            <a:pPr lvl="1"/>
            <a:r>
              <a:rPr lang="hu-HU" dirty="0"/>
              <a:t>a gyarmatok függésben voltak Angliától </a:t>
            </a:r>
            <a:r>
              <a:rPr lang="hu-HU" i="1" dirty="0"/>
              <a:t>(adófizetés)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D34510-00EF-44F4-9E75-DB6E49B4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338801"/>
            <a:ext cx="3060000" cy="6180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730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EE0E2-0D7B-462E-AD0F-EEE3D955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Az amerikai függetlenségi háború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F8BEB-20AD-4EE3-84F7-4C5622AE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8875" cy="49276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Anglia vámot vetett ki a helyi termékekre a gyarmatokon</a:t>
            </a:r>
          </a:p>
          <a:p>
            <a:pPr lvl="1"/>
            <a:r>
              <a:rPr lang="hu-HU" i="1" dirty="0"/>
              <a:t>-&gt; </a:t>
            </a:r>
            <a:r>
              <a:rPr lang="hu-HU" dirty="0"/>
              <a:t>a lakosok bojkottálták Bostonban a teaszállítmányt -&gt;</a:t>
            </a:r>
            <a:br>
              <a:rPr lang="hu-HU" dirty="0"/>
            </a:br>
            <a:r>
              <a:rPr lang="hu-HU" dirty="0"/>
              <a:t>1773-ban a </a:t>
            </a:r>
            <a:r>
              <a:rPr lang="hu-HU" b="1" i="1" dirty="0"/>
              <a:t>Bostoni teadélután</a:t>
            </a:r>
          </a:p>
          <a:p>
            <a:r>
              <a:rPr lang="hu-HU" dirty="0"/>
              <a:t>1774-ben összeült az </a:t>
            </a:r>
            <a:r>
              <a:rPr lang="hu-HU" i="1" dirty="0"/>
              <a:t>első kongresszus </a:t>
            </a:r>
            <a:r>
              <a:rPr lang="hu-HU" dirty="0"/>
              <a:t>és 13 gyarmat szövetségre lépett</a:t>
            </a:r>
          </a:p>
          <a:p>
            <a:r>
              <a:rPr lang="hu-HU" dirty="0"/>
              <a:t>1776 július 4-én kiadták a </a:t>
            </a:r>
            <a:r>
              <a:rPr lang="hu-HU" b="1" i="1" dirty="0"/>
              <a:t>Függetlenségi Nyilatkozatot </a:t>
            </a:r>
            <a:r>
              <a:rPr lang="hu-HU" dirty="0"/>
              <a:t>(</a:t>
            </a:r>
            <a:r>
              <a:rPr lang="hu-HU" b="1" i="1" dirty="0"/>
              <a:t>Thomas Jefferson</a:t>
            </a:r>
            <a:r>
              <a:rPr lang="hu-HU" dirty="0"/>
              <a:t>)</a:t>
            </a:r>
          </a:p>
          <a:p>
            <a:r>
              <a:rPr lang="hu-HU" dirty="0"/>
              <a:t>1777-81 között lezajló függetlenségi háborúban a gyarmatok francia segítséggel győznek</a:t>
            </a:r>
            <a:endParaRPr lang="hu-HU" i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D3092BE-1A0E-4827-9736-DEE83A6A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1" y="365125"/>
            <a:ext cx="4552160" cy="54000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B5D22A6-DFA9-4BD3-9ABB-BF2D83AB3BF3}"/>
              </a:ext>
            </a:extLst>
          </p:cNvPr>
          <p:cNvSpPr txBox="1"/>
          <p:nvPr/>
        </p:nvSpPr>
        <p:spPr>
          <a:xfrm>
            <a:off x="7371171" y="5765125"/>
            <a:ext cx="398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DCC4EE"/>
                </a:solidFill>
              </a:rPr>
              <a:t>Függetlenségi Nyilatkozat</a:t>
            </a:r>
          </a:p>
        </p:txBody>
      </p:sp>
    </p:spTree>
    <p:extLst>
      <p:ext uri="{BB962C8B-B14F-4D97-AF65-F5344CB8AC3E}">
        <p14:creationId xmlns:p14="http://schemas.microsoft.com/office/powerpoint/2010/main" val="4041010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EE0E2-0D7B-462E-AD0F-EEE3D955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Az amerikai függetlenségi háború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F8BEB-20AD-4EE3-84F7-4C5622AE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816100"/>
            <a:ext cx="6181724" cy="49276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1781-ben megszületik a </a:t>
            </a:r>
            <a:r>
              <a:rPr lang="hu-HU" i="1" dirty="0"/>
              <a:t>Konföderáció</a:t>
            </a:r>
            <a:r>
              <a:rPr lang="hu-HU" dirty="0"/>
              <a:t> </a:t>
            </a:r>
          </a:p>
          <a:p>
            <a:r>
              <a:rPr lang="hu-HU" i="1" dirty="0"/>
              <a:t>-&gt; </a:t>
            </a:r>
            <a:r>
              <a:rPr lang="hu-HU" dirty="0"/>
              <a:t>1783-ban megszületett az </a:t>
            </a:r>
            <a:r>
              <a:rPr lang="hu-HU" b="1" i="1" dirty="0"/>
              <a:t>Amerikai Egyesült Államok</a:t>
            </a:r>
            <a:r>
              <a:rPr lang="hu-HU" dirty="0"/>
              <a:t> (USA)  </a:t>
            </a:r>
          </a:p>
          <a:p>
            <a:r>
              <a:rPr lang="hu-HU" dirty="0"/>
              <a:t>első elnöke </a:t>
            </a:r>
            <a:r>
              <a:rPr lang="hu-HU" b="1" i="1" dirty="0"/>
              <a:t>George Washington </a:t>
            </a:r>
            <a:r>
              <a:rPr lang="hu-HU" dirty="0"/>
              <a:t>lett</a:t>
            </a:r>
          </a:p>
          <a:p>
            <a:r>
              <a:rPr lang="hu-HU" dirty="0"/>
              <a:t>Ugyanebben az évben megszületett a </a:t>
            </a:r>
            <a:r>
              <a:rPr lang="hu-HU" b="1" i="1" dirty="0"/>
              <a:t>szenátus</a:t>
            </a:r>
            <a:r>
              <a:rPr lang="hu-HU" dirty="0"/>
              <a:t> (törvényhozó hatalom) és a </a:t>
            </a:r>
            <a:r>
              <a:rPr lang="hu-HU" b="1" i="1" dirty="0"/>
              <a:t>kongresszus</a:t>
            </a:r>
            <a:r>
              <a:rPr lang="hu-HU" dirty="0"/>
              <a:t> (végrehajtó hatalom) </a:t>
            </a:r>
            <a:r>
              <a:rPr lang="hu-HU" b="1" i="1" dirty="0"/>
              <a:t>(+bíróság</a:t>
            </a:r>
            <a:r>
              <a:rPr lang="hu-HU" dirty="0"/>
              <a:t>)</a:t>
            </a:r>
          </a:p>
          <a:p>
            <a:r>
              <a:rPr lang="hu-HU" dirty="0"/>
              <a:t>1819-ben megszületik a </a:t>
            </a:r>
            <a:r>
              <a:rPr lang="hu-HU" b="1" i="1" dirty="0"/>
              <a:t>Monroe-elv</a:t>
            </a:r>
            <a:r>
              <a:rPr lang="hu-HU" dirty="0"/>
              <a:t> ami kimondja, hogy </a:t>
            </a:r>
            <a:r>
              <a:rPr lang="hu-HU" i="1" dirty="0"/>
              <a:t>„Európa ne szóljon bele Amerika ügyeibe, mert Amerika az amerikaiaké”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B5D22A6-DFA9-4BD3-9ABB-BF2D83AB3BF3}"/>
              </a:ext>
            </a:extLst>
          </p:cNvPr>
          <p:cNvSpPr txBox="1"/>
          <p:nvPr/>
        </p:nvSpPr>
        <p:spPr>
          <a:xfrm>
            <a:off x="6662485" y="4905702"/>
            <a:ext cx="357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DCC4EE"/>
                </a:solidFill>
              </a:rPr>
              <a:t>Hatalmi ágak elosztása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D4590C1-9B83-42AF-81CD-3C710B1A7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85" y="1690688"/>
            <a:ext cx="5400000" cy="32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EE0E2-0D7B-462E-AD0F-EEE3D955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Az USA polgárháborúja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F8BEB-20AD-4EE3-84F7-4C5622AE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816100"/>
            <a:ext cx="6181724" cy="4927600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1860-ban Abraham Lincoln</a:t>
            </a:r>
            <a:r>
              <a:rPr lang="hu-HU" dirty="0"/>
              <a:t> elnökké választása -&gt; </a:t>
            </a:r>
            <a:r>
              <a:rPr lang="hu-HU" b="1" dirty="0"/>
              <a:t>rabszolgaság felszámolása</a:t>
            </a:r>
          </a:p>
          <a:p>
            <a:r>
              <a:rPr lang="hu-HU" b="1" dirty="0"/>
              <a:t>1861-ben kirobban a polgárháború</a:t>
            </a:r>
            <a:r>
              <a:rPr lang="hu-HU" dirty="0"/>
              <a:t> </a:t>
            </a:r>
          </a:p>
          <a:p>
            <a:r>
              <a:rPr lang="hu-HU" b="1" dirty="0"/>
              <a:t>1862-ban kiadták a Telepítési törvényt</a:t>
            </a:r>
          </a:p>
          <a:p>
            <a:pPr lvl="1"/>
            <a:r>
              <a:rPr lang="hu-HU" dirty="0"/>
              <a:t>kimondta, hogy az a rabszolga aki csatlakozik az északiakhoz, az 113 hold földet és szabadságot kap</a:t>
            </a:r>
          </a:p>
          <a:p>
            <a:r>
              <a:rPr lang="hu-HU" i="1" dirty="0"/>
              <a:t>-&gt; </a:t>
            </a:r>
            <a:r>
              <a:rPr lang="hu-HU" dirty="0"/>
              <a:t>a mérleg az </a:t>
            </a:r>
            <a:r>
              <a:rPr lang="hu-HU" b="1" dirty="0"/>
              <a:t>északiak javára billent és</a:t>
            </a:r>
            <a:r>
              <a:rPr lang="hu-HU" dirty="0"/>
              <a:t> </a:t>
            </a:r>
            <a:r>
              <a:rPr lang="hu-HU" b="1" dirty="0"/>
              <a:t>1865-ben az ő győzelmükkel ért véget a polgárháború</a:t>
            </a:r>
          </a:p>
          <a:p>
            <a:r>
              <a:rPr lang="hu-HU" dirty="0"/>
              <a:t>a </a:t>
            </a:r>
            <a:r>
              <a:rPr lang="hu-HU" b="1" dirty="0"/>
              <a:t>Ku Klux Klán létrejötte,</a:t>
            </a:r>
            <a:r>
              <a:rPr lang="hu-HU" dirty="0"/>
              <a:t> aminek tagja vállalták, hogy mesterségesen fenntartják a fehérek és feketék közötti ellentétet</a:t>
            </a:r>
            <a:endParaRPr lang="hu-HU" i="1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506F6E2-8EAB-414B-8123-5403EDC5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99" y="2025000"/>
            <a:ext cx="4320000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5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EE0E2-0D7B-462E-AD0F-EEE3D955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Az USA polgárháborúja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F8BEB-20AD-4EE3-84F7-4C5622AE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816100"/>
            <a:ext cx="6181724" cy="4927600"/>
          </a:xfrm>
        </p:spPr>
        <p:txBody>
          <a:bodyPr>
            <a:normAutofit/>
          </a:bodyPr>
          <a:lstStyle/>
          <a:p>
            <a:r>
              <a:rPr lang="hu-HU" i="1" dirty="0"/>
              <a:t>1848-as Népek Tavaszának </a:t>
            </a:r>
            <a:r>
              <a:rPr lang="hu-HU" dirty="0"/>
              <a:t>bukása </a:t>
            </a:r>
            <a:br>
              <a:rPr lang="hu-HU" dirty="0"/>
            </a:br>
            <a:r>
              <a:rPr lang="hu-HU" dirty="0"/>
              <a:t>-&gt; sokak elhagyják Európát és a Amerikába települjenek át</a:t>
            </a:r>
          </a:p>
          <a:p>
            <a:r>
              <a:rPr lang="hu-HU" dirty="0"/>
              <a:t>Amerikában még mindig vannak rabszolgatartók</a:t>
            </a:r>
          </a:p>
          <a:p>
            <a:r>
              <a:rPr lang="hu-HU" dirty="0"/>
              <a:t>Északon a bevándorlók telepednek le</a:t>
            </a:r>
          </a:p>
          <a:p>
            <a:r>
              <a:rPr lang="hu-HU" dirty="0"/>
              <a:t>Délen pedig a telepesek élnek főleg gyapottenyésztésből és rabszolgatartásból</a:t>
            </a:r>
            <a:endParaRPr lang="hu-HU" i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4FC74D-12B5-4582-AFD9-C453D4A8F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7" y="1309500"/>
            <a:ext cx="5400000" cy="4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87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EE0E2-0D7B-462E-AD0F-EEE3D955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Az I. világháború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F8BEB-20AD-4EE3-84F7-4C5622AE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816100"/>
            <a:ext cx="6181724" cy="4927600"/>
          </a:xfrm>
        </p:spPr>
        <p:txBody>
          <a:bodyPr>
            <a:normAutofit/>
          </a:bodyPr>
          <a:lstStyle/>
          <a:p>
            <a:r>
              <a:rPr lang="hu-HU" dirty="0"/>
              <a:t>1917-től kezdve az USA hadiszállítmányokkal támogatta az </a:t>
            </a:r>
            <a:r>
              <a:rPr lang="hu-HU" i="1" dirty="0"/>
              <a:t>Antantot</a:t>
            </a:r>
          </a:p>
          <a:p>
            <a:r>
              <a:rPr lang="hu-HU" i="1" dirty="0"/>
              <a:t>-&gt; </a:t>
            </a:r>
            <a:r>
              <a:rPr lang="hu-HU" dirty="0"/>
              <a:t>Németország meghirdette a </a:t>
            </a:r>
            <a:r>
              <a:rPr lang="hu-HU" b="1" i="1" dirty="0"/>
              <a:t>korlátlan tengeralattjáró háborút</a:t>
            </a:r>
          </a:p>
          <a:p>
            <a:r>
              <a:rPr lang="hu-HU" dirty="0"/>
              <a:t>a </a:t>
            </a:r>
            <a:r>
              <a:rPr lang="hu-HU" i="1" dirty="0"/>
              <a:t>Luzitánia</a:t>
            </a:r>
            <a:r>
              <a:rPr lang="hu-HU" dirty="0"/>
              <a:t> elsüllyesztésével az amerikaiaknak megvolt az indoka a belépésre</a:t>
            </a:r>
          </a:p>
          <a:p>
            <a:r>
              <a:rPr lang="hu-HU" dirty="0"/>
              <a:t>1917. április 6-án az USA belépett az I. világháborúba az Antant oldalán</a:t>
            </a:r>
          </a:p>
          <a:p>
            <a:r>
              <a:rPr lang="hu-HU" dirty="0"/>
              <a:t>A háború után nagyhatalommá vált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DC345CC9-9CA3-4948-8E41-07C719BF2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1690688"/>
            <a:ext cx="5400000" cy="34965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386C1D0-BE25-4A4E-A05C-BB5DB50D986A}"/>
              </a:ext>
            </a:extLst>
          </p:cNvPr>
          <p:cNvSpPr txBox="1"/>
          <p:nvPr/>
        </p:nvSpPr>
        <p:spPr>
          <a:xfrm>
            <a:off x="8579903" y="5167312"/>
            <a:ext cx="151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DCC4EE"/>
                </a:solidFill>
              </a:rPr>
              <a:t>Luzitánia</a:t>
            </a:r>
          </a:p>
        </p:txBody>
      </p:sp>
    </p:spTree>
    <p:extLst>
      <p:ext uri="{BB962C8B-B14F-4D97-AF65-F5344CB8AC3E}">
        <p14:creationId xmlns:p14="http://schemas.microsoft.com/office/powerpoint/2010/main" val="1127073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324</Words>
  <Application>Microsoft Office PowerPoint</Application>
  <PresentationFormat>Szélesvásznú</PresentationFormat>
  <Paragraphs>38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Az USA kialakulása és nagyhatalommá válása</vt:lpstr>
      <vt:lpstr>Előzményei:</vt:lpstr>
      <vt:lpstr>Az amerikai függetlenségi háború</vt:lpstr>
      <vt:lpstr>Az amerikai függetlenségi háború</vt:lpstr>
      <vt:lpstr>Az USA polgárháborúja</vt:lpstr>
      <vt:lpstr>Az USA polgárháborúja</vt:lpstr>
      <vt:lpstr>Az I. világháború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6</cp:revision>
  <dcterms:created xsi:type="dcterms:W3CDTF">2024-03-05T10:57:03Z</dcterms:created>
  <dcterms:modified xsi:type="dcterms:W3CDTF">2024-03-06T11:48:56Z</dcterms:modified>
</cp:coreProperties>
</file>