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5138"/>
            <a:ext cx="12192000" cy="2167724"/>
          </a:xfrm>
        </p:spPr>
        <p:txBody>
          <a:bodyPr>
            <a:noAutofit/>
          </a:bodyPr>
          <a:lstStyle/>
          <a:p>
            <a:r>
              <a:rPr lang="hu-HU" sz="4800" b="1" dirty="0"/>
              <a:t>A román és a gótika főbb stílusjegye.</a:t>
            </a:r>
            <a:br>
              <a:rPr lang="hu-HU" sz="4800" b="1" dirty="0"/>
            </a:br>
            <a:r>
              <a:rPr lang="hu-HU" sz="4800" b="1" dirty="0"/>
              <a:t>A lovagi kultúra és értékrend néhány eleme.</a:t>
            </a:r>
            <a:br>
              <a:rPr lang="hu-HU" sz="4800" b="1" dirty="0"/>
            </a:br>
            <a:r>
              <a:rPr lang="hu-HU" sz="4800" b="1" dirty="0"/>
              <a:t>A humanizmus és a reneszánsz főbb jellemzői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096AA-E895-4B55-B4D6-CE36F21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 vezető stílusirányzatok összehasonlítása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EF0D3AB7-EDF8-4DD4-9DA5-EA11467B7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38026"/>
              </p:ext>
            </p:extLst>
          </p:nvPr>
        </p:nvGraphicFramePr>
        <p:xfrm>
          <a:off x="838200" y="151523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738170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9558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551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romantika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stílus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gótika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zömök, tömör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falak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keskeny, vékony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2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kicsi, lőrésszerű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ablak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nagy, színes, üveges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felköríves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boltozat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csúcsíves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8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védelem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cél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Isten dicsőítése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Jáki-templom</a:t>
                      </a:r>
                      <a:endParaRPr lang="hu-H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példa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Mátyás-templom, Notre-Dame</a:t>
                      </a:r>
                      <a:endParaRPr lang="hu-H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62417"/>
                  </a:ext>
                </a:extLst>
              </a:tr>
            </a:tbl>
          </a:graphicData>
        </a:graphic>
      </p:graphicFrame>
      <p:pic>
        <p:nvPicPr>
          <p:cNvPr id="1026" name="Picture 2" descr="Jáki templom és 800 éves történelme - Csodahelyek.hu">
            <a:extLst>
              <a:ext uri="{FF2B5EF4-FFF2-40B4-BE49-F238E27FC236}">
                <a16:creationId xmlns:a16="http://schemas.microsoft.com/office/drawing/2014/main" id="{DD27E1F6-1042-4847-A1B5-50E6B8CB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4" y="3902768"/>
            <a:ext cx="1890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átyás-templom, Budapest - funiQ">
            <a:extLst>
              <a:ext uri="{FF2B5EF4-FFF2-40B4-BE49-F238E27FC236}">
                <a16:creationId xmlns:a16="http://schemas.microsoft.com/office/drawing/2014/main" id="{10D03EC9-7EAF-4F7E-8518-5E3777B8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96" y="3902768"/>
            <a:ext cx="1687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E1D4063-65D4-4432-8DAF-7FA334FF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800" y="3902768"/>
            <a:ext cx="1687000" cy="25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F3E8AC-E43B-4213-8D6B-52ED59F6B3BA}"/>
              </a:ext>
            </a:extLst>
          </p:cNvPr>
          <p:cNvSpPr txBox="1"/>
          <p:nvPr/>
        </p:nvSpPr>
        <p:spPr>
          <a:xfrm>
            <a:off x="1874138" y="6422768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Jáki-templom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6052AD9-29DC-4CCC-B15F-590B7CD41923}"/>
              </a:ext>
            </a:extLst>
          </p:cNvPr>
          <p:cNvSpPr txBox="1"/>
          <p:nvPr/>
        </p:nvSpPr>
        <p:spPr>
          <a:xfrm>
            <a:off x="7795600" y="6422768"/>
            <a:ext cx="179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Mátyás-templom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F45C829-E524-4FCE-85E0-EC855941EE01}"/>
              </a:ext>
            </a:extLst>
          </p:cNvPr>
          <p:cNvSpPr txBox="1"/>
          <p:nvPr/>
        </p:nvSpPr>
        <p:spPr>
          <a:xfrm>
            <a:off x="9838481" y="642276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Notre-Dame</a:t>
            </a:r>
          </a:p>
        </p:txBody>
      </p:sp>
    </p:spTree>
    <p:extLst>
      <p:ext uri="{BB962C8B-B14F-4D97-AF65-F5344CB8AC3E}">
        <p14:creationId xmlns:p14="http://schemas.microsoft.com/office/powerpoint/2010/main" val="31093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4624D-EB1A-4D72-854D-19D8BCCE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Lovagi kultúra és értékrend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F1CB98-92B1-4FF9-B6D1-36FCAED7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Lovagok: nehézpáncélos katonák, tehetős földesurak</a:t>
            </a:r>
          </a:p>
          <a:p>
            <a:r>
              <a:rPr lang="hu-HU" dirty="0"/>
              <a:t>Erények: hűség, becsületesség, védelem, megkímélés</a:t>
            </a:r>
          </a:p>
          <a:p>
            <a:r>
              <a:rPr lang="hu-HU" dirty="0"/>
              <a:t>Lovagi tornák: nagy dicsőség</a:t>
            </a:r>
          </a:p>
          <a:p>
            <a:r>
              <a:rPr lang="hu-HU" dirty="0"/>
              <a:t>Keresztes hadjáratok:</a:t>
            </a:r>
          </a:p>
          <a:p>
            <a:pPr lvl="1"/>
            <a:r>
              <a:rPr lang="hu-HU" dirty="0"/>
              <a:t>Arab Birodalom elfoglalta a Szent Földet</a:t>
            </a:r>
          </a:p>
          <a:p>
            <a:pPr lvl="1"/>
            <a:r>
              <a:rPr lang="hu-HU" dirty="0"/>
              <a:t>Pápa kereszteshadjáratot hirdetett a felszabadításért</a:t>
            </a:r>
          </a:p>
          <a:p>
            <a:pPr lvl="1"/>
            <a:r>
              <a:rPr lang="hu-HU" dirty="0"/>
              <a:t>Résztvevők: bűnbocsánat, hadizsákmány</a:t>
            </a:r>
          </a:p>
        </p:txBody>
      </p:sp>
      <p:pic>
        <p:nvPicPr>
          <p:cNvPr id="2050" name="Picture 2" descr="Crusades - Holy War, Kingdoms, Reconquista | Britannica">
            <a:extLst>
              <a:ext uri="{FF2B5EF4-FFF2-40B4-BE49-F238E27FC236}">
                <a16:creationId xmlns:a16="http://schemas.microsoft.com/office/drawing/2014/main" id="{6B744A4A-4A44-4AB9-AAE0-A76A5956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1452994"/>
            <a:ext cx="2994346" cy="37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D486FD3-A7DC-4C2B-9680-63414EAF18DF}"/>
              </a:ext>
            </a:extLst>
          </p:cNvPr>
          <p:cNvSpPr txBox="1"/>
          <p:nvPr/>
        </p:nvSpPr>
        <p:spPr>
          <a:xfrm>
            <a:off x="9085887" y="5173492"/>
            <a:ext cx="279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keresztes hadjáratok alatt</a:t>
            </a:r>
          </a:p>
          <a:p>
            <a:pPr algn="ctr"/>
            <a:r>
              <a:rPr lang="hu-HU" i="1" dirty="0"/>
              <a:t>visszafoglalt területek</a:t>
            </a:r>
          </a:p>
        </p:txBody>
      </p:sp>
    </p:spTree>
    <p:extLst>
      <p:ext uri="{BB962C8B-B14F-4D97-AF65-F5344CB8AC3E}">
        <p14:creationId xmlns:p14="http://schemas.microsoft.com/office/powerpoint/2010/main" val="37351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7AA1A-566B-4589-B737-E1D77200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Új gondolkodásmódok megjelenése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FB4E9C-495E-4B9B-802B-6151DE67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688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hu-HU" sz="2800" u="sng" dirty="0">
                <a:solidFill>
                  <a:schemeClr val="accent2">
                    <a:lumMod val="75000"/>
                  </a:schemeClr>
                </a:solidFill>
              </a:rPr>
              <a:t>Humanizmus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7EA83-393B-4D53-AD0C-F4B61309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0182"/>
            <a:ext cx="5157787" cy="4352925"/>
          </a:xfrm>
        </p:spPr>
        <p:txBody>
          <a:bodyPr>
            <a:normAutofit/>
          </a:bodyPr>
          <a:lstStyle/>
          <a:p>
            <a:r>
              <a:rPr lang="hu-HU" sz="2400" dirty="0"/>
              <a:t>Középkori gondolkodás:</a:t>
            </a:r>
          </a:p>
          <a:p>
            <a:pPr lvl="1"/>
            <a:r>
              <a:rPr lang="hu-HU" sz="2000" dirty="0"/>
              <a:t>Az élet szenvedés</a:t>
            </a:r>
          </a:p>
          <a:p>
            <a:pPr lvl="1"/>
            <a:r>
              <a:rPr lang="hu-HU" sz="2000" dirty="0"/>
              <a:t>Halál utáni jutalom</a:t>
            </a:r>
          </a:p>
          <a:p>
            <a:r>
              <a:rPr lang="hu-HU" sz="2400" dirty="0"/>
              <a:t>Humanisták:</a:t>
            </a:r>
          </a:p>
          <a:p>
            <a:pPr lvl="1"/>
            <a:r>
              <a:rPr lang="hu-HU" sz="2000" dirty="0"/>
              <a:t>élet az ember és az örömök keresése</a:t>
            </a:r>
          </a:p>
          <a:p>
            <a:r>
              <a:rPr lang="hu-HU" sz="2400" dirty="0"/>
              <a:t>Irodalmi képviselői:</a:t>
            </a:r>
          </a:p>
          <a:p>
            <a:pPr lvl="1"/>
            <a:r>
              <a:rPr lang="hu-HU" sz="2000" dirty="0"/>
              <a:t>Petrarca</a:t>
            </a:r>
          </a:p>
          <a:p>
            <a:pPr lvl="1"/>
            <a:r>
              <a:rPr lang="hu-HU" sz="2000" dirty="0"/>
              <a:t>Dante </a:t>
            </a:r>
            <a:r>
              <a:rPr lang="hu-HU" sz="2000" dirty="0" err="1"/>
              <a:t>Alighieri</a:t>
            </a:r>
            <a:endParaRPr lang="hu-HU" sz="20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ED584F-4630-4674-A275-A8AB18FE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688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hu-HU" sz="2800" u="sng" dirty="0">
                <a:solidFill>
                  <a:schemeClr val="accent2">
                    <a:lumMod val="75000"/>
                  </a:schemeClr>
                </a:solidFill>
              </a:rPr>
              <a:t>Reneszánsz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09C250C-190B-41B2-AB7E-E625166E4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0183"/>
            <a:ext cx="5183188" cy="4352924"/>
          </a:xfrm>
        </p:spPr>
        <p:txBody>
          <a:bodyPr>
            <a:normAutofit/>
          </a:bodyPr>
          <a:lstStyle/>
          <a:p>
            <a:r>
              <a:rPr lang="hu-HU" sz="2400" dirty="0"/>
              <a:t>Jelentése: újjászületés</a:t>
            </a:r>
          </a:p>
          <a:p>
            <a:r>
              <a:rPr lang="hu-HU" sz="2400" dirty="0"/>
              <a:t>Alapok:</a:t>
            </a:r>
          </a:p>
          <a:p>
            <a:pPr lvl="1"/>
            <a:r>
              <a:rPr lang="hu-HU" sz="2000" dirty="0"/>
              <a:t>Ókori görög </a:t>
            </a:r>
          </a:p>
          <a:p>
            <a:pPr lvl="1"/>
            <a:r>
              <a:rPr lang="hu-HU" sz="2000" dirty="0"/>
              <a:t>Római kultúra</a:t>
            </a:r>
          </a:p>
          <a:p>
            <a:r>
              <a:rPr lang="hu-HU" sz="2400" dirty="0"/>
              <a:t>Hazája: Észak-Itália</a:t>
            </a:r>
          </a:p>
          <a:p>
            <a:r>
              <a:rPr lang="hu-HU" sz="2400" dirty="0"/>
              <a:t>Jellemzők:</a:t>
            </a:r>
          </a:p>
          <a:p>
            <a:pPr lvl="1"/>
            <a:r>
              <a:rPr lang="hu-HU" sz="2000" dirty="0"/>
              <a:t>Oszlopos</a:t>
            </a:r>
          </a:p>
          <a:p>
            <a:pPr lvl="1"/>
            <a:r>
              <a:rPr lang="hu-HU" sz="2000" dirty="0"/>
              <a:t>Kupolás építészet</a:t>
            </a:r>
          </a:p>
        </p:txBody>
      </p:sp>
      <p:pic>
        <p:nvPicPr>
          <p:cNvPr id="3076" name="Picture 4" descr="The Birth of Venus - Wikipedia">
            <a:extLst>
              <a:ext uri="{FF2B5EF4-FFF2-40B4-BE49-F238E27FC236}">
                <a16:creationId xmlns:a16="http://schemas.microsoft.com/office/drawing/2014/main" id="{3A003839-0143-4464-BE19-9E2CA62A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94" y="2654867"/>
            <a:ext cx="6701406" cy="42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159</Words>
  <Application>Microsoft Office PowerPoint</Application>
  <PresentationFormat>Szélesvásznú</PresentationFormat>
  <Paragraphs>52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román és a gótika főbb stílusjegye. A lovagi kultúra és értékrend néhány eleme. A humanizmus és a reneszánsz főbb jellemzői</vt:lpstr>
      <vt:lpstr>A vezető stílusirányzatok összehasonlítása</vt:lpstr>
      <vt:lpstr>Lovagi kultúra és értékrend</vt:lpstr>
      <vt:lpstr>Új gondolkodásmódok megjelenése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21</cp:revision>
  <dcterms:created xsi:type="dcterms:W3CDTF">2024-03-05T10:47:23Z</dcterms:created>
  <dcterms:modified xsi:type="dcterms:W3CDTF">2024-03-06T10:39:37Z</dcterms:modified>
</cp:coreProperties>
</file>