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112" y="1702732"/>
            <a:ext cx="12259112" cy="3452536"/>
          </a:xfrm>
        </p:spPr>
        <p:txBody>
          <a:bodyPr>
            <a:noAutofit/>
          </a:bodyPr>
          <a:lstStyle/>
          <a:p>
            <a:r>
              <a:rPr lang="hu-HU" sz="4000" b="1" dirty="0"/>
              <a:t>A korszak főbb eszmeáramlatainak (liberalizmus, nacionalizmus, konzervativizmus és szocializmus) jellemzői források alapján. </a:t>
            </a:r>
            <a:br>
              <a:rPr lang="hu-HU" sz="4000" b="1" dirty="0"/>
            </a:br>
            <a:r>
              <a:rPr lang="hu-HU" sz="4000" b="1" dirty="0"/>
              <a:t>A legfontosabb állam- és alkotmányjogi fogalmak (pl. alkotmány, parlament, képviseleti rendszer, szavazati jog, hatalommegosztás).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85CB6-2B4C-4308-AE61-598E1B01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Előzményei: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84A108-7E40-4522-818F-B18DA06E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XIX. században létrejött eszmerendszerek a felvilágosodásra vezethetők vissza. </a:t>
            </a:r>
          </a:p>
          <a:p>
            <a:r>
              <a:rPr lang="hu-HU" dirty="0"/>
              <a:t>Ezeket aztán később a francia forradalom és az ipari forradalom is előrébb lendítette.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9E2C857-DDA4-4CA6-94B1-2873A17F2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6" y="3827441"/>
            <a:ext cx="4320000" cy="28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8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DC406-9947-4A46-BF16-B7E9ECB7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Liberalizmus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74715D-213D-4222-8B73-FF40C213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4351338"/>
          </a:xfrm>
        </p:spPr>
        <p:txBody>
          <a:bodyPr/>
          <a:lstStyle/>
          <a:p>
            <a:r>
              <a:rPr lang="hu-HU" dirty="0"/>
              <a:t>Az liberalizmus </a:t>
            </a:r>
            <a:r>
              <a:rPr lang="hu-HU" i="1" dirty="0"/>
              <a:t>(szabadság-elvűség) </a:t>
            </a:r>
            <a:r>
              <a:rPr lang="hu-HU" dirty="0"/>
              <a:t>az alkotmányos berendezkedést és a polgári szabadságjogokat összefoglaló eszmerendszer. Képviselői a liberálisok. </a:t>
            </a:r>
          </a:p>
          <a:p>
            <a:r>
              <a:rPr lang="hu-HU" dirty="0"/>
              <a:t>Főbb alapvető értékei: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hu-HU" dirty="0"/>
              <a:t>Polgári szabadságjogok (sajtó-, vallás-, gyülekezési-, szólásszabadság)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hu-HU" dirty="0"/>
              <a:t>Alkotmányos polgári rendszer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hu-HU" dirty="0"/>
              <a:t>Korlátozás nélküli szabad verseny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hu-HU" dirty="0"/>
              <a:t>Parlamentarizmus, népképviselet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7A1E27-8426-4513-8A08-EDF48378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07" y="4001294"/>
            <a:ext cx="5400000" cy="26703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0475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3DBD9F-ACA7-46A0-8AF2-17D3932E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Nacionalizmus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BBAA4E-9FE0-4CD4-A6AE-FA4ECFA4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szó eredete a </a:t>
            </a:r>
            <a:r>
              <a:rPr lang="hu-HU" i="1" dirty="0"/>
              <a:t>náció</a:t>
            </a:r>
            <a:r>
              <a:rPr lang="hu-HU" b="1" i="1" dirty="0"/>
              <a:t> </a:t>
            </a:r>
            <a:r>
              <a:rPr lang="hu-HU" i="1" dirty="0"/>
              <a:t>= nemzet </a:t>
            </a:r>
            <a:r>
              <a:rPr lang="hu-HU" dirty="0"/>
              <a:t>szóból ered</a:t>
            </a:r>
          </a:p>
          <a:p>
            <a:r>
              <a:rPr lang="hu-HU" dirty="0"/>
              <a:t>Fő eleme a vallási és társadalmi különbségeken átívelő nemzeti érzés</a:t>
            </a:r>
          </a:p>
          <a:p>
            <a:r>
              <a:rPr lang="hu-HU" dirty="0"/>
              <a:t>Az összetartozás kifejezéséhez gyakran szimbólumokat használ, például zászlót és címert</a:t>
            </a:r>
          </a:p>
          <a:p>
            <a:r>
              <a:rPr lang="hu-HU" dirty="0"/>
              <a:t>Legfőbb célja a nemzetállam megalkotása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49620D-2A58-439E-80F1-46E96E17A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7" y="4134644"/>
            <a:ext cx="4680000" cy="2632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8525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274D9D-8319-4FD0-87FC-C2005B8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Konzervatizmus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BB3C7-D2B6-4B73-BDF2-C9A7FF85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Ezt is a francia forradalom indította útjára</a:t>
            </a:r>
          </a:p>
          <a:p>
            <a:r>
              <a:rPr lang="hu-HU" dirty="0"/>
              <a:t>Elutasították a forradalmi változtatások szükségességét</a:t>
            </a:r>
          </a:p>
          <a:p>
            <a:r>
              <a:rPr lang="hu-HU" dirty="0"/>
              <a:t>Ehelyett a hagyományokra építést és a fokozatos fejlődést tűzte ki célul, valamint támogatta az alkotmányosság eszméjét és a liberalizmus alternatívájává vált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B0688F-D735-44BF-9FC6-7150D6E9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99" y="3827428"/>
            <a:ext cx="5040000" cy="282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9045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973D1D-E4BA-43C4-A445-253754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Szocializmus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E7542F-0145-47DD-9FD3-0EA47286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munkásosztály életkörülményei (nyomor, alkoholizmus) sok emberben részvétet váltott ki és emlékeztett, hogy hova vezethet egy nagyobb társadalmi robbanás</a:t>
            </a:r>
          </a:p>
          <a:p>
            <a:r>
              <a:rPr lang="hu-HU" dirty="0"/>
              <a:t>A probléma megoldását az egyén és magántulajdon visszaszorításában látták és előtérbe helyezték volna a közösséget</a:t>
            </a:r>
          </a:p>
          <a:p>
            <a:r>
              <a:rPr lang="hu-HU" dirty="0"/>
              <a:t>Ezen eszmék vallói a </a:t>
            </a:r>
            <a:r>
              <a:rPr lang="hu-HU" i="1" dirty="0"/>
              <a:t>szocialisták</a:t>
            </a:r>
          </a:p>
          <a:p>
            <a:r>
              <a:rPr lang="hu-HU" dirty="0"/>
              <a:t>Később több ága is kialakul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6AB0B7-1021-4250-8F15-C38E67D9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983236"/>
            <a:ext cx="4320000" cy="28747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8914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38144-8D74-4A03-86D4-A1303A6E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/>
              <a:t>Marxizmus </a:t>
            </a:r>
            <a:r>
              <a:rPr lang="hu-HU" sz="3600" b="1" i="1" dirty="0"/>
              <a:t>(utópikus)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B7E2F9-52AB-4B90-A93A-973096D6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283516"/>
            <a:ext cx="11526473" cy="5410899"/>
          </a:xfrm>
        </p:spPr>
        <p:txBody>
          <a:bodyPr>
            <a:noAutofit/>
          </a:bodyPr>
          <a:lstStyle/>
          <a:p>
            <a:r>
              <a:rPr lang="hu-HU" sz="2600" i="1" dirty="0"/>
              <a:t>Karl Marx</a:t>
            </a:r>
            <a:r>
              <a:rPr lang="hu-HU" sz="2600" dirty="0"/>
              <a:t> és </a:t>
            </a:r>
            <a:r>
              <a:rPr lang="hu-HU" sz="2600" i="1" dirty="0"/>
              <a:t>Friedrich Engels </a:t>
            </a:r>
            <a:r>
              <a:rPr lang="hu-HU" sz="2600" dirty="0"/>
              <a:t>által kidolgozott politikai irányzat, amit szocialista alapokra helyeztek</a:t>
            </a:r>
          </a:p>
          <a:p>
            <a:r>
              <a:rPr lang="hu-HU" sz="2600" dirty="0"/>
              <a:t>Nézetük szerint a történelem két osztály harcának eredménye a gazdagok és nincstelenek között</a:t>
            </a:r>
          </a:p>
          <a:p>
            <a:r>
              <a:rPr lang="hu-HU" sz="2600" dirty="0"/>
              <a:t>Szerinte kezdetben a társadalom egyeltlen közösség volt, mivel nem létezett magántulajdon, és annak megjelenése után a gazdagok egyre jobban kizsákmányolják a szegényeket </a:t>
            </a:r>
            <a:r>
              <a:rPr lang="hu-HU" sz="2600" i="1" dirty="0"/>
              <a:t>(proletárok)</a:t>
            </a:r>
          </a:p>
          <a:p>
            <a:r>
              <a:rPr lang="hu-HU" sz="2600" dirty="0"/>
              <a:t>Szerinte egy idő után egy véres proletárforradalom fog kitörni, ami végig söpör majd a világon</a:t>
            </a:r>
          </a:p>
          <a:p>
            <a:r>
              <a:rPr lang="hu-HU" sz="2600" dirty="0"/>
              <a:t>Ilyenkor a proletárok (nincstelenek) mindaddig diktatúrát fognak fenntartani, amíg a magántulajdon teljesen meg nem szűnik</a:t>
            </a:r>
          </a:p>
          <a:p>
            <a:r>
              <a:rPr lang="hu-HU" sz="2600" dirty="0"/>
              <a:t>-&gt; kommunizmus, nem lesz magántulajdon, mindenki a közért cselekszik </a:t>
            </a:r>
          </a:p>
          <a:p>
            <a:r>
              <a:rPr lang="hu-HU" sz="2600" dirty="0"/>
              <a:t>az elképzelés azonban nem veszi figyelembe az emberi hibák kérdését</a:t>
            </a:r>
          </a:p>
        </p:txBody>
      </p:sp>
    </p:spTree>
    <p:extLst>
      <p:ext uri="{BB962C8B-B14F-4D97-AF65-F5344CB8AC3E}">
        <p14:creationId xmlns:p14="http://schemas.microsoft.com/office/powerpoint/2010/main" val="3292299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4B2AD-0BAD-4BA4-8BBE-2F891CD5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Állam- és alkotmány 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4CCF3-53EB-491F-A8D4-03257DF9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b="1" dirty="0"/>
              <a:t>alkotmány</a:t>
            </a:r>
            <a:r>
              <a:rPr lang="hu-HU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  <a:p>
            <a:r>
              <a:rPr lang="hu-HU" dirty="0"/>
              <a:t>A </a:t>
            </a:r>
            <a:r>
              <a:rPr lang="hu-HU" b="1" dirty="0"/>
              <a:t>parlamentarizmus</a:t>
            </a:r>
            <a:r>
              <a:rPr lang="hu-HU" dirty="0"/>
              <a:t> egy olyan államforma, ami három tényezőn alapszik, államfő, végrehajtó hatalom és a parlament.</a:t>
            </a:r>
          </a:p>
          <a:p>
            <a:r>
              <a:rPr lang="hu-HU" dirty="0"/>
              <a:t>A </a:t>
            </a:r>
            <a:r>
              <a:rPr lang="hu-HU" b="1" dirty="0"/>
              <a:t>parlament</a:t>
            </a:r>
            <a:r>
              <a:rPr lang="hu-HU" dirty="0"/>
              <a:t> egy törvényhozó hatalom, ami több feladatot is ellát. Ilyen feladat a törvényhozás, alaptörvény megalkotás, végrehajtó hatalom felügyelete stb.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605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4B2AD-0BAD-4BA4-8BBE-2F891CD5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Állam- és alkotmány 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4CCF3-53EB-491F-A8D4-03257DF9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 </a:t>
            </a:r>
            <a:r>
              <a:rPr lang="hu-HU" b="1" dirty="0"/>
              <a:t>képviseleti rendszerben</a:t>
            </a:r>
            <a:r>
              <a:rPr lang="hu-HU" dirty="0"/>
              <a:t> a nép által közvetlen vagy közvetve megválasztott képviselők kerülnek be a parlamentbe (törvényhozó hatalomba) és ott képviselik a csoport érdekeit stb.</a:t>
            </a:r>
          </a:p>
          <a:p>
            <a:r>
              <a:rPr lang="hu-HU" dirty="0"/>
              <a:t>A </a:t>
            </a:r>
            <a:r>
              <a:rPr lang="hu-HU" b="1" dirty="0"/>
              <a:t>választójog</a:t>
            </a:r>
            <a:r>
              <a:rPr lang="hu-HU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  <a:p>
            <a:r>
              <a:rPr lang="hu-HU" dirty="0"/>
              <a:t>A </a:t>
            </a:r>
            <a:r>
              <a:rPr lang="hu-HU" b="1" dirty="0"/>
              <a:t>hatalommegosztás</a:t>
            </a:r>
            <a:r>
              <a:rPr lang="hu-HU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</p:txBody>
      </p:sp>
    </p:spTree>
    <p:extLst>
      <p:ext uri="{BB962C8B-B14F-4D97-AF65-F5344CB8AC3E}">
        <p14:creationId xmlns:p14="http://schemas.microsoft.com/office/powerpoint/2010/main" val="2330816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523</Words>
  <Application>Microsoft Office PowerPoint</Application>
  <PresentationFormat>Szélesvásznú</PresentationFormat>
  <Paragraphs>41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A korszak főbb eszmeáramlatainak (liberalizmus, nacionalizmus, konzervativizmus és szocializmus) jellemzői források alapján.  A legfontosabb állam- és alkotmányjogi fogalmak (pl. alkotmány, parlament, képviseleti rendszer, szavazati jog, hatalommegosztás).</vt:lpstr>
      <vt:lpstr>Előzményei:</vt:lpstr>
      <vt:lpstr>Liberalizmus</vt:lpstr>
      <vt:lpstr>Nacionalizmus</vt:lpstr>
      <vt:lpstr>Konzervatizmus</vt:lpstr>
      <vt:lpstr>Szocializmus</vt:lpstr>
      <vt:lpstr>Marxizmus (utópikus)</vt:lpstr>
      <vt:lpstr>Állam- és alkotmány fogalmak</vt:lpstr>
      <vt:lpstr>Állam- és alkotmány fogalmak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7</cp:revision>
  <dcterms:created xsi:type="dcterms:W3CDTF">2024-03-05T10:57:03Z</dcterms:created>
  <dcterms:modified xsi:type="dcterms:W3CDTF">2024-03-06T08:06:45Z</dcterms:modified>
</cp:coreProperties>
</file>