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53" y="2095358"/>
            <a:ext cx="9377493" cy="2667284"/>
          </a:xfrm>
        </p:spPr>
        <p:txBody>
          <a:bodyPr>
            <a:noAutofit/>
          </a:bodyPr>
          <a:lstStyle/>
          <a:p>
            <a:r>
              <a:rPr lang="hu-HU" b="1" dirty="0"/>
              <a:t>A hódító háborúk társadalmi és politikai következményei a Római Köztársaság korában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5017D-5A47-42B0-9B22-482335F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0AA46-DB36-4788-9F3E-28E3A62F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Róma köztársasággá vált az utolsó király elűzése után.</a:t>
            </a:r>
          </a:p>
          <a:p>
            <a:r>
              <a:rPr lang="hu-HU" dirty="0"/>
              <a:t>Évente két konzult választottak, akik vezették az államot.</a:t>
            </a:r>
          </a:p>
          <a:p>
            <a:r>
              <a:rPr lang="hu-HU" dirty="0"/>
              <a:t>Rendkívüli helyzetekben diktátort választottak.</a:t>
            </a:r>
          </a:p>
          <a:p>
            <a:r>
              <a:rPr lang="hu-HU" dirty="0"/>
              <a:t>Három győztes háborút vívtak a punok ellen.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9CF89D06-7248-41E8-A273-BEFB4912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39" y="4054650"/>
            <a:ext cx="5041263" cy="237950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3F8D05-8F8F-4254-9879-E620D96A8D8D}"/>
              </a:ext>
            </a:extLst>
          </p:cNvPr>
          <p:cNvSpPr txBox="1"/>
          <p:nvPr/>
        </p:nvSpPr>
        <p:spPr>
          <a:xfrm>
            <a:off x="6311257" y="4921235"/>
            <a:ext cx="170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Lázadás a római</a:t>
            </a:r>
          </a:p>
          <a:p>
            <a:r>
              <a:rPr lang="hu-HU" i="1" dirty="0"/>
              <a:t>királyok ellen</a:t>
            </a:r>
          </a:p>
        </p:txBody>
      </p:sp>
    </p:spTree>
    <p:extLst>
      <p:ext uri="{BB962C8B-B14F-4D97-AF65-F5344CB8AC3E}">
        <p14:creationId xmlns:p14="http://schemas.microsoft.com/office/powerpoint/2010/main" val="18762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8C964-6029-490A-BE4D-EE1EB8B0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Következmények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6C5689-5BEA-4AAD-95DE-54245E37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9159"/>
            <a:ext cx="5157787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2">
                    <a:lumMod val="75000"/>
                  </a:schemeClr>
                </a:solidFill>
              </a:rPr>
              <a:t>Társadalmi következmények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062A94-558D-49ED-89C2-1F074920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2462"/>
            <a:ext cx="5157787" cy="435292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hadsereg hatalmas mennyiségű hadifoglyot ejtett.</a:t>
            </a:r>
          </a:p>
          <a:p>
            <a:r>
              <a:rPr lang="hu-HU" dirty="0"/>
              <a:t>Rabszolga-kereskedők vásárolták fel őket.</a:t>
            </a:r>
          </a:p>
          <a:p>
            <a:r>
              <a:rPr lang="hu-HU" dirty="0"/>
              <a:t>Az adósrabszolgát eltöröltek.</a:t>
            </a:r>
          </a:p>
          <a:p>
            <a:r>
              <a:rPr lang="hu-HU" dirty="0"/>
              <a:t>Rabszolgák sorsa változó: munkák, gladiátori küzdelmek, felkelések.</a:t>
            </a:r>
          </a:p>
          <a:p>
            <a:r>
              <a:rPr lang="hu-HU" dirty="0"/>
              <a:t>Parasztok elszegényedtek, földet veszítettek, földönfutókká váltak.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15FF48C-0CCB-43C9-A10C-C3E200B7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9159"/>
            <a:ext cx="5183188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2">
                    <a:lumMod val="75000"/>
                  </a:schemeClr>
                </a:solidFill>
              </a:rPr>
              <a:t>Politikai következmények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9C105-CC96-443E-A2C2-9196FE826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2461"/>
            <a:ext cx="5183188" cy="435292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Növekvő problémák a hadseregben: rabszolgák és provinciális lakosság növekedése.</a:t>
            </a:r>
          </a:p>
          <a:p>
            <a:r>
              <a:rPr lang="hu-HU" dirty="0"/>
              <a:t>Gyakori lázadások, rabszolgafelkelések.</a:t>
            </a:r>
          </a:p>
          <a:p>
            <a:r>
              <a:rPr lang="hu-HU" dirty="0"/>
              <a:t>Kalózok megnövekedése a Földközi-tengeren.</a:t>
            </a:r>
          </a:p>
          <a:p>
            <a:r>
              <a:rPr lang="hu-HU" dirty="0"/>
              <a:t>Jogegyenlőtlenségek a birodalomban: csak római polgárjoggal rendelkezők voltak teljes jogúak.</a:t>
            </a:r>
          </a:p>
        </p:txBody>
      </p:sp>
    </p:spTree>
    <p:extLst>
      <p:ext uri="{BB962C8B-B14F-4D97-AF65-F5344CB8AC3E}">
        <p14:creationId xmlns:p14="http://schemas.microsoft.com/office/powerpoint/2010/main" val="137772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5017D-5A47-42B0-9B22-482335F3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14" y="365125"/>
            <a:ext cx="6653169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 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0AA46-DB36-4788-9F3E-28E3A62F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14" y="1825625"/>
            <a:ext cx="6653169" cy="4351338"/>
          </a:xfrm>
        </p:spPr>
        <p:txBody>
          <a:bodyPr/>
          <a:lstStyle/>
          <a:p>
            <a:pPr algn="just"/>
            <a:r>
              <a:rPr lang="hu-HU" dirty="0"/>
              <a:t>Julius Caesar új provinciákat csatolt a birodalomhoz, megerősödött.</a:t>
            </a:r>
          </a:p>
          <a:p>
            <a:pPr algn="just"/>
            <a:r>
              <a:rPr lang="hu-HU" dirty="0"/>
              <a:t>A szenátus felszólította, hogy térjen vissza Rómába a hadserege nélkül.</a:t>
            </a:r>
          </a:p>
          <a:p>
            <a:pPr algn="just"/>
            <a:r>
              <a:rPr lang="hu-HU" dirty="0"/>
              <a:t>Caesar teljhatalommal tért haza.</a:t>
            </a:r>
          </a:p>
          <a:p>
            <a:pPr algn="just"/>
            <a:r>
              <a:rPr lang="hu-HU" dirty="0"/>
              <a:t>Hadsereg megreformálása: proletárok besorozása, veteránok földosztása.</a:t>
            </a:r>
          </a:p>
          <a:p>
            <a:pPr algn="just"/>
            <a:r>
              <a:rPr lang="hu-HU" dirty="0"/>
              <a:t>Polgárjog biztosítása a birodalomban élő népeknek.</a:t>
            </a:r>
          </a:p>
        </p:txBody>
      </p:sp>
      <p:pic>
        <p:nvPicPr>
          <p:cNvPr id="1026" name="Picture 2" descr="History Department Uncovers Concrete Evidence that Julius Caesar was, in  fact, not a Dartmouth Alumnus – The Dartmouth Jack-o-Lantern">
            <a:extLst>
              <a:ext uri="{FF2B5EF4-FFF2-40B4-BE49-F238E27FC236}">
                <a16:creationId xmlns:a16="http://schemas.microsoft.com/office/drawing/2014/main" id="{30DB9AAC-920B-4067-A287-CF87F1A9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5017D-5A47-42B0-9B22-482335F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 köztársaság 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0AA46-DB36-4788-9F3E-28E3A62F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Caesar halála után Augustus került hatalomra.</a:t>
            </a:r>
          </a:p>
          <a:p>
            <a:r>
              <a:rPr lang="hu-HU" dirty="0"/>
              <a:t>Az egyeduralom folytatódott, véget vetve a köztársaságnak.</a:t>
            </a:r>
          </a:p>
          <a:p>
            <a:r>
              <a:rPr lang="hu-HU" dirty="0"/>
              <a:t>Merénylet Caesar ellen, majd Augustus hatalomra kerülése.</a:t>
            </a:r>
          </a:p>
        </p:txBody>
      </p:sp>
      <p:pic>
        <p:nvPicPr>
          <p:cNvPr id="2050" name="Picture 2" descr="The age of civil war: political crisis and its consequences at the end of  the Roman Republic, 60-31 BC | Faculty of History University of Cambridge">
            <a:extLst>
              <a:ext uri="{FF2B5EF4-FFF2-40B4-BE49-F238E27FC236}">
                <a16:creationId xmlns:a16="http://schemas.microsoft.com/office/drawing/2014/main" id="{F742B4D1-3EC7-478A-A0EF-37B4AF65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40" y="3429000"/>
            <a:ext cx="5299323" cy="300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196</Words>
  <Application>Microsoft Office PowerPoint</Application>
  <PresentationFormat>Szélesvásznú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hódító háborúk társadalmi és politikai következményei a Római Köztársaság korában</vt:lpstr>
      <vt:lpstr>Előzmények</vt:lpstr>
      <vt:lpstr>Következmények</vt:lpstr>
      <vt:lpstr>A megoldás</vt:lpstr>
      <vt:lpstr>A köztársaság 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20</cp:revision>
  <dcterms:created xsi:type="dcterms:W3CDTF">2024-03-05T10:47:23Z</dcterms:created>
  <dcterms:modified xsi:type="dcterms:W3CDTF">2024-03-06T07:32:29Z</dcterms:modified>
</cp:coreProperties>
</file>